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4"/>
  </p:notesMasterIdLst>
  <p:sldIdLst>
    <p:sldId id="511" r:id="rId2"/>
    <p:sldId id="387" r:id="rId3"/>
    <p:sldId id="372" r:id="rId4"/>
    <p:sldId id="373" r:id="rId5"/>
    <p:sldId id="540" r:id="rId6"/>
    <p:sldId id="541" r:id="rId7"/>
    <p:sldId id="464" r:id="rId8"/>
    <p:sldId id="438" r:id="rId9"/>
    <p:sldId id="439" r:id="rId10"/>
    <p:sldId id="263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300" r:id="rId21"/>
    <p:sldId id="542" r:id="rId22"/>
    <p:sldId id="301" r:id="rId23"/>
    <p:sldId id="302" r:id="rId24"/>
    <p:sldId id="466" r:id="rId25"/>
    <p:sldId id="338" r:id="rId26"/>
    <p:sldId id="339" r:id="rId27"/>
    <p:sldId id="340" r:id="rId28"/>
    <p:sldId id="341" r:id="rId29"/>
    <p:sldId id="342" r:id="rId30"/>
    <p:sldId id="343" r:id="rId31"/>
    <p:sldId id="344" r:id="rId32"/>
    <p:sldId id="345" r:id="rId33"/>
    <p:sldId id="346" r:id="rId34"/>
    <p:sldId id="354" r:id="rId35"/>
    <p:sldId id="347" r:id="rId36"/>
    <p:sldId id="348" r:id="rId37"/>
    <p:sldId id="349" r:id="rId38"/>
    <p:sldId id="350" r:id="rId39"/>
    <p:sldId id="351" r:id="rId40"/>
    <p:sldId id="355" r:id="rId41"/>
    <p:sldId id="356" r:id="rId42"/>
    <p:sldId id="357" r:id="rId43"/>
    <p:sldId id="358" r:id="rId44"/>
    <p:sldId id="385" r:id="rId45"/>
    <p:sldId id="359" r:id="rId46"/>
    <p:sldId id="360" r:id="rId47"/>
    <p:sldId id="361" r:id="rId48"/>
    <p:sldId id="362" r:id="rId49"/>
    <p:sldId id="467" r:id="rId50"/>
    <p:sldId id="363" r:id="rId51"/>
    <p:sldId id="364" r:id="rId52"/>
    <p:sldId id="468" r:id="rId53"/>
    <p:sldId id="452" r:id="rId54"/>
    <p:sldId id="384" r:id="rId55"/>
    <p:sldId id="453" r:id="rId56"/>
    <p:sldId id="368" r:id="rId57"/>
    <p:sldId id="386" r:id="rId58"/>
    <p:sldId id="371" r:id="rId59"/>
    <p:sldId id="454" r:id="rId60"/>
    <p:sldId id="455" r:id="rId61"/>
    <p:sldId id="456" r:id="rId62"/>
    <p:sldId id="457" r:id="rId63"/>
    <p:sldId id="458" r:id="rId64"/>
    <p:sldId id="459" r:id="rId65"/>
    <p:sldId id="460" r:id="rId66"/>
    <p:sldId id="461" r:id="rId67"/>
    <p:sldId id="462" r:id="rId68"/>
    <p:sldId id="526" r:id="rId69"/>
    <p:sldId id="527" r:id="rId70"/>
    <p:sldId id="528" r:id="rId71"/>
    <p:sldId id="529" r:id="rId72"/>
    <p:sldId id="530" r:id="rId73"/>
    <p:sldId id="522" r:id="rId74"/>
    <p:sldId id="531" r:id="rId75"/>
    <p:sldId id="532" r:id="rId76"/>
    <p:sldId id="325" r:id="rId77"/>
    <p:sldId id="326" r:id="rId78"/>
    <p:sldId id="327" r:id="rId79"/>
    <p:sldId id="335" r:id="rId80"/>
    <p:sldId id="336" r:id="rId81"/>
    <p:sldId id="418" r:id="rId82"/>
    <p:sldId id="328" r:id="rId83"/>
    <p:sldId id="329" r:id="rId84"/>
    <p:sldId id="330" r:id="rId85"/>
    <p:sldId id="331" r:id="rId86"/>
    <p:sldId id="333" r:id="rId87"/>
    <p:sldId id="334" r:id="rId88"/>
    <p:sldId id="337" r:id="rId89"/>
    <p:sldId id="534" r:id="rId90"/>
    <p:sldId id="535" r:id="rId91"/>
    <p:sldId id="332" r:id="rId92"/>
    <p:sldId id="536" r:id="rId93"/>
    <p:sldId id="537" r:id="rId94"/>
    <p:sldId id="518" r:id="rId95"/>
    <p:sldId id="471" r:id="rId96"/>
    <p:sldId id="472" r:id="rId97"/>
    <p:sldId id="473" r:id="rId98"/>
    <p:sldId id="474" r:id="rId99"/>
    <p:sldId id="475" r:id="rId100"/>
    <p:sldId id="476" r:id="rId101"/>
    <p:sldId id="477" r:id="rId102"/>
    <p:sldId id="478" r:id="rId103"/>
    <p:sldId id="479" r:id="rId104"/>
    <p:sldId id="480" r:id="rId105"/>
    <p:sldId id="481" r:id="rId106"/>
    <p:sldId id="482" r:id="rId107"/>
    <p:sldId id="483" r:id="rId108"/>
    <p:sldId id="484" r:id="rId109"/>
    <p:sldId id="303" r:id="rId110"/>
    <p:sldId id="485" r:id="rId111"/>
    <p:sldId id="486" r:id="rId112"/>
    <p:sldId id="487" r:id="rId113"/>
    <p:sldId id="488" r:id="rId114"/>
    <p:sldId id="489" r:id="rId115"/>
    <p:sldId id="490" r:id="rId116"/>
    <p:sldId id="491" r:id="rId117"/>
    <p:sldId id="538" r:id="rId118"/>
    <p:sldId id="369" r:id="rId119"/>
    <p:sldId id="370" r:id="rId120"/>
    <p:sldId id="492" r:id="rId121"/>
    <p:sldId id="493" r:id="rId122"/>
    <p:sldId id="494" r:id="rId123"/>
    <p:sldId id="495" r:id="rId124"/>
    <p:sldId id="496" r:id="rId125"/>
    <p:sldId id="497" r:id="rId126"/>
    <p:sldId id="498" r:id="rId127"/>
    <p:sldId id="499" r:id="rId128"/>
    <p:sldId id="539" r:id="rId129"/>
    <p:sldId id="501" r:id="rId130"/>
    <p:sldId id="502" r:id="rId131"/>
    <p:sldId id="504" r:id="rId132"/>
    <p:sldId id="500" r:id="rId13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64" d="100"/>
          <a:sy n="64" d="100"/>
        </p:scale>
        <p:origin x="680" y="4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8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tableStyles" Target="tableStyle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slide" Target="slides/slide125.xml"/><Relationship Id="rId13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0D8AB2-BA9A-423D-95C8-1E5AF1634821}" type="datetimeFigureOut">
              <a:rPr lang="ru-RU" smtClean="0"/>
              <a:t>24.11.2023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49FC80-4EDE-4897-8E99-103BF3371D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719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206D34-8480-4225-91E9-04C4BC73C209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3139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4BE3B-1691-4F9F-B3F7-C8B8149618BA}" type="datetime1">
              <a:rPr lang="ru-RU" smtClean="0"/>
              <a:t>24.11.2023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5E68B-E59B-4A5E-95E7-D7AAC58CAB16}" type="datetime1">
              <a:rPr lang="ru-RU" smtClean="0"/>
              <a:t>24.11.2023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BC196-8BD3-45F8-9EA0-7A88AC844197}" type="datetime1">
              <a:rPr lang="ru-RU" smtClean="0"/>
              <a:t>24.11.2023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DC3AC-4357-42FB-8CC7-B8B95947D8C3}" type="datetime1">
              <a:rPr lang="ru-RU" smtClean="0"/>
              <a:t>24.11.2023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E2C70-B25A-41AB-9486-9ECF240E3E85}" type="datetime1">
              <a:rPr lang="ru-RU" smtClean="0"/>
              <a:t>24.11.2023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CAC6B-55DB-465C-8168-29DCC5645E6A}" type="datetime1">
              <a:rPr lang="ru-RU" smtClean="0"/>
              <a:t>24.11.2023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EBF1F-013F-4884-AF32-D9068280899E}" type="datetime1">
              <a:rPr lang="ru-RU" smtClean="0"/>
              <a:t>24.11.2023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51FB2-9DE5-4FCE-B568-89A41AEDE145}" type="datetime1">
              <a:rPr lang="ru-RU" smtClean="0"/>
              <a:t>24.11.2023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FC4C3-2D1F-417A-8F63-0CC600ADFE0D}" type="datetime1">
              <a:rPr lang="ru-RU" smtClean="0"/>
              <a:t>24.11.2023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0133F-9C10-44F6-8BAA-F80E223F2FAC}" type="datetime1">
              <a:rPr lang="ru-RU" smtClean="0"/>
              <a:t>24.11.2023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155F3-B3BD-4BE0-A6BD-69B0CBAEDA0E}" type="datetime1">
              <a:rPr lang="ru-RU" smtClean="0"/>
              <a:t>24.11.2023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51BB7-0028-4910-8576-A3C7A0B8B353}" type="datetime1">
              <a:rPr lang="ru-RU" smtClean="0"/>
              <a:t>24.11.2023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pic>
        <p:nvPicPr>
          <p:cNvPr id="10" name="Picture 2" descr="D:\kfu\bok\blanks&amp;templates&amp;logos\institute-itis\01 основной логотип.png">
            <a:extLst>
              <a:ext uri="{FF2B5EF4-FFF2-40B4-BE49-F238E27FC236}">
                <a16:creationId xmlns:a16="http://schemas.microsoft.com/office/drawing/2014/main" id="{996920C5-E70D-44A4-A7E7-5B3D72EED40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8528" y="125790"/>
            <a:ext cx="1163787" cy="371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microsoft.com/office/2007/relationships/hdphoto" Target="../media/hdphoto2.wdp"/><Relationship Id="rId4" Type="http://schemas.openxmlformats.org/officeDocument/2006/relationships/image" Target="../media/image7.jpe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microsoft.com/office/2007/relationships/hdphoto" Target="../media/hdphoto5.wdp"/><Relationship Id="rId4" Type="http://schemas.openxmlformats.org/officeDocument/2006/relationships/image" Target="../media/image10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87488" y="1028734"/>
            <a:ext cx="9409045" cy="1470025"/>
          </a:xfrm>
        </p:spPr>
        <p:txBody>
          <a:bodyPr>
            <a:noAutofit/>
          </a:bodyPr>
          <a:lstStyle/>
          <a:p>
            <a:pPr marL="723882" indent="-723882" algn="l" defTabSz="723882">
              <a:spcAft>
                <a:spcPts val="8000"/>
              </a:spcAft>
            </a:pPr>
            <a:r>
              <a:rPr lang="en-US" sz="3200" b="1" dirty="0"/>
              <a:t>10</a:t>
            </a:r>
            <a:r>
              <a:rPr lang="ru-RU" sz="3200" b="1" dirty="0"/>
              <a:t>. Объектно-ориентированный подход </a:t>
            </a:r>
            <a:r>
              <a:rPr lang="ru-RU" sz="3200" b="1"/>
              <a:t>(разное)</a:t>
            </a:r>
            <a:endParaRPr lang="ru-RU" sz="1467" i="1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315399" y="4485118"/>
            <a:ext cx="8534400" cy="1344149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ru-RU" sz="2133" b="1" dirty="0">
                <a:solidFill>
                  <a:schemeClr val="tx1"/>
                </a:solidFill>
              </a:rPr>
              <a:t>М.М. Абрамский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ru-RU" sz="1600" dirty="0">
                <a:solidFill>
                  <a:schemeClr val="tx1"/>
                </a:solidFill>
              </a:rPr>
              <a:t>кандидат технических наук, доцент кафедры программной инженерии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A154FB-7142-F9B5-9A34-328C1A924B5D}"/>
              </a:ext>
            </a:extLst>
          </p:cNvPr>
          <p:cNvSpPr txBox="1"/>
          <p:nvPr/>
        </p:nvSpPr>
        <p:spPr>
          <a:xfrm>
            <a:off x="2315399" y="2937940"/>
            <a:ext cx="85344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i="1" dirty="0"/>
              <a:t>курс лекций по информатике и программированию </a:t>
            </a:r>
            <a:br>
              <a:rPr lang="ru-RU" sz="2000" i="1" dirty="0"/>
            </a:br>
            <a:r>
              <a:rPr lang="ru-RU" sz="2000" i="1" dirty="0"/>
              <a:t>для студентов первого курса ИТИС КФУ (</a:t>
            </a:r>
            <a:r>
              <a:rPr lang="en-US" sz="2000" i="1" dirty="0"/>
              <a:t>java-</a:t>
            </a:r>
            <a:r>
              <a:rPr lang="ru-RU" sz="2000" i="1" dirty="0"/>
              <a:t>поток)</a:t>
            </a:r>
            <a:br>
              <a:rPr lang="ru-RU" sz="2000" i="1" dirty="0"/>
            </a:br>
            <a:r>
              <a:rPr lang="en-US" sz="2000" i="1" dirty="0"/>
              <a:t>20</a:t>
            </a:r>
            <a:r>
              <a:rPr lang="ru-RU" sz="2000" i="1" dirty="0"/>
              <a:t>2</a:t>
            </a:r>
            <a:r>
              <a:rPr lang="en-US" sz="2000" i="1" dirty="0"/>
              <a:t>3/202</a:t>
            </a:r>
            <a:r>
              <a:rPr lang="ru-RU" sz="2000" i="1" dirty="0"/>
              <a:t>4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465735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перечисления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3611148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Полные имена классов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03512" y="1600201"/>
            <a:ext cx="8856984" cy="4525963"/>
          </a:xfrm>
        </p:spPr>
        <p:txBody>
          <a:bodyPr/>
          <a:lstStyle/>
          <a:p>
            <a:r>
              <a:rPr lang="ru-RU" dirty="0"/>
              <a:t>Абсолютно спокойно используются в тексте программ:</a:t>
            </a:r>
          </a:p>
          <a:p>
            <a:endParaRPr lang="ru-RU" dirty="0"/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scanner =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(System.in);</a:t>
            </a:r>
            <a:endParaRPr lang="ru-RU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u-RU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/>
              <a:t>просто лень постоянно писать полное имя, поэтому были введены </a:t>
            </a:r>
            <a:r>
              <a:rPr lang="en-US" b="1" dirty="0"/>
              <a:t>import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142889951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066130"/>
          </a:xfrm>
        </p:spPr>
        <p:txBody>
          <a:bodyPr/>
          <a:lstStyle/>
          <a:p>
            <a:r>
              <a:rPr lang="en-US" b="1" dirty="0"/>
              <a:t>import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55440" y="1600200"/>
            <a:ext cx="9649072" cy="4925144"/>
          </a:xfrm>
        </p:spPr>
        <p:txBody>
          <a:bodyPr>
            <a:normAutofit fontScale="92500"/>
          </a:bodyPr>
          <a:lstStyle/>
          <a:p>
            <a:r>
              <a:rPr lang="ru-RU" dirty="0"/>
              <a:t>Пишем до объявление класса </a:t>
            </a:r>
            <a:r>
              <a:rPr lang="en-US" dirty="0"/>
              <a:t>import:</a:t>
            </a:r>
          </a:p>
          <a:p>
            <a:pPr lvl="2"/>
            <a:r>
              <a:rPr lang="ru-RU" dirty="0"/>
              <a:t>Либо полное имя класса: </a:t>
            </a:r>
            <a:r>
              <a:rPr lang="en-US" dirty="0"/>
              <a:t>import </a:t>
            </a:r>
            <a:r>
              <a:rPr lang="en-US" dirty="0" err="1"/>
              <a:t>java.util.Scanner</a:t>
            </a:r>
            <a:r>
              <a:rPr lang="en-US" dirty="0"/>
              <a:t>;</a:t>
            </a:r>
          </a:p>
          <a:p>
            <a:pPr lvl="2"/>
            <a:r>
              <a:rPr lang="ru-RU" dirty="0"/>
              <a:t>Либо разрешаем импорт всего содержимого пакета: </a:t>
            </a:r>
            <a:r>
              <a:rPr lang="en-US" dirty="0" err="1"/>
              <a:t>java.util</a:t>
            </a:r>
            <a:r>
              <a:rPr lang="en-US" dirty="0"/>
              <a:t>.*;</a:t>
            </a:r>
          </a:p>
          <a:p>
            <a:pPr lvl="2"/>
            <a:endParaRPr lang="en-US" dirty="0"/>
          </a:p>
          <a:p>
            <a:r>
              <a:rPr lang="ru-RU" dirty="0"/>
              <a:t>Теперь </a:t>
            </a:r>
            <a:r>
              <a:rPr lang="en-US" dirty="0"/>
              <a:t>Scanner </a:t>
            </a:r>
            <a:r>
              <a:rPr lang="ru-RU" dirty="0"/>
              <a:t>можно использовать без </a:t>
            </a:r>
            <a:r>
              <a:rPr lang="en-US" dirty="0" err="1"/>
              <a:t>java.util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ru-RU" dirty="0"/>
              <a:t>Если есть совпадения в коротких именах классов, </a:t>
            </a:r>
            <a:r>
              <a:rPr lang="en-US" dirty="0"/>
              <a:t>import </a:t>
            </a:r>
            <a:r>
              <a:rPr lang="ru-RU" dirty="0"/>
              <a:t>не делаем и используем полное имя:</a:t>
            </a:r>
          </a:p>
          <a:p>
            <a:pPr lvl="2"/>
            <a:r>
              <a:rPr lang="ru-RU" dirty="0"/>
              <a:t>Как в случае с </a:t>
            </a:r>
            <a:r>
              <a:rPr lang="en-US" dirty="0" err="1"/>
              <a:t>java.util.List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java.awt.List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1610671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922114"/>
          </a:xfrm>
        </p:spPr>
        <p:txBody>
          <a:bodyPr/>
          <a:lstStyle/>
          <a:p>
            <a:r>
              <a:rPr lang="ru-RU" b="1" dirty="0"/>
              <a:t>Об </a:t>
            </a:r>
            <a:r>
              <a:rPr lang="en-US" b="1" dirty="0"/>
              <a:t>import #1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b="1" dirty="0"/>
              <a:t>import – </a:t>
            </a:r>
            <a:r>
              <a:rPr lang="ru-RU" b="1" dirty="0"/>
              <a:t>не рекурсивная операция</a:t>
            </a:r>
          </a:p>
          <a:p>
            <a:pPr algn="just"/>
            <a:endParaRPr lang="ru-RU" dirty="0"/>
          </a:p>
          <a:p>
            <a:pPr algn="just"/>
            <a:r>
              <a:rPr lang="ru-RU" dirty="0"/>
              <a:t>В пакете </a:t>
            </a:r>
            <a:r>
              <a:rPr lang="en-US" dirty="0" err="1"/>
              <a:t>java.util</a:t>
            </a:r>
            <a:r>
              <a:rPr lang="en-US" dirty="0"/>
              <a:t> </a:t>
            </a:r>
            <a:r>
              <a:rPr lang="ru-RU" dirty="0"/>
              <a:t>есть пакет </a:t>
            </a:r>
            <a:r>
              <a:rPr lang="en-US" dirty="0" err="1"/>
              <a:t>java.util.regex</a:t>
            </a:r>
            <a:r>
              <a:rPr lang="en-US" dirty="0"/>
              <a:t>, </a:t>
            </a:r>
            <a:r>
              <a:rPr lang="ru-RU" dirty="0"/>
              <a:t>а в нем класс </a:t>
            </a:r>
            <a:r>
              <a:rPr lang="en-US" dirty="0"/>
              <a:t>Pattern</a:t>
            </a:r>
          </a:p>
          <a:p>
            <a:pPr algn="just"/>
            <a:endParaRPr lang="en-US" dirty="0"/>
          </a:p>
          <a:p>
            <a:pPr algn="just"/>
            <a:r>
              <a:rPr lang="ru-RU" dirty="0"/>
              <a:t>Если написано </a:t>
            </a:r>
            <a:r>
              <a:rPr lang="en-US" dirty="0" err="1"/>
              <a:t>java.util</a:t>
            </a:r>
            <a:r>
              <a:rPr lang="en-US" dirty="0"/>
              <a:t>.*, </a:t>
            </a:r>
            <a:r>
              <a:rPr lang="ru-RU" dirty="0"/>
              <a:t>то это </a:t>
            </a:r>
            <a:r>
              <a:rPr lang="ru-RU" b="1" dirty="0"/>
              <a:t>не</a:t>
            </a:r>
            <a:r>
              <a:rPr lang="ru-RU" dirty="0"/>
              <a:t> означает, что </a:t>
            </a:r>
            <a:r>
              <a:rPr lang="en-US" dirty="0"/>
              <a:t>java.util.regex.* </a:t>
            </a:r>
            <a:r>
              <a:rPr lang="ru-RU" dirty="0"/>
              <a:t>был вызван.</a:t>
            </a:r>
          </a:p>
          <a:p>
            <a:pPr lvl="2" algn="just"/>
            <a:r>
              <a:rPr lang="ru-RU" dirty="0"/>
              <a:t>Т.е. </a:t>
            </a:r>
            <a:r>
              <a:rPr lang="en-US" dirty="0"/>
              <a:t>Pattern </a:t>
            </a:r>
            <a:r>
              <a:rPr lang="ru-RU" dirty="0"/>
              <a:t>нельзя использовать по короткому имени. И даже </a:t>
            </a:r>
            <a:r>
              <a:rPr lang="en-US" dirty="0" err="1"/>
              <a:t>regex.Pattern</a:t>
            </a:r>
            <a:r>
              <a:rPr lang="en-US" dirty="0"/>
              <a:t> </a:t>
            </a:r>
            <a:r>
              <a:rPr lang="ru-RU" dirty="0"/>
              <a:t>нельзя.</a:t>
            </a:r>
          </a:p>
        </p:txBody>
      </p:sp>
    </p:spTree>
    <p:extLst>
      <p:ext uri="{BB962C8B-B14F-4D97-AF65-F5344CB8AC3E}">
        <p14:creationId xmlns:p14="http://schemas.microsoft.com/office/powerpoint/2010/main" val="148555319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Об </a:t>
            </a:r>
            <a:r>
              <a:rPr lang="en-US" b="1" dirty="0"/>
              <a:t>import #2 – import static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Соскучились по вызовам функций (не методов, а функций)?</a:t>
            </a:r>
          </a:p>
          <a:p>
            <a:endParaRPr lang="ru-RU" dirty="0"/>
          </a:p>
          <a:p>
            <a:r>
              <a:rPr lang="ru-RU" dirty="0"/>
              <a:t>Можно импортировать у класса его статические методы, чтобы вызывать их без его имени:</a:t>
            </a:r>
            <a:endParaRPr lang="en-US" dirty="0"/>
          </a:p>
          <a:p>
            <a:endParaRPr lang="ru-RU" dirty="0"/>
          </a:p>
          <a:p>
            <a:pPr lvl="2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static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java.lang.Math.cos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(cos(0));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96008" y="6196663"/>
            <a:ext cx="8820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/>
              <a:t>Можно сделать </a:t>
            </a:r>
            <a:r>
              <a:rPr lang="en-US" i="1" dirty="0"/>
              <a:t>import static </a:t>
            </a:r>
            <a:r>
              <a:rPr lang="ru-RU" i="1" dirty="0"/>
              <a:t>вместе со *, чтобы импортировать все статические методы класса</a:t>
            </a:r>
          </a:p>
        </p:txBody>
      </p:sp>
    </p:spTree>
    <p:extLst>
      <p:ext uri="{BB962C8B-B14F-4D97-AF65-F5344CB8AC3E}">
        <p14:creationId xmlns:p14="http://schemas.microsoft.com/office/powerpoint/2010/main" val="83866235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922114"/>
          </a:xfrm>
        </p:spPr>
        <p:txBody>
          <a:bodyPr/>
          <a:lstStyle/>
          <a:p>
            <a:r>
              <a:rPr lang="ru-RU" b="1" dirty="0"/>
              <a:t>Ваши мысли сейчас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/>
              <a:t>- Ну мы поняли, как это выглядит и используется!</a:t>
            </a:r>
          </a:p>
          <a:p>
            <a:pPr algn="just"/>
            <a:endParaRPr lang="ru-RU" dirty="0"/>
          </a:p>
          <a:p>
            <a:pPr algn="just">
              <a:buFontTx/>
              <a:buChar char="-"/>
            </a:pPr>
            <a:r>
              <a:rPr lang="ru-RU" dirty="0"/>
              <a:t>Но не понятно, что «физически» есть пакет, как его </a:t>
            </a:r>
            <a:r>
              <a:rPr lang="ru-RU" i="1" dirty="0"/>
              <a:t>создавать</a:t>
            </a:r>
            <a:r>
              <a:rPr lang="ru-RU" dirty="0"/>
              <a:t>, и как туда </a:t>
            </a:r>
            <a:r>
              <a:rPr lang="ru-RU" strike="sngStrike" dirty="0"/>
              <a:t>класть, </a:t>
            </a:r>
            <a:r>
              <a:rPr lang="ru-RU" strike="sngStrike" dirty="0" err="1"/>
              <a:t>ложить</a:t>
            </a:r>
            <a:r>
              <a:rPr lang="ru-RU" strike="sngStrike" dirty="0"/>
              <a:t>,</a:t>
            </a:r>
            <a:r>
              <a:rPr lang="ru-RU" dirty="0"/>
              <a:t> помещать классы!»</a:t>
            </a:r>
          </a:p>
          <a:p>
            <a:pPr algn="just">
              <a:buFontTx/>
              <a:buChar char="-"/>
            </a:pPr>
            <a:endParaRPr lang="ru-RU" dirty="0"/>
          </a:p>
          <a:p>
            <a:pPr marL="0" indent="0" algn="just">
              <a:buNone/>
            </a:pPr>
            <a:r>
              <a:rPr lang="ru-RU" dirty="0"/>
              <a:t>ОКЕЙ!</a:t>
            </a:r>
          </a:p>
        </p:txBody>
      </p:sp>
    </p:spTree>
    <p:extLst>
      <p:ext uri="{BB962C8B-B14F-4D97-AF65-F5344CB8AC3E}">
        <p14:creationId xmlns:p14="http://schemas.microsoft.com/office/powerpoint/2010/main" val="2314467972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06090"/>
          </a:xfrm>
        </p:spPr>
        <p:txBody>
          <a:bodyPr>
            <a:normAutofit/>
          </a:bodyPr>
          <a:lstStyle/>
          <a:p>
            <a:r>
              <a:rPr lang="ru-RU" sz="3600" b="1" dirty="0"/>
              <a:t>Поместить класс в пакет в коде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75520" y="1340768"/>
            <a:ext cx="8686800" cy="52578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ru-RU" dirty="0"/>
              <a:t>Написать САМОЙ ПЕРВОЙ строчкой: </a:t>
            </a:r>
          </a:p>
          <a:p>
            <a:pPr marL="457200" lvl="1" indent="0" algn="just">
              <a:buNone/>
            </a:pPr>
            <a:r>
              <a:rPr lang="ru-RU" dirty="0"/>
              <a:t>	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package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имяпакета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 algn="just">
              <a:buNone/>
            </a:pPr>
            <a:r>
              <a:rPr lang="ru-RU" dirty="0"/>
              <a:t>	</a:t>
            </a:r>
          </a:p>
          <a:p>
            <a:pPr algn="just"/>
            <a:r>
              <a:rPr lang="ru-RU" dirty="0"/>
              <a:t>Пример</a:t>
            </a:r>
            <a:r>
              <a:rPr lang="en-US" dirty="0"/>
              <a:t> </a:t>
            </a:r>
            <a:r>
              <a:rPr lang="ru-RU" dirty="0"/>
              <a:t>для </a:t>
            </a:r>
            <a:r>
              <a:rPr lang="en-US" dirty="0"/>
              <a:t>Player.java (</a:t>
            </a:r>
            <a:r>
              <a:rPr lang="ru-RU" dirty="0"/>
              <a:t>где объявлен </a:t>
            </a:r>
            <a:r>
              <a:rPr lang="en-US" dirty="0"/>
              <a:t>Player)</a:t>
            </a:r>
            <a:r>
              <a:rPr lang="ru-RU" dirty="0"/>
              <a:t>:</a:t>
            </a:r>
          </a:p>
          <a:p>
            <a:pPr marL="914400" lvl="2" indent="0" algn="just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package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kickgame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914400" lvl="2" indent="0" algn="just">
              <a:buNone/>
            </a:pPr>
            <a:r>
              <a:rPr lang="ru-RU" dirty="0"/>
              <a:t>или</a:t>
            </a:r>
          </a:p>
          <a:p>
            <a:pPr marL="914400" lvl="2" indent="0" algn="just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package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work.projects.kickgame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914400" lvl="2" indent="0" algn="just">
              <a:buNone/>
            </a:pPr>
            <a:endParaRPr lang="en-US" dirty="0"/>
          </a:p>
          <a:p>
            <a:pPr marL="0" lvl="2" indent="0" algn="just">
              <a:buNone/>
            </a:pPr>
            <a:r>
              <a:rPr lang="ru-RU" dirty="0"/>
              <a:t>Если в имени пакета через точку написаны несколько слов, то для каждого слова создается пакет, а следующий в него вложен</a:t>
            </a:r>
            <a:r>
              <a:rPr lang="en-US" dirty="0"/>
              <a:t>: </a:t>
            </a:r>
            <a:endParaRPr lang="ru-RU" dirty="0"/>
          </a:p>
          <a:p>
            <a:pPr lvl="2" algn="just"/>
            <a:r>
              <a:rPr lang="ru-RU" dirty="0"/>
              <a:t>в примере пакет </a:t>
            </a:r>
            <a:r>
              <a:rPr lang="en-US" b="1" dirty="0"/>
              <a:t>work</a:t>
            </a:r>
            <a:r>
              <a:rPr lang="en-US" dirty="0"/>
              <a:t> </a:t>
            </a:r>
            <a:r>
              <a:rPr lang="ru-RU" dirty="0"/>
              <a:t>содержит пакет </a:t>
            </a:r>
            <a:r>
              <a:rPr lang="en-US" b="1" dirty="0"/>
              <a:t>projects</a:t>
            </a:r>
            <a:r>
              <a:rPr lang="en-US" dirty="0"/>
              <a:t>, </a:t>
            </a:r>
            <a:r>
              <a:rPr lang="ru-RU" dirty="0"/>
              <a:t>а пакет </a:t>
            </a:r>
            <a:r>
              <a:rPr lang="en-US" b="1" dirty="0"/>
              <a:t>projects</a:t>
            </a:r>
            <a:r>
              <a:rPr lang="en-US" dirty="0"/>
              <a:t> </a:t>
            </a:r>
            <a:r>
              <a:rPr lang="ru-RU" dirty="0"/>
              <a:t>содержит пакет </a:t>
            </a:r>
            <a:r>
              <a:rPr lang="en-US" b="1" dirty="0" err="1"/>
              <a:t>kickgame</a:t>
            </a:r>
            <a:r>
              <a:rPr lang="en-US" dirty="0"/>
              <a:t>, </a:t>
            </a:r>
            <a:r>
              <a:rPr lang="ru-RU" dirty="0"/>
              <a:t>а в пакете </a:t>
            </a:r>
            <a:r>
              <a:rPr lang="en-US" b="1" dirty="0" err="1"/>
              <a:t>kickgame</a:t>
            </a:r>
            <a:r>
              <a:rPr lang="en-US" dirty="0"/>
              <a:t> </a:t>
            </a:r>
            <a:r>
              <a:rPr lang="ru-RU" dirty="0"/>
              <a:t>лежит класс </a:t>
            </a:r>
            <a:r>
              <a:rPr lang="en-US" b="1" dirty="0"/>
              <a:t>Player</a:t>
            </a:r>
            <a:r>
              <a:rPr lang="en-US" dirty="0"/>
              <a:t>.</a:t>
            </a:r>
          </a:p>
          <a:p>
            <a:pPr lvl="2" algn="just"/>
            <a:r>
              <a:rPr lang="ru-RU" dirty="0"/>
              <a:t>тогда полное имя класса </a:t>
            </a:r>
            <a:r>
              <a:rPr lang="en-US" b="1" dirty="0" err="1"/>
              <a:t>work.projects.kickgame.Player</a:t>
            </a:r>
            <a:endParaRPr lang="ru-RU" b="1" dirty="0"/>
          </a:p>
          <a:p>
            <a:pPr marL="914400" lvl="2" indent="0" algn="just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6730540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Визуально для</a:t>
            </a:r>
            <a:r>
              <a:rPr lang="en-US" dirty="0"/>
              <a:t> Player.java</a:t>
            </a: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203234" y="1988840"/>
            <a:ext cx="5908990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24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package</a:t>
            </a:r>
            <a:r>
              <a:rPr lang="ru-RU" altLang="ru-RU" sz="24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work.projects.kickgame</a:t>
            </a:r>
            <a:r>
              <a:rPr lang="en-US" alt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ru-RU" alt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br>
              <a:rPr lang="ru-RU" alt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br>
              <a:rPr lang="ru-RU" alt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24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ru-RU" altLang="ru-RU" sz="24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4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ru-RU" altLang="ru-RU" sz="24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Player</a:t>
            </a:r>
            <a:r>
              <a:rPr lang="ru-RU" alt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{</a:t>
            </a:r>
            <a:br>
              <a:rPr lang="ru-RU" alt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altLang="ru-RU" sz="24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ru-RU" altLang="ru-RU" sz="24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4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ru-RU" altLang="ru-RU" sz="24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400" b="1" dirty="0" err="1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hp</a:t>
            </a:r>
            <a:r>
              <a:rPr lang="ru-RU" alt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br>
              <a:rPr lang="ru-RU" alt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altLang="ru-RU" sz="24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ru-RU" altLang="ru-RU" sz="24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ru-RU" alt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400" b="1" dirty="0" err="1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ru-RU" alt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br>
              <a:rPr lang="ru-RU" alt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altLang="ru-RU" sz="24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ru-RU" altLang="ru-RU" sz="24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ru-RU" alt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400" b="1" dirty="0" err="1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battleCry</a:t>
            </a:r>
            <a:r>
              <a:rPr lang="ru-RU" alt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br>
              <a:rPr lang="ru-RU" alt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br>
              <a:rPr lang="ru-RU" alt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…</a:t>
            </a:r>
            <a:br>
              <a:rPr lang="ru-RU" alt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altLang="ru-RU" sz="4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426190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Использование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 использовании класса в другом классе ДРУГОГО пакета его надо импортировать: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279577" y="3645025"/>
            <a:ext cx="7109639" cy="22467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20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import</a:t>
            </a:r>
            <a:r>
              <a:rPr lang="ru-RU" altLang="ru-RU" sz="20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work.projects.kickgame.Player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b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b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20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ru-RU" altLang="ru-RU" sz="20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0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ru-RU" altLang="ru-RU" sz="20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Game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{</a:t>
            </a:r>
            <a:b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altLang="ru-RU" sz="20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ru-RU" altLang="ru-RU" sz="20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0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ru-RU" altLang="ru-RU" sz="20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go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(){ </a:t>
            </a:r>
            <a:b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ru-RU" altLang="ru-RU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Player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p = </a:t>
            </a:r>
            <a:r>
              <a:rPr lang="ru-RU" altLang="ru-RU" sz="20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ru-RU" altLang="ru-RU" sz="20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Player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altLang="ru-RU" sz="20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ru-RU" altLang="ru-RU" sz="2000" b="1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Denis</a:t>
            </a:r>
            <a:r>
              <a:rPr lang="ru-RU" altLang="ru-RU" sz="20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000" b="1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Popov</a:t>
            </a:r>
            <a:r>
              <a:rPr lang="ru-RU" altLang="ru-RU" sz="20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b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}</a:t>
            </a:r>
            <a:b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altLang="ru-RU" sz="4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15592" y="6372036"/>
            <a:ext cx="7144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У </a:t>
            </a:r>
            <a:r>
              <a:rPr lang="en-US" dirty="0"/>
              <a:t>Game </a:t>
            </a:r>
            <a:r>
              <a:rPr lang="ru-RU" dirty="0"/>
              <a:t>не указан пакет – </a:t>
            </a:r>
            <a:r>
              <a:rPr lang="en-US" dirty="0"/>
              <a:t>Game </a:t>
            </a:r>
            <a:r>
              <a:rPr lang="ru-RU" dirty="0"/>
              <a:t>лежит в пакете «по умолчанию»</a:t>
            </a:r>
          </a:p>
        </p:txBody>
      </p:sp>
    </p:spTree>
    <p:extLst>
      <p:ext uri="{BB962C8B-B14F-4D97-AF65-F5344CB8AC3E}">
        <p14:creationId xmlns:p14="http://schemas.microsoft.com/office/powerpoint/2010/main" val="1101614586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Использование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Но если предположить, что </a:t>
            </a:r>
            <a:r>
              <a:rPr lang="en-US" dirty="0"/>
              <a:t>Game </a:t>
            </a:r>
            <a:r>
              <a:rPr lang="ru-RU" dirty="0"/>
              <a:t>лежит в том же пакете, что и </a:t>
            </a:r>
            <a:r>
              <a:rPr lang="en-US" dirty="0"/>
              <a:t>Player, import </a:t>
            </a:r>
            <a:r>
              <a:rPr lang="ru-RU" dirty="0"/>
              <a:t>для </a:t>
            </a:r>
            <a:r>
              <a:rPr lang="en-US" dirty="0"/>
              <a:t>Player </a:t>
            </a:r>
            <a:r>
              <a:rPr lang="ru-RU" dirty="0"/>
              <a:t>не требуется: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279577" y="3645025"/>
            <a:ext cx="7109639" cy="22467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sz="20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package </a:t>
            </a:r>
            <a:r>
              <a:rPr lang="ru-RU" altLang="ru-RU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work.projects.kickgame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b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b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20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ru-RU" altLang="ru-RU" sz="20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0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ru-RU" altLang="ru-RU" sz="20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Game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{</a:t>
            </a:r>
            <a:b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altLang="ru-RU" sz="20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ru-RU" altLang="ru-RU" sz="20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0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ru-RU" altLang="ru-RU" sz="20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go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(){ </a:t>
            </a:r>
            <a:b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ru-RU" altLang="ru-RU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Player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p = </a:t>
            </a:r>
            <a:r>
              <a:rPr lang="ru-RU" altLang="ru-RU" sz="20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ru-RU" altLang="ru-RU" sz="20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Player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altLang="ru-RU" sz="20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ru-RU" altLang="ru-RU" sz="2000" b="1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Denis</a:t>
            </a:r>
            <a:r>
              <a:rPr lang="ru-RU" altLang="ru-RU" sz="20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000" b="1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Popov</a:t>
            </a:r>
            <a:r>
              <a:rPr lang="ru-RU" altLang="ru-RU" sz="20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b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}</a:t>
            </a:r>
            <a:b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altLang="ru-RU" sz="4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9500070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Единица компиляции (</a:t>
            </a:r>
            <a:r>
              <a:rPr lang="en-US" b="1" dirty="0"/>
              <a:t>Compilation Unit)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81200" y="2132857"/>
            <a:ext cx="8229600" cy="3993307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/>
              <a:t>Понятие в </a:t>
            </a:r>
            <a:r>
              <a:rPr lang="en-US" dirty="0"/>
              <a:t>Java, </a:t>
            </a:r>
            <a:r>
              <a:rPr lang="ru-RU" dirty="0"/>
              <a:t>означающее базовую конструкцию, которая может быть скомпилирована. Включает в себя:</a:t>
            </a:r>
          </a:p>
          <a:p>
            <a:pPr lvl="2" algn="just"/>
            <a:r>
              <a:rPr lang="ru-RU" dirty="0"/>
              <a:t>Пакет</a:t>
            </a:r>
          </a:p>
          <a:p>
            <a:pPr lvl="2" algn="just"/>
            <a:r>
              <a:rPr lang="ru-RU" dirty="0"/>
              <a:t>Импорты</a:t>
            </a:r>
          </a:p>
          <a:p>
            <a:pPr lvl="2" algn="just"/>
            <a:r>
              <a:rPr lang="ru-RU" dirty="0"/>
              <a:t>Объявление сущности (пока для нас это всегда класс)</a:t>
            </a:r>
          </a:p>
          <a:p>
            <a:pPr lvl="3" algn="just"/>
            <a:r>
              <a:rPr lang="ru-RU" dirty="0"/>
              <a:t>В перспективе разумеется не только.</a:t>
            </a:r>
          </a:p>
        </p:txBody>
      </p:sp>
    </p:spTree>
    <p:extLst>
      <p:ext uri="{BB962C8B-B14F-4D97-AF65-F5344CB8AC3E}">
        <p14:creationId xmlns:p14="http://schemas.microsoft.com/office/powerpoint/2010/main" val="3937280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991544" y="2082328"/>
            <a:ext cx="8111516" cy="41549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24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ru-RU" altLang="ru-RU" sz="24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altLang="ru-RU" sz="2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person.getGender</a:t>
            </a:r>
            <a:r>
              <a:rPr lang="ru-RU" alt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().</a:t>
            </a:r>
            <a:r>
              <a:rPr lang="ru-RU" altLang="ru-RU" sz="2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equals</a:t>
            </a:r>
            <a:r>
              <a:rPr lang="ru-RU" alt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altLang="ru-RU" sz="24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"Мужской"</a:t>
            </a:r>
            <a:r>
              <a:rPr lang="ru-RU" alt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)) {</a:t>
            </a:r>
            <a:br>
              <a:rPr lang="ru-RU" alt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...</a:t>
            </a:r>
            <a:br>
              <a:rPr lang="ru-RU" alt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br>
              <a:rPr lang="ru-RU" alt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...</a:t>
            </a:r>
            <a:br>
              <a:rPr lang="ru-RU" alt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24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ru-RU" altLang="ru-RU" sz="24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direction</a:t>
            </a:r>
            <a:r>
              <a:rPr lang="ru-RU" alt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ru-RU" altLang="ru-RU" sz="2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getName</a:t>
            </a:r>
            <a:r>
              <a:rPr lang="ru-RU" alt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().</a:t>
            </a:r>
            <a:r>
              <a:rPr lang="ru-RU" altLang="ru-RU" sz="2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equals</a:t>
            </a:r>
            <a:r>
              <a:rPr lang="ru-RU" alt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altLang="ru-RU" sz="24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"Вверх"</a:t>
            </a:r>
            <a:r>
              <a:rPr lang="ru-RU" alt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)) {</a:t>
            </a:r>
            <a:br>
              <a:rPr lang="ru-RU" alt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...</a:t>
            </a:r>
            <a:br>
              <a:rPr lang="ru-RU" alt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altLang="ru-RU" sz="24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...</a:t>
            </a:r>
            <a:br>
              <a:rPr lang="ru-RU" alt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24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ru-RU" altLang="ru-RU" sz="24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season</a:t>
            </a:r>
            <a:r>
              <a:rPr lang="ru-RU" alt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ru-RU" altLang="ru-RU" sz="2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getName</a:t>
            </a:r>
            <a:r>
              <a:rPr lang="ru-RU" alt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().</a:t>
            </a:r>
            <a:r>
              <a:rPr lang="ru-RU" altLang="ru-RU" sz="2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equals</a:t>
            </a:r>
            <a:r>
              <a:rPr lang="ru-RU" alt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altLang="ru-RU" sz="24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"Лето"</a:t>
            </a:r>
            <a:r>
              <a:rPr lang="ru-RU" alt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)) {</a:t>
            </a:r>
            <a:br>
              <a:rPr lang="ru-RU" alt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...</a:t>
            </a:r>
            <a:br>
              <a:rPr lang="ru-RU" alt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altLang="ru-RU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Строковый </a:t>
            </a:r>
            <a:r>
              <a:rPr lang="ru-RU" dirty="0" err="1"/>
              <a:t>хардкод</a:t>
            </a:r>
            <a:r>
              <a:rPr lang="ru-RU" dirty="0"/>
              <a:t> для значений из конечного множества</a:t>
            </a:r>
          </a:p>
        </p:txBody>
      </p:sp>
    </p:spTree>
    <p:extLst>
      <p:ext uri="{BB962C8B-B14F-4D97-AF65-F5344CB8AC3E}">
        <p14:creationId xmlns:p14="http://schemas.microsoft.com/office/powerpoint/2010/main" val="2373877538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Представим, что мы дописали игру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135561" y="1846560"/>
            <a:ext cx="7109639" cy="44627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20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package</a:t>
            </a:r>
            <a:r>
              <a:rPr lang="ru-RU" altLang="ru-RU" sz="20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work.projects.kickgame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b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b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20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ru-RU" altLang="ru-RU" sz="20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0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ru-RU" altLang="ru-RU" sz="20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Game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{</a:t>
            </a:r>
            <a:b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altLang="ru-RU" sz="20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ru-RU" altLang="ru-RU" sz="20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0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ru-RU" altLang="ru-RU" sz="20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go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(){</a:t>
            </a:r>
            <a:b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ru-RU" altLang="ru-RU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Player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p = </a:t>
            </a:r>
            <a:r>
              <a:rPr lang="ru-RU" altLang="ru-RU" sz="20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ru-RU" altLang="ru-RU" sz="20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Player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altLang="ru-RU" sz="20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ru-RU" altLang="ru-RU" sz="2000" b="1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Denis</a:t>
            </a:r>
            <a:r>
              <a:rPr lang="ru-RU" altLang="ru-RU" sz="20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000" b="1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Popov</a:t>
            </a:r>
            <a:r>
              <a:rPr lang="ru-RU" altLang="ru-RU" sz="20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b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ru-RU" altLang="ru-RU" sz="20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//..</a:t>
            </a:r>
            <a:br>
              <a:rPr lang="ru-RU" altLang="ru-RU" sz="20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20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b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b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altLang="ru-RU" sz="20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ru-RU" altLang="ru-RU" sz="20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0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static</a:t>
            </a:r>
            <a:r>
              <a:rPr lang="ru-RU" altLang="ru-RU" sz="20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0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ru-RU" altLang="ru-RU" sz="20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main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altLang="ru-RU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[] </a:t>
            </a:r>
            <a:r>
              <a:rPr lang="ru-RU" altLang="ru-RU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{</a:t>
            </a:r>
            <a:b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(</a:t>
            </a:r>
            <a:r>
              <a:rPr lang="ru-RU" altLang="ru-RU" sz="20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ru-RU" altLang="ru-RU" sz="20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Game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()).</a:t>
            </a:r>
            <a:r>
              <a:rPr lang="ru-RU" altLang="ru-RU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go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();</a:t>
            </a:r>
            <a:b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}</a:t>
            </a:r>
            <a:b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b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endParaRPr lang="ru-RU" altLang="ru-RU" sz="44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" name="Прямая со стрелкой 5"/>
          <p:cNvCxnSpPr/>
          <p:nvPr/>
        </p:nvCxnSpPr>
        <p:spPr>
          <a:xfrm flipH="1" flipV="1">
            <a:off x="5375920" y="5013176"/>
            <a:ext cx="1008112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375921" y="5939988"/>
            <a:ext cx="5137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Объект без ссылки (используется ровно 1 раз)</a:t>
            </a:r>
          </a:p>
        </p:txBody>
      </p:sp>
    </p:spTree>
    <p:extLst>
      <p:ext uri="{BB962C8B-B14F-4D97-AF65-F5344CB8AC3E}">
        <p14:creationId xmlns:p14="http://schemas.microsoft.com/office/powerpoint/2010/main" val="619902318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Заголовок 3"/>
          <p:cNvSpPr txBox="1">
            <a:spLocks noGrp="1"/>
          </p:cNvSpPr>
          <p:nvPr>
            <p:ph type="title"/>
          </p:nvPr>
        </p:nvSpPr>
        <p:spPr>
          <a:xfrm>
            <a:off x="2246314" y="4406901"/>
            <a:ext cx="77588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/>
              <a:t>- </a:t>
            </a:r>
            <a:r>
              <a:rPr lang="ru-RU" sz="3600" dirty="0" err="1"/>
              <a:t>Го</a:t>
            </a:r>
            <a:r>
              <a:rPr lang="ru-RU" sz="3600" dirty="0"/>
              <a:t> </a:t>
            </a:r>
            <a:r>
              <a:rPr lang="ru-RU" sz="3600" dirty="0" err="1"/>
              <a:t>компилить</a:t>
            </a:r>
            <a:r>
              <a:rPr lang="ru-RU" sz="3600" dirty="0"/>
              <a:t> и </a:t>
            </a:r>
            <a:r>
              <a:rPr lang="ru-RU" sz="3600" dirty="0" err="1"/>
              <a:t>гамать</a:t>
            </a:r>
            <a:r>
              <a:rPr lang="ru-RU" sz="36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386741025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Переходим в папку, где лежат </a:t>
            </a:r>
            <a:r>
              <a:rPr lang="en-US" b="1" dirty="0"/>
              <a:t> Player </a:t>
            </a:r>
            <a:r>
              <a:rPr lang="ru-RU" b="1" dirty="0"/>
              <a:t>и </a:t>
            </a:r>
            <a:r>
              <a:rPr lang="en-US" b="1" dirty="0"/>
              <a:t>Game</a:t>
            </a:r>
            <a:endParaRPr lang="ru-RU" b="1" dirty="0"/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1981200" y="2276873"/>
            <a:ext cx="8229600" cy="3849291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ru-RU" dirty="0"/>
              <a:t>Компилировать надо все, но можно сразу вызвать </a:t>
            </a:r>
            <a:r>
              <a:rPr lang="en-US" dirty="0"/>
              <a:t>Game </a:t>
            </a:r>
            <a:r>
              <a:rPr lang="ru-RU" dirty="0"/>
              <a:t>(в нем </a:t>
            </a:r>
            <a:r>
              <a:rPr lang="en-US" dirty="0"/>
              <a:t>main) – </a:t>
            </a:r>
            <a:r>
              <a:rPr lang="ru-RU" dirty="0"/>
              <a:t>он инициирует компиляцию всего необходимого</a:t>
            </a:r>
            <a:r>
              <a:rPr lang="en-US" dirty="0"/>
              <a:t> (</a:t>
            </a:r>
            <a:r>
              <a:rPr lang="ru-RU" dirty="0"/>
              <a:t>связанных с ним классов – в нашем случае </a:t>
            </a:r>
            <a:r>
              <a:rPr lang="en-US" dirty="0"/>
              <a:t>Player)</a:t>
            </a:r>
            <a:endParaRPr lang="ru-RU" dirty="0"/>
          </a:p>
          <a:p>
            <a:pPr lvl="2" algn="just"/>
            <a:endParaRPr lang="en-US" dirty="0"/>
          </a:p>
          <a:p>
            <a:pPr algn="just"/>
            <a:r>
              <a:rPr lang="ru-RU" dirty="0"/>
              <a:t>Выполняем </a:t>
            </a:r>
            <a:endParaRPr lang="en-US" dirty="0"/>
          </a:p>
          <a:p>
            <a:pPr marL="457200" lvl="1" indent="0" algn="just">
              <a:buNone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javac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Game.java</a:t>
            </a:r>
          </a:p>
          <a:p>
            <a:pPr lvl="2" algn="just"/>
            <a:r>
              <a:rPr lang="ru-RU" dirty="0"/>
              <a:t>ай-ай (подробности на следующем слайде)</a:t>
            </a:r>
          </a:p>
        </p:txBody>
      </p:sp>
    </p:spTree>
    <p:extLst>
      <p:ext uri="{BB962C8B-B14F-4D97-AF65-F5344CB8AC3E}">
        <p14:creationId xmlns:p14="http://schemas.microsoft.com/office/powerpoint/2010/main" val="2377386366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видит студент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F:\projects\kickgame&gt;javac Game.java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Game.java:5: error: cannot find symbol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Player p = new Player("Denis Popov");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^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symbol:   class Player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location: class Game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Game.java:5: error: cannot find symbol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Player p = new Player("Denis Popov");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^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symbol:   class Player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location: class Game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errors</a:t>
            </a:r>
            <a:endParaRPr lang="ru-RU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063492" y="2967335"/>
            <a:ext cx="80650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dirty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Какая-то ошибка… ((</a:t>
            </a:r>
          </a:p>
        </p:txBody>
      </p:sp>
    </p:spTree>
    <p:extLst>
      <p:ext uri="{BB962C8B-B14F-4D97-AF65-F5344CB8AC3E}">
        <p14:creationId xmlns:p14="http://schemas.microsoft.com/office/powerpoint/2010/main" val="2618817377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вывелось на экран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F:\projects\kickgame&gt;javac Game.java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Game.java:5: error: cannot find symbol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Player p = new Player("Denis Popov");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^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symbol:   class Player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location: class Game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Game.java:5: error: cannot find symbol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Player p = new Player("Denis Popov");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^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symbol:   class Player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location: class Game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 errors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19536" y="6093296"/>
            <a:ext cx="6870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Если вкратце: </a:t>
            </a:r>
            <a:r>
              <a:rPr lang="en-US" b="1" dirty="0"/>
              <a:t>Game</a:t>
            </a:r>
            <a:r>
              <a:rPr lang="ru-RU" b="1" dirty="0"/>
              <a:t> </a:t>
            </a:r>
            <a:r>
              <a:rPr lang="ru-RU" b="1" strike="sngStrike" dirty="0"/>
              <a:t>под носом у себя</a:t>
            </a:r>
            <a:r>
              <a:rPr lang="en-US" b="1" dirty="0"/>
              <a:t> </a:t>
            </a:r>
            <a:r>
              <a:rPr lang="ru-RU" b="1" dirty="0"/>
              <a:t>не видит </a:t>
            </a:r>
            <a:r>
              <a:rPr lang="en-US" b="1" dirty="0"/>
              <a:t>Player.</a:t>
            </a:r>
          </a:p>
        </p:txBody>
      </p:sp>
    </p:spTree>
    <p:extLst>
      <p:ext uri="{BB962C8B-B14F-4D97-AF65-F5344CB8AC3E}">
        <p14:creationId xmlns:p14="http://schemas.microsoft.com/office/powerpoint/2010/main" val="2710760025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Чтобы заработало, нужно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31504" y="1600200"/>
            <a:ext cx="8136904" cy="4925144"/>
          </a:xfrm>
        </p:spPr>
        <p:txBody>
          <a:bodyPr>
            <a:normAutofit/>
          </a:bodyPr>
          <a:lstStyle/>
          <a:p>
            <a:pPr marL="971550" lvl="1" indent="-514350" algn="just">
              <a:buFont typeface="+mj-lt"/>
              <a:buAutoNum type="arabicPeriod"/>
            </a:pPr>
            <a:r>
              <a:rPr lang="ru-RU" dirty="0"/>
              <a:t>создать иерархию папок, соответствующую иерархии пакетов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ru-RU" dirty="0"/>
              <a:t>поместить исходные файлы в нужные места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ru-RU" dirty="0"/>
              <a:t>поместить все полученное в специальную папку для исходников</a:t>
            </a:r>
          </a:p>
          <a:p>
            <a:pPr marL="1828800" lvl="3" indent="-514350" algn="just"/>
            <a:r>
              <a:rPr lang="ru-RU" dirty="0"/>
              <a:t>исходники по-английски – </a:t>
            </a:r>
            <a:r>
              <a:rPr lang="en-US" b="1" dirty="0"/>
              <a:t>source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ru-RU" dirty="0"/>
              <a:t>компилировать из корня проекта (та папка, которая содержит </a:t>
            </a:r>
            <a:r>
              <a:rPr lang="en-US" dirty="0"/>
              <a:t>sources).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0181392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78098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Иерархия для </a:t>
            </a:r>
            <a:r>
              <a:rPr lang="en-US" b="1" dirty="0"/>
              <a:t>Player </a:t>
            </a:r>
            <a:r>
              <a:rPr lang="ru-RU" b="1" dirty="0"/>
              <a:t>и </a:t>
            </a:r>
            <a:r>
              <a:rPr lang="en-US" b="1" dirty="0"/>
              <a:t>Game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847528" y="1393196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Project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work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projects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kickgame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Game.java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Player.java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Прямая со стрелкой 4"/>
          <p:cNvCxnSpPr/>
          <p:nvPr/>
        </p:nvCxnSpPr>
        <p:spPr>
          <a:xfrm flipH="1">
            <a:off x="3802088" y="1493803"/>
            <a:ext cx="72008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523859" y="1268760"/>
            <a:ext cx="29610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папка - корень проекта</a:t>
            </a:r>
          </a:p>
        </p:txBody>
      </p:sp>
      <p:cxnSp>
        <p:nvCxnSpPr>
          <p:cNvPr id="7" name="Прямая со стрелкой 6"/>
          <p:cNvCxnSpPr/>
          <p:nvPr/>
        </p:nvCxnSpPr>
        <p:spPr>
          <a:xfrm flipH="1">
            <a:off x="3800398" y="2038816"/>
            <a:ext cx="72008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522168" y="1813773"/>
            <a:ext cx="37593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папка с исходниками проекта</a:t>
            </a:r>
          </a:p>
        </p:txBody>
      </p:sp>
    </p:spTree>
    <p:extLst>
      <p:ext uri="{BB962C8B-B14F-4D97-AF65-F5344CB8AC3E}">
        <p14:creationId xmlns:p14="http://schemas.microsoft.com/office/powerpoint/2010/main" val="1703978076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Вот так должно работать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javac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\work\projects\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kickgame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\Game.java</a:t>
            </a:r>
            <a:endParaRPr lang="ru-RU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3314824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Вот так должно работать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javac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\work\projects\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kickgame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\Game.java</a:t>
            </a:r>
            <a:endParaRPr lang="ru-RU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847528" y="3386024"/>
            <a:ext cx="8568952" cy="3139321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Game.java:5: error: cannot find symbol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Player p = new Player("Denis Popov");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^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symbol:   class Player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location: class Game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Game.java:5: error: cannot find symbol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Player p = new Player("Denis Popov");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^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symbol:   class Player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location: class Game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errors</a:t>
            </a:r>
            <a:endParaRPr lang="ru-RU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7972754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Вот так должно работать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javac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\work\projects\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kickgame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\Game.java</a:t>
            </a:r>
            <a:endParaRPr lang="ru-RU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847528" y="3386024"/>
            <a:ext cx="856895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Game.java:5: error: cannot find symbol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Player p = new Player("Denis Popov");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^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symbol:   class Player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location: class Game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Game.java:5: error: cannot find symbol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Player p = new Player("Denis Popov");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^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symbol:   class Player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location: class Game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errors</a:t>
            </a:r>
            <a:endParaRPr lang="ru-RU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913673" y="4221088"/>
            <a:ext cx="40767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dirty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Ну вот… ((</a:t>
            </a:r>
          </a:p>
        </p:txBody>
      </p:sp>
    </p:spTree>
    <p:extLst>
      <p:ext uri="{BB962C8B-B14F-4D97-AF65-F5344CB8AC3E}">
        <p14:creationId xmlns:p14="http://schemas.microsoft.com/office/powerpoint/2010/main" val="2664293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Одно из решений – </a:t>
            </a:r>
            <a:br>
              <a:rPr lang="ru-RU" dirty="0"/>
            </a:br>
            <a:r>
              <a:rPr lang="ru-RU" dirty="0"/>
              <a:t>строковые константы</a:t>
            </a: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ru-RU" dirty="0"/>
              <a:t>Проблемы:</a:t>
            </a:r>
          </a:p>
          <a:p>
            <a:pPr lvl="2" algn="just"/>
            <a:r>
              <a:rPr lang="ru-RU" dirty="0"/>
              <a:t>название и значение дублируют друг друга,</a:t>
            </a:r>
          </a:p>
          <a:p>
            <a:pPr lvl="2" algn="just"/>
            <a:r>
              <a:rPr lang="ru-RU" dirty="0"/>
              <a:t>где хранить, чтобы обращаться?</a:t>
            </a:r>
          </a:p>
          <a:p>
            <a:pPr lvl="2" algn="just"/>
            <a:r>
              <a:rPr lang="ru-RU" dirty="0"/>
              <a:t>как быть с </a:t>
            </a:r>
            <a:r>
              <a:rPr lang="en-US" dirty="0"/>
              <a:t>Summer </a:t>
            </a:r>
            <a:r>
              <a:rPr lang="ru-RU" dirty="0"/>
              <a:t>и </a:t>
            </a:r>
            <a:r>
              <a:rPr lang="en-US" dirty="0"/>
              <a:t>SUMMER?</a:t>
            </a:r>
          </a:p>
          <a:p>
            <a:pPr lvl="2"/>
            <a:r>
              <a:rPr lang="en-US" dirty="0"/>
              <a:t>…</a:t>
            </a: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135561" y="1907052"/>
            <a:ext cx="6452407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2400" b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final </a:t>
            </a:r>
            <a:r>
              <a:rPr lang="ru-RU" altLang="ru-RU" sz="2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String SUMMER = </a:t>
            </a:r>
            <a:r>
              <a:rPr lang="ru-RU" altLang="ru-RU" sz="2400" b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"Summer"</a:t>
            </a:r>
            <a:r>
              <a:rPr lang="ru-RU" altLang="ru-RU" sz="2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br>
              <a:rPr lang="ru-RU" altLang="ru-RU" sz="2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2400" b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final </a:t>
            </a:r>
            <a:r>
              <a:rPr lang="ru-RU" altLang="ru-RU" sz="2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String MALE_GENDER = </a:t>
            </a:r>
            <a:r>
              <a:rPr lang="ru-RU" altLang="ru-RU" sz="2400" b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"Male"</a:t>
            </a:r>
            <a:r>
              <a:rPr lang="ru-RU" altLang="ru-RU" sz="2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ru-RU" altLang="ru-RU" sz="480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004123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Разыскивается </a:t>
            </a:r>
            <a:r>
              <a:rPr lang="en-US" dirty="0"/>
              <a:t>Player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24000" y="1526059"/>
            <a:ext cx="9468544" cy="4525963"/>
          </a:xfrm>
        </p:spPr>
        <p:txBody>
          <a:bodyPr>
            <a:normAutofit/>
          </a:bodyPr>
          <a:lstStyle/>
          <a:p>
            <a:r>
              <a:rPr lang="ru-RU" sz="2000" dirty="0"/>
              <a:t>Надо при компилировании </a:t>
            </a:r>
            <a:r>
              <a:rPr lang="en-US" sz="2000" dirty="0"/>
              <a:t>Game </a:t>
            </a:r>
            <a:r>
              <a:rPr lang="ru-RU" sz="2000" dirty="0"/>
              <a:t>сказать, где лежит </a:t>
            </a:r>
            <a:r>
              <a:rPr lang="en-US" sz="2000" dirty="0"/>
              <a:t>Player.java</a:t>
            </a:r>
          </a:p>
          <a:p>
            <a:endParaRPr lang="en-US" sz="2000" dirty="0"/>
          </a:p>
          <a:p>
            <a:r>
              <a:rPr lang="ru-RU" sz="2000" dirty="0"/>
              <a:t>Параметр/ключ для команды в командной строке под названием </a:t>
            </a:r>
            <a:r>
              <a:rPr lang="en-US" sz="2000" b="1" dirty="0" err="1"/>
              <a:t>sourcepath</a:t>
            </a:r>
            <a:endParaRPr lang="en-US" sz="2000" b="1" dirty="0"/>
          </a:p>
          <a:p>
            <a:endParaRPr lang="en-US" sz="2000" dirty="0"/>
          </a:p>
          <a:p>
            <a:pPr marL="0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javac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sourcepath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\work\projects\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kickgame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\Game.java</a:t>
            </a:r>
            <a:endParaRPr lang="ru-RU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Прямая со стрелкой 4"/>
          <p:cNvCxnSpPr/>
          <p:nvPr/>
        </p:nvCxnSpPr>
        <p:spPr>
          <a:xfrm flipH="1" flipV="1">
            <a:off x="3791744" y="3717032"/>
            <a:ext cx="2592288" cy="28083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384032" y="6381328"/>
            <a:ext cx="2735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название параметра</a:t>
            </a:r>
          </a:p>
        </p:txBody>
      </p:sp>
      <p:cxnSp>
        <p:nvCxnSpPr>
          <p:cNvPr id="7" name="Прямая со стрелкой 6"/>
          <p:cNvCxnSpPr/>
          <p:nvPr/>
        </p:nvCxnSpPr>
        <p:spPr>
          <a:xfrm flipH="1" flipV="1">
            <a:off x="4655841" y="3573016"/>
            <a:ext cx="3015011" cy="11927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670852" y="4581128"/>
            <a:ext cx="2739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значение параметра</a:t>
            </a:r>
          </a:p>
        </p:txBody>
      </p:sp>
    </p:spTree>
    <p:extLst>
      <p:ext uri="{BB962C8B-B14F-4D97-AF65-F5344CB8AC3E}">
        <p14:creationId xmlns:p14="http://schemas.microsoft.com/office/powerpoint/2010/main" val="994415607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Запускаем </a:t>
            </a:r>
            <a:r>
              <a:rPr lang="en-US" dirty="0"/>
              <a:t>Game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4133056"/>
          </a:xfrm>
        </p:spPr>
        <p:txBody>
          <a:bodyPr>
            <a:normAutofit fontScale="70000" lnSpcReduction="20000"/>
          </a:bodyPr>
          <a:lstStyle/>
          <a:p>
            <a:r>
              <a:rPr lang="ru-RU" dirty="0"/>
              <a:t>А нет, рано. Посмотрите на содержимое папок:</a:t>
            </a:r>
          </a:p>
          <a:p>
            <a:endParaRPr lang="ru-RU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Project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work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projects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kickgame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Game.class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Game.java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Player.class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Player.java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916044" y="5661248"/>
            <a:ext cx="85004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Все исходники перемешаны с </a:t>
            </a:r>
            <a:r>
              <a:rPr lang="en-US" dirty="0"/>
              <a:t>.class-</a:t>
            </a:r>
            <a:r>
              <a:rPr lang="ru-RU" dirty="0"/>
              <a:t>файлами. Это плохо.</a:t>
            </a:r>
          </a:p>
          <a:p>
            <a:r>
              <a:rPr lang="ru-RU" i="1" dirty="0"/>
              <a:t>Попросят скинуть исходники/</a:t>
            </a:r>
            <a:r>
              <a:rPr lang="ru-RU" i="1" dirty="0" err="1"/>
              <a:t>бинарники</a:t>
            </a:r>
            <a:r>
              <a:rPr lang="ru-RU" i="1" dirty="0"/>
              <a:t>  – будете ходить по всем папкам и удалять лишнее – муторно, долго, неэффективно.</a:t>
            </a:r>
          </a:p>
        </p:txBody>
      </p:sp>
    </p:spTree>
    <p:extLst>
      <p:ext uri="{BB962C8B-B14F-4D97-AF65-F5344CB8AC3E}">
        <p14:creationId xmlns:p14="http://schemas.microsoft.com/office/powerpoint/2010/main" val="3645396079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Разделение при компиляции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Параметр компиляции </a:t>
            </a:r>
            <a:r>
              <a:rPr lang="en-US" dirty="0"/>
              <a:t>-d </a:t>
            </a:r>
          </a:p>
          <a:p>
            <a:pPr lvl="2"/>
            <a:r>
              <a:rPr lang="ru-RU" dirty="0"/>
              <a:t>Указывает, куда поместить соответствующие скомпилированные файлы?</a:t>
            </a:r>
          </a:p>
          <a:p>
            <a:pPr lvl="2"/>
            <a:endParaRPr lang="ru-RU" dirty="0"/>
          </a:p>
          <a:p>
            <a:r>
              <a:rPr lang="ru-RU" dirty="0"/>
              <a:t>Указываем как значение папку рядом с </a:t>
            </a:r>
            <a:r>
              <a:rPr lang="en-US" dirty="0" err="1"/>
              <a:t>src</a:t>
            </a:r>
            <a:endParaRPr lang="en-US" dirty="0"/>
          </a:p>
          <a:p>
            <a:pPr lvl="2"/>
            <a:r>
              <a:rPr lang="ru-RU" dirty="0"/>
              <a:t>Т.к. будет аналогичная иерархия папок для пакетов</a:t>
            </a:r>
          </a:p>
          <a:p>
            <a:pPr lvl="2"/>
            <a:endParaRPr lang="ru-RU" dirty="0"/>
          </a:p>
          <a:p>
            <a:r>
              <a:rPr lang="ru-RU" dirty="0"/>
              <a:t>Название этой папки варьируется:</a:t>
            </a:r>
          </a:p>
          <a:p>
            <a:pPr lvl="2"/>
            <a:r>
              <a:rPr lang="en-US" dirty="0"/>
              <a:t>bin, out, classes. </a:t>
            </a:r>
            <a:r>
              <a:rPr lang="ru-RU" dirty="0"/>
              <a:t>Мы возьмем </a:t>
            </a:r>
            <a:r>
              <a:rPr lang="en-US" dirty="0"/>
              <a:t>bin.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9518369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Выполняем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24000" y="1268760"/>
            <a:ext cx="9144000" cy="558924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javac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sourcepath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-d bin 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\work\projects\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kickgame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\Game.java</a:t>
            </a:r>
            <a:endParaRPr lang="ru-RU" sz="19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ru-RU" sz="2000" b="1" dirty="0"/>
              <a:t>Получаем:</a:t>
            </a:r>
            <a:endParaRPr lang="en-US" sz="2000" b="1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Project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bin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work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projects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kickgame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Game.class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Player.class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work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projects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kickgame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Game.java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Player.java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6330946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Но бывает и такое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83432" y="1772816"/>
            <a:ext cx="10297144" cy="475252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800" i="1" dirty="0"/>
              <a:t>Может случиться, что мы используем стороннюю библиотеку или, например, у нас нет </a:t>
            </a:r>
            <a:r>
              <a:rPr lang="en-US" sz="2800" i="1" dirty="0"/>
              <a:t>Player.java, </a:t>
            </a:r>
            <a:r>
              <a:rPr lang="ru-RU" sz="2800" i="1" dirty="0"/>
              <a:t>а есть только </a:t>
            </a:r>
            <a:r>
              <a:rPr lang="en-US" sz="2800" i="1" dirty="0" err="1"/>
              <a:t>Player.class</a:t>
            </a:r>
            <a:endParaRPr lang="ru-RU" sz="2800" i="1" dirty="0"/>
          </a:p>
          <a:p>
            <a:pPr marL="0" indent="0" algn="just">
              <a:buNone/>
            </a:pPr>
            <a:endParaRPr lang="ru-RU" sz="2800" dirty="0"/>
          </a:p>
          <a:p>
            <a:pPr marL="0" indent="0" algn="just">
              <a:buNone/>
            </a:pPr>
            <a:r>
              <a:rPr lang="ru-RU" sz="2800" dirty="0"/>
              <a:t>При запуске необходимо указывать, откуда брать </a:t>
            </a:r>
            <a:r>
              <a:rPr lang="en-US" sz="2800" dirty="0"/>
              <a:t>.class-</a:t>
            </a:r>
            <a:r>
              <a:rPr lang="ru-RU" sz="2800" dirty="0"/>
              <a:t>файлы, необходимые для запуска. Этот параметр называется </a:t>
            </a:r>
            <a:r>
              <a:rPr lang="en-US" sz="2800" b="1" dirty="0" err="1"/>
              <a:t>classpath</a:t>
            </a:r>
            <a:r>
              <a:rPr lang="ru-RU" sz="2800" b="1" dirty="0"/>
              <a:t> (при компиляции можно писать </a:t>
            </a:r>
            <a:r>
              <a:rPr lang="en-US" sz="2800" b="1" dirty="0" err="1"/>
              <a:t>cp</a:t>
            </a:r>
            <a:r>
              <a:rPr lang="en-US" sz="2800" b="1" dirty="0"/>
              <a:t>)</a:t>
            </a:r>
            <a:endParaRPr lang="ru-RU" sz="2800" dirty="0"/>
          </a:p>
          <a:p>
            <a:pPr lvl="2" algn="just"/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353472120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Classpath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1424" y="1600200"/>
            <a:ext cx="10225136" cy="5069160"/>
          </a:xfrm>
        </p:spPr>
        <p:txBody>
          <a:bodyPr>
            <a:normAutofit/>
          </a:bodyPr>
          <a:lstStyle/>
          <a:p>
            <a:pPr algn="just"/>
            <a:r>
              <a:rPr lang="ru-RU" sz="2800" dirty="0"/>
              <a:t>Важнейшее понятие в проектах на </a:t>
            </a:r>
            <a:r>
              <a:rPr lang="en-US" sz="2800" dirty="0"/>
              <a:t>Java</a:t>
            </a:r>
            <a:endParaRPr lang="ru-RU" sz="2800" dirty="0"/>
          </a:p>
          <a:p>
            <a:pPr lvl="2" algn="just"/>
            <a:r>
              <a:rPr lang="ru-RU" sz="2000" dirty="0"/>
              <a:t>Которое прячут среды разработки</a:t>
            </a:r>
          </a:p>
          <a:p>
            <a:pPr lvl="4" algn="just"/>
            <a:r>
              <a:rPr lang="ru-RU" sz="1800" dirty="0"/>
              <a:t>Поэтому некоторые из вас все еще на </a:t>
            </a:r>
            <a:r>
              <a:rPr lang="en-US" sz="1800" dirty="0"/>
              <a:t>Sublime </a:t>
            </a:r>
            <a:r>
              <a:rPr lang="ru-RU" sz="1800" dirty="0"/>
              <a:t>и </a:t>
            </a:r>
            <a:r>
              <a:rPr lang="en-US" sz="1800" dirty="0"/>
              <a:t>Notepad++</a:t>
            </a:r>
          </a:p>
          <a:p>
            <a:pPr algn="just"/>
            <a:endParaRPr lang="en-US" sz="2800" dirty="0"/>
          </a:p>
          <a:p>
            <a:pPr algn="just"/>
            <a:r>
              <a:rPr lang="ru-RU" sz="2800" dirty="0"/>
              <a:t>Переменная, содержащая путь (или пути через </a:t>
            </a:r>
            <a:r>
              <a:rPr lang="ru-RU" sz="2800" b="1" i="1" dirty="0"/>
              <a:t>;</a:t>
            </a:r>
            <a:r>
              <a:rPr lang="ru-RU" sz="2800" dirty="0"/>
              <a:t>) к необходимым </a:t>
            </a:r>
            <a:r>
              <a:rPr lang="ru-RU" sz="2800" dirty="0" err="1"/>
              <a:t>бинарникам</a:t>
            </a:r>
            <a:r>
              <a:rPr lang="ru-RU" sz="2800" dirty="0"/>
              <a:t>:</a:t>
            </a:r>
          </a:p>
          <a:p>
            <a:pPr lvl="2" algn="just"/>
            <a:r>
              <a:rPr lang="ru-RU" sz="2000" dirty="0"/>
              <a:t>Путь к корню иерархии пакетов проекта</a:t>
            </a:r>
          </a:p>
          <a:p>
            <a:pPr lvl="2" algn="just"/>
            <a:r>
              <a:rPr lang="ru-RU" sz="2000" dirty="0"/>
              <a:t>Пути к библиотекам</a:t>
            </a:r>
          </a:p>
          <a:p>
            <a:pPr lvl="2" algn="just"/>
            <a:endParaRPr lang="ru-RU" sz="2000" dirty="0"/>
          </a:p>
          <a:p>
            <a:pPr algn="just"/>
            <a:r>
              <a:rPr lang="ru-RU" sz="2800" dirty="0"/>
              <a:t>В нашем случае </a:t>
            </a:r>
            <a:r>
              <a:rPr lang="en-US" sz="2800" dirty="0" err="1"/>
              <a:t>classpath</a:t>
            </a:r>
            <a:r>
              <a:rPr lang="en-US" sz="2800" dirty="0"/>
              <a:t> –</a:t>
            </a:r>
            <a:r>
              <a:rPr lang="ru-RU" sz="2800" dirty="0"/>
              <a:t> папка </a:t>
            </a:r>
            <a:r>
              <a:rPr lang="en-US" sz="2800" dirty="0"/>
              <a:t>bin</a:t>
            </a:r>
            <a:r>
              <a:rPr lang="ru-RU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73974915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Запуск </a:t>
            </a:r>
            <a:r>
              <a:rPr lang="en-US" dirty="0"/>
              <a:t>Game!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03512" y="1638717"/>
            <a:ext cx="8784976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java -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classpath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bin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work.projects.kickgame.Game</a:t>
            </a:r>
            <a:endParaRPr lang="ru-RU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Прямая со стрелкой 4"/>
          <p:cNvCxnSpPr/>
          <p:nvPr/>
        </p:nvCxnSpPr>
        <p:spPr>
          <a:xfrm flipV="1">
            <a:off x="5663952" y="2204864"/>
            <a:ext cx="504056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220368" y="3471392"/>
            <a:ext cx="45480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/>
              <a:t>Указываем полное имя класса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47528" y="4653137"/>
            <a:ext cx="72202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/>
              <a:t>Запускаем, находясь в корневой папке проекта.</a:t>
            </a:r>
          </a:p>
        </p:txBody>
      </p:sp>
      <p:cxnSp>
        <p:nvCxnSpPr>
          <p:cNvPr id="8" name="Прямая со стрелкой 7"/>
          <p:cNvCxnSpPr/>
          <p:nvPr/>
        </p:nvCxnSpPr>
        <p:spPr>
          <a:xfrm flipH="1" flipV="1">
            <a:off x="3575720" y="2060848"/>
            <a:ext cx="1728192" cy="41044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295801" y="6218148"/>
            <a:ext cx="63498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ТУТ </a:t>
            </a:r>
            <a:r>
              <a:rPr lang="en-US" sz="2800" b="1" dirty="0"/>
              <a:t>CLASSPATH </a:t>
            </a:r>
            <a:r>
              <a:rPr lang="ru-RU" sz="2800" b="1" dirty="0"/>
              <a:t>ОБЯЗАТЕЛЕН!</a:t>
            </a:r>
          </a:p>
        </p:txBody>
      </p:sp>
    </p:spTree>
    <p:extLst>
      <p:ext uri="{BB962C8B-B14F-4D97-AF65-F5344CB8AC3E}">
        <p14:creationId xmlns:p14="http://schemas.microsoft.com/office/powerpoint/2010/main" val="711573355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Ура!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Мы научились создавать пакеты, компилировать и запускать классы, находящиеся в разных пакетах!</a:t>
            </a:r>
          </a:p>
          <a:p>
            <a:pPr algn="just"/>
            <a:endParaRPr lang="ru-RU" dirty="0"/>
          </a:p>
          <a:p>
            <a:pPr algn="just"/>
            <a:r>
              <a:rPr lang="ru-RU" dirty="0"/>
              <a:t>Вот только мы кое-что упустили…</a:t>
            </a:r>
          </a:p>
        </p:txBody>
      </p:sp>
    </p:spTree>
    <p:extLst>
      <p:ext uri="{BB962C8B-B14F-4D97-AF65-F5344CB8AC3E}">
        <p14:creationId xmlns:p14="http://schemas.microsoft.com/office/powerpoint/2010/main" val="2136501568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Названия пакетов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dirty="0"/>
              <a:t>Разработчиков много, названий пакетов мало!</a:t>
            </a:r>
          </a:p>
          <a:p>
            <a:pPr lvl="2" algn="just"/>
            <a:r>
              <a:rPr lang="ru-RU" dirty="0"/>
              <a:t>Та же проблема, что и с классами.</a:t>
            </a:r>
          </a:p>
          <a:p>
            <a:pPr lvl="3" algn="just"/>
            <a:r>
              <a:rPr lang="ru-RU" dirty="0"/>
              <a:t>В Индии, в Кении, в США, в России и т.д. слова </a:t>
            </a:r>
            <a:r>
              <a:rPr lang="en-US" i="1" dirty="0"/>
              <a:t>work, project, game </a:t>
            </a:r>
            <a:r>
              <a:rPr lang="ru-RU" dirty="0"/>
              <a:t>имеют одинаковый смысл – есть риск совпадения не только имен классов, но имен пакетов.</a:t>
            </a:r>
          </a:p>
          <a:p>
            <a:pPr lvl="2" algn="just"/>
            <a:endParaRPr lang="ru-RU" dirty="0"/>
          </a:p>
          <a:p>
            <a:pPr algn="just"/>
            <a:r>
              <a:rPr lang="ru-RU" i="1" dirty="0"/>
              <a:t>Как решить проблему уникальности имен пакетов?</a:t>
            </a:r>
          </a:p>
        </p:txBody>
      </p:sp>
    </p:spTree>
    <p:extLst>
      <p:ext uri="{BB962C8B-B14F-4D97-AF65-F5344CB8AC3E}">
        <p14:creationId xmlns:p14="http://schemas.microsoft.com/office/powerpoint/2010/main" val="3672176830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ru-RU" dirty="0"/>
              <a:t>У каждой серьезной компании, занимающейся разработкой, есть </a:t>
            </a:r>
            <a:r>
              <a:rPr lang="ru-RU" b="1" dirty="0"/>
              <a:t>сайт</a:t>
            </a:r>
            <a:r>
              <a:rPr lang="ru-RU" dirty="0"/>
              <a:t>.</a:t>
            </a:r>
          </a:p>
          <a:p>
            <a:pPr algn="just"/>
            <a:endParaRPr lang="ru-RU" dirty="0"/>
          </a:p>
          <a:p>
            <a:pPr algn="just"/>
            <a:r>
              <a:rPr lang="ru-RU" dirty="0"/>
              <a:t>Берем </a:t>
            </a:r>
            <a:r>
              <a:rPr lang="ru-RU" b="1" dirty="0"/>
              <a:t>его</a:t>
            </a:r>
            <a:r>
              <a:rPr lang="ru-RU" dirty="0"/>
              <a:t> название, </a:t>
            </a:r>
            <a:r>
              <a:rPr lang="ru-RU" b="1" dirty="0"/>
              <a:t>разворачиваем</a:t>
            </a:r>
            <a:r>
              <a:rPr lang="ru-RU" dirty="0"/>
              <a:t> – получаем начало названия пакетов проектов данной компании.</a:t>
            </a:r>
          </a:p>
          <a:p>
            <a:pPr algn="just"/>
            <a:endParaRPr lang="ru-RU" dirty="0"/>
          </a:p>
          <a:p>
            <a:pPr algn="just"/>
            <a:r>
              <a:rPr lang="ru-RU" dirty="0"/>
              <a:t>Дальше можно идти по иерархии отделов, проектов в самой компании, пока это требуется для уникальности.</a:t>
            </a:r>
          </a:p>
        </p:txBody>
      </p:sp>
    </p:spTree>
    <p:extLst>
      <p:ext uri="{BB962C8B-B14F-4D97-AF65-F5344CB8AC3E}">
        <p14:creationId xmlns:p14="http://schemas.microsoft.com/office/powerpoint/2010/main" val="4073272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Другое решение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925144"/>
          </a:xfrm>
        </p:spPr>
        <p:txBody>
          <a:bodyPr>
            <a:normAutofit fontScale="92500" lnSpcReduction="10000"/>
          </a:bodyPr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pPr marL="0" indent="0">
              <a:buNone/>
            </a:pPr>
            <a:r>
              <a:rPr lang="ru-RU" dirty="0"/>
              <a:t>Проблемы:</a:t>
            </a:r>
          </a:p>
          <a:p>
            <a:pPr lvl="2" algn="just"/>
            <a:r>
              <a:rPr lang="ru-RU" dirty="0"/>
              <a:t>Откуда знать весь диапазон значений и как его перебрать?</a:t>
            </a:r>
          </a:p>
          <a:p>
            <a:pPr lvl="2" algn="just"/>
            <a:r>
              <a:rPr lang="ru-RU" dirty="0"/>
              <a:t>Если </a:t>
            </a:r>
            <a:r>
              <a:rPr lang="en-US" dirty="0"/>
              <a:t>x == 0, </a:t>
            </a:r>
            <a:r>
              <a:rPr lang="ru-RU" dirty="0"/>
              <a:t>то </a:t>
            </a:r>
            <a:r>
              <a:rPr lang="en-US" dirty="0" err="1"/>
              <a:t>Season.WINTER</a:t>
            </a:r>
            <a:r>
              <a:rPr lang="en-US" dirty="0"/>
              <a:t> == x, </a:t>
            </a:r>
            <a:r>
              <a:rPr lang="ru-RU" dirty="0"/>
              <a:t>но действительно ли корректно считать левую переменную </a:t>
            </a:r>
            <a:r>
              <a:rPr lang="en-US" dirty="0"/>
              <a:t>x </a:t>
            </a:r>
            <a:r>
              <a:rPr lang="ru-RU" dirty="0"/>
              <a:t>хранящей значение «Зима»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200385" y="1628800"/>
            <a:ext cx="6083717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24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ru-RU" altLang="ru-RU" sz="24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Season</a:t>
            </a:r>
            <a:r>
              <a:rPr lang="ru-RU" alt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{</a:t>
            </a:r>
            <a:br>
              <a:rPr lang="ru-RU" alt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altLang="ru-RU" sz="24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final</a:t>
            </a:r>
            <a:r>
              <a:rPr lang="en-US" altLang="ru-RU" sz="24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static</a:t>
            </a:r>
            <a:r>
              <a:rPr lang="ru-RU" altLang="ru-RU" sz="24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4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ru-RU" altLang="ru-RU" sz="24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400" b="1" dirty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WINTER </a:t>
            </a:r>
            <a:r>
              <a:rPr lang="ru-RU" alt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ru-RU" altLang="ru-RU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ru-RU" alt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br>
              <a:rPr lang="ru-RU" alt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altLang="ru-RU" sz="24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final</a:t>
            </a:r>
            <a:r>
              <a:rPr lang="ru-RU" altLang="ru-RU" sz="24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ru-RU" sz="24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static </a:t>
            </a:r>
            <a:r>
              <a:rPr lang="ru-RU" altLang="ru-RU" sz="24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ru-RU" altLang="ru-RU" sz="24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400" b="1" dirty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SPRING </a:t>
            </a:r>
            <a:r>
              <a:rPr lang="ru-RU" alt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ru-RU" altLang="ru-RU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ru-RU" alt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br>
              <a:rPr lang="ru-RU" alt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altLang="ru-RU" sz="24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final</a:t>
            </a:r>
            <a:r>
              <a:rPr lang="ru-RU" altLang="ru-RU" sz="24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ru-RU" sz="24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static </a:t>
            </a:r>
            <a:r>
              <a:rPr lang="ru-RU" altLang="ru-RU" sz="24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ru-RU" altLang="ru-RU" sz="24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400" b="1" dirty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SUMMER </a:t>
            </a:r>
            <a:r>
              <a:rPr lang="ru-RU" alt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ru-RU" altLang="ru-RU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ru-RU" alt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br>
              <a:rPr lang="ru-RU" alt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altLang="ru-RU" sz="24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final</a:t>
            </a:r>
            <a:r>
              <a:rPr lang="ru-RU" altLang="ru-RU" sz="24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ru-RU" sz="24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static </a:t>
            </a:r>
            <a:r>
              <a:rPr lang="ru-RU" altLang="ru-RU" sz="24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ru-RU" altLang="ru-RU" sz="24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400" b="1" dirty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FALL </a:t>
            </a:r>
            <a:r>
              <a:rPr lang="ru-RU" alt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ru-RU" altLang="ru-RU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ru-RU" alt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br>
              <a:rPr lang="ru-RU" alt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altLang="ru-RU" sz="4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1555951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55440" y="1268760"/>
            <a:ext cx="10513168" cy="5314602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i="1" dirty="0"/>
              <a:t>itis.kpfu.ru</a:t>
            </a:r>
          </a:p>
          <a:p>
            <a:endParaRPr lang="ru-RU" sz="2400" dirty="0"/>
          </a:p>
          <a:p>
            <a:r>
              <a:rPr lang="ru-RU" sz="2400" dirty="0"/>
              <a:t>Разворачиваем, получаем: </a:t>
            </a:r>
            <a:r>
              <a:rPr lang="en-US" sz="2400" b="1" i="1" dirty="0" err="1"/>
              <a:t>ru.kpfu.itis</a:t>
            </a:r>
            <a:endParaRPr lang="en-US" sz="2400" b="1" i="1" dirty="0"/>
          </a:p>
          <a:p>
            <a:pPr lvl="2"/>
            <a:r>
              <a:rPr lang="ru-RU" sz="1800" dirty="0"/>
              <a:t>Достаточно ли поместить </a:t>
            </a:r>
            <a:r>
              <a:rPr lang="en-US" sz="1800" dirty="0"/>
              <a:t>Player </a:t>
            </a:r>
            <a:r>
              <a:rPr lang="ru-RU" sz="1800" dirty="0"/>
              <a:t>и </a:t>
            </a:r>
            <a:r>
              <a:rPr lang="en-US" sz="1800" dirty="0"/>
              <a:t>Game </a:t>
            </a:r>
            <a:r>
              <a:rPr lang="ru-RU" sz="1800" dirty="0"/>
              <a:t>туда? Вряд ли, ага.</a:t>
            </a:r>
          </a:p>
          <a:p>
            <a:endParaRPr lang="ru-RU" sz="2400" dirty="0"/>
          </a:p>
          <a:p>
            <a:r>
              <a:rPr lang="ru-RU" sz="2400" dirty="0"/>
              <a:t>Данный код может быть неуникален на уровне:</a:t>
            </a:r>
          </a:p>
          <a:p>
            <a:pPr lvl="2"/>
            <a:r>
              <a:rPr lang="ru-RU" sz="1800" dirty="0"/>
              <a:t>Преподавателя (не только Абрамский на </a:t>
            </a:r>
            <a:r>
              <a:rPr lang="en-US" sz="1800" dirty="0"/>
              <a:t>Java </a:t>
            </a:r>
            <a:r>
              <a:rPr lang="ru-RU" sz="1800" dirty="0"/>
              <a:t>читает)</a:t>
            </a:r>
          </a:p>
          <a:p>
            <a:pPr lvl="2"/>
            <a:r>
              <a:rPr lang="ru-RU" sz="1800" dirty="0"/>
              <a:t>Предмета (не только на информатике можем писать </a:t>
            </a:r>
            <a:r>
              <a:rPr lang="en-US" sz="1800" dirty="0"/>
              <a:t>java </a:t>
            </a:r>
            <a:r>
              <a:rPr lang="ru-RU" sz="1800" dirty="0"/>
              <a:t>код)</a:t>
            </a:r>
          </a:p>
          <a:p>
            <a:pPr lvl="2"/>
            <a:r>
              <a:rPr lang="ru-RU" sz="1800" dirty="0"/>
              <a:t>Курса (не только на 1 курсе может быть </a:t>
            </a:r>
            <a:r>
              <a:rPr lang="en-US" sz="1800" dirty="0"/>
              <a:t>Player)</a:t>
            </a:r>
          </a:p>
          <a:p>
            <a:pPr lvl="2"/>
            <a:r>
              <a:rPr lang="ru-RU" sz="1800" dirty="0"/>
              <a:t>Года (такой код мог писать 1 курс в 2012, 2014, 2015 и т.п.)</a:t>
            </a:r>
          </a:p>
          <a:p>
            <a:pPr lvl="2"/>
            <a:endParaRPr lang="ru-RU" sz="1800" dirty="0"/>
          </a:p>
          <a:p>
            <a:r>
              <a:rPr lang="ru-RU" sz="2400" dirty="0"/>
              <a:t>Подбираем имя, учитывающее все эти условия:</a:t>
            </a:r>
          </a:p>
          <a:p>
            <a:pPr lvl="2"/>
            <a:r>
              <a:rPr lang="en-US" sz="1800" b="1" i="1" dirty="0"/>
              <a:t>ru.kpfu.itis.abramskiy.informatics.year201</a:t>
            </a:r>
            <a:r>
              <a:rPr lang="ru-RU" sz="1800" b="1" i="1" dirty="0"/>
              <a:t>7</a:t>
            </a:r>
            <a:r>
              <a:rPr lang="en-US" sz="1800" b="1" i="1" dirty="0"/>
              <a:t>.course01</a:t>
            </a:r>
          </a:p>
          <a:p>
            <a:pPr lvl="2"/>
            <a:r>
              <a:rPr lang="ru-RU" sz="1800" dirty="0"/>
              <a:t>и туда помещаем </a:t>
            </a:r>
            <a:r>
              <a:rPr lang="en-US" sz="1800" dirty="0"/>
              <a:t>Player, Game</a:t>
            </a:r>
          </a:p>
          <a:p>
            <a:pPr lvl="2"/>
            <a:endParaRPr lang="en-US" sz="1800" dirty="0"/>
          </a:p>
          <a:p>
            <a:pPr lvl="2"/>
            <a:r>
              <a:rPr lang="ru-RU" sz="1800" dirty="0"/>
              <a:t>разумеется можно упросить имя пакета для своих нужд – подумайте самостоятельно.</a:t>
            </a:r>
          </a:p>
        </p:txBody>
      </p:sp>
    </p:spTree>
    <p:extLst>
      <p:ext uri="{BB962C8B-B14F-4D97-AF65-F5344CB8AC3E}">
        <p14:creationId xmlns:p14="http://schemas.microsoft.com/office/powerpoint/2010/main" val="826393406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09192" y="274638"/>
            <a:ext cx="8435280" cy="778098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Новый модификатор доступа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071665" y="1412777"/>
            <a:ext cx="6032421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20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ru-RU" altLang="ru-RU" sz="20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Player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{</a:t>
            </a:r>
            <a:b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altLang="ru-RU" sz="20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ru-RU" altLang="ru-RU" sz="20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000" b="1" dirty="0" err="1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hp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b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altLang="ru-RU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000" b="1" dirty="0" err="1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battleCry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b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b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altLang="ru-RU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Player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 {</a:t>
            </a:r>
            <a:b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ru-RU" altLang="ru-RU" sz="2000" b="1" dirty="0" err="1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hp</a:t>
            </a:r>
            <a:r>
              <a:rPr lang="ru-RU" altLang="ru-RU" sz="2000" b="1" dirty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ru-RU" altLang="ru-RU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100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b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}</a:t>
            </a:r>
            <a:b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b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altLang="ru-RU" sz="20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ru-RU" altLang="ru-RU" sz="20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shoutBattleCry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 {</a:t>
            </a:r>
            <a:b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ru-RU" altLang="ru-RU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System.</a:t>
            </a:r>
            <a:r>
              <a:rPr lang="ru-RU" altLang="ru-RU" sz="2000" b="1" i="1" dirty="0" err="1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out</a:t>
            </a:r>
            <a:r>
              <a:rPr lang="ru-RU" altLang="ru-RU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.println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altLang="ru-RU" sz="2000" b="1" dirty="0" err="1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battleCry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b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}</a:t>
            </a:r>
            <a:b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b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endParaRPr lang="ru-RU" altLang="ru-RU" sz="4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2675620" y="1844824"/>
            <a:ext cx="1224136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655741" y="2141240"/>
            <a:ext cx="1224136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2655741" y="2708920"/>
            <a:ext cx="1224136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2612198" y="4005064"/>
            <a:ext cx="1224136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1919536" y="1484784"/>
            <a:ext cx="1224136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 стрелкой 12"/>
          <p:cNvCxnSpPr>
            <a:endCxn id="7" idx="7"/>
          </p:cNvCxnSpPr>
          <p:nvPr/>
        </p:nvCxnSpPr>
        <p:spPr>
          <a:xfrm flipH="1">
            <a:off x="3720486" y="1484785"/>
            <a:ext cx="2700059" cy="4022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420544" y="1268761"/>
            <a:ext cx="435597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Нет модификатора? Нет! Есть!</a:t>
            </a:r>
          </a:p>
          <a:p>
            <a:r>
              <a:rPr lang="ru-RU" sz="2000" b="1" dirty="0"/>
              <a:t>Модификатор по умолчанию (</a:t>
            </a:r>
            <a:r>
              <a:rPr lang="en-US" sz="2000" b="1" dirty="0"/>
              <a:t>default)</a:t>
            </a:r>
          </a:p>
          <a:p>
            <a:r>
              <a:rPr lang="ru-RU" sz="2000" i="1" dirty="0"/>
              <a:t>«Прямой доступ извне разрешен всем «</a:t>
            </a:r>
            <a:r>
              <a:rPr lang="ru-RU" sz="2000" i="1" dirty="0" err="1"/>
              <a:t>однопакетникам</a:t>
            </a:r>
            <a:r>
              <a:rPr lang="ru-RU" sz="2000" i="1" dirty="0"/>
              <a:t>» (классам, объявленным в том же пакете)»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847529" y="5345922"/>
            <a:ext cx="64182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В </a:t>
            </a:r>
            <a:r>
              <a:rPr lang="en-US" sz="2000" dirty="0"/>
              <a:t>Game </a:t>
            </a:r>
            <a:r>
              <a:rPr lang="ru-RU" sz="2000" dirty="0"/>
              <a:t>могу спокойно: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Player p =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Player(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"Denis Popov"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100500;</a:t>
            </a:r>
          </a:p>
          <a:p>
            <a:r>
              <a:rPr lang="ru-RU" sz="2000" i="1" dirty="0"/>
              <a:t>Насколько это адекватно – другой разговор.</a:t>
            </a:r>
          </a:p>
        </p:txBody>
      </p:sp>
    </p:spTree>
    <p:extLst>
      <p:ext uri="{BB962C8B-B14F-4D97-AF65-F5344CB8AC3E}">
        <p14:creationId xmlns:p14="http://schemas.microsoft.com/office/powerpoint/2010/main" val="894150257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9DBBD023-887A-4A07-8839-836AECA98973}"/>
              </a:ext>
            </a:extLst>
          </p:cNvPr>
          <p:cNvGrpSpPr/>
          <p:nvPr/>
        </p:nvGrpSpPr>
        <p:grpSpPr>
          <a:xfrm>
            <a:off x="5999990" y="5349214"/>
            <a:ext cx="5875247" cy="1098948"/>
            <a:chOff x="1444548" y="2067694"/>
            <a:chExt cx="7699449" cy="1440160"/>
          </a:xfrm>
        </p:grpSpPr>
        <p:pic>
          <p:nvPicPr>
            <p:cNvPr id="11" name="Рисунок 10">
              <a:extLst>
                <a:ext uri="{FF2B5EF4-FFF2-40B4-BE49-F238E27FC236}">
                  <a16:creationId xmlns:a16="http://schemas.microsoft.com/office/drawing/2014/main" id="{938CB730-32EF-4106-9C99-1880F50218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5164" b="14217"/>
            <a:stretch/>
          </p:blipFill>
          <p:spPr>
            <a:xfrm flipH="1">
              <a:off x="1444548" y="2067694"/>
              <a:ext cx="7699449" cy="1440160"/>
            </a:xfrm>
            <a:prstGeom prst="rect">
              <a:avLst/>
            </a:prstGeom>
          </p:spPr>
        </p:pic>
        <p:pic>
          <p:nvPicPr>
            <p:cNvPr id="13" name="Рисунок 12">
              <a:extLst>
                <a:ext uri="{FF2B5EF4-FFF2-40B4-BE49-F238E27FC236}">
                  <a16:creationId xmlns:a16="http://schemas.microsoft.com/office/drawing/2014/main" id="{EF8761EA-8A87-476E-8C7F-26CEBB6AF0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34" t="56867" r="26116" b="24855"/>
            <a:stretch/>
          </p:blipFill>
          <p:spPr>
            <a:xfrm>
              <a:off x="3347864" y="2499741"/>
              <a:ext cx="4392488" cy="648073"/>
            </a:xfrm>
            <a:prstGeom prst="rect">
              <a:avLst/>
            </a:prstGeom>
          </p:spPr>
        </p:pic>
      </p:grp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26956D21-1103-4A39-8CBD-EF3C157DA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41110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Итак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Нужен тип данных:</a:t>
            </a:r>
          </a:p>
          <a:p>
            <a:pPr marL="0" indent="0">
              <a:buNone/>
            </a:pPr>
            <a:endParaRPr lang="ru-RU" dirty="0"/>
          </a:p>
          <a:p>
            <a:pPr lvl="2" algn="just"/>
            <a:r>
              <a:rPr lang="ru-RU" dirty="0"/>
              <a:t>Чтобы у переменных этого типа явно было видно значение.</a:t>
            </a:r>
          </a:p>
          <a:p>
            <a:pPr lvl="2" algn="just"/>
            <a:r>
              <a:rPr lang="ru-RU" dirty="0"/>
              <a:t>Чтобы можно было легко перебрать все его значения,</a:t>
            </a:r>
          </a:p>
          <a:p>
            <a:pPr lvl="2" algn="just"/>
            <a:r>
              <a:rPr lang="ru-RU" i="1" dirty="0"/>
              <a:t>Чтобы не </a:t>
            </a:r>
            <a:r>
              <a:rPr lang="ru-RU" i="1" dirty="0" err="1"/>
              <a:t>хардкодить</a:t>
            </a:r>
            <a:r>
              <a:rPr lang="ru-RU" i="1" dirty="0"/>
              <a:t>,</a:t>
            </a:r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Он есть! И это…</a:t>
            </a:r>
          </a:p>
          <a:p>
            <a:pPr lvl="2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04771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Перечисления</a:t>
            </a:r>
            <a:r>
              <a:rPr lang="en-US" dirty="0"/>
              <a:t> (Enumerations)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Объявление: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Использование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Season s =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Season.</a:t>
            </a:r>
            <a:r>
              <a:rPr lang="en-US" sz="2800" b="1" i="1" dirty="0" err="1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SPRING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ru-RU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991545" y="2188022"/>
            <a:ext cx="7058343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28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enum</a:t>
            </a:r>
            <a:r>
              <a:rPr lang="ru-RU" altLang="ru-RU" sz="28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8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Season</a:t>
            </a:r>
            <a:r>
              <a:rPr lang="ru-RU" altLang="ru-RU" sz="2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{</a:t>
            </a:r>
            <a:br>
              <a:rPr lang="ru-RU" altLang="ru-RU" sz="2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2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altLang="ru-RU" sz="2800" b="1" i="1" dirty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WINTER</a:t>
            </a:r>
            <a:r>
              <a:rPr lang="ru-RU" altLang="ru-RU" sz="2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ru-RU" altLang="ru-RU" sz="2800" b="1" i="1" dirty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SPRING</a:t>
            </a:r>
            <a:r>
              <a:rPr lang="ru-RU" altLang="ru-RU" sz="2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ru-RU" altLang="ru-RU" sz="2800" b="1" i="1" dirty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SUMMER</a:t>
            </a:r>
            <a:r>
              <a:rPr lang="ru-RU" altLang="ru-RU" sz="2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ru-RU" altLang="ru-RU" sz="2800" b="1" i="1" dirty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FALL</a:t>
            </a:r>
            <a:br>
              <a:rPr lang="ru-RU" altLang="ru-RU" sz="2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2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altLang="ru-RU" sz="5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9979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b="1" dirty="0"/>
              <a:t>Решаем проблемы</a:t>
            </a:r>
            <a:r>
              <a:rPr lang="en-US" sz="3200" b="1" dirty="0"/>
              <a:t>.</a:t>
            </a:r>
            <a:br>
              <a:rPr lang="en-US" sz="3200" b="1" dirty="0"/>
            </a:br>
            <a:r>
              <a:rPr lang="ru-RU" sz="3200" dirty="0"/>
              <a:t>Перебираем с помощью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values()</a:t>
            </a:r>
            <a:endParaRPr lang="ru-RU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1970856" y="1772817"/>
            <a:ext cx="8229600" cy="4525963"/>
          </a:xfrm>
        </p:spPr>
        <p:txBody>
          <a:bodyPr/>
          <a:lstStyle/>
          <a:p>
            <a:pPr algn="just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values()</a:t>
            </a:r>
            <a:r>
              <a:rPr lang="en-US" dirty="0"/>
              <a:t> </a:t>
            </a:r>
            <a:r>
              <a:rPr lang="ru-RU" dirty="0"/>
              <a:t>возвращает массив из всех значений перечисления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997316" y="3916214"/>
            <a:ext cx="8347157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28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ru-RU" altLang="ru-RU" sz="28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altLang="ru-RU" sz="28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Season</a:t>
            </a:r>
            <a:r>
              <a:rPr lang="ru-RU" altLang="ru-RU" sz="2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8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season</a:t>
            </a:r>
            <a:r>
              <a:rPr lang="ru-RU" altLang="ru-RU" sz="2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ru-RU" altLang="ru-RU" sz="28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Season.</a:t>
            </a:r>
            <a:r>
              <a:rPr lang="ru-RU" altLang="ru-RU" sz="2800" i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values</a:t>
            </a:r>
            <a:r>
              <a:rPr lang="ru-RU" altLang="ru-RU" sz="2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()) {</a:t>
            </a:r>
            <a:br>
              <a:rPr lang="ru-RU" altLang="ru-RU" sz="2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2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altLang="ru-RU" sz="28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System.</a:t>
            </a:r>
            <a:r>
              <a:rPr lang="ru-RU" altLang="ru-RU" sz="2800" b="1" i="1" dirty="0" err="1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out</a:t>
            </a:r>
            <a:r>
              <a:rPr lang="ru-RU" altLang="ru-RU" sz="28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.println</a:t>
            </a:r>
            <a:r>
              <a:rPr lang="ru-RU" altLang="ru-RU" sz="2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altLang="ru-RU" sz="28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season</a:t>
            </a:r>
            <a:r>
              <a:rPr lang="ru-RU" altLang="ru-RU" sz="2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br>
              <a:rPr lang="ru-RU" altLang="ru-RU" sz="2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2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altLang="ru-RU" sz="5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9736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03512" y="116632"/>
            <a:ext cx="8784976" cy="1143000"/>
          </a:xfrm>
        </p:spPr>
        <p:txBody>
          <a:bodyPr>
            <a:noAutofit/>
          </a:bodyPr>
          <a:lstStyle/>
          <a:p>
            <a:r>
              <a:rPr lang="ru-RU" sz="3200" b="1" dirty="0"/>
              <a:t>Решаем проблемы</a:t>
            </a:r>
            <a:r>
              <a:rPr lang="en-US" sz="3200" b="1" dirty="0"/>
              <a:t>. </a:t>
            </a:r>
            <a:r>
              <a:rPr lang="ru-RU" sz="3200" dirty="0">
                <a:cs typeface="Courier New" panose="02070309020205020404" pitchFamily="49" charset="0"/>
              </a:rPr>
              <a:t>Сравнивать можно только с другими значениями перечисления</a:t>
            </a:r>
            <a:endParaRPr lang="ru-RU" sz="3200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703512" y="1556793"/>
            <a:ext cx="8776762" cy="52629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28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Season</a:t>
            </a:r>
            <a:r>
              <a:rPr lang="ru-RU" altLang="ru-RU" sz="2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8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season</a:t>
            </a:r>
            <a:r>
              <a:rPr lang="ru-RU" altLang="ru-RU" sz="2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ru-RU" altLang="ru-RU" sz="28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Season.</a:t>
            </a:r>
            <a:r>
              <a:rPr lang="ru-RU" altLang="ru-RU" sz="2800" b="1" i="1" dirty="0" err="1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SUMMER</a:t>
            </a:r>
            <a:r>
              <a:rPr lang="ru-RU" altLang="ru-RU" sz="2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br>
              <a:rPr lang="ru-RU" altLang="ru-RU" sz="2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2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...</a:t>
            </a:r>
            <a:br>
              <a:rPr lang="ru-RU" altLang="ru-RU" sz="2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28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ru-RU" altLang="ru-RU" sz="28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altLang="ru-RU" sz="28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season</a:t>
            </a:r>
            <a:r>
              <a:rPr lang="ru-RU" altLang="ru-RU" sz="2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== </a:t>
            </a:r>
            <a:r>
              <a:rPr lang="ru-RU" altLang="ru-RU" sz="28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Season.</a:t>
            </a:r>
            <a:r>
              <a:rPr lang="ru-RU" altLang="ru-RU" sz="2800" b="1" i="1" dirty="0" err="1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WINTER</a:t>
            </a:r>
            <a:r>
              <a:rPr lang="ru-RU" altLang="ru-RU" sz="2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ru-RU" altLang="ru-RU" sz="2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2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altLang="ru-RU" sz="28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System.</a:t>
            </a:r>
            <a:r>
              <a:rPr lang="ru-RU" altLang="ru-RU" sz="2800" b="1" i="1" dirty="0" err="1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out</a:t>
            </a:r>
            <a:r>
              <a:rPr lang="ru-RU" altLang="ru-RU" sz="28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.println</a:t>
            </a:r>
            <a:r>
              <a:rPr lang="ru-RU" altLang="ru-RU" sz="2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altLang="ru-RU" sz="28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"NEW YEAR!"</a:t>
            </a:r>
            <a:r>
              <a:rPr lang="ru-RU" altLang="ru-RU" sz="2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br>
              <a:rPr lang="ru-RU" altLang="ru-RU" sz="2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endParaRPr lang="en-US" altLang="ru-RU" sz="28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28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// у каждого есть свой порядковый номер</a:t>
            </a:r>
            <a:endParaRPr lang="en-US" altLang="ru-RU" sz="2800" i="1" dirty="0">
              <a:solidFill>
                <a:srgbClr val="808080"/>
              </a:solidFill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28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// выведет 3</a:t>
            </a:r>
            <a:br>
              <a:rPr lang="ru-RU" altLang="ru-RU" sz="28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28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System.</a:t>
            </a:r>
            <a:r>
              <a:rPr lang="ru-RU" altLang="ru-RU" sz="2800" b="1" i="1" dirty="0" err="1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out</a:t>
            </a:r>
            <a:r>
              <a:rPr lang="ru-RU" altLang="ru-RU" sz="28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.print</a:t>
            </a:r>
            <a:r>
              <a:rPr lang="ru-RU" altLang="ru-RU" sz="2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altLang="ru-RU" sz="28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Season.</a:t>
            </a:r>
            <a:r>
              <a:rPr lang="ru-RU" altLang="ru-RU" sz="2800" b="1" i="1" dirty="0" err="1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FALL</a:t>
            </a:r>
            <a:r>
              <a:rPr lang="ru-RU" altLang="ru-RU" sz="28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.ordinal</a:t>
            </a:r>
            <a:r>
              <a:rPr lang="ru-RU" altLang="ru-RU" sz="2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());</a:t>
            </a:r>
            <a:endParaRPr lang="en-US" altLang="ru-RU" sz="28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28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// но вот такое сделать не получится</a:t>
            </a:r>
            <a:br>
              <a:rPr lang="ru-RU" altLang="ru-RU" sz="28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28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ru-RU" altLang="ru-RU" sz="28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altLang="ru-RU" sz="28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season</a:t>
            </a:r>
            <a:r>
              <a:rPr lang="ru-RU" altLang="ru-RU" sz="2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== </a:t>
            </a:r>
            <a:r>
              <a:rPr lang="ru-RU" altLang="ru-RU" sz="28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ru-RU" altLang="ru-RU" sz="2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{</a:t>
            </a:r>
            <a:br>
              <a:rPr lang="ru-RU" altLang="ru-RU" sz="2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2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...</a:t>
            </a:r>
            <a:br>
              <a:rPr lang="ru-RU" altLang="ru-RU" sz="2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2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altLang="ru-RU" sz="5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06967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Решаем проблемы. </a:t>
            </a:r>
            <a:r>
              <a:rPr lang="ru-RU" dirty="0"/>
              <a:t>Ввод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Значение можно восстановить по строке</a:t>
            </a:r>
            <a:r>
              <a:rPr lang="en-US" dirty="0"/>
              <a:t> </a:t>
            </a:r>
            <a:endParaRPr lang="ru-RU" dirty="0"/>
          </a:p>
          <a:p>
            <a:pPr lvl="2"/>
            <a:r>
              <a:rPr lang="ru-RU" dirty="0"/>
              <a:t>Надо вводить строку с точностью до регистра!</a:t>
            </a:r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025584" y="3717032"/>
            <a:ext cx="7742825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24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// Прокатит</a:t>
            </a:r>
            <a:br>
              <a:rPr lang="ru-RU" altLang="ru-RU" sz="24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2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Season</a:t>
            </a:r>
            <a:r>
              <a:rPr lang="ru-RU" alt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season</a:t>
            </a:r>
            <a:r>
              <a:rPr lang="ru-RU" alt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ru-RU" altLang="ru-RU" sz="2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Season.</a:t>
            </a:r>
            <a:r>
              <a:rPr lang="ru-RU" altLang="ru-RU" sz="2400" i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valueOf</a:t>
            </a:r>
            <a:r>
              <a:rPr lang="ru-RU" alt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altLang="ru-RU" sz="24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"WINTER"</a:t>
            </a:r>
            <a:r>
              <a:rPr lang="ru-RU" alt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br>
              <a:rPr lang="ru-RU" alt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...</a:t>
            </a:r>
            <a:br>
              <a:rPr lang="ru-RU" alt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24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// Не прокатит</a:t>
            </a:r>
            <a:br>
              <a:rPr lang="ru-RU" altLang="ru-RU" sz="24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2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Season</a:t>
            </a:r>
            <a:r>
              <a:rPr lang="ru-RU" alt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season</a:t>
            </a:r>
            <a:r>
              <a:rPr lang="ru-RU" alt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ru-RU" altLang="ru-RU" sz="2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Season.</a:t>
            </a:r>
            <a:r>
              <a:rPr lang="ru-RU" altLang="ru-RU" sz="2400" i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valueOf</a:t>
            </a:r>
            <a:r>
              <a:rPr lang="ru-RU" alt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altLang="ru-RU" sz="24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ru-RU" altLang="ru-RU" sz="2400" b="1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Winter</a:t>
            </a:r>
            <a:r>
              <a:rPr lang="ru-RU" altLang="ru-RU" sz="24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ru-RU" alt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ru-RU" altLang="ru-RU" sz="4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62413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Все гораздо интереснее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Вы думаете, эти </a:t>
            </a:r>
            <a:r>
              <a:rPr lang="en-US" sz="2800" dirty="0"/>
              <a:t>WINTER, SUMMER – </a:t>
            </a:r>
            <a:r>
              <a:rPr lang="ru-RU" sz="2800" dirty="0"/>
              <a:t>просто константы?</a:t>
            </a:r>
          </a:p>
          <a:p>
            <a:pPr marL="0" indent="0">
              <a:buNone/>
            </a:pPr>
            <a:endParaRPr lang="ru-RU" sz="2800" dirty="0"/>
          </a:p>
          <a:p>
            <a:r>
              <a:rPr lang="ru-RU" sz="2800" dirty="0"/>
              <a:t>А вот и нет! Это объекты!</a:t>
            </a:r>
          </a:p>
        </p:txBody>
      </p:sp>
    </p:spTree>
    <p:extLst>
      <p:ext uri="{BB962C8B-B14F-4D97-AF65-F5344CB8AC3E}">
        <p14:creationId xmlns:p14="http://schemas.microsoft.com/office/powerpoint/2010/main" val="1115799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Для примера </a:t>
            </a:r>
            <a:br>
              <a:rPr lang="en-US" dirty="0"/>
            </a:br>
            <a:r>
              <a:rPr lang="ru-RU" dirty="0"/>
              <a:t>множественное наследование и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14802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Другой </a:t>
            </a:r>
            <a:r>
              <a:rPr lang="en-US" dirty="0" err="1"/>
              <a:t>enum</a:t>
            </a:r>
            <a:r>
              <a:rPr lang="ru-RU" dirty="0"/>
              <a:t>. Цвет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997152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Экземпляры класса являются статическими членами его самого.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063553" y="1628801"/>
            <a:ext cx="7487947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28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enum</a:t>
            </a:r>
            <a:r>
              <a:rPr lang="ru-RU" altLang="ru-RU" sz="28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8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Color</a:t>
            </a:r>
            <a:r>
              <a:rPr lang="ru-RU" altLang="ru-RU" sz="2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{</a:t>
            </a:r>
            <a:br>
              <a:rPr lang="ru-RU" altLang="ru-RU" sz="2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2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altLang="ru-RU" sz="2800" b="1" i="1" dirty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RED</a:t>
            </a:r>
            <a:r>
              <a:rPr lang="ru-RU" altLang="ru-RU" sz="2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ru-RU" altLang="ru-RU" sz="2800" b="1" i="1" dirty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GREEN</a:t>
            </a:r>
            <a:r>
              <a:rPr lang="ru-RU" altLang="ru-RU" sz="2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ru-RU" altLang="ru-RU" sz="2800" b="1" i="1" dirty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BLUE</a:t>
            </a:r>
            <a:r>
              <a:rPr lang="ru-RU" altLang="ru-RU" sz="2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ru-RU" altLang="ru-RU" sz="2800" b="1" i="1" dirty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WHITE</a:t>
            </a:r>
            <a:r>
              <a:rPr lang="ru-RU" altLang="ru-RU" sz="2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ru-RU" altLang="ru-RU" sz="2800" b="1" i="1" dirty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BLACK</a:t>
            </a:r>
            <a:br>
              <a:rPr lang="ru-RU" altLang="ru-RU" sz="2800" b="1" i="1" dirty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2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altLang="ru-RU" sz="5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24918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Другой </a:t>
            </a:r>
            <a:r>
              <a:rPr lang="en-US" dirty="0" err="1"/>
              <a:t>enum</a:t>
            </a:r>
            <a:r>
              <a:rPr lang="ru-RU" dirty="0"/>
              <a:t>. Цвет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997152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ru-RU" dirty="0"/>
          </a:p>
          <a:p>
            <a:pPr marL="0" indent="0" algn="just">
              <a:buNone/>
            </a:pPr>
            <a:r>
              <a:rPr lang="ru-RU" dirty="0"/>
              <a:t>У каждого цвета есть значения </a:t>
            </a:r>
            <a:r>
              <a:rPr lang="en-US" dirty="0"/>
              <a:t>RGB</a:t>
            </a:r>
            <a:r>
              <a:rPr lang="ru-RU" dirty="0"/>
              <a:t>. </a:t>
            </a:r>
          </a:p>
          <a:p>
            <a:pPr marL="0" indent="0" algn="just">
              <a:buNone/>
            </a:pPr>
            <a:r>
              <a:rPr lang="ru-RU" dirty="0"/>
              <a:t>Наша потребность:</a:t>
            </a:r>
          </a:p>
          <a:p>
            <a:pPr lvl="2" algn="just"/>
            <a:r>
              <a:rPr lang="ru-RU" dirty="0"/>
              <a:t>Чтобы каждый цвет знал свои значения,</a:t>
            </a:r>
          </a:p>
          <a:p>
            <a:pPr lvl="2" algn="just"/>
            <a:r>
              <a:rPr lang="ru-RU" dirty="0"/>
              <a:t>Чтобы каждый цвет мог возвращать строку-представление </a:t>
            </a:r>
            <a:r>
              <a:rPr lang="en-US" dirty="0"/>
              <a:t>RGB</a:t>
            </a:r>
            <a:endParaRPr lang="ru-RU" dirty="0"/>
          </a:p>
          <a:p>
            <a:pPr algn="just"/>
            <a:endParaRPr lang="ru-RU" dirty="0"/>
          </a:p>
          <a:p>
            <a:pPr marL="0" indent="0" algn="just">
              <a:buNone/>
            </a:pPr>
            <a:r>
              <a:rPr lang="ru-RU" dirty="0"/>
              <a:t>Для этого изменим </a:t>
            </a:r>
            <a:r>
              <a:rPr lang="en-US" dirty="0" err="1"/>
              <a:t>enum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063553" y="1628801"/>
            <a:ext cx="7487947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28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enum</a:t>
            </a:r>
            <a:r>
              <a:rPr lang="ru-RU" altLang="ru-RU" sz="28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8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Color</a:t>
            </a:r>
            <a:r>
              <a:rPr lang="ru-RU" altLang="ru-RU" sz="2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{</a:t>
            </a:r>
            <a:br>
              <a:rPr lang="ru-RU" altLang="ru-RU" sz="2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2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altLang="ru-RU" sz="2800" b="1" i="1" dirty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RED</a:t>
            </a:r>
            <a:r>
              <a:rPr lang="ru-RU" altLang="ru-RU" sz="2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ru-RU" altLang="ru-RU" sz="2800" b="1" i="1" dirty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GREEN</a:t>
            </a:r>
            <a:r>
              <a:rPr lang="ru-RU" altLang="ru-RU" sz="2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ru-RU" altLang="ru-RU" sz="2800" b="1" i="1" dirty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BLUE</a:t>
            </a:r>
            <a:r>
              <a:rPr lang="ru-RU" altLang="ru-RU" sz="2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ru-RU" altLang="ru-RU" sz="2800" b="1" i="1" dirty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WHITE</a:t>
            </a:r>
            <a:r>
              <a:rPr lang="ru-RU" altLang="ru-RU" sz="2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ru-RU" altLang="ru-RU" sz="2800" b="1" i="1" dirty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BLACK</a:t>
            </a:r>
            <a:br>
              <a:rPr lang="ru-RU" altLang="ru-RU" sz="2800" b="1" i="1" dirty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2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altLang="ru-RU" sz="5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3368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81200" y="-90264"/>
            <a:ext cx="8229600" cy="1143000"/>
          </a:xfrm>
        </p:spPr>
        <p:txBody>
          <a:bodyPr/>
          <a:lstStyle/>
          <a:p>
            <a:r>
              <a:rPr lang="ru-RU" dirty="0"/>
              <a:t>«В новом цвете»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541046" y="1109058"/>
            <a:ext cx="9379491" cy="56323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24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enum</a:t>
            </a:r>
            <a:r>
              <a:rPr lang="ru-RU" altLang="ru-RU" sz="24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Color</a:t>
            </a:r>
            <a:r>
              <a:rPr lang="ru-RU" alt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{</a:t>
            </a:r>
            <a:br>
              <a:rPr lang="ru-RU" alt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altLang="ru-RU" sz="2400" b="1" i="1" dirty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RED</a:t>
            </a:r>
            <a:r>
              <a:rPr lang="ru-RU" alt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altLang="ru-RU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255</a:t>
            </a:r>
            <a:r>
              <a:rPr lang="ru-RU" alt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ru-RU" altLang="ru-RU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ru-RU" alt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ru-RU" altLang="ru-RU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ru-RU" alt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), </a:t>
            </a:r>
            <a:r>
              <a:rPr lang="ru-RU" altLang="ru-RU" sz="2400" b="1" i="1" dirty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GREEN</a:t>
            </a:r>
            <a:r>
              <a:rPr lang="ru-RU" alt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altLang="ru-RU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ru-RU" alt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ru-RU" altLang="ru-RU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255</a:t>
            </a:r>
            <a:r>
              <a:rPr lang="ru-RU" alt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ru-RU" altLang="ru-RU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ru-RU" alt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), </a:t>
            </a:r>
            <a:br>
              <a:rPr lang="ru-RU" alt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altLang="ru-RU" sz="2400" b="1" i="1" dirty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BLUE</a:t>
            </a:r>
            <a:r>
              <a:rPr lang="ru-RU" alt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altLang="ru-RU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ru-RU" alt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ru-RU" altLang="ru-RU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ru-RU" alt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ru-RU" altLang="ru-RU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255</a:t>
            </a:r>
            <a:r>
              <a:rPr lang="ru-RU" alt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), </a:t>
            </a:r>
            <a:r>
              <a:rPr lang="ru-RU" altLang="ru-RU" sz="2400" b="1" i="1" dirty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WHITE</a:t>
            </a:r>
            <a:r>
              <a:rPr lang="ru-RU" alt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altLang="ru-RU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255</a:t>
            </a:r>
            <a:r>
              <a:rPr lang="ru-RU" alt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ru-RU" altLang="ru-RU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255</a:t>
            </a:r>
            <a:r>
              <a:rPr lang="ru-RU" alt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ru-RU" altLang="ru-RU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255</a:t>
            </a:r>
            <a:r>
              <a:rPr lang="ru-RU" alt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),</a:t>
            </a:r>
            <a:br>
              <a:rPr lang="ru-RU" alt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altLang="ru-RU" sz="2400" b="1" i="1" dirty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BLACK</a:t>
            </a:r>
            <a:r>
              <a:rPr lang="ru-RU" alt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altLang="ru-RU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ru-RU" alt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ru-RU" altLang="ru-RU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ru-RU" alt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ru-RU" altLang="ru-RU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ru-RU" alt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br>
              <a:rPr lang="ru-RU" alt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br>
              <a:rPr lang="ru-RU" alt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altLang="ru-RU" sz="24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ru-RU" altLang="ru-RU" sz="24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4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ru-RU" altLang="ru-RU" sz="24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400" b="1" dirty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r</a:t>
            </a:r>
            <a:r>
              <a:rPr lang="ru-RU" alt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ru-RU" altLang="ru-RU" sz="2400" b="1" dirty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g</a:t>
            </a:r>
            <a:r>
              <a:rPr lang="ru-RU" alt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ru-RU" altLang="ru-RU" sz="2400" b="1" dirty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ru-RU" alt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br>
              <a:rPr lang="ru-RU" alt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altLang="ru-RU" sz="2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Color</a:t>
            </a:r>
            <a:r>
              <a:rPr lang="ru-RU" alt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altLang="ru-RU" sz="24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ru-RU" altLang="ru-RU" sz="24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r, </a:t>
            </a:r>
            <a:r>
              <a:rPr lang="ru-RU" altLang="ru-RU" sz="24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ru-RU" altLang="ru-RU" sz="24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g, </a:t>
            </a:r>
            <a:r>
              <a:rPr lang="ru-RU" altLang="ru-RU" sz="24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ru-RU" altLang="ru-RU" sz="24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b) {</a:t>
            </a:r>
            <a:br>
              <a:rPr lang="ru-RU" alt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ru-RU" altLang="ru-RU" sz="24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ru-RU" altLang="ru-RU" sz="2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ru-RU" altLang="ru-RU" sz="2400" b="1" dirty="0" err="1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r</a:t>
            </a:r>
            <a:r>
              <a:rPr lang="ru-RU" altLang="ru-RU" sz="2400" b="1" dirty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 r;</a:t>
            </a:r>
            <a:br>
              <a:rPr lang="ru-RU" alt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ru-RU" altLang="ru-RU" sz="24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ru-RU" altLang="ru-RU" sz="2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ru-RU" altLang="ru-RU" sz="2400" b="1" dirty="0" err="1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g</a:t>
            </a:r>
            <a:r>
              <a:rPr lang="ru-RU" altLang="ru-RU" sz="2400" b="1" dirty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 g;</a:t>
            </a:r>
            <a:br>
              <a:rPr lang="ru-RU" alt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ru-RU" altLang="ru-RU" sz="24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ru-RU" altLang="ru-RU" sz="2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ru-RU" altLang="ru-RU" sz="2400" b="1" dirty="0" err="1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ru-RU" altLang="ru-RU" sz="2400" b="1" dirty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 b;</a:t>
            </a:r>
            <a:br>
              <a:rPr lang="ru-RU" alt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}</a:t>
            </a:r>
            <a:br>
              <a:rPr lang="ru-RU" alt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altLang="ru-RU" sz="24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ru-RU" sz="24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ublic</a:t>
            </a:r>
            <a:r>
              <a:rPr lang="en-US" altLang="ru-RU" sz="24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ru-RU" alt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getRGBValues</a:t>
            </a:r>
            <a:r>
              <a:rPr lang="ru-RU" alt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(){</a:t>
            </a:r>
            <a:br>
              <a:rPr lang="ru-RU" alt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ru-RU" altLang="ru-RU" sz="24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ru-RU" altLang="ru-RU" sz="24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4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"(" </a:t>
            </a:r>
            <a:r>
              <a:rPr lang="ru-RU" alt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+ </a:t>
            </a:r>
            <a:r>
              <a:rPr lang="ru-RU" altLang="ru-RU" sz="2400" b="1" dirty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r </a:t>
            </a:r>
            <a:r>
              <a:rPr lang="ru-RU" alt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+ </a:t>
            </a:r>
            <a:r>
              <a:rPr lang="ru-RU" altLang="ru-RU" sz="24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"," </a:t>
            </a:r>
            <a:r>
              <a:rPr lang="ru-RU" alt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+ </a:t>
            </a:r>
            <a:r>
              <a:rPr lang="ru-RU" altLang="ru-RU" sz="2400" b="1" dirty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g </a:t>
            </a:r>
            <a:r>
              <a:rPr lang="ru-RU" alt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+ </a:t>
            </a:r>
            <a:r>
              <a:rPr lang="ru-RU" altLang="ru-RU" sz="24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"," </a:t>
            </a:r>
            <a:r>
              <a:rPr lang="ru-RU" alt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+ </a:t>
            </a:r>
            <a:r>
              <a:rPr lang="ru-RU" altLang="ru-RU" sz="2400" b="1" dirty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b </a:t>
            </a:r>
            <a:r>
              <a:rPr lang="ru-RU" alt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lang="ru-RU" altLang="ru-RU" sz="24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")"</a:t>
            </a:r>
            <a:r>
              <a:rPr lang="ru-RU" alt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br>
              <a:rPr lang="ru-RU" alt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}</a:t>
            </a:r>
            <a:br>
              <a:rPr lang="ru-RU" alt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altLang="ru-RU" sz="4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39704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«В новом цвете». Использование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313616" y="3174068"/>
            <a:ext cx="7742825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2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Color</a:t>
            </a:r>
            <a:r>
              <a:rPr lang="ru-RU" alt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color</a:t>
            </a:r>
            <a:r>
              <a:rPr lang="ru-RU" alt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ru-RU" altLang="ru-RU" sz="2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Color.</a:t>
            </a:r>
            <a:r>
              <a:rPr lang="ru-RU" altLang="ru-RU" sz="2400" b="1" i="1" dirty="0" err="1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BLACK</a:t>
            </a:r>
            <a:r>
              <a:rPr lang="ru-RU" alt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br>
              <a:rPr lang="ru-RU" alt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2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System.</a:t>
            </a:r>
            <a:r>
              <a:rPr lang="ru-RU" altLang="ru-RU" sz="2400" b="1" i="1" dirty="0" err="1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out</a:t>
            </a:r>
            <a:r>
              <a:rPr lang="ru-RU" altLang="ru-RU" sz="2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.println</a:t>
            </a:r>
            <a:r>
              <a:rPr lang="ru-RU" alt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altLang="ru-RU" sz="2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color.getRGBValues</a:t>
            </a:r>
            <a:r>
              <a:rPr lang="ru-RU" alt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());</a:t>
            </a:r>
            <a:endParaRPr lang="ru-RU" altLang="ru-RU" sz="4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5675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2C0D7F19-7040-5B98-41F0-483062CCD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</a:t>
            </a:r>
            <a:r>
              <a:rPr lang="en-US" b="1" dirty="0"/>
              <a:t>D</a:t>
            </a:r>
            <a:r>
              <a:rPr lang="en-US" dirty="0"/>
              <a:t> </a:t>
            </a:r>
            <a:r>
              <a:rPr lang="ru-RU" dirty="0"/>
              <a:t>(</a:t>
            </a:r>
            <a:r>
              <a:rPr lang="en-US" dirty="0"/>
              <a:t>DESIGN)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CF1B792-91A3-FB6C-C9FB-7F59B3D441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80762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Когда учимся программировать</a:t>
            </a:r>
            <a:r>
              <a:rPr lang="en-US" b="1" dirty="0"/>
              <a:t> </a:t>
            </a:r>
            <a:r>
              <a:rPr lang="ru-RU" b="1" dirty="0"/>
              <a:t>в школе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91544" y="2180862"/>
            <a:ext cx="8229600" cy="4416491"/>
          </a:xfrm>
        </p:spPr>
        <p:txBody>
          <a:bodyPr>
            <a:normAutofit fontScale="85000" lnSpcReduction="20000"/>
          </a:bodyPr>
          <a:lstStyle/>
          <a:p>
            <a:pPr>
              <a:buFontTx/>
              <a:buChar char="-"/>
            </a:pPr>
            <a:r>
              <a:rPr lang="ru-RU" dirty="0"/>
              <a:t>Привет, класс, вот задача: «…». Включайте компьютер, пишите код.</a:t>
            </a:r>
          </a:p>
          <a:p>
            <a:pPr>
              <a:buFontTx/>
              <a:buChar char="-"/>
            </a:pPr>
            <a:r>
              <a:rPr lang="ru-RU" dirty="0"/>
              <a:t>Ок.</a:t>
            </a:r>
          </a:p>
          <a:p>
            <a:pPr>
              <a:buFontTx/>
              <a:buChar char="-"/>
            </a:pPr>
            <a:endParaRPr lang="ru-RU" dirty="0"/>
          </a:p>
          <a:p>
            <a:pPr marL="400050" lvl="1" indent="0">
              <a:buNone/>
            </a:pP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Zadacha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00050" lvl="1" indent="0">
              <a:buNone/>
            </a:pP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x,y:integer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00050" lvl="1" indent="0">
              <a:buNone/>
            </a:pP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400050" lvl="1" indent="0">
              <a:buNone/>
            </a:pP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Read(x)</a:t>
            </a:r>
            <a:r>
              <a:rPr lang="ru-RU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y:=x+1</a:t>
            </a:r>
            <a:r>
              <a:rPr lang="ru-RU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908461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Когда учимся в </a:t>
            </a:r>
            <a:r>
              <a:rPr lang="ru-RU" b="1" dirty="0" err="1"/>
              <a:t>универе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81200" y="1892830"/>
            <a:ext cx="4391412" cy="4233335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ru-RU" sz="2000" dirty="0"/>
              <a:t>Хм… почему-то все не работает… </a:t>
            </a:r>
          </a:p>
          <a:p>
            <a:pPr>
              <a:buFontTx/>
              <a:buChar char="-"/>
            </a:pPr>
            <a:endParaRPr lang="ru-RU" sz="2000" i="1" dirty="0"/>
          </a:p>
          <a:p>
            <a:pPr marL="0" indent="0">
              <a:buNone/>
            </a:pPr>
            <a:r>
              <a:rPr lang="ru-RU" sz="2000" i="1" dirty="0"/>
              <a:t>…стирает код…</a:t>
            </a:r>
          </a:p>
          <a:p>
            <a:pPr marL="0" indent="0">
              <a:buNone/>
            </a:pPr>
            <a:endParaRPr lang="ru-RU" sz="2000" i="1" dirty="0"/>
          </a:p>
          <a:p>
            <a:pPr marL="0" indent="0">
              <a:buNone/>
            </a:pPr>
            <a:r>
              <a:rPr lang="ru-RU" sz="2000" dirty="0"/>
              <a:t>- Начну писать заново, может поможет…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9512" y="2276872"/>
            <a:ext cx="4267200" cy="3125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38116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800" b="1" dirty="0"/>
              <a:t>Популярнейшая иллюзия студента </a:t>
            </a:r>
            <a:r>
              <a:rPr lang="ru-RU" sz="2800" b="1"/>
              <a:t>– начинающего программного </a:t>
            </a:r>
            <a:r>
              <a:rPr lang="ru-RU" sz="2800" b="1" dirty="0"/>
              <a:t>инженера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99456" y="1700810"/>
            <a:ext cx="9011344" cy="40413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Любой код можно переписать за 1-2 дня (одну ночь) без проблем, без потерь, без дополнительных затрат.</a:t>
            </a:r>
          </a:p>
          <a:p>
            <a:endParaRPr lang="ru-RU" sz="2000" dirty="0"/>
          </a:p>
          <a:p>
            <a:endParaRPr lang="ru-RU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737" y="3068961"/>
            <a:ext cx="4896543" cy="33603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65513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А вот нет!</a:t>
            </a:r>
          </a:p>
        </p:txBody>
      </p:sp>
      <p:pic>
        <p:nvPicPr>
          <p:cNvPr id="1026" name="Picture 2" descr="C:\ma\temp\Sharik_Figva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7930" y="2026287"/>
            <a:ext cx="4824535" cy="406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27448" y="1988842"/>
            <a:ext cx="432048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Промышленный проект – огромное количество: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Классов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Интерфейсов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Методов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Строк кода вообще (</a:t>
            </a:r>
            <a:r>
              <a:rPr lang="en-US" sz="2000" dirty="0"/>
              <a:t>Source Lines of Code, SLOC</a:t>
            </a:r>
            <a:r>
              <a:rPr lang="ru-RU" sz="2000" dirty="0"/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9537" y="5253204"/>
            <a:ext cx="26003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Время ограничено!</a:t>
            </a:r>
          </a:p>
          <a:p>
            <a:r>
              <a:rPr lang="ru-RU" b="1" dirty="0"/>
              <a:t>Деньги тем более!</a:t>
            </a:r>
          </a:p>
        </p:txBody>
      </p:sp>
    </p:spTree>
    <p:extLst>
      <p:ext uri="{BB962C8B-B14F-4D97-AF65-F5344CB8AC3E}">
        <p14:creationId xmlns:p14="http://schemas.microsoft.com/office/powerpoint/2010/main" val="31004820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Статистика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91544" y="1604798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2063552" y="1892830"/>
          <a:ext cx="8064896" cy="2472265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032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24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pPr algn="l"/>
                      <a:r>
                        <a:rPr lang="ru-RU" sz="2400" b="1" dirty="0"/>
                        <a:t>Продукт</a:t>
                      </a: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/>
                        <a:t>Строк кода</a:t>
                      </a:r>
                      <a:r>
                        <a:rPr lang="en-US" sz="2400" dirty="0"/>
                        <a:t> (SLOC)</a:t>
                      </a: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l"/>
                      <a:r>
                        <a:rPr lang="ru-RU" sz="2400" b="0" dirty="0"/>
                        <a:t>1991	Ядро </a:t>
                      </a:r>
                      <a:r>
                        <a:rPr lang="en-US" sz="2400" b="0" dirty="0"/>
                        <a:t>Linux 0.1</a:t>
                      </a:r>
                      <a:endParaRPr lang="ru-RU" sz="2400" b="0" dirty="0"/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10 239</a:t>
                      </a: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2009	</a:t>
                      </a:r>
                      <a:r>
                        <a:rPr lang="ru-RU" sz="2400" dirty="0"/>
                        <a:t>Ядро </a:t>
                      </a:r>
                      <a:r>
                        <a:rPr lang="en-US" sz="2400" dirty="0"/>
                        <a:t>Linux 2.6.32</a:t>
                      </a:r>
                      <a:endParaRPr lang="ru-RU" sz="2400" dirty="0"/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12 606 910</a:t>
                      </a:r>
                      <a:endParaRPr lang="ru-RU" sz="2400" dirty="0"/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l"/>
                      <a:r>
                        <a:rPr lang="en-US" sz="2400" dirty="0" err="1"/>
                        <a:t>PostgreSQL</a:t>
                      </a:r>
                      <a:endParaRPr lang="ru-RU" sz="2400" dirty="0"/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775 000</a:t>
                      </a: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1C</a:t>
                      </a:r>
                      <a:endParaRPr lang="ru-RU" sz="2400" dirty="0"/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3 000 000</a:t>
                      </a:r>
                      <a:endParaRPr lang="ru-RU" sz="2400" dirty="0"/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2612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207568" y="305068"/>
            <a:ext cx="5570756" cy="62478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20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from</a:t>
            </a:r>
            <a:r>
              <a:rPr lang="ru-RU" sz="20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abc</a:t>
            </a:r>
            <a:r>
              <a:rPr 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0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import</a:t>
            </a:r>
            <a:r>
              <a:rPr lang="ru-RU" sz="20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ABC, </a:t>
            </a:r>
            <a:r>
              <a:rPr lang="ru-RU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abstractmethod</a:t>
            </a:r>
            <a:br>
              <a:rPr 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br>
              <a:rPr 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sz="20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ru-RU" sz="20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Device</a:t>
            </a:r>
            <a:r>
              <a:rPr 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(ABC):</a:t>
            </a:r>
            <a:br>
              <a:rPr 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sz="2000" dirty="0">
                <a:solidFill>
                  <a:srgbClr val="0000B2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ru-RU" sz="2000" dirty="0" err="1">
                <a:solidFill>
                  <a:srgbClr val="0000B2"/>
                </a:solidFill>
                <a:latin typeface="Courier New" pitchFamily="49" charset="0"/>
                <a:cs typeface="Courier New" pitchFamily="49" charset="0"/>
              </a:rPr>
              <a:t>abstractmethod</a:t>
            </a:r>
            <a:br>
              <a:rPr lang="ru-RU" sz="2000" dirty="0">
                <a:solidFill>
                  <a:srgbClr val="0000B2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sz="2000" dirty="0">
                <a:solidFill>
                  <a:srgbClr val="0000B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sz="20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ru-RU" sz="20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work</a:t>
            </a:r>
            <a:r>
              <a:rPr 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2000" dirty="0" err="1">
                <a:solidFill>
                  <a:srgbClr val="94558D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):</a:t>
            </a:r>
            <a:br>
              <a:rPr 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ru-RU" sz="20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pass</a:t>
            </a:r>
            <a:br>
              <a:rPr lang="ru-RU" sz="20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</a:br>
            <a:br>
              <a:rPr lang="ru-RU" sz="20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sz="20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ru-RU" sz="20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Phone</a:t>
            </a:r>
            <a:r>
              <a:rPr 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Device</a:t>
            </a:r>
            <a:r>
              <a:rPr 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):</a:t>
            </a:r>
            <a:br>
              <a:rPr 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sz="20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ru-RU" sz="20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call</a:t>
            </a:r>
            <a:r>
              <a:rPr 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2000" dirty="0" err="1">
                <a:solidFill>
                  <a:srgbClr val="94558D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):</a:t>
            </a:r>
            <a:br>
              <a:rPr 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ru-RU" sz="2000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2000" b="1" dirty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ru-RU" sz="2000" b="1" dirty="0" err="1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Calling</a:t>
            </a:r>
            <a:r>
              <a:rPr lang="ru-RU" sz="2000" b="1" dirty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br>
              <a:rPr 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sz="20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ru-RU" sz="20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work</a:t>
            </a:r>
            <a:r>
              <a:rPr 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2000" dirty="0" err="1">
                <a:solidFill>
                  <a:srgbClr val="94558D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):</a:t>
            </a:r>
            <a:br>
              <a:rPr 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ru-RU" sz="2000" dirty="0" err="1">
                <a:solidFill>
                  <a:srgbClr val="94558D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ru-RU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.call</a:t>
            </a:r>
            <a:r>
              <a:rPr 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</a:t>
            </a:r>
            <a:br>
              <a:rPr 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br>
              <a:rPr 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sz="20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ru-RU" sz="20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Camera</a:t>
            </a:r>
            <a:r>
              <a:rPr 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Device</a:t>
            </a:r>
            <a:r>
              <a:rPr 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):</a:t>
            </a:r>
            <a:br>
              <a:rPr 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sz="20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ru-RU" sz="20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make_photo</a:t>
            </a:r>
            <a:r>
              <a:rPr 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2000" dirty="0" err="1">
                <a:solidFill>
                  <a:srgbClr val="94558D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):</a:t>
            </a:r>
            <a:br>
              <a:rPr 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ru-RU" sz="2000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2000" b="1" dirty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ru-RU" sz="2000" b="1" dirty="0" err="1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Making</a:t>
            </a:r>
            <a:r>
              <a:rPr lang="ru-RU" sz="2000" b="1" dirty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000" b="1" dirty="0" err="1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Photo</a:t>
            </a:r>
            <a:r>
              <a:rPr lang="ru-RU" sz="2000" b="1" dirty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br>
              <a:rPr 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sz="20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ru-RU" sz="20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work</a:t>
            </a:r>
            <a:r>
              <a:rPr 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2000" dirty="0" err="1">
                <a:solidFill>
                  <a:srgbClr val="94558D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):</a:t>
            </a:r>
            <a:br>
              <a:rPr 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ru-RU" sz="2000" dirty="0" err="1">
                <a:solidFill>
                  <a:srgbClr val="94558D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ru-RU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.make_photo</a:t>
            </a:r>
            <a:r>
              <a:rPr 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ru-RU" sz="4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83630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Личный опыт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/>
              <a:t>Система генерации вопросов на экзамен</a:t>
            </a:r>
          </a:p>
          <a:p>
            <a:pPr lvl="2"/>
            <a:r>
              <a:rPr lang="ru-RU" sz="2000" dirty="0"/>
              <a:t>2 дня работы по 6 часов 1 человека:</a:t>
            </a:r>
          </a:p>
          <a:p>
            <a:pPr lvl="2"/>
            <a:r>
              <a:rPr lang="ru-RU" sz="2000" dirty="0"/>
              <a:t>608 строк </a:t>
            </a:r>
            <a:r>
              <a:rPr lang="en-US" sz="2000" dirty="0"/>
              <a:t>Python, 141 </a:t>
            </a:r>
            <a:r>
              <a:rPr lang="ru-RU" sz="2000" dirty="0"/>
              <a:t>строки </a:t>
            </a:r>
            <a:r>
              <a:rPr lang="en-US" sz="2000" dirty="0"/>
              <a:t>HTML</a:t>
            </a:r>
            <a:r>
              <a:rPr lang="ru-RU" sz="2000" dirty="0"/>
              <a:t>, 12 классов базы данных</a:t>
            </a:r>
          </a:p>
          <a:p>
            <a:pPr lvl="2"/>
            <a:endParaRPr lang="ru-RU" sz="2000" dirty="0"/>
          </a:p>
        </p:txBody>
      </p:sp>
      <p:pic>
        <p:nvPicPr>
          <p:cNvPr id="2050" name="Picture 2" descr="C:\ma\temp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585" y="3332991"/>
            <a:ext cx="7898341" cy="3341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95654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Личный опыт 2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Один из проектов казанской </a:t>
            </a:r>
            <a:r>
              <a:rPr lang="en-US" dirty="0"/>
              <a:t>IT-</a:t>
            </a:r>
            <a:r>
              <a:rPr lang="ru-RU" dirty="0"/>
              <a:t>компании </a:t>
            </a:r>
          </a:p>
          <a:p>
            <a:r>
              <a:rPr lang="ru-RU" dirty="0"/>
              <a:t>3 года работы</a:t>
            </a:r>
            <a:r>
              <a:rPr lang="en-US" dirty="0"/>
              <a:t> </a:t>
            </a:r>
            <a:r>
              <a:rPr lang="ru-RU" dirty="0"/>
              <a:t>труда 6-10 разработчиков в среднем 8-9 часов в день</a:t>
            </a:r>
          </a:p>
          <a:p>
            <a:pPr lvl="2"/>
            <a:r>
              <a:rPr lang="ru-RU" b="1" dirty="0"/>
              <a:t>1 087 706</a:t>
            </a:r>
            <a:r>
              <a:rPr lang="ru-RU" dirty="0"/>
              <a:t> строк </a:t>
            </a:r>
            <a:r>
              <a:rPr lang="en-US" dirty="0"/>
              <a:t>Python, </a:t>
            </a:r>
            <a:r>
              <a:rPr lang="en-US" b="1" dirty="0"/>
              <a:t>81 373</a:t>
            </a:r>
            <a:r>
              <a:rPr lang="en-US" dirty="0"/>
              <a:t> </a:t>
            </a:r>
            <a:r>
              <a:rPr lang="ru-RU" dirty="0"/>
              <a:t>строк </a:t>
            </a:r>
            <a:r>
              <a:rPr lang="en-US" dirty="0"/>
              <a:t>HTML</a:t>
            </a:r>
            <a:endParaRPr lang="ru-RU" dirty="0"/>
          </a:p>
          <a:p>
            <a:pPr lvl="2"/>
            <a:r>
              <a:rPr lang="en-US" b="1" dirty="0"/>
              <a:t>2155</a:t>
            </a:r>
            <a:r>
              <a:rPr lang="en-US" dirty="0"/>
              <a:t> .</a:t>
            </a:r>
            <a:r>
              <a:rPr lang="en-US" dirty="0" err="1"/>
              <a:t>py</a:t>
            </a:r>
            <a:r>
              <a:rPr lang="en-US" dirty="0"/>
              <a:t>-</a:t>
            </a:r>
            <a:r>
              <a:rPr lang="ru-RU" dirty="0"/>
              <a:t>файлов</a:t>
            </a:r>
          </a:p>
          <a:p>
            <a:pPr lvl="2"/>
            <a:r>
              <a:rPr lang="ru-RU" dirty="0"/>
              <a:t>Всего лишь в одном файле модели данных </a:t>
            </a:r>
            <a:r>
              <a:rPr lang="ru-RU" b="1" dirty="0"/>
              <a:t>66</a:t>
            </a:r>
            <a:r>
              <a:rPr lang="ru-RU" dirty="0"/>
              <a:t> классов (а файлов таких около </a:t>
            </a:r>
            <a:r>
              <a:rPr lang="ru-RU" b="1" dirty="0"/>
              <a:t>20</a:t>
            </a:r>
            <a:r>
              <a:rPr lang="ru-RU" dirty="0"/>
              <a:t>)</a:t>
            </a:r>
          </a:p>
          <a:p>
            <a:pPr lvl="4"/>
            <a:r>
              <a:rPr lang="ru-RU" dirty="0"/>
              <a:t>и это не единственные файлы, где есть классы</a:t>
            </a:r>
            <a:endParaRPr lang="en-US" dirty="0"/>
          </a:p>
          <a:p>
            <a:pPr lvl="2"/>
            <a:r>
              <a:rPr lang="ru-RU" dirty="0"/>
              <a:t>Около </a:t>
            </a:r>
            <a:r>
              <a:rPr lang="ru-RU" b="1" dirty="0"/>
              <a:t>12 600 </a:t>
            </a:r>
            <a:r>
              <a:rPr lang="ru-RU" dirty="0" err="1"/>
              <a:t>коммитов</a:t>
            </a:r>
            <a:endParaRPr lang="ru-RU" dirty="0"/>
          </a:p>
          <a:p>
            <a:pPr lvl="4"/>
            <a:r>
              <a:rPr lang="ru-RU" dirty="0"/>
              <a:t>А вы ведь понимаете, что </a:t>
            </a:r>
            <a:r>
              <a:rPr lang="ru-RU" dirty="0" err="1"/>
              <a:t>коммит</a:t>
            </a:r>
            <a:r>
              <a:rPr lang="ru-RU" dirty="0"/>
              <a:t> – это тоже набор файлов, которые тоже когда-то были написаны.</a:t>
            </a:r>
            <a:endParaRPr lang="en-US" dirty="0"/>
          </a:p>
          <a:p>
            <a:pPr lvl="2"/>
            <a:endParaRPr lang="ru-RU" dirty="0"/>
          </a:p>
          <a:p>
            <a:pPr lvl="1"/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6823448" y="6296931"/>
            <a:ext cx="3918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/>
              <a:t>Ну что, перепишем за пару дней?</a:t>
            </a:r>
          </a:p>
        </p:txBody>
      </p:sp>
    </p:spTree>
    <p:extLst>
      <p:ext uri="{BB962C8B-B14F-4D97-AF65-F5344CB8AC3E}">
        <p14:creationId xmlns:p14="http://schemas.microsoft.com/office/powerpoint/2010/main" val="8271822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Не вопрос умений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81200" y="2084851"/>
            <a:ext cx="8075240" cy="4041313"/>
          </a:xfrm>
        </p:spPr>
        <p:txBody>
          <a:bodyPr>
            <a:normAutofit/>
          </a:bodyPr>
          <a:lstStyle/>
          <a:p>
            <a:pPr algn="just">
              <a:buFont typeface="Georgia" pitchFamily="18" charset="0"/>
              <a:buChar char="-"/>
            </a:pPr>
            <a:r>
              <a:rPr lang="ru-RU" dirty="0"/>
              <a:t>«Мы – крутые разработчики и пишем с первого раза великолепный код!»</a:t>
            </a:r>
          </a:p>
          <a:p>
            <a:pPr algn="just">
              <a:buFont typeface="Georgia" pitchFamily="18" charset="0"/>
              <a:buChar char="-"/>
            </a:pPr>
            <a:r>
              <a:rPr lang="ru-RU" dirty="0"/>
              <a:t>Даже тогда мир не на нашей стороне</a:t>
            </a:r>
          </a:p>
          <a:p>
            <a:pPr lvl="3" algn="just">
              <a:buFont typeface="Georgia" pitchFamily="18" charset="0"/>
              <a:buChar char="-"/>
            </a:pPr>
            <a:r>
              <a:rPr lang="ru-RU" dirty="0"/>
              <a:t>Вспомните, сколько раз в том семестре по ООП к нам приходил заказчик и добавлял требования?</a:t>
            </a:r>
          </a:p>
          <a:p>
            <a:pPr algn="just">
              <a:buFont typeface="Georgia" pitchFamily="18" charset="0"/>
              <a:buChar char="-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967119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Этап жизненного цикла разработки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81200" y="1700809"/>
            <a:ext cx="8229600" cy="4608513"/>
          </a:xfrm>
        </p:spPr>
        <p:txBody>
          <a:bodyPr>
            <a:normAutofit fontScale="92500" lnSpcReduction="10000"/>
          </a:bodyPr>
          <a:lstStyle/>
          <a:p>
            <a:endParaRPr lang="ru-RU" dirty="0"/>
          </a:p>
          <a:p>
            <a:r>
              <a:rPr lang="ru-RU" dirty="0"/>
              <a:t>Необходим этап, когда программную систему надо спроектировать (разработать архитектуру)</a:t>
            </a:r>
          </a:p>
          <a:p>
            <a:pPr lvl="2"/>
            <a:r>
              <a:rPr lang="ru-RU" dirty="0"/>
              <a:t>Оно и понятно</a:t>
            </a:r>
            <a:r>
              <a:rPr lang="ru-RU" i="1" dirty="0"/>
              <a:t>: см. чертежи, планы, эскизы, проекты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b="1" dirty="0"/>
              <a:t>После</a:t>
            </a:r>
            <a:r>
              <a:rPr lang="ru-RU" dirty="0"/>
              <a:t> сбора требований с заказчика </a:t>
            </a:r>
          </a:p>
          <a:p>
            <a:r>
              <a:rPr lang="ru-RU" b="1" dirty="0"/>
              <a:t>Перед</a:t>
            </a:r>
            <a:r>
              <a:rPr lang="ru-RU" dirty="0"/>
              <a:t> этапом конструирования ПО (</a:t>
            </a:r>
            <a:r>
              <a:rPr lang="ru-RU" dirty="0" err="1"/>
              <a:t>кодинга</a:t>
            </a:r>
            <a:r>
              <a:rPr lang="ru-RU" dirty="0"/>
              <a:t>, программирования)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59274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09192" y="274641"/>
            <a:ext cx="8507288" cy="850105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Что такое плохая архитектура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81200" y="1412777"/>
            <a:ext cx="8229600" cy="5257799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ru-RU" b="1" dirty="0"/>
              <a:t>Изменение</a:t>
            </a:r>
            <a:r>
              <a:rPr lang="ru-RU" dirty="0"/>
              <a:t> </a:t>
            </a:r>
            <a:r>
              <a:rPr lang="ru-RU" b="1" dirty="0"/>
              <a:t>старых</a:t>
            </a:r>
            <a:r>
              <a:rPr lang="ru-RU" dirty="0"/>
              <a:t> и </a:t>
            </a:r>
            <a:r>
              <a:rPr lang="ru-RU" b="1" dirty="0"/>
              <a:t>добавление</a:t>
            </a:r>
            <a:r>
              <a:rPr lang="ru-RU" dirty="0"/>
              <a:t> </a:t>
            </a:r>
            <a:r>
              <a:rPr lang="ru-RU" b="1" dirty="0"/>
              <a:t>новых</a:t>
            </a:r>
            <a:r>
              <a:rPr lang="ru-RU" dirty="0"/>
              <a:t> компонентов ведет к </a:t>
            </a:r>
            <a:r>
              <a:rPr lang="ru-RU" b="1" dirty="0"/>
              <a:t>изменениям</a:t>
            </a:r>
            <a:r>
              <a:rPr lang="ru-RU" dirty="0"/>
              <a:t> </a:t>
            </a:r>
            <a:r>
              <a:rPr lang="ru-RU" b="1" dirty="0"/>
              <a:t>других</a:t>
            </a:r>
            <a:r>
              <a:rPr lang="ru-RU" dirty="0"/>
              <a:t> старых компонентов</a:t>
            </a:r>
          </a:p>
          <a:p>
            <a:pPr lvl="2" algn="just"/>
            <a:r>
              <a:rPr lang="ru-RU" dirty="0"/>
              <a:t>Если вводить на сайте фотогалерею – то надо менять регистрацию, учитывать в интерфейсе отображение фото профиля, в сообщениях давать возможность отправлять фото</a:t>
            </a:r>
          </a:p>
          <a:p>
            <a:pPr lvl="3" algn="just"/>
            <a:r>
              <a:rPr lang="ru-RU" dirty="0"/>
              <a:t>Это не плохой пример. Но если эти изменения имеют лавинный эффект – дело плохо</a:t>
            </a:r>
          </a:p>
          <a:p>
            <a:pPr lvl="3" algn="just"/>
            <a:endParaRPr lang="ru-RU" dirty="0"/>
          </a:p>
          <a:p>
            <a:pPr algn="just"/>
            <a:r>
              <a:rPr lang="ru-RU" dirty="0"/>
              <a:t>В результате изменений появляются ошибки в компонентах, не имеющих отношения к изменениям</a:t>
            </a:r>
          </a:p>
          <a:p>
            <a:pPr lvl="2" algn="just"/>
            <a:r>
              <a:rPr lang="ru-RU" dirty="0"/>
              <a:t>Прикрутил на сайт фотогалерею – отвалилась регистрация</a:t>
            </a:r>
          </a:p>
          <a:p>
            <a:pPr lvl="2" algn="just"/>
            <a:endParaRPr lang="ru-RU" dirty="0"/>
          </a:p>
          <a:p>
            <a:pPr algn="just"/>
            <a:r>
              <a:rPr lang="ru-RU" dirty="0"/>
              <a:t>Если проект громоздкий -  сложно читать и изменять</a:t>
            </a:r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19915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Главное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  <a:p>
            <a:r>
              <a:rPr lang="ru-RU" dirty="0"/>
              <a:t>Проектировать надо ТАК, чтобы можно было легко дорабатывать/изменять.</a:t>
            </a:r>
            <a:endParaRPr lang="en-US" dirty="0"/>
          </a:p>
          <a:p>
            <a:endParaRPr lang="en-US" dirty="0"/>
          </a:p>
          <a:p>
            <a:r>
              <a:rPr lang="ru-RU" dirty="0"/>
              <a:t>И вот это </a:t>
            </a:r>
            <a:r>
              <a:rPr lang="ru-RU" b="1" dirty="0"/>
              <a:t>Проблема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995450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81200" y="274641"/>
            <a:ext cx="8229600" cy="850105"/>
          </a:xfrm>
        </p:spPr>
        <p:txBody>
          <a:bodyPr>
            <a:normAutofit/>
          </a:bodyPr>
          <a:lstStyle/>
          <a:p>
            <a:r>
              <a:rPr lang="ru-RU" b="1" dirty="0"/>
              <a:t>Личный опыт 2+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/>
              <a:t>Тот же проект, всего лишь 1 </a:t>
            </a:r>
            <a:r>
              <a:rPr lang="ru-RU" dirty="0" err="1"/>
              <a:t>таск</a:t>
            </a:r>
            <a:r>
              <a:rPr lang="ru-RU" dirty="0"/>
              <a:t> заказчика, сформулированный одним предложением: 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r>
              <a:rPr lang="ru-RU" dirty="0"/>
              <a:t>«Сделать модуль такой-то» </a:t>
            </a:r>
          </a:p>
          <a:p>
            <a:pPr marL="0" indent="0" algn="just">
              <a:buNone/>
            </a:pPr>
            <a:r>
              <a:rPr lang="ru-RU" dirty="0"/>
              <a:t>- </a:t>
            </a:r>
            <a:r>
              <a:rPr lang="ru-RU" b="1" dirty="0"/>
              <a:t>новый функционал</a:t>
            </a:r>
          </a:p>
          <a:p>
            <a:pPr marL="0" indent="0" algn="just">
              <a:buNone/>
            </a:pPr>
            <a:endParaRPr lang="ru-RU" dirty="0"/>
          </a:p>
          <a:p>
            <a:pPr algn="just"/>
            <a:r>
              <a:rPr lang="ru-RU" dirty="0"/>
              <a:t>Срок – 2 недели, 1 разработчик</a:t>
            </a:r>
            <a:endParaRPr lang="ru-RU" b="1" dirty="0"/>
          </a:p>
          <a:p>
            <a:pPr marL="914400" lvl="2" indent="0" algn="just">
              <a:buNone/>
            </a:pPr>
            <a:endParaRPr lang="en-US" dirty="0"/>
          </a:p>
          <a:p>
            <a:pPr lvl="2" algn="just"/>
            <a:endParaRPr lang="ru-RU" dirty="0"/>
          </a:p>
          <a:p>
            <a:pPr lvl="1"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71132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81200" y="274641"/>
            <a:ext cx="8229600" cy="850105"/>
          </a:xfrm>
        </p:spPr>
        <p:txBody>
          <a:bodyPr>
            <a:normAutofit/>
          </a:bodyPr>
          <a:lstStyle/>
          <a:p>
            <a:r>
              <a:rPr lang="ru-RU" b="1" dirty="0"/>
              <a:t>Личный опыт 2+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81200" y="1600202"/>
            <a:ext cx="8229600" cy="5093161"/>
          </a:xfrm>
        </p:spPr>
        <p:txBody>
          <a:bodyPr>
            <a:normAutofit fontScale="92500" lnSpcReduction="20000"/>
          </a:bodyPr>
          <a:lstStyle/>
          <a:p>
            <a:pPr marL="114300" indent="0" algn="just">
              <a:buNone/>
            </a:pPr>
            <a:r>
              <a:rPr lang="ru-RU" sz="4000" b="1" dirty="0"/>
              <a:t>В итоге:</a:t>
            </a:r>
          </a:p>
          <a:p>
            <a:pPr algn="just"/>
            <a:r>
              <a:rPr lang="ru-RU" b="1" dirty="0"/>
              <a:t>6 091 </a:t>
            </a:r>
            <a:r>
              <a:rPr lang="ru-RU" dirty="0"/>
              <a:t>строк </a:t>
            </a:r>
            <a:r>
              <a:rPr lang="en-US" dirty="0"/>
              <a:t>Python, </a:t>
            </a:r>
            <a:r>
              <a:rPr lang="en-US" b="1" dirty="0"/>
              <a:t>180</a:t>
            </a:r>
            <a:r>
              <a:rPr lang="en-US" dirty="0"/>
              <a:t> </a:t>
            </a:r>
            <a:r>
              <a:rPr lang="ru-RU" dirty="0"/>
              <a:t>строк </a:t>
            </a:r>
            <a:r>
              <a:rPr lang="en-US" dirty="0"/>
              <a:t>JavaScript</a:t>
            </a:r>
            <a:endParaRPr lang="ru-RU" dirty="0"/>
          </a:p>
          <a:p>
            <a:pPr algn="just"/>
            <a:r>
              <a:rPr lang="ru-RU" b="1" i="1" dirty="0"/>
              <a:t>59</a:t>
            </a:r>
            <a:r>
              <a:rPr lang="ru-RU" i="1" dirty="0"/>
              <a:t> </a:t>
            </a:r>
            <a:r>
              <a:rPr lang="ru-RU" i="1" dirty="0" err="1"/>
              <a:t>коммитов</a:t>
            </a:r>
            <a:endParaRPr lang="ru-RU" dirty="0"/>
          </a:p>
          <a:p>
            <a:pPr algn="just"/>
            <a:r>
              <a:rPr lang="ru-RU" b="1" dirty="0"/>
              <a:t>44</a:t>
            </a:r>
            <a:r>
              <a:rPr lang="ru-RU" dirty="0"/>
              <a:t> класса – около 20 новых, остальные – </a:t>
            </a:r>
            <a:r>
              <a:rPr lang="ru-RU" i="1" dirty="0"/>
              <a:t>по шаблону других модулей</a:t>
            </a:r>
          </a:p>
          <a:p>
            <a:pPr algn="just"/>
            <a:r>
              <a:rPr lang="ru-RU" i="1" dirty="0"/>
              <a:t>Использовано в </a:t>
            </a:r>
            <a:r>
              <a:rPr lang="en-US" i="1" dirty="0"/>
              <a:t>import</a:t>
            </a:r>
            <a:r>
              <a:rPr lang="ru-RU" i="1" dirty="0"/>
              <a:t>-ах около </a:t>
            </a:r>
            <a:r>
              <a:rPr lang="ru-RU" b="1" i="1" dirty="0"/>
              <a:t>40</a:t>
            </a:r>
            <a:r>
              <a:rPr lang="ru-RU" i="1" dirty="0"/>
              <a:t> классов других модулей приложения</a:t>
            </a:r>
          </a:p>
          <a:p>
            <a:pPr algn="just"/>
            <a:r>
              <a:rPr lang="ru-RU" i="1" dirty="0"/>
              <a:t>Пришлось затронуть некоторые файлы в 4 других модулях </a:t>
            </a:r>
          </a:p>
          <a:p>
            <a:pPr lvl="1" algn="just"/>
            <a:r>
              <a:rPr lang="ru-RU" dirty="0"/>
              <a:t>обнаружились баги, которые не заметили ранее, поменялись важные файлы, которые должны были учесть новый функционал и т.п.</a:t>
            </a:r>
          </a:p>
          <a:p>
            <a:pPr lvl="2" algn="just"/>
            <a:endParaRPr lang="ru-RU" i="1" dirty="0"/>
          </a:p>
          <a:p>
            <a:pPr lvl="2" algn="just"/>
            <a:endParaRPr lang="ru-RU" i="1" dirty="0"/>
          </a:p>
          <a:p>
            <a:pPr lvl="2" algn="just"/>
            <a:endParaRPr lang="en-US" dirty="0"/>
          </a:p>
          <a:p>
            <a:pPr lvl="2" algn="just"/>
            <a:endParaRPr lang="ru-RU" dirty="0"/>
          </a:p>
          <a:p>
            <a:pPr lvl="1"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50414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91544" y="260649"/>
            <a:ext cx="8229600" cy="768085"/>
          </a:xfrm>
        </p:spPr>
        <p:txBody>
          <a:bodyPr>
            <a:normAutofit/>
          </a:bodyPr>
          <a:lstStyle/>
          <a:p>
            <a:r>
              <a:rPr lang="ru-RU" b="1" dirty="0"/>
              <a:t>О чем говорит пример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490114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ru-RU" dirty="0"/>
              <a:t>Новый функционал </a:t>
            </a:r>
            <a:r>
              <a:rPr lang="ru-RU" b="1" dirty="0"/>
              <a:t>зависит</a:t>
            </a:r>
            <a:r>
              <a:rPr lang="ru-RU" dirty="0"/>
              <a:t> от старого</a:t>
            </a:r>
            <a:endParaRPr lang="en-US" dirty="0"/>
          </a:p>
          <a:p>
            <a:pPr lvl="2" algn="just"/>
            <a:r>
              <a:rPr lang="ru-RU" dirty="0"/>
              <a:t>Было бы глупо, если не зависел (каждый новый модуль был бы отдельным самостоятельным приложением)</a:t>
            </a:r>
          </a:p>
          <a:p>
            <a:pPr algn="just"/>
            <a:r>
              <a:rPr lang="ru-RU" b="1" dirty="0"/>
              <a:t>Зависимость</a:t>
            </a:r>
            <a:r>
              <a:rPr lang="ru-RU" dirty="0"/>
              <a:t> нескольких типов</a:t>
            </a:r>
          </a:p>
          <a:p>
            <a:pPr lvl="2" algn="just"/>
            <a:r>
              <a:rPr lang="ru-RU" dirty="0"/>
              <a:t>Как на уровне интерфейса (использования в своих классах)</a:t>
            </a:r>
          </a:p>
          <a:p>
            <a:pPr lvl="2" algn="just"/>
            <a:r>
              <a:rPr lang="ru-RU" dirty="0"/>
              <a:t>Так и на уровне реализации (делаем по одним и тем же шаблонам – значит, используем те же классы, которые уже были разработаны)</a:t>
            </a:r>
          </a:p>
          <a:p>
            <a:pPr algn="just"/>
            <a:r>
              <a:rPr lang="ru-RU" dirty="0"/>
              <a:t>Старый функционал тоже может вынужденно </a:t>
            </a:r>
            <a:r>
              <a:rPr lang="ru-RU" b="1" dirty="0"/>
              <a:t>зависеть</a:t>
            </a:r>
            <a:r>
              <a:rPr lang="ru-RU" dirty="0"/>
              <a:t> от нового</a:t>
            </a:r>
          </a:p>
          <a:p>
            <a:pPr lvl="2" algn="just"/>
            <a:r>
              <a:rPr lang="ru-RU" dirty="0"/>
              <a:t>Вспомните, зачем ввели </a:t>
            </a:r>
            <a:r>
              <a:rPr lang="en-US" dirty="0"/>
              <a:t>default-</a:t>
            </a:r>
            <a:r>
              <a:rPr lang="ru-RU" dirty="0"/>
              <a:t>реализацию в интерфейсы </a:t>
            </a:r>
            <a:r>
              <a:rPr lang="en-US" dirty="0"/>
              <a:t>Java 8?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85156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Зависимость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Если ее нет – приложение бесполезно</a:t>
            </a:r>
          </a:p>
          <a:p>
            <a:r>
              <a:rPr lang="ru-RU" dirty="0"/>
              <a:t>Если она есть и она неуправляема – это плохо</a:t>
            </a:r>
          </a:p>
          <a:p>
            <a:pPr lvl="2"/>
            <a:r>
              <a:rPr lang="ru-RU" dirty="0"/>
              <a:t>Долго разбираемся в чужом коде, новый код ломает старый, появляются баги, поиск которых занимает дни и недели.</a:t>
            </a:r>
          </a:p>
          <a:p>
            <a:pPr lvl="2"/>
            <a:endParaRPr lang="ru-RU" dirty="0"/>
          </a:p>
          <a:p>
            <a:pPr marL="0" indent="0">
              <a:buNone/>
            </a:pPr>
            <a:r>
              <a:rPr lang="ru-RU" dirty="0"/>
              <a:t>В зависимости нужно разбираться, ею нужно управлять, оптимизировать</a:t>
            </a:r>
          </a:p>
        </p:txBody>
      </p:sp>
    </p:spTree>
    <p:extLst>
      <p:ext uri="{BB962C8B-B14F-4D97-AF65-F5344CB8AC3E}">
        <p14:creationId xmlns:p14="http://schemas.microsoft.com/office/powerpoint/2010/main" val="2997352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34082"/>
          </a:xfrm>
        </p:spPr>
        <p:txBody>
          <a:bodyPr>
            <a:normAutofit fontScale="90000"/>
          </a:bodyPr>
          <a:lstStyle/>
          <a:p>
            <a:r>
              <a:rPr lang="ru-RU" dirty="0"/>
              <a:t>Множественное наследование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911424" y="1052736"/>
            <a:ext cx="5009705" cy="56323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from</a:t>
            </a:r>
            <a:r>
              <a:rPr lang="ru-RU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abc</a:t>
            </a:r>
            <a:r>
              <a:rPr lang="ru-RU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import</a:t>
            </a:r>
            <a:r>
              <a:rPr lang="ru-RU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ABC, </a:t>
            </a:r>
            <a:r>
              <a:rPr lang="ru-RU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abstractmethod</a:t>
            </a:r>
            <a:br>
              <a:rPr lang="ru-RU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br>
              <a:rPr lang="ru-RU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ru-RU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Device</a:t>
            </a:r>
            <a:r>
              <a:rPr lang="ru-RU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(ABC):</a:t>
            </a:r>
            <a:br>
              <a:rPr lang="ru-RU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dirty="0">
                <a:solidFill>
                  <a:srgbClr val="0000B2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ru-RU" dirty="0" err="1">
                <a:solidFill>
                  <a:srgbClr val="0000B2"/>
                </a:solidFill>
                <a:latin typeface="Courier New" pitchFamily="49" charset="0"/>
                <a:cs typeface="Courier New" pitchFamily="49" charset="0"/>
              </a:rPr>
              <a:t>abstractmethod</a:t>
            </a:r>
            <a:br>
              <a:rPr lang="ru-RU" dirty="0">
                <a:solidFill>
                  <a:srgbClr val="0000B2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dirty="0">
                <a:solidFill>
                  <a:srgbClr val="0000B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ru-RU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work</a:t>
            </a:r>
            <a:r>
              <a:rPr lang="ru-RU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dirty="0" err="1">
                <a:solidFill>
                  <a:srgbClr val="94558D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ru-RU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):</a:t>
            </a:r>
            <a:br>
              <a:rPr lang="ru-RU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ru-RU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pass</a:t>
            </a:r>
            <a:br>
              <a:rPr lang="ru-RU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</a:br>
            <a:br>
              <a:rPr lang="ru-RU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ru-RU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Phone</a:t>
            </a:r>
            <a:r>
              <a:rPr lang="ru-RU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Device</a:t>
            </a:r>
            <a:r>
              <a:rPr lang="ru-RU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):</a:t>
            </a:r>
            <a:br>
              <a:rPr lang="ru-RU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ru-RU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call</a:t>
            </a:r>
            <a:r>
              <a:rPr lang="ru-RU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dirty="0" err="1">
                <a:solidFill>
                  <a:srgbClr val="94558D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ru-RU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):</a:t>
            </a:r>
            <a:br>
              <a:rPr lang="ru-RU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ru-RU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ru-RU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b="1" dirty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ru-RU" b="1" dirty="0" err="1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Calling</a:t>
            </a:r>
            <a:r>
              <a:rPr lang="ru-RU" b="1" dirty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ru-RU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ru-RU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br>
              <a:rPr lang="ru-RU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ru-RU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work</a:t>
            </a:r>
            <a:r>
              <a:rPr lang="ru-RU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dirty="0" err="1">
                <a:solidFill>
                  <a:srgbClr val="94558D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ru-RU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):</a:t>
            </a:r>
            <a:br>
              <a:rPr lang="ru-RU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ru-RU" dirty="0" err="1">
                <a:solidFill>
                  <a:srgbClr val="94558D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ru-RU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.call</a:t>
            </a:r>
            <a:r>
              <a:rPr lang="ru-RU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</a:t>
            </a:r>
            <a:br>
              <a:rPr lang="ru-RU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br>
              <a:rPr lang="ru-RU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ru-RU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Camera</a:t>
            </a:r>
            <a:r>
              <a:rPr lang="ru-RU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Device</a:t>
            </a:r>
            <a:r>
              <a:rPr lang="ru-RU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):</a:t>
            </a:r>
            <a:br>
              <a:rPr lang="ru-RU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ru-RU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make_photo</a:t>
            </a:r>
            <a:r>
              <a:rPr lang="ru-RU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dirty="0" err="1">
                <a:solidFill>
                  <a:srgbClr val="94558D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ru-RU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):</a:t>
            </a:r>
            <a:br>
              <a:rPr lang="ru-RU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ru-RU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ru-RU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b="1" dirty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ru-RU" b="1" dirty="0" err="1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Making</a:t>
            </a:r>
            <a:r>
              <a:rPr lang="ru-RU" b="1" dirty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Photo</a:t>
            </a:r>
            <a:r>
              <a:rPr lang="ru-RU" b="1" dirty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ru-RU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ru-RU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br>
              <a:rPr lang="ru-RU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ru-RU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work</a:t>
            </a:r>
            <a:r>
              <a:rPr lang="ru-RU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dirty="0" err="1">
                <a:solidFill>
                  <a:srgbClr val="94558D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ru-RU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):</a:t>
            </a:r>
            <a:br>
              <a:rPr lang="ru-RU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ru-RU" dirty="0" err="1">
                <a:solidFill>
                  <a:srgbClr val="94558D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ru-RU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.make_photo</a:t>
            </a:r>
            <a:r>
              <a:rPr lang="ru-RU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ru-RU"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290414" y="2413337"/>
            <a:ext cx="4596130" cy="2031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ru-RU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SmartPhone</a:t>
            </a:r>
            <a:r>
              <a:rPr lang="ru-RU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Phone</a:t>
            </a:r>
            <a:r>
              <a:rPr lang="ru-RU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ru-RU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Camera</a:t>
            </a:r>
            <a:r>
              <a:rPr lang="ru-RU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):</a:t>
            </a:r>
            <a:br>
              <a:rPr lang="ru-RU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pass</a:t>
            </a:r>
            <a:br>
              <a:rPr lang="ru-RU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</a:br>
            <a:br>
              <a:rPr lang="ru-RU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 = </a:t>
            </a:r>
            <a:r>
              <a:rPr lang="ru-RU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SmartPhone</a:t>
            </a:r>
            <a:r>
              <a:rPr lang="ru-RU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</a:t>
            </a:r>
            <a:br>
              <a:rPr lang="ru-RU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s.make_photo</a:t>
            </a:r>
            <a:r>
              <a:rPr lang="ru-RU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</a:t>
            </a:r>
            <a:br>
              <a:rPr lang="ru-RU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s.call</a:t>
            </a:r>
            <a:r>
              <a:rPr lang="ru-RU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</a:t>
            </a:r>
            <a:br>
              <a:rPr lang="ru-RU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s.work</a:t>
            </a:r>
            <a:r>
              <a:rPr lang="ru-RU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ru-RU"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168008" y="5536355"/>
            <a:ext cx="402006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Making Photo</a:t>
            </a:r>
          </a:p>
          <a:p>
            <a:r>
              <a:rPr lang="en-US" dirty="0"/>
              <a:t>Calling</a:t>
            </a:r>
          </a:p>
          <a:p>
            <a:r>
              <a:rPr lang="en-US" dirty="0"/>
              <a:t>Calling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86360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S.O.L.I.D.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91544" y="1687348"/>
            <a:ext cx="8208912" cy="4525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/>
              <a:t>5 </a:t>
            </a:r>
            <a:r>
              <a:rPr lang="ru-RU" b="1" dirty="0"/>
              <a:t>основных принципов ОО</a:t>
            </a:r>
            <a:r>
              <a:rPr lang="ru-RU" sz="3800" b="1" i="1" dirty="0"/>
              <a:t>П</a:t>
            </a:r>
          </a:p>
          <a:p>
            <a:pPr marL="0" indent="0" algn="just">
              <a:buNone/>
            </a:pPr>
            <a:r>
              <a:rPr lang="ru-RU" dirty="0"/>
              <a:t>Начало 2000-х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r>
              <a:rPr lang="ru-RU" dirty="0"/>
              <a:t>Принципы, при которых приложение будет легче/надежнее поддерживать и расширять в течение долгого времени.</a:t>
            </a:r>
          </a:p>
        </p:txBody>
      </p:sp>
    </p:spTree>
    <p:extLst>
      <p:ext uri="{BB962C8B-B14F-4D97-AF65-F5344CB8AC3E}">
        <p14:creationId xmlns:p14="http://schemas.microsoft.com/office/powerpoint/2010/main" val="42723861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S.O.L.I.D.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351584" y="1796819"/>
            <a:ext cx="7149480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i="1" dirty="0"/>
              <a:t>Single responsibility (SRP)</a:t>
            </a:r>
            <a:r>
              <a:rPr lang="ru-RU" dirty="0"/>
              <a:t>	</a:t>
            </a:r>
          </a:p>
          <a:p>
            <a:r>
              <a:rPr lang="ru-RU" dirty="0"/>
              <a:t>Принцип единственной ответственности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Open-closed (OCP)</a:t>
            </a:r>
            <a:endParaRPr lang="ru-RU" i="1" dirty="0"/>
          </a:p>
          <a:p>
            <a:r>
              <a:rPr lang="ru-RU" dirty="0"/>
              <a:t>Принцип открытости/закрытости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Liskov substitution (LSP)</a:t>
            </a:r>
            <a:endParaRPr lang="ru-RU" i="1" dirty="0"/>
          </a:p>
          <a:p>
            <a:r>
              <a:rPr lang="ru-RU" dirty="0"/>
              <a:t>Принцип подстановки Барбары Лисков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Interface segregation (ISP)</a:t>
            </a:r>
            <a:endParaRPr lang="ru-RU" i="1" dirty="0"/>
          </a:p>
          <a:p>
            <a:r>
              <a:rPr lang="ru-RU" dirty="0"/>
              <a:t>Принцип разделения интерфейса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Dependency inversion (DIP)</a:t>
            </a:r>
            <a:endParaRPr lang="ru-RU" i="1" dirty="0"/>
          </a:p>
          <a:p>
            <a:r>
              <a:rPr lang="ru-RU" dirty="0"/>
              <a:t>Принцип инверсии зависимости</a:t>
            </a:r>
          </a:p>
        </p:txBody>
      </p:sp>
    </p:spTree>
    <p:extLst>
      <p:ext uri="{BB962C8B-B14F-4D97-AF65-F5344CB8AC3E}">
        <p14:creationId xmlns:p14="http://schemas.microsoft.com/office/powerpoint/2010/main" val="29757903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81200" y="74582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1. Принцип единственной ответственности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81200" y="2364019"/>
            <a:ext cx="8229600" cy="42333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i="1" dirty="0"/>
              <a:t>Должна быть единственная причина появления/изменения класса</a:t>
            </a:r>
          </a:p>
          <a:p>
            <a:pPr marL="0" indent="0" algn="ctr">
              <a:buNone/>
            </a:pPr>
            <a:endParaRPr lang="en-US" sz="2000" i="1" dirty="0"/>
          </a:p>
          <a:p>
            <a:pPr marL="0" indent="0">
              <a:buNone/>
            </a:pPr>
            <a:r>
              <a:rPr lang="en-US" sz="2000" i="1" dirty="0"/>
              <a:t>Tom </a:t>
            </a:r>
            <a:r>
              <a:rPr lang="en-US" sz="2000" i="1" dirty="0" err="1"/>
              <a:t>Demarko</a:t>
            </a:r>
            <a:r>
              <a:rPr lang="en-US" sz="2000" i="1" dirty="0"/>
              <a:t>, 1979</a:t>
            </a:r>
          </a:p>
          <a:p>
            <a:pPr marL="0" indent="0">
              <a:buNone/>
            </a:pPr>
            <a:r>
              <a:rPr lang="en-US" sz="2000" i="1" dirty="0" err="1"/>
              <a:t>Meilir</a:t>
            </a:r>
            <a:r>
              <a:rPr lang="en-US" sz="2000" i="1" dirty="0"/>
              <a:t> Page-Jones, 1988</a:t>
            </a:r>
          </a:p>
          <a:p>
            <a:pPr marL="0" indent="0">
              <a:buNone/>
            </a:pPr>
            <a:r>
              <a:rPr lang="en-US" sz="2000" i="1" dirty="0"/>
              <a:t>Robert Martin, 2004</a:t>
            </a:r>
            <a:endParaRPr lang="ru-RU" sz="2000" i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2982" y="4869160"/>
            <a:ext cx="1661170" cy="1661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6321" y="4869161"/>
            <a:ext cx="1292019" cy="1661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Картинки по запросу &quot;Meilir Page-Jones&quot;&quot;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5035" y="4869299"/>
            <a:ext cx="1065261" cy="1661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79100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81200" y="274640"/>
            <a:ext cx="8229600" cy="754095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Случай в нашем примере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1847528" y="1508788"/>
            <a:ext cx="8424936" cy="5088565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ru-RU" dirty="0"/>
              <a:t>Представьте, что класс </a:t>
            </a:r>
            <a:r>
              <a:rPr lang="en-US" dirty="0"/>
              <a:t>Contract </a:t>
            </a:r>
            <a:r>
              <a:rPr lang="ru-RU" dirty="0"/>
              <a:t>одновременно:</a:t>
            </a:r>
          </a:p>
          <a:p>
            <a:pPr lvl="2" algn="just"/>
            <a:r>
              <a:rPr lang="ru-RU" dirty="0"/>
              <a:t>Содержит методы </a:t>
            </a:r>
            <a:r>
              <a:rPr lang="en-US" dirty="0"/>
              <a:t>Contract</a:t>
            </a:r>
            <a:r>
              <a:rPr lang="ru-RU" dirty="0"/>
              <a:t> – обновить дату, узнать заказчика и т.п.</a:t>
            </a:r>
            <a:endParaRPr lang="en-US" dirty="0"/>
          </a:p>
          <a:p>
            <a:pPr lvl="2" algn="just"/>
            <a:r>
              <a:rPr lang="ru-RU" dirty="0"/>
              <a:t>Содержит методы для работы с хранилищем – вернуть договора 2020 года, удалить все договоры с заказчиком «Рога и Копыта».</a:t>
            </a:r>
          </a:p>
          <a:p>
            <a:pPr lvl="2" algn="just"/>
            <a:endParaRPr lang="ru-RU" dirty="0"/>
          </a:p>
          <a:p>
            <a:pPr marL="0" indent="0" algn="just">
              <a:buNone/>
            </a:pPr>
            <a:r>
              <a:rPr lang="ru-RU" i="1" dirty="0"/>
              <a:t>Это и было бы нарушением принципа </a:t>
            </a:r>
            <a:r>
              <a:rPr lang="en-US" i="1" dirty="0"/>
              <a:t>SRP</a:t>
            </a:r>
            <a:r>
              <a:rPr lang="ru-RU" i="1" dirty="0"/>
              <a:t>, но в нашем примере мы разделяли этот функционал между </a:t>
            </a:r>
            <a:r>
              <a:rPr lang="en-US" i="1" dirty="0"/>
              <a:t>Contract </a:t>
            </a:r>
            <a:r>
              <a:rPr lang="ru-RU" i="1" dirty="0"/>
              <a:t>и </a:t>
            </a:r>
            <a:r>
              <a:rPr lang="en-US" i="1" dirty="0"/>
              <a:t>Storage</a:t>
            </a:r>
            <a:r>
              <a:rPr lang="ru-RU" i="1" dirty="0"/>
              <a:t>.</a:t>
            </a:r>
          </a:p>
          <a:p>
            <a:pPr algn="just"/>
            <a:endParaRPr lang="en-US" dirty="0"/>
          </a:p>
          <a:p>
            <a:pPr marL="0" indent="0" algn="just">
              <a:buNone/>
            </a:pPr>
            <a:r>
              <a:rPr lang="ru-RU" dirty="0"/>
              <a:t>В промышленной разработке аналогично </a:t>
            </a:r>
          </a:p>
          <a:p>
            <a:pPr lvl="1" algn="just"/>
            <a:r>
              <a:rPr lang="ru-RU" b="1" dirty="0"/>
              <a:t>один</a:t>
            </a:r>
            <a:r>
              <a:rPr lang="ru-RU" dirty="0"/>
              <a:t> класс отвечает за поведение объектов, </a:t>
            </a:r>
          </a:p>
          <a:p>
            <a:pPr lvl="1" algn="just"/>
            <a:r>
              <a:rPr lang="ru-RU" b="1" dirty="0"/>
              <a:t>второй</a:t>
            </a:r>
            <a:r>
              <a:rPr lang="ru-RU" dirty="0"/>
              <a:t> – за операции с базой данных, хранящей объекты данного класса.</a:t>
            </a:r>
          </a:p>
          <a:p>
            <a:pPr lvl="2" algn="just"/>
            <a:r>
              <a:rPr lang="en-US" dirty="0"/>
              <a:t>Entity &amp; Repository (!)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716145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81200" y="44624"/>
            <a:ext cx="8229600" cy="1143000"/>
          </a:xfrm>
        </p:spPr>
        <p:txBody>
          <a:bodyPr/>
          <a:lstStyle/>
          <a:p>
            <a:r>
              <a:rPr lang="ru-RU" b="1" dirty="0"/>
              <a:t>Другой пример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559496" y="1412776"/>
            <a:ext cx="9108504" cy="48013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b="1" dirty="0" err="1">
                <a:solidFill>
                  <a:srgbClr val="000080"/>
                </a:solidFill>
                <a:latin typeface="Consolas" pitchFamily="49" charset="0"/>
                <a:cs typeface="Arial" pitchFamily="34" charset="0"/>
              </a:rPr>
              <a:t>public</a:t>
            </a:r>
            <a:r>
              <a:rPr lang="ru-RU" b="1" dirty="0">
                <a:solidFill>
                  <a:srgbClr val="000080"/>
                </a:solidFill>
                <a:latin typeface="Consolas" pitchFamily="49" charset="0"/>
                <a:cs typeface="Arial" pitchFamily="34" charset="0"/>
              </a:rPr>
              <a:t> </a:t>
            </a:r>
            <a:r>
              <a:rPr lang="ru-RU" b="1" dirty="0" err="1">
                <a:solidFill>
                  <a:srgbClr val="000080"/>
                </a:solidFill>
                <a:latin typeface="Consolas" pitchFamily="49" charset="0"/>
                <a:cs typeface="Arial" pitchFamily="34" charset="0"/>
              </a:rPr>
              <a:t>class</a:t>
            </a:r>
            <a:r>
              <a:rPr lang="ru-RU" b="1" dirty="0">
                <a:solidFill>
                  <a:srgbClr val="000080"/>
                </a:solidFill>
                <a:latin typeface="Consolas" pitchFamily="49" charset="0"/>
                <a:cs typeface="Arial" pitchFamily="34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User</a:t>
            </a:r>
            <a:r>
              <a:rPr lang="ru-RU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 {</a:t>
            </a:r>
            <a:br>
              <a:rPr lang="ru-RU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</a:br>
            <a:r>
              <a:rPr lang="ru-RU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    </a:t>
            </a:r>
            <a:r>
              <a:rPr lang="ru-RU" i="1" dirty="0">
                <a:solidFill>
                  <a:srgbClr val="808080"/>
                </a:solidFill>
                <a:latin typeface="Consolas" pitchFamily="49" charset="0"/>
                <a:cs typeface="Arial" pitchFamily="34" charset="0"/>
              </a:rPr>
              <a:t>// </a:t>
            </a:r>
            <a:r>
              <a:rPr lang="ru-RU" i="1" dirty="0" err="1">
                <a:solidFill>
                  <a:srgbClr val="808080"/>
                </a:solidFill>
                <a:latin typeface="Consolas" pitchFamily="49" charset="0"/>
                <a:cs typeface="Arial" pitchFamily="34" charset="0"/>
              </a:rPr>
              <a:t>get</a:t>
            </a:r>
            <a:r>
              <a:rPr lang="ru-RU" i="1" dirty="0">
                <a:solidFill>
                  <a:srgbClr val="808080"/>
                </a:solidFill>
                <a:latin typeface="Consolas" pitchFamily="49" charset="0"/>
                <a:cs typeface="Arial" pitchFamily="34" charset="0"/>
              </a:rPr>
              <a:t>-методы к атрибутам объекта</a:t>
            </a:r>
            <a:br>
              <a:rPr lang="ru-RU" i="1" dirty="0">
                <a:solidFill>
                  <a:srgbClr val="808080"/>
                </a:solidFill>
                <a:latin typeface="Consolas" pitchFamily="49" charset="0"/>
                <a:cs typeface="Arial" pitchFamily="34" charset="0"/>
              </a:rPr>
            </a:br>
            <a:r>
              <a:rPr lang="ru-RU" i="1" dirty="0">
                <a:solidFill>
                  <a:srgbClr val="808080"/>
                </a:solidFill>
                <a:latin typeface="Consolas" pitchFamily="49" charset="0"/>
                <a:cs typeface="Arial" pitchFamily="34" charset="0"/>
              </a:rPr>
              <a:t>    </a:t>
            </a:r>
            <a:r>
              <a:rPr lang="ru-RU" b="1" dirty="0" err="1">
                <a:solidFill>
                  <a:srgbClr val="000080"/>
                </a:solidFill>
                <a:latin typeface="Consolas" pitchFamily="49" charset="0"/>
                <a:cs typeface="Arial" pitchFamily="34" charset="0"/>
              </a:rPr>
              <a:t>public</a:t>
            </a:r>
            <a:r>
              <a:rPr lang="ru-RU" b="1" dirty="0">
                <a:solidFill>
                  <a:srgbClr val="000080"/>
                </a:solidFill>
                <a:latin typeface="Consolas" pitchFamily="49" charset="0"/>
                <a:cs typeface="Arial" pitchFamily="34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String</a:t>
            </a:r>
            <a:r>
              <a:rPr lang="ru-RU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getUsername</a:t>
            </a:r>
            <a:r>
              <a:rPr lang="ru-RU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() {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…</a:t>
            </a:r>
            <a:r>
              <a:rPr lang="ru-RU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}</a:t>
            </a:r>
            <a:br>
              <a:rPr lang="ru-RU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</a:br>
            <a:r>
              <a:rPr lang="ru-RU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    </a:t>
            </a:r>
            <a:r>
              <a:rPr lang="ru-RU" b="1" dirty="0" err="1">
                <a:solidFill>
                  <a:srgbClr val="000080"/>
                </a:solidFill>
                <a:latin typeface="Consolas" pitchFamily="49" charset="0"/>
                <a:cs typeface="Arial" pitchFamily="34" charset="0"/>
              </a:rPr>
              <a:t>public</a:t>
            </a:r>
            <a:r>
              <a:rPr lang="ru-RU" b="1" dirty="0">
                <a:solidFill>
                  <a:srgbClr val="000080"/>
                </a:solidFill>
                <a:latin typeface="Consolas" pitchFamily="49" charset="0"/>
                <a:cs typeface="Arial" pitchFamily="34" charset="0"/>
              </a:rPr>
              <a:t> </a:t>
            </a:r>
            <a:r>
              <a:rPr lang="ru-RU" b="1" dirty="0" err="1">
                <a:solidFill>
                  <a:srgbClr val="000080"/>
                </a:solidFill>
                <a:latin typeface="Consolas" pitchFamily="49" charset="0"/>
                <a:cs typeface="Arial" pitchFamily="34" charset="0"/>
              </a:rPr>
              <a:t>int</a:t>
            </a:r>
            <a:r>
              <a:rPr lang="ru-RU" b="1" dirty="0">
                <a:solidFill>
                  <a:srgbClr val="000080"/>
                </a:solidFill>
                <a:latin typeface="Consolas" pitchFamily="49" charset="0"/>
                <a:cs typeface="Arial" pitchFamily="34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getAge</a:t>
            </a:r>
            <a:r>
              <a:rPr lang="ru-RU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() {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…</a:t>
            </a:r>
            <a:r>
              <a:rPr lang="ru-RU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}</a:t>
            </a:r>
            <a:br>
              <a:rPr lang="ru-RU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</a:br>
            <a:r>
              <a:rPr lang="ru-RU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    </a:t>
            </a:r>
            <a:br>
              <a:rPr lang="ru-RU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</a:br>
            <a:r>
              <a:rPr lang="ru-RU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    </a:t>
            </a:r>
            <a:r>
              <a:rPr lang="ru-RU" i="1" dirty="0">
                <a:solidFill>
                  <a:srgbClr val="808080"/>
                </a:solidFill>
                <a:latin typeface="Consolas" pitchFamily="49" charset="0"/>
                <a:cs typeface="Arial" pitchFamily="34" charset="0"/>
              </a:rPr>
              <a:t>// методы бизнес-логики приложения</a:t>
            </a:r>
            <a:br>
              <a:rPr lang="ru-RU" i="1" dirty="0">
                <a:solidFill>
                  <a:srgbClr val="808080"/>
                </a:solidFill>
                <a:latin typeface="Consolas" pitchFamily="49" charset="0"/>
                <a:cs typeface="Arial" pitchFamily="34" charset="0"/>
              </a:rPr>
            </a:br>
            <a:r>
              <a:rPr lang="ru-RU" i="1" dirty="0">
                <a:solidFill>
                  <a:srgbClr val="808080"/>
                </a:solidFill>
                <a:latin typeface="Consolas" pitchFamily="49" charset="0"/>
                <a:cs typeface="Arial" pitchFamily="34" charset="0"/>
              </a:rPr>
              <a:t>    </a:t>
            </a:r>
            <a:r>
              <a:rPr lang="ru-RU" b="1" dirty="0" err="1">
                <a:solidFill>
                  <a:srgbClr val="000080"/>
                </a:solidFill>
                <a:latin typeface="Consolas" pitchFamily="49" charset="0"/>
                <a:cs typeface="Arial" pitchFamily="34" charset="0"/>
              </a:rPr>
              <a:t>public</a:t>
            </a:r>
            <a:r>
              <a:rPr lang="ru-RU" b="1" dirty="0">
                <a:solidFill>
                  <a:srgbClr val="000080"/>
                </a:solidFill>
                <a:latin typeface="Consolas" pitchFamily="49" charset="0"/>
                <a:cs typeface="Arial" pitchFamily="34" charset="0"/>
              </a:rPr>
              <a:t> </a:t>
            </a:r>
            <a:r>
              <a:rPr lang="ru-RU" b="1" dirty="0" err="1">
                <a:solidFill>
                  <a:srgbClr val="000080"/>
                </a:solidFill>
                <a:latin typeface="Consolas" pitchFamily="49" charset="0"/>
                <a:cs typeface="Arial" pitchFamily="34" charset="0"/>
              </a:rPr>
              <a:t>void</a:t>
            </a:r>
            <a:r>
              <a:rPr lang="ru-RU" b="1" dirty="0">
                <a:solidFill>
                  <a:srgbClr val="000080"/>
                </a:solidFill>
                <a:latin typeface="Consolas" pitchFamily="49" charset="0"/>
                <a:cs typeface="Arial" pitchFamily="34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subscribe</a:t>
            </a:r>
            <a:r>
              <a:rPr lang="ru-RU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(</a:t>
            </a:r>
            <a:r>
              <a:rPr lang="ru-RU" dirty="0" err="1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User</a:t>
            </a:r>
            <a:r>
              <a:rPr lang="ru-RU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 u) {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…</a:t>
            </a:r>
            <a:r>
              <a:rPr lang="ru-RU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}</a:t>
            </a:r>
            <a:br>
              <a:rPr lang="ru-RU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</a:br>
            <a:r>
              <a:rPr lang="ru-RU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    </a:t>
            </a:r>
            <a:r>
              <a:rPr lang="ru-RU" b="1" dirty="0" err="1">
                <a:solidFill>
                  <a:srgbClr val="000080"/>
                </a:solidFill>
                <a:latin typeface="Consolas" pitchFamily="49" charset="0"/>
                <a:cs typeface="Arial" pitchFamily="34" charset="0"/>
              </a:rPr>
              <a:t>public</a:t>
            </a:r>
            <a:r>
              <a:rPr lang="ru-RU" b="1" dirty="0">
                <a:solidFill>
                  <a:srgbClr val="000080"/>
                </a:solidFill>
                <a:latin typeface="Consolas" pitchFamily="49" charset="0"/>
                <a:cs typeface="Arial" pitchFamily="34" charset="0"/>
              </a:rPr>
              <a:t> </a:t>
            </a:r>
            <a:r>
              <a:rPr lang="ru-RU" b="1" dirty="0" err="1">
                <a:solidFill>
                  <a:srgbClr val="000080"/>
                </a:solidFill>
                <a:latin typeface="Consolas" pitchFamily="49" charset="0"/>
                <a:cs typeface="Arial" pitchFamily="34" charset="0"/>
              </a:rPr>
              <a:t>boolean</a:t>
            </a:r>
            <a:r>
              <a:rPr lang="ru-RU" b="1" dirty="0">
                <a:solidFill>
                  <a:srgbClr val="000080"/>
                </a:solidFill>
                <a:latin typeface="Consolas" pitchFamily="49" charset="0"/>
                <a:cs typeface="Arial" pitchFamily="34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isFriend</a:t>
            </a:r>
            <a:r>
              <a:rPr lang="ru-RU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(</a:t>
            </a:r>
            <a:r>
              <a:rPr lang="ru-RU" dirty="0" err="1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User</a:t>
            </a:r>
            <a:r>
              <a:rPr lang="ru-RU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 u) {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…</a:t>
            </a:r>
            <a:r>
              <a:rPr lang="ru-RU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}</a:t>
            </a:r>
            <a:br>
              <a:rPr lang="ru-RU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</a:br>
            <a:r>
              <a:rPr lang="ru-RU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    </a:t>
            </a:r>
            <a:r>
              <a:rPr lang="ru-RU" b="1" dirty="0" err="1">
                <a:solidFill>
                  <a:srgbClr val="000080"/>
                </a:solidFill>
                <a:latin typeface="Consolas" pitchFamily="49" charset="0"/>
                <a:cs typeface="Arial" pitchFamily="34" charset="0"/>
              </a:rPr>
              <a:t>public</a:t>
            </a:r>
            <a:r>
              <a:rPr lang="ru-RU" b="1" dirty="0">
                <a:solidFill>
                  <a:srgbClr val="000080"/>
                </a:solidFill>
                <a:latin typeface="Consolas" pitchFamily="49" charset="0"/>
                <a:cs typeface="Arial" pitchFamily="34" charset="0"/>
              </a:rPr>
              <a:t> </a:t>
            </a:r>
            <a:r>
              <a:rPr lang="ru-RU" b="1" dirty="0" err="1">
                <a:solidFill>
                  <a:srgbClr val="000080"/>
                </a:solidFill>
                <a:latin typeface="Consolas" pitchFamily="49" charset="0"/>
                <a:cs typeface="Arial" pitchFamily="34" charset="0"/>
              </a:rPr>
              <a:t>boolean</a:t>
            </a:r>
            <a:r>
              <a:rPr lang="ru-RU" b="1" dirty="0">
                <a:solidFill>
                  <a:srgbClr val="000080"/>
                </a:solidFill>
                <a:latin typeface="Consolas" pitchFamily="49" charset="0"/>
                <a:cs typeface="Arial" pitchFamily="34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isAdminOf</a:t>
            </a:r>
            <a:r>
              <a:rPr lang="ru-RU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(</a:t>
            </a:r>
            <a:r>
              <a:rPr lang="ru-RU" dirty="0" err="1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Public</a:t>
            </a:r>
            <a:r>
              <a:rPr lang="ru-RU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 p) {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…</a:t>
            </a:r>
            <a:r>
              <a:rPr lang="ru-RU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}</a:t>
            </a:r>
            <a:br>
              <a:rPr lang="ru-RU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</a:br>
            <a:r>
              <a:rPr lang="ru-RU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    </a:t>
            </a:r>
            <a:br>
              <a:rPr lang="ru-RU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</a:br>
            <a:r>
              <a:rPr lang="ru-RU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    </a:t>
            </a:r>
            <a:r>
              <a:rPr lang="ru-RU" i="1" dirty="0">
                <a:solidFill>
                  <a:srgbClr val="808080"/>
                </a:solidFill>
                <a:latin typeface="Consolas" pitchFamily="49" charset="0"/>
                <a:cs typeface="Arial" pitchFamily="34" charset="0"/>
              </a:rPr>
              <a:t>// методы работы с базой данных, где хранятся пользователи</a:t>
            </a:r>
            <a:br>
              <a:rPr lang="ru-RU" i="1" dirty="0">
                <a:solidFill>
                  <a:srgbClr val="808080"/>
                </a:solidFill>
                <a:latin typeface="Consolas" pitchFamily="49" charset="0"/>
                <a:cs typeface="Arial" pitchFamily="34" charset="0"/>
              </a:rPr>
            </a:br>
            <a:r>
              <a:rPr lang="ru-RU" i="1" dirty="0">
                <a:solidFill>
                  <a:srgbClr val="808080"/>
                </a:solidFill>
                <a:latin typeface="Consolas" pitchFamily="49" charset="0"/>
                <a:cs typeface="Arial" pitchFamily="34" charset="0"/>
              </a:rPr>
              <a:t>    </a:t>
            </a:r>
            <a:r>
              <a:rPr lang="ru-RU" b="1" dirty="0" err="1">
                <a:solidFill>
                  <a:srgbClr val="000080"/>
                </a:solidFill>
                <a:latin typeface="Consolas" pitchFamily="49" charset="0"/>
                <a:cs typeface="Arial" pitchFamily="34" charset="0"/>
              </a:rPr>
              <a:t>public</a:t>
            </a:r>
            <a:r>
              <a:rPr lang="ru-RU" b="1" dirty="0">
                <a:solidFill>
                  <a:srgbClr val="000080"/>
                </a:solidFill>
                <a:latin typeface="Consolas" pitchFamily="49" charset="0"/>
                <a:cs typeface="Arial" pitchFamily="34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User</a:t>
            </a:r>
            <a:r>
              <a:rPr lang="ru-RU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 [] </a:t>
            </a:r>
            <a:r>
              <a:rPr lang="ru-RU" dirty="0" err="1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getUsersByCity</a:t>
            </a:r>
            <a:r>
              <a:rPr lang="ru-RU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(</a:t>
            </a:r>
            <a:r>
              <a:rPr lang="ru-RU" dirty="0" err="1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String</a:t>
            </a:r>
            <a:r>
              <a:rPr lang="ru-RU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city</a:t>
            </a:r>
            <a:r>
              <a:rPr lang="ru-RU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) {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…</a:t>
            </a:r>
            <a:r>
              <a:rPr lang="ru-RU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}</a:t>
            </a:r>
            <a:br>
              <a:rPr lang="ru-RU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</a:br>
            <a:r>
              <a:rPr lang="ru-RU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    </a:t>
            </a:r>
            <a:r>
              <a:rPr lang="ru-RU" b="1" dirty="0" err="1">
                <a:solidFill>
                  <a:srgbClr val="000080"/>
                </a:solidFill>
                <a:latin typeface="Consolas" pitchFamily="49" charset="0"/>
                <a:cs typeface="Arial" pitchFamily="34" charset="0"/>
              </a:rPr>
              <a:t>public</a:t>
            </a:r>
            <a:r>
              <a:rPr lang="ru-RU" b="1" dirty="0">
                <a:solidFill>
                  <a:srgbClr val="000080"/>
                </a:solidFill>
                <a:latin typeface="Consolas" pitchFamily="49" charset="0"/>
                <a:cs typeface="Arial" pitchFamily="34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User</a:t>
            </a:r>
            <a:r>
              <a:rPr lang="ru-RU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getUserByUsername</a:t>
            </a:r>
            <a:r>
              <a:rPr lang="ru-RU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(</a:t>
            </a:r>
            <a:r>
              <a:rPr lang="ru-RU" dirty="0" err="1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String</a:t>
            </a:r>
            <a:r>
              <a:rPr lang="ru-RU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username</a:t>
            </a:r>
            <a:r>
              <a:rPr lang="ru-RU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) {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…</a:t>
            </a:r>
            <a:r>
              <a:rPr lang="ru-RU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}</a:t>
            </a:r>
            <a:br>
              <a:rPr lang="ru-RU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</a:br>
            <a:r>
              <a:rPr lang="ru-RU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}</a:t>
            </a:r>
            <a:br>
              <a:rPr lang="ru-RU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</a:br>
            <a:br>
              <a:rPr lang="ru-RU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</a:br>
            <a:r>
              <a:rPr lang="ru-RU" dirty="0" err="1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User</a:t>
            </a:r>
            <a:r>
              <a:rPr lang="ru-RU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 </a:t>
            </a:r>
            <a:r>
              <a:rPr lang="ru-RU" b="1" dirty="0">
                <a:solidFill>
                  <a:srgbClr val="660E7A"/>
                </a:solidFill>
                <a:latin typeface="Consolas" pitchFamily="49" charset="0"/>
                <a:cs typeface="Arial" pitchFamily="34" charset="0"/>
              </a:rPr>
              <a:t>u </a:t>
            </a:r>
            <a:r>
              <a:rPr lang="ru-RU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= </a:t>
            </a:r>
            <a:r>
              <a:rPr lang="ru-RU" b="1" dirty="0" err="1">
                <a:solidFill>
                  <a:srgbClr val="000080"/>
                </a:solidFill>
                <a:latin typeface="Consolas" pitchFamily="49" charset="0"/>
                <a:cs typeface="Arial" pitchFamily="34" charset="0"/>
              </a:rPr>
              <a:t>new</a:t>
            </a:r>
            <a:r>
              <a:rPr lang="ru-RU" b="1" dirty="0">
                <a:solidFill>
                  <a:srgbClr val="000080"/>
                </a:solidFill>
                <a:latin typeface="Consolas" pitchFamily="49" charset="0"/>
                <a:cs typeface="Arial" pitchFamily="34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User</a:t>
            </a:r>
            <a:r>
              <a:rPr lang="ru-RU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(</a:t>
            </a:r>
            <a:r>
              <a:rPr lang="ru-RU" b="1" dirty="0">
                <a:solidFill>
                  <a:srgbClr val="008000"/>
                </a:solidFill>
                <a:latin typeface="Consolas" pitchFamily="49" charset="0"/>
                <a:cs typeface="Arial" pitchFamily="34" charset="0"/>
              </a:rPr>
              <a:t>"</a:t>
            </a:r>
            <a:r>
              <a:rPr lang="ru-RU" b="1" dirty="0" err="1">
                <a:solidFill>
                  <a:srgbClr val="008000"/>
                </a:solidFill>
                <a:latin typeface="Consolas" pitchFamily="49" charset="0"/>
                <a:cs typeface="Arial" pitchFamily="34" charset="0"/>
              </a:rPr>
              <a:t>Konstantin</a:t>
            </a:r>
            <a:r>
              <a:rPr lang="ru-RU" b="1" dirty="0">
                <a:solidFill>
                  <a:srgbClr val="008000"/>
                </a:solidFill>
                <a:latin typeface="Consolas" pitchFamily="49" charset="0"/>
                <a:cs typeface="Arial" pitchFamily="34" charset="0"/>
              </a:rPr>
              <a:t>"</a:t>
            </a:r>
            <a:r>
              <a:rPr lang="ru-RU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);</a:t>
            </a:r>
            <a:br>
              <a:rPr lang="ru-RU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</a:br>
            <a:r>
              <a:rPr lang="ru-RU" dirty="0" err="1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System.out.println</a:t>
            </a:r>
            <a:r>
              <a:rPr lang="ru-RU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(</a:t>
            </a:r>
            <a:r>
              <a:rPr lang="ru-RU" dirty="0" err="1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u.getUsersByCity</a:t>
            </a:r>
            <a:r>
              <a:rPr lang="ru-RU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(</a:t>
            </a:r>
            <a:r>
              <a:rPr lang="ru-RU" b="1" dirty="0">
                <a:solidFill>
                  <a:srgbClr val="008000"/>
                </a:solidFill>
                <a:latin typeface="Consolas" pitchFamily="49" charset="0"/>
                <a:cs typeface="Arial" pitchFamily="34" charset="0"/>
              </a:rPr>
              <a:t>"</a:t>
            </a:r>
            <a:r>
              <a:rPr lang="ru-RU" b="1" dirty="0" err="1">
                <a:solidFill>
                  <a:srgbClr val="008000"/>
                </a:solidFill>
                <a:latin typeface="Consolas" pitchFamily="49" charset="0"/>
                <a:cs typeface="Arial" pitchFamily="34" charset="0"/>
              </a:rPr>
              <a:t>Kazan</a:t>
            </a:r>
            <a:r>
              <a:rPr lang="ru-RU" b="1" dirty="0">
                <a:solidFill>
                  <a:srgbClr val="008000"/>
                </a:solidFill>
                <a:latin typeface="Consolas" pitchFamily="49" charset="0"/>
                <a:cs typeface="Arial" pitchFamily="34" charset="0"/>
              </a:rPr>
              <a:t>"</a:t>
            </a:r>
            <a:r>
              <a:rPr lang="ru-RU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));</a:t>
            </a:r>
            <a:r>
              <a:rPr lang="ru-RU" i="1" dirty="0">
                <a:solidFill>
                  <a:srgbClr val="808080"/>
                </a:solidFill>
                <a:latin typeface="Consolas" pitchFamily="49" charset="0"/>
                <a:cs typeface="Arial" pitchFamily="34" charset="0"/>
              </a:rPr>
              <a:t>//почему это мой метод???</a:t>
            </a:r>
            <a:endParaRPr lang="ru-RU" sz="4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0433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68016" y="197768"/>
            <a:ext cx="8892480" cy="1143000"/>
          </a:xfrm>
        </p:spPr>
        <p:txBody>
          <a:bodyPr>
            <a:noAutofit/>
          </a:bodyPr>
          <a:lstStyle/>
          <a:p>
            <a:r>
              <a:rPr lang="ru-RU" sz="4000" b="1" dirty="0"/>
              <a:t>Божественный объект </a:t>
            </a:r>
            <a:br>
              <a:rPr lang="en-US" sz="4000" b="1" dirty="0"/>
            </a:br>
            <a:r>
              <a:rPr lang="ru-RU" sz="4000" b="1" dirty="0"/>
              <a:t>(</a:t>
            </a:r>
            <a:r>
              <a:rPr lang="en-US" sz="4000" b="1" dirty="0"/>
              <a:t>God Object)</a:t>
            </a:r>
            <a:endParaRPr lang="ru-RU" sz="40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063552" y="1700810"/>
            <a:ext cx="7859216" cy="423333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ru-RU" sz="2800" dirty="0"/>
          </a:p>
          <a:p>
            <a:pPr marL="0" indent="0" algn="just">
              <a:buNone/>
            </a:pPr>
            <a:r>
              <a:rPr lang="ru-RU" sz="2800" dirty="0"/>
              <a:t>«</a:t>
            </a:r>
            <a:r>
              <a:rPr lang="ru-RU" sz="2800" b="1" dirty="0" err="1"/>
              <a:t>Антипаттерн</a:t>
            </a:r>
            <a:r>
              <a:rPr lang="ru-RU" sz="2800" dirty="0"/>
              <a:t>» (так, как лучше не делать)</a:t>
            </a:r>
          </a:p>
          <a:p>
            <a:pPr marL="0" indent="0" algn="just">
              <a:buNone/>
            </a:pPr>
            <a:r>
              <a:rPr lang="ru-RU" sz="2800" i="1" dirty="0"/>
              <a:t>Класс, который берет на себя слишком много (хранит много и делает много)</a:t>
            </a:r>
          </a:p>
          <a:p>
            <a:pPr lvl="2" algn="just"/>
            <a:r>
              <a:rPr lang="ru-RU" sz="2000" i="1" dirty="0"/>
              <a:t>Аналог отказа от использования функций в процедурном программировании (все в </a:t>
            </a:r>
            <a:r>
              <a:rPr lang="en-US" sz="2000" i="1" dirty="0"/>
              <a:t>main)</a:t>
            </a:r>
          </a:p>
          <a:p>
            <a:pPr lvl="2" algn="just"/>
            <a:endParaRPr lang="ru-RU" sz="2000" i="1" dirty="0"/>
          </a:p>
          <a:p>
            <a:pPr marL="0" indent="0" algn="just">
              <a:buNone/>
            </a:pPr>
            <a:r>
              <a:rPr lang="ru-RU" sz="2800" dirty="0"/>
              <a:t>Соблюдение </a:t>
            </a:r>
            <a:r>
              <a:rPr lang="en-US" sz="2800" dirty="0"/>
              <a:t>SRP </a:t>
            </a:r>
            <a:r>
              <a:rPr lang="ru-RU" sz="2800" dirty="0"/>
              <a:t>должно защищать от появления божественного объекта.</a:t>
            </a:r>
          </a:p>
          <a:p>
            <a:pPr algn="just"/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3915625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81200" y="649817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2. Принцип открытости/закрытости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81200" y="2364018"/>
            <a:ext cx="8229600" cy="413732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i="1" dirty="0"/>
              <a:t>Сущности должны быть открыты для расширения, но закрыты для модификации</a:t>
            </a:r>
          </a:p>
          <a:p>
            <a:pPr marL="0" indent="0" algn="ctr">
              <a:buNone/>
            </a:pPr>
            <a:endParaRPr lang="en-US" i="1" dirty="0"/>
          </a:p>
          <a:p>
            <a:pPr marL="0" indent="0">
              <a:buNone/>
            </a:pPr>
            <a:r>
              <a:rPr lang="en-US" sz="2000" i="1" dirty="0"/>
              <a:t>Bertrand Meyer, 1988,</a:t>
            </a:r>
          </a:p>
          <a:p>
            <a:pPr marL="0" indent="0">
              <a:buNone/>
            </a:pPr>
            <a:r>
              <a:rPr lang="en-US" sz="2000" i="1" dirty="0"/>
              <a:t>Robert Martin, 1996</a:t>
            </a:r>
            <a:endParaRPr lang="ru-RU" sz="2000" i="1" dirty="0"/>
          </a:p>
        </p:txBody>
      </p:sp>
      <p:sp>
        <p:nvSpPr>
          <p:cNvPr id="4" name="AutoShape 2" descr="Картинки по запросу &quot;Bertrand Meyer&quot;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992" y="4452286"/>
            <a:ext cx="1224136" cy="1670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5926" y="4452285"/>
            <a:ext cx="1670435" cy="1670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03983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b="1" dirty="0"/>
              <a:t>Суть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81200" y="1892830"/>
            <a:ext cx="8229600" cy="4233335"/>
          </a:xfrm>
        </p:spPr>
        <p:txBody>
          <a:bodyPr>
            <a:normAutofit lnSpcReduction="10000"/>
          </a:bodyPr>
          <a:lstStyle/>
          <a:p>
            <a:pPr algn="just"/>
            <a:r>
              <a:rPr lang="ru-RU" dirty="0"/>
              <a:t>Разработанный (вошедший в определенную версию) класс неприкосновенен для изменений</a:t>
            </a:r>
          </a:p>
          <a:p>
            <a:pPr lvl="2" algn="just"/>
            <a:r>
              <a:rPr lang="ru-RU" dirty="0"/>
              <a:t>Можно только исправлять ошибки</a:t>
            </a:r>
          </a:p>
          <a:p>
            <a:pPr lvl="2" algn="just"/>
            <a:endParaRPr lang="ru-RU" dirty="0"/>
          </a:p>
          <a:p>
            <a:pPr algn="just"/>
            <a:r>
              <a:rPr lang="ru-RU" dirty="0"/>
              <a:t>Новый функционал – в новые классы, которые могут переопределять существующие (и должны, вообще говоря).</a:t>
            </a:r>
          </a:p>
          <a:p>
            <a:pPr algn="just"/>
            <a:endParaRPr lang="ru-RU" dirty="0"/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841426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991545" y="188641"/>
            <a:ext cx="8507457" cy="655564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sz="2000" i="1" dirty="0">
                <a:solidFill>
                  <a:srgbClr val="808080"/>
                </a:solidFill>
                <a:latin typeface="Consolas" pitchFamily="49" charset="0"/>
                <a:cs typeface="Arial" pitchFamily="34" charset="0"/>
              </a:rPr>
              <a:t>// 2005 </a:t>
            </a:r>
            <a:br>
              <a:rPr lang="ru-RU" sz="2000" i="1" dirty="0">
                <a:solidFill>
                  <a:srgbClr val="808080"/>
                </a:solidFill>
                <a:latin typeface="Consolas" pitchFamily="49" charset="0"/>
                <a:cs typeface="Arial" pitchFamily="34" charset="0"/>
              </a:rPr>
            </a:br>
            <a:r>
              <a:rPr lang="ru-RU" sz="2000" b="1" dirty="0" err="1">
                <a:solidFill>
                  <a:srgbClr val="000080"/>
                </a:solidFill>
                <a:latin typeface="Consolas" pitchFamily="49" charset="0"/>
                <a:cs typeface="Arial" pitchFamily="34" charset="0"/>
              </a:rPr>
              <a:t>interface</a:t>
            </a:r>
            <a:r>
              <a:rPr lang="ru-RU" sz="2000" b="1" dirty="0">
                <a:solidFill>
                  <a:srgbClr val="000080"/>
                </a:solidFill>
                <a:latin typeface="Consolas" pitchFamily="49" charset="0"/>
                <a:cs typeface="Arial" pitchFamily="34" charset="0"/>
              </a:rPr>
              <a:t> </a:t>
            </a:r>
            <a:r>
              <a:rPr lang="ru-RU" sz="2000" dirty="0" err="1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UserContacts</a:t>
            </a:r>
            <a:r>
              <a:rPr lang="ru-RU" sz="2000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 {</a:t>
            </a:r>
            <a:br>
              <a:rPr lang="ru-RU" sz="2000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</a:br>
            <a:r>
              <a:rPr lang="ru-RU" sz="2000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    </a:t>
            </a:r>
            <a:r>
              <a:rPr lang="ru-RU" sz="2000" dirty="0" err="1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String</a:t>
            </a:r>
            <a:r>
              <a:rPr lang="ru-RU" sz="2000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 </a:t>
            </a:r>
            <a:r>
              <a:rPr lang="ru-RU" sz="2000" dirty="0" err="1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getEmail</a:t>
            </a:r>
            <a:r>
              <a:rPr lang="ru-RU" sz="2000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();</a:t>
            </a:r>
            <a:br>
              <a:rPr lang="ru-RU" sz="2000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</a:br>
            <a:r>
              <a:rPr lang="ru-RU" sz="2000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    </a:t>
            </a:r>
            <a:r>
              <a:rPr lang="ru-RU" sz="2000" dirty="0" err="1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String</a:t>
            </a:r>
            <a:r>
              <a:rPr lang="ru-RU" sz="2000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 </a:t>
            </a:r>
            <a:r>
              <a:rPr lang="ru-RU" sz="2000" dirty="0" err="1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getPhonenumber</a:t>
            </a:r>
            <a:r>
              <a:rPr lang="ru-RU" sz="2000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();</a:t>
            </a:r>
            <a:br>
              <a:rPr lang="ru-RU" sz="2000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</a:br>
            <a:r>
              <a:rPr lang="ru-RU" sz="2000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}</a:t>
            </a:r>
            <a:br>
              <a:rPr lang="ru-RU" sz="2000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</a:br>
            <a:r>
              <a:rPr lang="ru-RU" sz="2000" i="1" dirty="0">
                <a:solidFill>
                  <a:srgbClr val="808080"/>
                </a:solidFill>
                <a:latin typeface="Consolas" pitchFamily="49" charset="0"/>
                <a:cs typeface="Arial" pitchFamily="34" charset="0"/>
              </a:rPr>
              <a:t>// 2007</a:t>
            </a:r>
            <a:br>
              <a:rPr lang="ru-RU" sz="2000" i="1" dirty="0">
                <a:solidFill>
                  <a:srgbClr val="808080"/>
                </a:solidFill>
                <a:latin typeface="Consolas" pitchFamily="49" charset="0"/>
                <a:cs typeface="Arial" pitchFamily="34" charset="0"/>
              </a:rPr>
            </a:br>
            <a:r>
              <a:rPr lang="ru-RU" sz="2000" b="1" dirty="0" err="1">
                <a:solidFill>
                  <a:srgbClr val="000080"/>
                </a:solidFill>
                <a:latin typeface="Consolas" pitchFamily="49" charset="0"/>
                <a:cs typeface="Arial" pitchFamily="34" charset="0"/>
              </a:rPr>
              <a:t>class</a:t>
            </a:r>
            <a:r>
              <a:rPr lang="ru-RU" sz="2000" b="1" dirty="0">
                <a:solidFill>
                  <a:srgbClr val="000080"/>
                </a:solidFill>
                <a:latin typeface="Consolas" pitchFamily="49" charset="0"/>
                <a:cs typeface="Arial" pitchFamily="34" charset="0"/>
              </a:rPr>
              <a:t> </a:t>
            </a:r>
            <a:r>
              <a:rPr lang="ru-RU" sz="2000" dirty="0" err="1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User</a:t>
            </a:r>
            <a:r>
              <a:rPr lang="ru-RU" sz="2000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 </a:t>
            </a:r>
            <a:r>
              <a:rPr lang="ru-RU" sz="2000" b="1" dirty="0" err="1">
                <a:solidFill>
                  <a:srgbClr val="000080"/>
                </a:solidFill>
                <a:latin typeface="Consolas" pitchFamily="49" charset="0"/>
                <a:cs typeface="Arial" pitchFamily="34" charset="0"/>
              </a:rPr>
              <a:t>implements</a:t>
            </a:r>
            <a:r>
              <a:rPr lang="ru-RU" sz="2000" b="1" dirty="0">
                <a:solidFill>
                  <a:srgbClr val="000080"/>
                </a:solidFill>
                <a:latin typeface="Consolas" pitchFamily="49" charset="0"/>
                <a:cs typeface="Arial" pitchFamily="34" charset="0"/>
              </a:rPr>
              <a:t> </a:t>
            </a:r>
            <a:r>
              <a:rPr lang="ru-RU" sz="2000" dirty="0" err="1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UserContacts</a:t>
            </a:r>
            <a:r>
              <a:rPr lang="ru-RU" sz="2000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 {</a:t>
            </a:r>
            <a:br>
              <a:rPr lang="ru-RU" sz="2000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</a:br>
            <a:r>
              <a:rPr lang="ru-RU" sz="2000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    </a:t>
            </a:r>
            <a:r>
              <a:rPr lang="ru-RU" sz="2000" dirty="0" err="1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String</a:t>
            </a:r>
            <a:r>
              <a:rPr lang="ru-RU" sz="2000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 </a:t>
            </a:r>
            <a:r>
              <a:rPr lang="ru-RU" sz="2000" dirty="0" err="1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getEmail</a:t>
            </a:r>
            <a:r>
              <a:rPr lang="ru-RU" sz="2000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() {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…</a:t>
            </a:r>
            <a:r>
              <a:rPr lang="ru-RU" sz="2000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}</a:t>
            </a:r>
            <a:br>
              <a:rPr lang="ru-RU" sz="2000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</a:br>
            <a:r>
              <a:rPr lang="ru-RU" sz="2000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    </a:t>
            </a:r>
            <a:r>
              <a:rPr lang="ru-RU" sz="2000" dirty="0" err="1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String</a:t>
            </a:r>
            <a:r>
              <a:rPr lang="ru-RU" sz="2000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 </a:t>
            </a:r>
            <a:r>
              <a:rPr lang="ru-RU" sz="2000" dirty="0" err="1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getPhonenumber</a:t>
            </a:r>
            <a:r>
              <a:rPr lang="ru-RU" sz="2000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() {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…</a:t>
            </a:r>
            <a:r>
              <a:rPr lang="ru-RU" sz="2000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}</a:t>
            </a:r>
            <a:br>
              <a:rPr lang="ru-RU" sz="2000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</a:br>
            <a:r>
              <a:rPr lang="ru-RU" sz="2000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}</a:t>
            </a:r>
            <a:br>
              <a:rPr lang="ru-RU" sz="2000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</a:br>
            <a:r>
              <a:rPr lang="ru-RU" sz="2000" i="1" dirty="0">
                <a:solidFill>
                  <a:srgbClr val="808080"/>
                </a:solidFill>
                <a:latin typeface="Consolas" pitchFamily="49" charset="0"/>
                <a:cs typeface="Arial" pitchFamily="34" charset="0"/>
              </a:rPr>
              <a:t>//================================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br>
              <a:rPr lang="ru-RU" sz="2000" i="1" dirty="0">
                <a:solidFill>
                  <a:srgbClr val="808080"/>
                </a:solidFill>
                <a:latin typeface="Consolas" pitchFamily="49" charset="0"/>
                <a:cs typeface="Arial" pitchFamily="34" charset="0"/>
              </a:rPr>
            </a:br>
            <a:r>
              <a:rPr lang="ru-RU" sz="2000" i="1" dirty="0">
                <a:solidFill>
                  <a:srgbClr val="808080"/>
                </a:solidFill>
                <a:latin typeface="Consolas" pitchFamily="49" charset="0"/>
                <a:cs typeface="Arial" pitchFamily="34" charset="0"/>
              </a:rPr>
              <a:t>// 2010</a:t>
            </a:r>
            <a:br>
              <a:rPr lang="ru-RU" sz="2000" i="1" dirty="0">
                <a:solidFill>
                  <a:srgbClr val="808080"/>
                </a:solidFill>
                <a:latin typeface="Consolas" pitchFamily="49" charset="0"/>
                <a:cs typeface="Arial" pitchFamily="34" charset="0"/>
              </a:rPr>
            </a:br>
            <a:r>
              <a:rPr lang="ru-RU" sz="2000" b="1" dirty="0" err="1">
                <a:solidFill>
                  <a:srgbClr val="000080"/>
                </a:solidFill>
                <a:latin typeface="Consolas" pitchFamily="49" charset="0"/>
                <a:cs typeface="Arial" pitchFamily="34" charset="0"/>
              </a:rPr>
              <a:t>interface</a:t>
            </a:r>
            <a:r>
              <a:rPr lang="ru-RU" sz="2000" b="1" dirty="0">
                <a:solidFill>
                  <a:srgbClr val="000080"/>
                </a:solidFill>
                <a:latin typeface="Consolas" pitchFamily="49" charset="0"/>
                <a:cs typeface="Arial" pitchFamily="34" charset="0"/>
              </a:rPr>
              <a:t> </a:t>
            </a:r>
            <a:r>
              <a:rPr lang="ru-RU" sz="2000" dirty="0" err="1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UserContacts</a:t>
            </a:r>
            <a:r>
              <a:rPr lang="ru-RU" sz="2000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 {</a:t>
            </a:r>
            <a:br>
              <a:rPr lang="ru-RU" sz="2000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</a:br>
            <a:r>
              <a:rPr lang="ru-RU" sz="2000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    </a:t>
            </a:r>
            <a:r>
              <a:rPr lang="ru-RU" sz="2000" dirty="0" err="1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String</a:t>
            </a:r>
            <a:r>
              <a:rPr lang="ru-RU" sz="2000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 </a:t>
            </a:r>
            <a:r>
              <a:rPr lang="ru-RU" sz="2000" dirty="0" err="1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getEmail</a:t>
            </a:r>
            <a:r>
              <a:rPr lang="ru-RU" sz="2000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();</a:t>
            </a:r>
            <a:br>
              <a:rPr lang="ru-RU" sz="2000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</a:br>
            <a:r>
              <a:rPr lang="ru-RU" sz="2000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    </a:t>
            </a:r>
            <a:r>
              <a:rPr lang="ru-RU" sz="2000" dirty="0" err="1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String</a:t>
            </a:r>
            <a:r>
              <a:rPr lang="ru-RU" sz="2000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 </a:t>
            </a:r>
            <a:r>
              <a:rPr lang="ru-RU" sz="2000" dirty="0" err="1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getPhonenumber</a:t>
            </a:r>
            <a:r>
              <a:rPr lang="ru-RU" sz="2000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();</a:t>
            </a:r>
            <a:br>
              <a:rPr lang="ru-RU" sz="2000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</a:br>
            <a:r>
              <a:rPr lang="ru-RU" sz="2000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    </a:t>
            </a:r>
            <a:r>
              <a:rPr lang="ru-RU" sz="2000" dirty="0" err="1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String</a:t>
            </a:r>
            <a:r>
              <a:rPr lang="ru-RU" sz="2000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 </a:t>
            </a:r>
            <a:r>
              <a:rPr lang="ru-RU" sz="2000" dirty="0" err="1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getVKURL</a:t>
            </a:r>
            <a:r>
              <a:rPr lang="ru-RU" sz="2000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();</a:t>
            </a:r>
            <a:br>
              <a:rPr lang="ru-RU" sz="2000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</a:br>
            <a:r>
              <a:rPr lang="ru-RU" sz="2000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br>
              <a:rPr lang="ru-RU" sz="2000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</a:br>
            <a:r>
              <a:rPr lang="ru-RU" sz="2000" dirty="0" err="1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Скомилированный</a:t>
            </a:r>
            <a:r>
              <a:rPr lang="ru-RU" sz="2000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 в 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.class </a:t>
            </a:r>
            <a:r>
              <a:rPr lang="ru-RU" sz="2000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класс </a:t>
            </a:r>
            <a:r>
              <a:rPr lang="ru-RU" sz="2000" dirty="0" err="1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User</a:t>
            </a:r>
            <a:r>
              <a:rPr lang="ru-RU" sz="2000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 (</a:t>
            </a:r>
            <a:r>
              <a:rPr lang="ru-RU" sz="2000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2007 </a:t>
            </a:r>
            <a:r>
              <a:rPr lang="ru-RU" sz="2000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год):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2000" dirty="0">
                <a:solidFill>
                  <a:srgbClr val="C00000"/>
                </a:solidFill>
                <a:latin typeface="Consolas" pitchFamily="49" charset="0"/>
                <a:cs typeface="Arial" pitchFamily="34" charset="0"/>
              </a:rPr>
              <a:t>((((((( у меня нет метода </a:t>
            </a:r>
            <a:r>
              <a:rPr lang="ru-RU" sz="2000" dirty="0" err="1">
                <a:solidFill>
                  <a:srgbClr val="C00000"/>
                </a:solidFill>
                <a:latin typeface="Consolas" pitchFamily="49" charset="0"/>
                <a:cs typeface="Arial" pitchFamily="34" charset="0"/>
              </a:rPr>
              <a:t>getVKURL</a:t>
            </a:r>
            <a:r>
              <a:rPr lang="ru-RU" sz="2000" dirty="0">
                <a:solidFill>
                  <a:srgbClr val="C00000"/>
                </a:solidFill>
                <a:latin typeface="Consolas" pitchFamily="49" charset="0"/>
                <a:cs typeface="Arial" pitchFamily="34" charset="0"/>
              </a:rPr>
              <a:t>() и не добавить... (((((</a:t>
            </a:r>
            <a:endParaRPr lang="ru-RU" sz="440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79776" y="44624"/>
            <a:ext cx="5112568" cy="658084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Пример</a:t>
            </a:r>
          </a:p>
        </p:txBody>
      </p:sp>
    </p:spTree>
    <p:extLst>
      <p:ext uri="{BB962C8B-B14F-4D97-AF65-F5344CB8AC3E}">
        <p14:creationId xmlns:p14="http://schemas.microsoft.com/office/powerpoint/2010/main" val="350419166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Вот зачем ввели </a:t>
            </a:r>
            <a:r>
              <a:rPr lang="en-US" b="1" dirty="0"/>
              <a:t>default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</a:t>
            </a:r>
            <a:r>
              <a:rPr lang="en-US" dirty="0"/>
              <a:t>Java 8 </a:t>
            </a:r>
            <a:r>
              <a:rPr lang="ru-RU" dirty="0"/>
              <a:t>придумали </a:t>
            </a:r>
            <a:r>
              <a:rPr lang="en-US" dirty="0"/>
              <a:t>Stream API </a:t>
            </a:r>
            <a:r>
              <a:rPr lang="ru-RU" dirty="0"/>
              <a:t>и добавили кучу новых методов в старые интерфейсы</a:t>
            </a:r>
          </a:p>
          <a:p>
            <a:endParaRPr lang="ru-RU" dirty="0"/>
          </a:p>
          <a:p>
            <a:r>
              <a:rPr lang="ru-RU" dirty="0"/>
              <a:t>А что делать с классами, которые уже были написаны, но эти методы не реализуют? То-то.</a:t>
            </a:r>
          </a:p>
        </p:txBody>
      </p:sp>
    </p:spTree>
    <p:extLst>
      <p:ext uri="{BB962C8B-B14F-4D97-AF65-F5344CB8AC3E}">
        <p14:creationId xmlns:p14="http://schemas.microsoft.com/office/powerpoint/2010/main" val="3502906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Порядок множественного наследования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703512" y="1859340"/>
            <a:ext cx="6083717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24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ru-RU" sz="24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SmartPhone</a:t>
            </a:r>
            <a:r>
              <a:rPr 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2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Phone</a:t>
            </a:r>
            <a:r>
              <a:rPr 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ru-RU" sz="2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Camera</a:t>
            </a:r>
            <a:r>
              <a:rPr 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):</a:t>
            </a:r>
            <a:br>
              <a:rPr 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sz="24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pass</a:t>
            </a:r>
            <a:br>
              <a:rPr lang="ru-RU" sz="24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</a:br>
            <a:br>
              <a:rPr lang="ru-RU" sz="24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sz="2400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2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SmartPhone</a:t>
            </a:r>
            <a:r>
              <a:rPr 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ru-RU" sz="2400" dirty="0">
                <a:solidFill>
                  <a:srgbClr val="B200B2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ru-RU" sz="2400" dirty="0" err="1">
                <a:solidFill>
                  <a:srgbClr val="B200B2"/>
                </a:solidFill>
                <a:latin typeface="Courier New" pitchFamily="49" charset="0"/>
                <a:cs typeface="Courier New" pitchFamily="49" charset="0"/>
              </a:rPr>
              <a:t>mro</a:t>
            </a:r>
            <a:r>
              <a:rPr lang="ru-RU" sz="2400" dirty="0">
                <a:solidFill>
                  <a:srgbClr val="B200B2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ru-RU" sz="4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752793" y="3603042"/>
            <a:ext cx="396044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(</a:t>
            </a:r>
          </a:p>
          <a:p>
            <a:r>
              <a:rPr lang="en-US" dirty="0"/>
              <a:t>&lt;class '__main__.</a:t>
            </a:r>
            <a:r>
              <a:rPr lang="en-US" dirty="0" err="1"/>
              <a:t>SmartPhone</a:t>
            </a:r>
            <a:r>
              <a:rPr lang="en-US" dirty="0"/>
              <a:t>'&gt;, &lt;class '__</a:t>
            </a:r>
            <a:r>
              <a:rPr lang="en-US" dirty="0" err="1"/>
              <a:t>main__.Phone</a:t>
            </a:r>
            <a:r>
              <a:rPr lang="en-US" dirty="0"/>
              <a:t>'&gt;, </a:t>
            </a:r>
          </a:p>
          <a:p>
            <a:r>
              <a:rPr lang="en-US" dirty="0"/>
              <a:t>&lt;class '__</a:t>
            </a:r>
            <a:r>
              <a:rPr lang="en-US" dirty="0" err="1"/>
              <a:t>main__.Camera</a:t>
            </a:r>
            <a:r>
              <a:rPr lang="en-US" dirty="0"/>
              <a:t>'&gt;, </a:t>
            </a:r>
          </a:p>
          <a:p>
            <a:r>
              <a:rPr lang="en-US" dirty="0"/>
              <a:t>&lt;class '__</a:t>
            </a:r>
            <a:r>
              <a:rPr lang="en-US" dirty="0" err="1"/>
              <a:t>main__.Device</a:t>
            </a:r>
            <a:r>
              <a:rPr lang="en-US" dirty="0"/>
              <a:t>'&gt;, </a:t>
            </a:r>
          </a:p>
          <a:p>
            <a:r>
              <a:rPr lang="en-US" dirty="0"/>
              <a:t>&lt;class '</a:t>
            </a:r>
            <a:r>
              <a:rPr lang="en-US" dirty="0" err="1"/>
              <a:t>abc.ABC</a:t>
            </a:r>
            <a:r>
              <a:rPr lang="en-US" dirty="0"/>
              <a:t>'&gt;, &lt;class 'object'&gt;</a:t>
            </a:r>
          </a:p>
          <a:p>
            <a:r>
              <a:rPr lang="en-US" dirty="0"/>
              <a:t>)</a:t>
            </a:r>
          </a:p>
        </p:txBody>
      </p:sp>
      <p:cxnSp>
        <p:nvCxnSpPr>
          <p:cNvPr id="5" name="Прямая со стрелкой 4"/>
          <p:cNvCxnSpPr/>
          <p:nvPr/>
        </p:nvCxnSpPr>
        <p:spPr>
          <a:xfrm flipH="1">
            <a:off x="4787473" y="2644168"/>
            <a:ext cx="360040" cy="328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3EA9705-9D28-F18B-51EA-806B72227D2D}"/>
              </a:ext>
            </a:extLst>
          </p:cNvPr>
          <p:cNvSpPr txBox="1"/>
          <p:nvPr/>
        </p:nvSpPr>
        <p:spPr>
          <a:xfrm>
            <a:off x="8475647" y="2672814"/>
            <a:ext cx="13131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</a:t>
            </a:r>
            <a:r>
              <a:rPr lang="en-US" dirty="0"/>
              <a:t>ethod</a:t>
            </a:r>
          </a:p>
          <a:p>
            <a:r>
              <a:rPr lang="en-US" b="1" dirty="0"/>
              <a:t>R</a:t>
            </a:r>
            <a:r>
              <a:rPr lang="en-US" dirty="0"/>
              <a:t>esolution</a:t>
            </a:r>
          </a:p>
          <a:p>
            <a:r>
              <a:rPr lang="en-US" b="1" dirty="0"/>
              <a:t>O</a:t>
            </a:r>
            <a:r>
              <a:rPr lang="en-US" dirty="0"/>
              <a:t>rder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83598C-48DE-DAD8-EFE9-C8F257FEA926}"/>
              </a:ext>
            </a:extLst>
          </p:cNvPr>
          <p:cNvSpPr txBox="1"/>
          <p:nvPr/>
        </p:nvSpPr>
        <p:spPr>
          <a:xfrm>
            <a:off x="2339201" y="5684377"/>
            <a:ext cx="78816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i="1" dirty="0"/>
              <a:t>Обход графа наследования в ширину (</a:t>
            </a:r>
            <a:r>
              <a:rPr lang="ru-RU" i="1" dirty="0"/>
              <a:t>себя, потом родителей слева-направо, потом родителей </a:t>
            </a:r>
            <a:r>
              <a:rPr lang="ru-RU" i="1" dirty="0" err="1"/>
              <a:t>родителей</a:t>
            </a:r>
            <a:r>
              <a:rPr lang="ru-RU" i="1" dirty="0"/>
              <a:t> слева-направо, …</a:t>
            </a:r>
            <a:r>
              <a:rPr lang="ru-RU" b="1" i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6892390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81200" y="55780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3. Принцип подстановки Барбары Лисков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81200" y="2084851"/>
            <a:ext cx="8229600" cy="40413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i="1" dirty="0"/>
              <a:t>Замена в коде экземпляров классов на экземпляры их подклассов (наследников) не должна влиять на правильность работы программы</a:t>
            </a:r>
          </a:p>
          <a:p>
            <a:pPr marL="0" indent="0" algn="ctr">
              <a:buNone/>
            </a:pPr>
            <a:endParaRPr lang="ru-RU" i="1" dirty="0"/>
          </a:p>
          <a:p>
            <a:pPr marL="0" indent="0">
              <a:buNone/>
            </a:pPr>
            <a:r>
              <a:rPr lang="en-US" sz="2200" i="1" dirty="0"/>
              <a:t>Barbara Liskov, 1987</a:t>
            </a:r>
          </a:p>
          <a:p>
            <a:pPr marL="0" indent="0">
              <a:buNone/>
            </a:pPr>
            <a:r>
              <a:rPr lang="en-US" sz="2200" i="1" dirty="0"/>
              <a:t>Robert Martin, 2006</a:t>
            </a:r>
            <a:endParaRPr lang="ru-RU" sz="2200" i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9824" y="4423004"/>
            <a:ext cx="2756536" cy="2174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260584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Простая формулировка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i="1" dirty="0"/>
              <a:t>Функции, которые используют ссылки на базовые классы, должны иметь возможность использовать объекты подклассов, не зная об этом.</a:t>
            </a:r>
            <a:endParaRPr lang="en-US" i="1" dirty="0"/>
          </a:p>
          <a:p>
            <a:pPr algn="ctr"/>
            <a:endParaRPr lang="en-US" i="1" dirty="0"/>
          </a:p>
        </p:txBody>
      </p:sp>
      <p:sp>
        <p:nvSpPr>
          <p:cNvPr id="4" name="TextBox 3"/>
          <p:cNvSpPr txBox="1"/>
          <p:nvPr/>
        </p:nvSpPr>
        <p:spPr>
          <a:xfrm>
            <a:off x="2135560" y="5301209"/>
            <a:ext cx="3869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/>
              <a:t>Так ли всесильно наследование?</a:t>
            </a:r>
          </a:p>
          <a:p>
            <a:r>
              <a:rPr lang="ru-RU" i="1" dirty="0"/>
              <a:t>Наследник всегда ли расширяет?</a:t>
            </a:r>
          </a:p>
        </p:txBody>
      </p:sp>
    </p:spTree>
    <p:extLst>
      <p:ext uri="{BB962C8B-B14F-4D97-AF65-F5344CB8AC3E}">
        <p14:creationId xmlns:p14="http://schemas.microsoft.com/office/powerpoint/2010/main" val="74306331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5E9114-F030-B6E4-5EEF-574C714BF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60648"/>
            <a:ext cx="8229600" cy="1143000"/>
          </a:xfrm>
        </p:spPr>
        <p:txBody>
          <a:bodyPr/>
          <a:lstStyle/>
          <a:p>
            <a:r>
              <a:rPr lang="ru-RU" b="1" dirty="0"/>
              <a:t>Проблема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7CA7E9F-6B2F-394A-37CB-140A0A32B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Наследование требует не ограничивать родительский интерфейс </a:t>
            </a:r>
            <a:endParaRPr lang="en-US" dirty="0"/>
          </a:p>
          <a:p>
            <a:pPr lvl="2"/>
            <a:r>
              <a:rPr lang="ru-RU" dirty="0"/>
              <a:t>(нельзя </a:t>
            </a:r>
            <a:r>
              <a:rPr lang="en-US" dirty="0"/>
              <a:t>private </a:t>
            </a:r>
            <a:r>
              <a:rPr lang="ru-RU" dirty="0"/>
              <a:t>то, что у родителя </a:t>
            </a:r>
            <a:r>
              <a:rPr lang="en-US" dirty="0"/>
              <a:t>public)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но мы не умеем запрещать ограничивать типы предметной областью на уровне их значений</a:t>
            </a:r>
            <a:endParaRPr lang="en-US" dirty="0"/>
          </a:p>
          <a:p>
            <a:pPr lvl="2"/>
            <a:r>
              <a:rPr lang="en-US" dirty="0"/>
              <a:t>(</a:t>
            </a:r>
            <a:r>
              <a:rPr lang="ru-RU" dirty="0"/>
              <a:t>у</a:t>
            </a:r>
            <a:r>
              <a:rPr lang="en-US" dirty="0"/>
              <a:t> </a:t>
            </a:r>
            <a:r>
              <a:rPr lang="ru-RU" dirty="0"/>
              <a:t>родителя атрибут </a:t>
            </a:r>
            <a:r>
              <a:rPr lang="en-US" dirty="0"/>
              <a:t>x </a:t>
            </a:r>
            <a:r>
              <a:rPr lang="ru-RU" dirty="0"/>
              <a:t>мог быть 100, а у потомка только 50, но для </a:t>
            </a:r>
            <a:r>
              <a:rPr lang="en-US" dirty="0"/>
              <a:t>Java </a:t>
            </a:r>
            <a:r>
              <a:rPr lang="ru-RU" dirty="0"/>
              <a:t>оба – </a:t>
            </a:r>
            <a:r>
              <a:rPr lang="en-US" dirty="0"/>
              <a:t>int)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090433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- </a:t>
            </a:r>
            <a:r>
              <a:rPr lang="en-US" dirty="0" err="1"/>
              <a:t>IoT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Есть набор датчиков температуры</a:t>
            </a:r>
          </a:p>
          <a:p>
            <a:pPr lvl="2"/>
            <a:r>
              <a:rPr lang="ru-RU" dirty="0"/>
              <a:t>От -50 до 50 градусов;</a:t>
            </a:r>
          </a:p>
          <a:p>
            <a:pPr lvl="2"/>
            <a:endParaRPr lang="ru-RU" dirty="0"/>
          </a:p>
          <a:p>
            <a:r>
              <a:rPr lang="ru-RU" dirty="0"/>
              <a:t>Завезли новые датчики, </a:t>
            </a:r>
            <a:r>
              <a:rPr lang="ru-RU" dirty="0" err="1"/>
              <a:t>суперточные</a:t>
            </a:r>
            <a:r>
              <a:rPr lang="ru-RU" dirty="0"/>
              <a:t>, долговечные, </a:t>
            </a:r>
          </a:p>
          <a:p>
            <a:pPr lvl="2"/>
            <a:r>
              <a:rPr lang="ru-RU" dirty="0"/>
              <a:t>но от -30 до 30;</a:t>
            </a:r>
          </a:p>
          <a:p>
            <a:pPr lvl="2"/>
            <a:endParaRPr lang="ru-RU" dirty="0"/>
          </a:p>
          <a:p>
            <a:pPr marL="0" indent="0">
              <a:buNone/>
            </a:pPr>
            <a:r>
              <a:rPr lang="ru-RU" i="1" dirty="0"/>
              <a:t>Реально ли мы в коде будем физически проверять разницу?</a:t>
            </a:r>
          </a:p>
        </p:txBody>
      </p:sp>
    </p:spTree>
    <p:extLst>
      <p:ext uri="{BB962C8B-B14F-4D97-AF65-F5344CB8AC3E}">
        <p14:creationId xmlns:p14="http://schemas.microsoft.com/office/powerpoint/2010/main" val="236337997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03512" y="188640"/>
            <a:ext cx="9036496" cy="592388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class Sensor {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int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setTemperature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(int t) {…}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NewSensor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extends Sensor{</a:t>
            </a:r>
          </a:p>
          <a:p>
            <a:pPr marL="0" indent="0">
              <a:buNone/>
            </a:pPr>
            <a:r>
              <a:rPr lang="ru-RU" sz="20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ru-RU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class Room {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Sensor [] sensors = …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void maintain() {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  …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for (Sensor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sensor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: sensors) {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 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sensor.setMaxTemperature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(40));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 }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  <a:endParaRPr lang="ru-RU" sz="2000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95"/>
          <a:stretch/>
        </p:blipFill>
        <p:spPr bwMode="auto">
          <a:xfrm>
            <a:off x="7464152" y="2780928"/>
            <a:ext cx="2592288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067637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81200" y="461797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4. Принцип разделения интерфейса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81200" y="1988839"/>
            <a:ext cx="8229600" cy="413732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i="1" dirty="0"/>
              <a:t>Много интерфейсов, предназначенных для разных пользователей (других классов) лучше одного большого интерфейса, в который свален весь функционал</a:t>
            </a:r>
            <a:endParaRPr lang="en-US" i="1" dirty="0"/>
          </a:p>
          <a:p>
            <a:pPr marL="0" indent="0" algn="ctr">
              <a:buNone/>
            </a:pPr>
            <a:endParaRPr lang="en-US" i="1" dirty="0"/>
          </a:p>
          <a:p>
            <a:pPr marL="0" indent="0" algn="ctr">
              <a:buNone/>
            </a:pPr>
            <a:r>
              <a:rPr lang="en-US" sz="2200" i="1" dirty="0"/>
              <a:t>Robert Martin</a:t>
            </a:r>
            <a:endParaRPr lang="ru-RU" sz="2200" i="1" dirty="0"/>
          </a:p>
        </p:txBody>
      </p:sp>
    </p:spTree>
    <p:extLst>
      <p:ext uri="{BB962C8B-B14F-4D97-AF65-F5344CB8AC3E}">
        <p14:creationId xmlns:p14="http://schemas.microsoft.com/office/powerpoint/2010/main" val="271948144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81200" y="53752"/>
            <a:ext cx="8229600" cy="854968"/>
          </a:xfrm>
        </p:spPr>
        <p:txBody>
          <a:bodyPr/>
          <a:lstStyle/>
          <a:p>
            <a:r>
              <a:rPr lang="ru-RU" b="1" dirty="0"/>
              <a:t>Суть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81200" y="908721"/>
            <a:ext cx="8229600" cy="47853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Похоже на </a:t>
            </a:r>
            <a:r>
              <a:rPr lang="en-US" dirty="0"/>
              <a:t>God Object, </a:t>
            </a:r>
            <a:r>
              <a:rPr lang="ru-RU" dirty="0"/>
              <a:t>но не об этом.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978080" y="1560850"/>
            <a:ext cx="8366393" cy="532453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2000" b="1" dirty="0" err="1">
                <a:solidFill>
                  <a:srgbClr val="000080"/>
                </a:solidFill>
                <a:latin typeface="Consolas" pitchFamily="49" charset="0"/>
                <a:cs typeface="Arial" pitchFamily="34" charset="0"/>
              </a:rPr>
              <a:t>interface</a:t>
            </a:r>
            <a:r>
              <a:rPr lang="ru-RU" sz="2000" b="1" dirty="0">
                <a:solidFill>
                  <a:srgbClr val="000080"/>
                </a:solidFill>
                <a:latin typeface="Consolas" pitchFamily="49" charset="0"/>
                <a:cs typeface="Arial" pitchFamily="34" charset="0"/>
              </a:rPr>
              <a:t> </a:t>
            </a:r>
            <a:r>
              <a:rPr lang="ru-RU" sz="2000" dirty="0" err="1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ISmartPhone</a:t>
            </a:r>
            <a:r>
              <a:rPr lang="ru-RU" sz="2000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 {</a:t>
            </a:r>
            <a:br>
              <a:rPr lang="ru-RU" sz="2000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</a:br>
            <a:r>
              <a:rPr lang="ru-RU" sz="2000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    </a:t>
            </a:r>
            <a:r>
              <a:rPr lang="ru-RU" sz="2000" b="1" dirty="0" err="1">
                <a:solidFill>
                  <a:srgbClr val="000080"/>
                </a:solidFill>
                <a:latin typeface="Consolas" pitchFamily="49" charset="0"/>
                <a:cs typeface="Arial" pitchFamily="34" charset="0"/>
              </a:rPr>
              <a:t>void</a:t>
            </a:r>
            <a:r>
              <a:rPr lang="ru-RU" sz="2000" b="1" dirty="0">
                <a:solidFill>
                  <a:srgbClr val="000080"/>
                </a:solidFill>
                <a:latin typeface="Consolas" pitchFamily="49" charset="0"/>
                <a:cs typeface="Arial" pitchFamily="34" charset="0"/>
              </a:rPr>
              <a:t> </a:t>
            </a:r>
            <a:r>
              <a:rPr lang="ru-RU" sz="2000" dirty="0" err="1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call</a:t>
            </a:r>
            <a:r>
              <a:rPr lang="ru-RU" sz="2000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();</a:t>
            </a:r>
            <a:br>
              <a:rPr lang="ru-RU" sz="2000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</a:br>
            <a:r>
              <a:rPr lang="ru-RU" sz="2000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    </a:t>
            </a:r>
            <a:r>
              <a:rPr lang="ru-RU" sz="2000" b="1" dirty="0" err="1">
                <a:solidFill>
                  <a:srgbClr val="000080"/>
                </a:solidFill>
                <a:latin typeface="Consolas" pitchFamily="49" charset="0"/>
                <a:cs typeface="Arial" pitchFamily="34" charset="0"/>
              </a:rPr>
              <a:t>void</a:t>
            </a:r>
            <a:r>
              <a:rPr lang="ru-RU" sz="2000" b="1" dirty="0">
                <a:solidFill>
                  <a:srgbClr val="000080"/>
                </a:solidFill>
                <a:latin typeface="Consolas" pitchFamily="49" charset="0"/>
                <a:cs typeface="Arial" pitchFamily="34" charset="0"/>
              </a:rPr>
              <a:t> </a:t>
            </a:r>
            <a:r>
              <a:rPr lang="ru-RU" sz="2000" dirty="0" err="1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sendMessage</a:t>
            </a:r>
            <a:r>
              <a:rPr lang="ru-RU" sz="2000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();</a:t>
            </a:r>
            <a:endParaRPr lang="en-US" sz="2000" dirty="0">
              <a:solidFill>
                <a:srgbClr val="000000"/>
              </a:solidFill>
              <a:latin typeface="Consolas" pitchFamily="49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sz="2000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   </a:t>
            </a:r>
            <a:r>
              <a:rPr lang="ru-RU" sz="2000" b="1" dirty="0" err="1">
                <a:solidFill>
                  <a:srgbClr val="000080"/>
                </a:solidFill>
                <a:latin typeface="Consolas" pitchFamily="49" charset="0"/>
                <a:cs typeface="Arial" pitchFamily="34" charset="0"/>
              </a:rPr>
              <a:t>void</a:t>
            </a:r>
            <a:r>
              <a:rPr lang="ru-RU" sz="2000" b="1" dirty="0">
                <a:solidFill>
                  <a:srgbClr val="000080"/>
                </a:solidFill>
                <a:latin typeface="Consolas" pitchFamily="49" charset="0"/>
                <a:cs typeface="Arial" pitchFamily="34" charset="0"/>
              </a:rPr>
              <a:t> </a:t>
            </a:r>
            <a:r>
              <a:rPr lang="ru-RU" sz="2000" dirty="0" err="1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makePhoto</a:t>
            </a:r>
            <a:r>
              <a:rPr lang="ru-RU" sz="2000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();</a:t>
            </a:r>
            <a:br>
              <a:rPr lang="ru-RU" sz="2000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</a:br>
            <a:r>
              <a:rPr lang="ru-RU" sz="2000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}</a:t>
            </a:r>
            <a:br>
              <a:rPr lang="ru-RU" sz="2000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</a:br>
            <a:r>
              <a:rPr lang="ru-RU" sz="2000" i="1" dirty="0">
                <a:solidFill>
                  <a:srgbClr val="808080"/>
                </a:solidFill>
                <a:latin typeface="Consolas" pitchFamily="49" charset="0"/>
                <a:cs typeface="Arial" pitchFamily="34" charset="0"/>
              </a:rPr>
              <a:t>// хочу старый домашний телефон</a:t>
            </a:r>
            <a:br>
              <a:rPr lang="ru-RU" sz="2000" i="1" dirty="0">
                <a:solidFill>
                  <a:srgbClr val="808080"/>
                </a:solidFill>
                <a:latin typeface="Consolas" pitchFamily="49" charset="0"/>
                <a:cs typeface="Arial" pitchFamily="34" charset="0"/>
              </a:rPr>
            </a:br>
            <a:r>
              <a:rPr lang="ru-RU" sz="2000" b="1" dirty="0" err="1">
                <a:solidFill>
                  <a:srgbClr val="000080"/>
                </a:solidFill>
                <a:latin typeface="Consolas" pitchFamily="49" charset="0"/>
                <a:cs typeface="Arial" pitchFamily="34" charset="0"/>
              </a:rPr>
              <a:t>class</a:t>
            </a:r>
            <a:r>
              <a:rPr lang="ru-RU" sz="2000" b="1" dirty="0">
                <a:solidFill>
                  <a:srgbClr val="000080"/>
                </a:solidFill>
                <a:latin typeface="Consolas" pitchFamily="49" charset="0"/>
                <a:cs typeface="Arial" pitchFamily="34" charset="0"/>
              </a:rPr>
              <a:t> </a:t>
            </a:r>
            <a:r>
              <a:rPr lang="ru-RU" sz="2000" dirty="0" err="1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LandPhone</a:t>
            </a:r>
            <a:r>
              <a:rPr lang="ru-RU" sz="2000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 </a:t>
            </a:r>
            <a:r>
              <a:rPr lang="ru-RU" sz="2000" b="1" dirty="0" err="1">
                <a:solidFill>
                  <a:srgbClr val="000080"/>
                </a:solidFill>
                <a:latin typeface="Consolas" pitchFamily="49" charset="0"/>
                <a:cs typeface="Arial" pitchFamily="34" charset="0"/>
              </a:rPr>
              <a:t>implements</a:t>
            </a:r>
            <a:r>
              <a:rPr lang="ru-RU" sz="2000" b="1" dirty="0">
                <a:solidFill>
                  <a:srgbClr val="000080"/>
                </a:solidFill>
                <a:latin typeface="Consolas" pitchFamily="49" charset="0"/>
                <a:cs typeface="Arial" pitchFamily="34" charset="0"/>
              </a:rPr>
              <a:t> </a:t>
            </a:r>
            <a:r>
              <a:rPr lang="ru-RU" sz="2000" dirty="0" err="1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ISmartPhone</a:t>
            </a:r>
            <a:r>
              <a:rPr lang="ru-RU" sz="2000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 {</a:t>
            </a:r>
            <a:r>
              <a:rPr lang="ru-RU" sz="2000" i="1" dirty="0">
                <a:solidFill>
                  <a:srgbClr val="808080"/>
                </a:solidFill>
                <a:latin typeface="Consolas" pitchFamily="49" charset="0"/>
                <a:cs typeface="Arial" pitchFamily="34" charset="0"/>
              </a:rPr>
              <a:t>// (без вариантов)</a:t>
            </a:r>
            <a:br>
              <a:rPr lang="ru-RU" sz="2000" i="1" dirty="0">
                <a:solidFill>
                  <a:srgbClr val="808080"/>
                </a:solidFill>
                <a:latin typeface="Consolas" pitchFamily="49" charset="0"/>
                <a:cs typeface="Arial" pitchFamily="34" charset="0"/>
              </a:rPr>
            </a:br>
            <a:r>
              <a:rPr lang="ru-RU" sz="2000" i="1" dirty="0">
                <a:solidFill>
                  <a:srgbClr val="808080"/>
                </a:solidFill>
                <a:latin typeface="Consolas" pitchFamily="49" charset="0"/>
                <a:cs typeface="Arial" pitchFamily="34" charset="0"/>
              </a:rPr>
              <a:t>    </a:t>
            </a:r>
            <a:br>
              <a:rPr lang="ru-RU" sz="2000" i="1" dirty="0">
                <a:solidFill>
                  <a:srgbClr val="808080"/>
                </a:solidFill>
                <a:latin typeface="Consolas" pitchFamily="49" charset="0"/>
                <a:cs typeface="Arial" pitchFamily="34" charset="0"/>
              </a:rPr>
            </a:br>
            <a:r>
              <a:rPr lang="ru-RU" sz="2000" i="1" dirty="0">
                <a:solidFill>
                  <a:srgbClr val="808080"/>
                </a:solidFill>
                <a:latin typeface="Consolas" pitchFamily="49" charset="0"/>
                <a:cs typeface="Arial" pitchFamily="34" charset="0"/>
              </a:rPr>
              <a:t>    // ПФФФФ, теперь все методы реализовывать?</a:t>
            </a:r>
            <a:br>
              <a:rPr lang="ru-RU" sz="2000" i="1" dirty="0">
                <a:solidFill>
                  <a:srgbClr val="808080"/>
                </a:solidFill>
                <a:latin typeface="Consolas" pitchFamily="49" charset="0"/>
                <a:cs typeface="Arial" pitchFamily="34" charset="0"/>
              </a:rPr>
            </a:br>
            <a:r>
              <a:rPr lang="ru-RU" sz="2000" i="1" dirty="0">
                <a:solidFill>
                  <a:srgbClr val="808080"/>
                </a:solidFill>
                <a:latin typeface="Consolas" pitchFamily="49" charset="0"/>
                <a:cs typeface="Arial" pitchFamily="34" charset="0"/>
              </a:rPr>
              <a:t>    </a:t>
            </a:r>
            <a:br>
              <a:rPr lang="ru-RU" sz="2000" i="1" dirty="0">
                <a:solidFill>
                  <a:srgbClr val="808080"/>
                </a:solidFill>
                <a:latin typeface="Consolas" pitchFamily="49" charset="0"/>
                <a:cs typeface="Arial" pitchFamily="34" charset="0"/>
              </a:rPr>
            </a:br>
            <a:r>
              <a:rPr lang="ru-RU" sz="2000" i="1" dirty="0">
                <a:solidFill>
                  <a:srgbClr val="808080"/>
                </a:solidFill>
                <a:latin typeface="Consolas" pitchFamily="49" charset="0"/>
                <a:cs typeface="Arial" pitchFamily="34" charset="0"/>
              </a:rPr>
              <a:t>    // ладно, этот реализую</a:t>
            </a:r>
            <a:br>
              <a:rPr lang="ru-RU" sz="2000" i="1" dirty="0">
                <a:solidFill>
                  <a:srgbClr val="808080"/>
                </a:solidFill>
                <a:latin typeface="Consolas" pitchFamily="49" charset="0"/>
                <a:cs typeface="Arial" pitchFamily="34" charset="0"/>
              </a:rPr>
            </a:br>
            <a:r>
              <a:rPr lang="ru-RU" sz="2000" i="1" dirty="0">
                <a:solidFill>
                  <a:srgbClr val="808080"/>
                </a:solidFill>
                <a:latin typeface="Consolas" pitchFamily="49" charset="0"/>
                <a:cs typeface="Arial" pitchFamily="34" charset="0"/>
              </a:rPr>
              <a:t>    </a:t>
            </a:r>
            <a:r>
              <a:rPr lang="ru-RU" sz="2000" b="1" dirty="0" err="1">
                <a:solidFill>
                  <a:srgbClr val="000080"/>
                </a:solidFill>
                <a:latin typeface="Consolas" pitchFamily="49" charset="0"/>
                <a:cs typeface="Arial" pitchFamily="34" charset="0"/>
              </a:rPr>
              <a:t>void</a:t>
            </a:r>
            <a:r>
              <a:rPr lang="ru-RU" sz="2000" b="1" dirty="0">
                <a:solidFill>
                  <a:srgbClr val="000080"/>
                </a:solidFill>
                <a:latin typeface="Consolas" pitchFamily="49" charset="0"/>
                <a:cs typeface="Arial" pitchFamily="34" charset="0"/>
              </a:rPr>
              <a:t> </a:t>
            </a:r>
            <a:r>
              <a:rPr lang="ru-RU" sz="2000" dirty="0" err="1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call</a:t>
            </a:r>
            <a:r>
              <a:rPr lang="ru-RU" sz="2000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() {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…</a:t>
            </a:r>
            <a:r>
              <a:rPr lang="ru-RU" sz="2000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}</a:t>
            </a:r>
            <a:br>
              <a:rPr lang="ru-RU" sz="2000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</a:br>
            <a:r>
              <a:rPr lang="ru-RU" sz="2000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    </a:t>
            </a:r>
            <a:r>
              <a:rPr lang="ru-RU" sz="2000" i="1" dirty="0">
                <a:solidFill>
                  <a:srgbClr val="808080"/>
                </a:solidFill>
                <a:latin typeface="Consolas" pitchFamily="49" charset="0"/>
                <a:cs typeface="Arial" pitchFamily="34" charset="0"/>
              </a:rPr>
              <a:t>// какой смысл? он не умеет отправлять сообщения?</a:t>
            </a:r>
            <a:br>
              <a:rPr lang="ru-RU" sz="2000" i="1" dirty="0">
                <a:solidFill>
                  <a:srgbClr val="808080"/>
                </a:solidFill>
                <a:latin typeface="Consolas" pitchFamily="49" charset="0"/>
                <a:cs typeface="Arial" pitchFamily="34" charset="0"/>
              </a:rPr>
            </a:br>
            <a:r>
              <a:rPr lang="ru-RU" sz="2000" i="1" dirty="0">
                <a:solidFill>
                  <a:srgbClr val="808080"/>
                </a:solidFill>
                <a:latin typeface="Consolas" pitchFamily="49" charset="0"/>
                <a:cs typeface="Arial" pitchFamily="34" charset="0"/>
              </a:rPr>
              <a:t>    </a:t>
            </a:r>
            <a:r>
              <a:rPr lang="ru-RU" sz="2000" b="1" dirty="0" err="1">
                <a:solidFill>
                  <a:srgbClr val="000080"/>
                </a:solidFill>
                <a:latin typeface="Consolas" pitchFamily="49" charset="0"/>
                <a:cs typeface="Arial" pitchFamily="34" charset="0"/>
              </a:rPr>
              <a:t>void</a:t>
            </a:r>
            <a:r>
              <a:rPr lang="ru-RU" sz="2000" b="1" dirty="0">
                <a:solidFill>
                  <a:srgbClr val="000080"/>
                </a:solidFill>
                <a:latin typeface="Consolas" pitchFamily="49" charset="0"/>
                <a:cs typeface="Arial" pitchFamily="34" charset="0"/>
              </a:rPr>
              <a:t> </a:t>
            </a:r>
            <a:r>
              <a:rPr lang="ru-RU" sz="2000" dirty="0" err="1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sendMessage</a:t>
            </a:r>
            <a:r>
              <a:rPr lang="ru-RU" sz="2000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() {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…</a:t>
            </a:r>
            <a:r>
              <a:rPr lang="ru-RU" sz="2000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}</a:t>
            </a:r>
            <a:br>
              <a:rPr lang="ru-RU" sz="2000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</a:br>
            <a:r>
              <a:rPr lang="ru-RU" sz="2000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    </a:t>
            </a:r>
            <a:r>
              <a:rPr lang="ru-RU" sz="2000" i="1" dirty="0">
                <a:solidFill>
                  <a:srgbClr val="808080"/>
                </a:solidFill>
                <a:latin typeface="Consolas" pitchFamily="49" charset="0"/>
                <a:cs typeface="Arial" pitchFamily="34" charset="0"/>
              </a:rPr>
              <a:t>// а тут как?</a:t>
            </a:r>
            <a:br>
              <a:rPr lang="ru-RU" sz="2000" i="1" dirty="0">
                <a:solidFill>
                  <a:srgbClr val="808080"/>
                </a:solidFill>
                <a:latin typeface="Consolas" pitchFamily="49" charset="0"/>
                <a:cs typeface="Arial" pitchFamily="34" charset="0"/>
              </a:rPr>
            </a:br>
            <a:r>
              <a:rPr lang="ru-RU" sz="2000" i="1" dirty="0">
                <a:solidFill>
                  <a:srgbClr val="808080"/>
                </a:solidFill>
                <a:latin typeface="Consolas" pitchFamily="49" charset="0"/>
                <a:cs typeface="Arial" pitchFamily="34" charset="0"/>
              </a:rPr>
              <a:t>    </a:t>
            </a:r>
            <a:r>
              <a:rPr lang="ru-RU" sz="2000" b="1" dirty="0" err="1">
                <a:solidFill>
                  <a:srgbClr val="000080"/>
                </a:solidFill>
                <a:latin typeface="Consolas" pitchFamily="49" charset="0"/>
                <a:cs typeface="Arial" pitchFamily="34" charset="0"/>
              </a:rPr>
              <a:t>void</a:t>
            </a:r>
            <a:r>
              <a:rPr lang="ru-RU" sz="2000" b="1" dirty="0">
                <a:solidFill>
                  <a:srgbClr val="000080"/>
                </a:solidFill>
                <a:latin typeface="Consolas" pitchFamily="49" charset="0"/>
                <a:cs typeface="Arial" pitchFamily="34" charset="0"/>
              </a:rPr>
              <a:t> </a:t>
            </a:r>
            <a:r>
              <a:rPr lang="ru-RU" sz="2000" dirty="0" err="1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makePhoto</a:t>
            </a:r>
            <a:r>
              <a:rPr lang="ru-RU" sz="2000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() {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…</a:t>
            </a:r>
            <a:r>
              <a:rPr lang="ru-RU" sz="2000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}</a:t>
            </a:r>
            <a:br>
              <a:rPr lang="ru-RU" sz="2000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</a:br>
            <a:r>
              <a:rPr lang="ru-RU" sz="2000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}</a:t>
            </a:r>
            <a:endParaRPr lang="ru-RU" sz="4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89883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81200" y="58614"/>
            <a:ext cx="8229600" cy="778098"/>
          </a:xfrm>
        </p:spPr>
        <p:txBody>
          <a:bodyPr/>
          <a:lstStyle/>
          <a:p>
            <a:r>
              <a:rPr lang="ru-RU" dirty="0"/>
              <a:t>Как правильно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631504" y="768763"/>
            <a:ext cx="9071714" cy="59400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2000" b="1" dirty="0" err="1">
                <a:solidFill>
                  <a:srgbClr val="000080"/>
                </a:solidFill>
                <a:latin typeface="Consolas" pitchFamily="49" charset="0"/>
                <a:cs typeface="Arial" pitchFamily="34" charset="0"/>
              </a:rPr>
              <a:t>interface</a:t>
            </a:r>
            <a:r>
              <a:rPr lang="ru-RU" sz="2000" b="1" dirty="0">
                <a:solidFill>
                  <a:srgbClr val="000080"/>
                </a:solidFill>
                <a:latin typeface="Consolas" pitchFamily="49" charset="0"/>
                <a:cs typeface="Arial" pitchFamily="34" charset="0"/>
              </a:rPr>
              <a:t> </a:t>
            </a:r>
            <a:r>
              <a:rPr lang="ru-RU" sz="2000" dirty="0" err="1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ICall</a:t>
            </a:r>
            <a:r>
              <a:rPr lang="ru-RU" sz="2000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 {</a:t>
            </a:r>
            <a:br>
              <a:rPr lang="ru-RU" sz="2000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</a:br>
            <a:r>
              <a:rPr lang="ru-RU" sz="2000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    </a:t>
            </a:r>
            <a:r>
              <a:rPr lang="ru-RU" sz="2000" b="1" dirty="0" err="1">
                <a:solidFill>
                  <a:srgbClr val="000080"/>
                </a:solidFill>
                <a:latin typeface="Consolas" pitchFamily="49" charset="0"/>
                <a:cs typeface="Arial" pitchFamily="34" charset="0"/>
              </a:rPr>
              <a:t>void</a:t>
            </a:r>
            <a:r>
              <a:rPr lang="ru-RU" sz="2000" b="1" dirty="0">
                <a:solidFill>
                  <a:srgbClr val="000080"/>
                </a:solidFill>
                <a:latin typeface="Consolas" pitchFamily="49" charset="0"/>
                <a:cs typeface="Arial" pitchFamily="34" charset="0"/>
              </a:rPr>
              <a:t> </a:t>
            </a:r>
            <a:r>
              <a:rPr lang="ru-RU" sz="2000" dirty="0" err="1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call</a:t>
            </a:r>
            <a:r>
              <a:rPr lang="ru-RU" sz="2000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();</a:t>
            </a:r>
            <a:br>
              <a:rPr lang="ru-RU" sz="2000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</a:br>
            <a:r>
              <a:rPr lang="ru-RU" sz="2000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}</a:t>
            </a:r>
            <a:endParaRPr lang="en-US" sz="2000" dirty="0">
              <a:solidFill>
                <a:srgbClr val="000000"/>
              </a:solidFill>
              <a:latin typeface="Consolas" pitchFamily="49" charset="0"/>
              <a:cs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br>
              <a:rPr lang="ru-RU" sz="2000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</a:br>
            <a:r>
              <a:rPr lang="ru-RU" sz="2000" b="1" dirty="0" err="1">
                <a:solidFill>
                  <a:srgbClr val="000080"/>
                </a:solidFill>
                <a:latin typeface="Consolas" pitchFamily="49" charset="0"/>
                <a:cs typeface="Arial" pitchFamily="34" charset="0"/>
              </a:rPr>
              <a:t>interface</a:t>
            </a:r>
            <a:r>
              <a:rPr lang="ru-RU" sz="2000" b="1" dirty="0">
                <a:solidFill>
                  <a:srgbClr val="000080"/>
                </a:solidFill>
                <a:latin typeface="Consolas" pitchFamily="49" charset="0"/>
                <a:cs typeface="Arial" pitchFamily="34" charset="0"/>
              </a:rPr>
              <a:t> </a:t>
            </a:r>
            <a:r>
              <a:rPr lang="ru-RU" sz="2000" dirty="0" err="1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ISendMessage</a:t>
            </a:r>
            <a:r>
              <a:rPr lang="ru-RU" sz="2000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 {</a:t>
            </a:r>
            <a:br>
              <a:rPr lang="ru-RU" sz="2000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</a:br>
            <a:r>
              <a:rPr lang="ru-RU" sz="2000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    </a:t>
            </a:r>
            <a:r>
              <a:rPr lang="ru-RU" sz="2000" b="1" dirty="0" err="1">
                <a:solidFill>
                  <a:srgbClr val="000080"/>
                </a:solidFill>
                <a:latin typeface="Consolas" pitchFamily="49" charset="0"/>
                <a:cs typeface="Arial" pitchFamily="34" charset="0"/>
              </a:rPr>
              <a:t>void</a:t>
            </a:r>
            <a:r>
              <a:rPr lang="ru-RU" sz="2000" b="1" dirty="0">
                <a:solidFill>
                  <a:srgbClr val="000080"/>
                </a:solidFill>
                <a:latin typeface="Consolas" pitchFamily="49" charset="0"/>
                <a:cs typeface="Arial" pitchFamily="34" charset="0"/>
              </a:rPr>
              <a:t> </a:t>
            </a:r>
            <a:r>
              <a:rPr lang="ru-RU" sz="2000" dirty="0" err="1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sendMessage</a:t>
            </a:r>
            <a:r>
              <a:rPr lang="ru-RU" sz="2000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();</a:t>
            </a:r>
            <a:br>
              <a:rPr lang="ru-RU" sz="2000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</a:br>
            <a:r>
              <a:rPr lang="ru-RU" sz="2000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}</a:t>
            </a:r>
            <a:endParaRPr lang="en-US" sz="2000" dirty="0">
              <a:solidFill>
                <a:srgbClr val="000000"/>
              </a:solidFill>
              <a:latin typeface="Consolas" pitchFamily="49" charset="0"/>
              <a:cs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br>
              <a:rPr lang="ru-RU" sz="2000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</a:br>
            <a:r>
              <a:rPr lang="ru-RU" sz="2000" b="1" dirty="0" err="1">
                <a:solidFill>
                  <a:srgbClr val="000080"/>
                </a:solidFill>
                <a:latin typeface="Consolas" pitchFamily="49" charset="0"/>
                <a:cs typeface="Arial" pitchFamily="34" charset="0"/>
              </a:rPr>
              <a:t>interface</a:t>
            </a:r>
            <a:r>
              <a:rPr lang="ru-RU" sz="2000" b="1" dirty="0">
                <a:solidFill>
                  <a:srgbClr val="000080"/>
                </a:solidFill>
                <a:latin typeface="Consolas" pitchFamily="49" charset="0"/>
                <a:cs typeface="Arial" pitchFamily="34" charset="0"/>
              </a:rPr>
              <a:t> </a:t>
            </a:r>
            <a:r>
              <a:rPr lang="ru-RU" sz="2000" dirty="0" err="1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IMakePhoto</a:t>
            </a:r>
            <a:r>
              <a:rPr lang="ru-RU" sz="2000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{</a:t>
            </a:r>
            <a:br>
              <a:rPr lang="ru-RU" sz="2000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</a:br>
            <a:r>
              <a:rPr lang="ru-RU" sz="2000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    </a:t>
            </a:r>
            <a:r>
              <a:rPr lang="ru-RU" sz="2000" b="1" dirty="0" err="1">
                <a:solidFill>
                  <a:srgbClr val="000080"/>
                </a:solidFill>
                <a:latin typeface="Consolas" pitchFamily="49" charset="0"/>
                <a:cs typeface="Arial" pitchFamily="34" charset="0"/>
              </a:rPr>
              <a:t>void</a:t>
            </a:r>
            <a:r>
              <a:rPr lang="ru-RU" sz="2000" b="1" dirty="0">
                <a:solidFill>
                  <a:srgbClr val="000080"/>
                </a:solidFill>
                <a:latin typeface="Consolas" pitchFamily="49" charset="0"/>
                <a:cs typeface="Arial" pitchFamily="34" charset="0"/>
              </a:rPr>
              <a:t> </a:t>
            </a:r>
            <a:r>
              <a:rPr lang="ru-RU" sz="2000" dirty="0" err="1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makePhoto</a:t>
            </a:r>
            <a:r>
              <a:rPr lang="ru-RU" sz="2000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();</a:t>
            </a:r>
            <a:br>
              <a:rPr lang="ru-RU" sz="2000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</a:br>
            <a:r>
              <a:rPr lang="ru-RU" sz="2000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}</a:t>
            </a:r>
            <a:endParaRPr lang="en-US" sz="2000" dirty="0">
              <a:solidFill>
                <a:srgbClr val="000000"/>
              </a:solidFill>
              <a:latin typeface="Consolas" pitchFamily="49" charset="0"/>
              <a:cs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br>
              <a:rPr lang="ru-RU" sz="2000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</a:br>
            <a:r>
              <a:rPr lang="ru-RU" sz="2000" b="1" dirty="0" err="1">
                <a:solidFill>
                  <a:srgbClr val="000080"/>
                </a:solidFill>
                <a:latin typeface="Consolas" pitchFamily="49" charset="0"/>
                <a:cs typeface="Arial" pitchFamily="34" charset="0"/>
              </a:rPr>
              <a:t>interface</a:t>
            </a:r>
            <a:r>
              <a:rPr lang="ru-RU" sz="2000" b="1" dirty="0">
                <a:solidFill>
                  <a:srgbClr val="000080"/>
                </a:solidFill>
                <a:latin typeface="Consolas" pitchFamily="49" charset="0"/>
                <a:cs typeface="Arial" pitchFamily="34" charset="0"/>
              </a:rPr>
              <a:t> </a:t>
            </a:r>
            <a:r>
              <a:rPr lang="ru-RU" sz="2000" dirty="0" err="1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ISmartPhone</a:t>
            </a:r>
            <a:r>
              <a:rPr lang="ru-RU" sz="2000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 </a:t>
            </a:r>
            <a:r>
              <a:rPr lang="ru-RU" sz="2000" b="1" dirty="0" err="1">
                <a:solidFill>
                  <a:srgbClr val="000080"/>
                </a:solidFill>
                <a:latin typeface="Consolas" pitchFamily="49" charset="0"/>
                <a:cs typeface="Arial" pitchFamily="34" charset="0"/>
              </a:rPr>
              <a:t>extends</a:t>
            </a:r>
            <a:r>
              <a:rPr lang="ru-RU" sz="2000" b="1" dirty="0">
                <a:solidFill>
                  <a:srgbClr val="000080"/>
                </a:solidFill>
                <a:latin typeface="Consolas" pitchFamily="49" charset="0"/>
                <a:cs typeface="Arial" pitchFamily="34" charset="0"/>
              </a:rPr>
              <a:t> </a:t>
            </a:r>
            <a:r>
              <a:rPr lang="ru-RU" sz="2000" dirty="0" err="1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ICall</a:t>
            </a:r>
            <a:r>
              <a:rPr lang="ru-RU" sz="2000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, </a:t>
            </a:r>
            <a:r>
              <a:rPr lang="ru-RU" sz="2000" dirty="0" err="1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ISendMessage</a:t>
            </a:r>
            <a:r>
              <a:rPr lang="ru-RU" sz="2000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, </a:t>
            </a:r>
            <a:r>
              <a:rPr lang="ru-RU" sz="2000" dirty="0" err="1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IMakePhoto</a:t>
            </a:r>
            <a:r>
              <a:rPr lang="ru-RU" sz="2000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 {</a:t>
            </a:r>
            <a:br>
              <a:rPr lang="ru-RU" sz="2000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</a:br>
            <a:r>
              <a:rPr lang="ru-RU" sz="2000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}</a:t>
            </a:r>
            <a:endParaRPr lang="en-US" sz="2000" dirty="0">
              <a:solidFill>
                <a:srgbClr val="000000"/>
              </a:solidFill>
              <a:latin typeface="Consolas" pitchFamily="49" charset="0"/>
              <a:cs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br>
              <a:rPr lang="ru-RU" sz="2000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</a:br>
            <a:r>
              <a:rPr lang="ru-RU" sz="2000" i="1" dirty="0">
                <a:solidFill>
                  <a:srgbClr val="808080"/>
                </a:solidFill>
                <a:latin typeface="Consolas" pitchFamily="49" charset="0"/>
                <a:cs typeface="Arial" pitchFamily="34" charset="0"/>
              </a:rPr>
              <a:t>// хочу старый домашний телефон</a:t>
            </a:r>
            <a:br>
              <a:rPr lang="ru-RU" sz="2000" i="1" dirty="0">
                <a:solidFill>
                  <a:srgbClr val="808080"/>
                </a:solidFill>
                <a:latin typeface="Consolas" pitchFamily="49" charset="0"/>
                <a:cs typeface="Arial" pitchFamily="34" charset="0"/>
              </a:rPr>
            </a:br>
            <a:r>
              <a:rPr lang="ru-RU" sz="2000" b="1" dirty="0" err="1">
                <a:solidFill>
                  <a:srgbClr val="000080"/>
                </a:solidFill>
                <a:latin typeface="Consolas" pitchFamily="49" charset="0"/>
                <a:cs typeface="Arial" pitchFamily="34" charset="0"/>
              </a:rPr>
              <a:t>class</a:t>
            </a:r>
            <a:r>
              <a:rPr lang="ru-RU" sz="2000" b="1" dirty="0">
                <a:solidFill>
                  <a:srgbClr val="000080"/>
                </a:solidFill>
                <a:latin typeface="Consolas" pitchFamily="49" charset="0"/>
                <a:cs typeface="Arial" pitchFamily="34" charset="0"/>
              </a:rPr>
              <a:t> </a:t>
            </a:r>
            <a:r>
              <a:rPr lang="ru-RU" sz="2000" dirty="0" err="1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LandPhone</a:t>
            </a:r>
            <a:r>
              <a:rPr lang="ru-RU" sz="2000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 </a:t>
            </a:r>
            <a:r>
              <a:rPr lang="ru-RU" sz="2000" b="1" dirty="0" err="1">
                <a:solidFill>
                  <a:srgbClr val="000080"/>
                </a:solidFill>
                <a:latin typeface="Consolas" pitchFamily="49" charset="0"/>
                <a:cs typeface="Arial" pitchFamily="34" charset="0"/>
              </a:rPr>
              <a:t>implements</a:t>
            </a:r>
            <a:r>
              <a:rPr lang="ru-RU" sz="2000" b="1" dirty="0">
                <a:solidFill>
                  <a:srgbClr val="000080"/>
                </a:solidFill>
                <a:latin typeface="Consolas" pitchFamily="49" charset="0"/>
                <a:cs typeface="Arial" pitchFamily="34" charset="0"/>
              </a:rPr>
              <a:t> </a:t>
            </a:r>
            <a:r>
              <a:rPr lang="ru-RU" sz="2000" dirty="0" err="1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ICall</a:t>
            </a:r>
            <a:r>
              <a:rPr lang="ru-RU" sz="2000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 {</a:t>
            </a:r>
            <a:br>
              <a:rPr lang="ru-RU" sz="2000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</a:br>
            <a:r>
              <a:rPr lang="ru-RU" sz="2000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    </a:t>
            </a:r>
            <a:r>
              <a:rPr lang="ru-RU" sz="2000" b="1" dirty="0" err="1">
                <a:solidFill>
                  <a:srgbClr val="000080"/>
                </a:solidFill>
                <a:latin typeface="Consolas" pitchFamily="49" charset="0"/>
                <a:cs typeface="Arial" pitchFamily="34" charset="0"/>
              </a:rPr>
              <a:t>void</a:t>
            </a:r>
            <a:r>
              <a:rPr lang="ru-RU" sz="2000" b="1" dirty="0">
                <a:solidFill>
                  <a:srgbClr val="000080"/>
                </a:solidFill>
                <a:latin typeface="Consolas" pitchFamily="49" charset="0"/>
                <a:cs typeface="Arial" pitchFamily="34" charset="0"/>
              </a:rPr>
              <a:t> </a:t>
            </a:r>
            <a:r>
              <a:rPr lang="ru-RU" sz="2000" dirty="0" err="1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call</a:t>
            </a:r>
            <a:r>
              <a:rPr lang="ru-RU" sz="2000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() {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…</a:t>
            </a:r>
            <a:r>
              <a:rPr lang="ru-RU" sz="2000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}</a:t>
            </a:r>
            <a:br>
              <a:rPr lang="ru-RU" sz="2000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</a:br>
            <a:r>
              <a:rPr lang="ru-RU" sz="2000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}</a:t>
            </a:r>
            <a:endParaRPr lang="ru-RU" sz="4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259200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81200" y="54868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5. Принцип инверсии зависимости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81200" y="2171998"/>
            <a:ext cx="8229600" cy="4329345"/>
          </a:xfrm>
        </p:spPr>
        <p:txBody>
          <a:bodyPr/>
          <a:lstStyle/>
          <a:p>
            <a:pPr marL="0" indent="0" algn="ctr">
              <a:buNone/>
            </a:pPr>
            <a:r>
              <a:rPr lang="ru-RU" i="1" dirty="0"/>
              <a:t>Зависимости классов должны опираться на абстракции. Зависимости не должны опираться на конкретную реализацию.</a:t>
            </a:r>
          </a:p>
          <a:p>
            <a:pPr marL="0" indent="0" algn="ctr">
              <a:buNone/>
            </a:pPr>
            <a:endParaRPr lang="ru-RU" i="1" dirty="0"/>
          </a:p>
          <a:p>
            <a:pPr marL="0" indent="0" algn="ctr">
              <a:buNone/>
            </a:pPr>
            <a:r>
              <a:rPr lang="en-US" sz="2000" i="1" dirty="0"/>
              <a:t>Robert Martin</a:t>
            </a:r>
            <a:endParaRPr lang="ru-RU" sz="2000" i="1" dirty="0"/>
          </a:p>
          <a:p>
            <a:pPr marL="0" indent="0" algn="ctr">
              <a:buNone/>
            </a:pP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65887667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81200" y="164637"/>
            <a:ext cx="8229600" cy="1143000"/>
          </a:xfrm>
        </p:spPr>
        <p:txBody>
          <a:bodyPr>
            <a:normAutofit/>
          </a:bodyPr>
          <a:lstStyle/>
          <a:p>
            <a:r>
              <a:rPr lang="ru-RU" b="1" dirty="0"/>
              <a:t>Разберем на примере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81200" y="1796819"/>
            <a:ext cx="8229600" cy="4329345"/>
          </a:xfrm>
        </p:spPr>
        <p:txBody>
          <a:bodyPr>
            <a:normAutofit/>
          </a:bodyPr>
          <a:lstStyle/>
          <a:p>
            <a:r>
              <a:rPr lang="ru-RU" dirty="0"/>
              <a:t>Предметная область разработка приложений </a:t>
            </a:r>
          </a:p>
          <a:p>
            <a:endParaRPr lang="ru-RU" dirty="0"/>
          </a:p>
          <a:p>
            <a:pPr lvl="2"/>
            <a:r>
              <a:rPr lang="ru-RU" dirty="0"/>
              <a:t>Команды специалистов разрабатывают различные приложения (</a:t>
            </a:r>
            <a:r>
              <a:rPr lang="en-US" dirty="0"/>
              <a:t>web, </a:t>
            </a:r>
            <a:r>
              <a:rPr lang="ru-RU" dirty="0"/>
              <a:t>мобильные) на различных технологиях. </a:t>
            </a:r>
          </a:p>
          <a:p>
            <a:pPr lvl="2"/>
            <a:endParaRPr lang="ru-RU" dirty="0"/>
          </a:p>
          <a:p>
            <a:pPr lvl="2"/>
            <a:r>
              <a:rPr lang="ru-RU" dirty="0"/>
              <a:t>В этом случае наши пример – отрывки кода </a:t>
            </a:r>
            <a:r>
              <a:rPr lang="en-US" dirty="0"/>
              <a:t>CRM</a:t>
            </a:r>
            <a:r>
              <a:rPr lang="ru-RU" dirty="0"/>
              <a:t>-системы</a:t>
            </a:r>
            <a:r>
              <a:rPr lang="en-US" dirty="0"/>
              <a:t> </a:t>
            </a:r>
            <a:r>
              <a:rPr lang="ru-RU" dirty="0"/>
              <a:t>этой компании.</a:t>
            </a:r>
          </a:p>
          <a:p>
            <a:pPr marL="914400" lvl="2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6469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Поиск реализации метода при вызове у объекта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27448" y="1988840"/>
            <a:ext cx="10009112" cy="4464496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2800" dirty="0"/>
              <a:t>Сначала ищется реализация метода в классе</a:t>
            </a:r>
          </a:p>
          <a:p>
            <a:pPr marL="514350" indent="-514350">
              <a:buFont typeface="+mj-lt"/>
              <a:buAutoNum type="arabicPeriod"/>
            </a:pPr>
            <a:endParaRPr lang="ru-RU" sz="2800" dirty="0"/>
          </a:p>
          <a:p>
            <a:pPr marL="514350" indent="-514350">
              <a:buFont typeface="+mj-lt"/>
              <a:buAutoNum type="arabicPeriod"/>
            </a:pPr>
            <a:r>
              <a:rPr lang="ru-RU" sz="2800" dirty="0"/>
              <a:t>Если метод с нужной сигнатурой не найден, проводится поиск у родителя (-ей).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endParaRPr lang="ru-RU" sz="2800" dirty="0"/>
          </a:p>
          <a:p>
            <a:pPr marL="514350" indent="-514350">
              <a:buFont typeface="+mj-lt"/>
              <a:buAutoNum type="arabicPeriod"/>
            </a:pPr>
            <a:r>
              <a:rPr lang="ru-RU" sz="2800" dirty="0"/>
              <a:t>Если и там не найден, то у родителей </a:t>
            </a:r>
            <a:r>
              <a:rPr lang="ru-RU" sz="2800" dirty="0" err="1"/>
              <a:t>родителей</a:t>
            </a:r>
            <a:r>
              <a:rPr lang="ru-RU" sz="2800" dirty="0"/>
              <a:t>, и т.д.</a:t>
            </a:r>
            <a:r>
              <a:rPr lang="en-US" sz="2800" dirty="0"/>
              <a:t> </a:t>
            </a:r>
            <a:r>
              <a:rPr lang="ru-RU" sz="2800" dirty="0"/>
              <a:t>до </a:t>
            </a:r>
            <a:r>
              <a:rPr lang="en-US" sz="2800" dirty="0"/>
              <a:t>Object</a:t>
            </a:r>
            <a:endParaRPr lang="ru-RU" sz="2800" dirty="0"/>
          </a:p>
          <a:p>
            <a:pPr marL="514350" indent="-514350">
              <a:buFont typeface="+mj-lt"/>
              <a:buAutoNum type="arabicPeriod"/>
            </a:pPr>
            <a:endParaRPr lang="ru-RU" sz="2800" dirty="0"/>
          </a:p>
          <a:p>
            <a:pPr marL="514350" indent="-514350">
              <a:buFont typeface="+mj-lt"/>
              <a:buAutoNum type="arabicPeriod"/>
            </a:pPr>
            <a:r>
              <a:rPr lang="ru-RU" sz="2800" dirty="0"/>
              <a:t>Если метод не найден у </a:t>
            </a:r>
            <a:r>
              <a:rPr lang="en-US" sz="2800" dirty="0"/>
              <a:t>Object</a:t>
            </a:r>
            <a:r>
              <a:rPr lang="ru-RU" sz="2800" dirty="0"/>
              <a:t> – то такого поведения нет.</a:t>
            </a:r>
          </a:p>
        </p:txBody>
      </p:sp>
    </p:spTree>
    <p:extLst>
      <p:ext uri="{BB962C8B-B14F-4D97-AF65-F5344CB8AC3E}">
        <p14:creationId xmlns:p14="http://schemas.microsoft.com/office/powerpoint/2010/main" val="229254570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81200" y="274640"/>
            <a:ext cx="8229600" cy="1042127"/>
          </a:xfrm>
        </p:spPr>
        <p:txBody>
          <a:bodyPr/>
          <a:lstStyle/>
          <a:p>
            <a:r>
              <a:rPr lang="ru-RU" b="1" dirty="0"/>
              <a:t>Сущности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847528" y="1783358"/>
            <a:ext cx="8363272" cy="4525963"/>
          </a:xfrm>
        </p:spPr>
        <p:txBody>
          <a:bodyPr/>
          <a:lstStyle/>
          <a:p>
            <a:r>
              <a:rPr lang="ru-RU" dirty="0"/>
              <a:t>Приложение  (</a:t>
            </a:r>
            <a:r>
              <a:rPr lang="en-US" dirty="0"/>
              <a:t>App)</a:t>
            </a:r>
            <a:endParaRPr lang="ru-RU" dirty="0"/>
          </a:p>
          <a:p>
            <a:pPr lvl="1"/>
            <a:r>
              <a:rPr lang="ru-RU" dirty="0"/>
              <a:t>его разрабатывают несколько сотрудников.</a:t>
            </a:r>
          </a:p>
          <a:p>
            <a:endParaRPr lang="ru-RU" dirty="0"/>
          </a:p>
          <a:p>
            <a:r>
              <a:rPr lang="ru-RU" dirty="0"/>
              <a:t>Сотрудник (</a:t>
            </a:r>
            <a:r>
              <a:rPr lang="en-US" dirty="0"/>
              <a:t>Worker)</a:t>
            </a:r>
            <a:endParaRPr lang="ru-RU" dirty="0"/>
          </a:p>
          <a:p>
            <a:pPr lvl="1"/>
            <a:r>
              <a:rPr lang="ru-RU" dirty="0"/>
              <a:t>участвует в работе одного приложения.</a:t>
            </a:r>
          </a:p>
        </p:txBody>
      </p:sp>
    </p:spTree>
    <p:extLst>
      <p:ext uri="{BB962C8B-B14F-4D97-AF65-F5344CB8AC3E}">
        <p14:creationId xmlns:p14="http://schemas.microsoft.com/office/powerpoint/2010/main" val="283746203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81200" y="125760"/>
            <a:ext cx="8229600" cy="1143000"/>
          </a:xfrm>
        </p:spPr>
        <p:txBody>
          <a:bodyPr/>
          <a:lstStyle/>
          <a:p>
            <a:r>
              <a:rPr lang="ru-RU" b="1" dirty="0"/>
              <a:t>ВОТ КОД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919536" y="1478389"/>
            <a:ext cx="8064896" cy="50167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абстрактное приложение</a:t>
            </a:r>
            <a:endParaRPr lang="ru-RU" altLang="ru-RU" sz="2000" b="1" dirty="0">
              <a:solidFill>
                <a:srgbClr val="000080"/>
              </a:solidFill>
              <a:latin typeface="Courier New" pitchFamily="49" charset="0"/>
              <a:cs typeface="Courier New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20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abstract</a:t>
            </a:r>
            <a:r>
              <a:rPr lang="ru-RU" altLang="ru-RU" sz="20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0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ru-RU" altLang="ru-RU" sz="20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App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{ … 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ru-RU" sz="20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веб-приложение</a:t>
            </a:r>
            <a:endParaRPr lang="en-US" altLang="ru-RU" sz="20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20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ru-RU" altLang="ru-RU" sz="20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WebApp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0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extends</a:t>
            </a:r>
            <a:r>
              <a:rPr lang="ru-RU" altLang="ru-RU" sz="20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App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{ … }</a:t>
            </a:r>
            <a:endParaRPr lang="en-US" altLang="ru-RU" sz="20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altLang="ru-RU" sz="2000" b="1" dirty="0">
              <a:solidFill>
                <a:srgbClr val="000080"/>
              </a:solidFill>
              <a:latin typeface="Courier New" pitchFamily="49" charset="0"/>
              <a:cs typeface="Courier New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сотрудник</a:t>
            </a:r>
            <a:endParaRPr lang="en-US" altLang="ru-RU" sz="2000" b="1" dirty="0">
              <a:solidFill>
                <a:srgbClr val="000080"/>
              </a:solidFill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20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ru-RU" altLang="ru-RU" sz="20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Worker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{</a:t>
            </a:r>
            <a:b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altLang="ru-RU" sz="20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ru-RU" altLang="ru-RU" sz="20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App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000" b="1" dirty="0" err="1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app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b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b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altLang="ru-RU" sz="20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ru-RU" altLang="ru-RU" sz="20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0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ru-RU" altLang="ru-RU" sz="20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startWorkingOnApp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 {</a:t>
            </a:r>
            <a:b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ru-RU" altLang="ru-RU" sz="2000" b="1" dirty="0" err="1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app</a:t>
            </a:r>
            <a:r>
              <a:rPr lang="ru-RU" altLang="ru-RU" sz="2000" b="1" dirty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ru-RU" altLang="ru-RU" sz="20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ru-RU" altLang="ru-RU" sz="20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WebApp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();</a:t>
            </a:r>
            <a:b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}</a:t>
            </a:r>
            <a:b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b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altLang="ru-RU" sz="20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ru-RU" altLang="ru-RU" sz="20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0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ru-RU" altLang="ru-RU" sz="20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work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 { … }</a:t>
            </a:r>
            <a:b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altLang="ru-RU" sz="2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" name="Прямая со стрелкой 5"/>
          <p:cNvCxnSpPr/>
          <p:nvPr/>
        </p:nvCxnSpPr>
        <p:spPr>
          <a:xfrm flipH="1">
            <a:off x="5951984" y="5145192"/>
            <a:ext cx="1872208" cy="66007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896203" y="4677140"/>
            <a:ext cx="2736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Тут что-нибудь вызывается у </a:t>
            </a:r>
            <a:r>
              <a:rPr lang="en-US" b="1" dirty="0"/>
              <a:t>app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841267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81200" y="-99392"/>
            <a:ext cx="8229600" cy="1143000"/>
          </a:xfrm>
        </p:spPr>
        <p:txBody>
          <a:bodyPr>
            <a:normAutofit/>
          </a:bodyPr>
          <a:lstStyle/>
          <a:p>
            <a:r>
              <a:rPr lang="ru-RU" sz="3600" b="1" dirty="0"/>
              <a:t>«Зависимость от зависимости»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919536" y="1970831"/>
            <a:ext cx="8064896" cy="403187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altLang="ru-RU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абстрактное приложение</a:t>
            </a:r>
            <a:endParaRPr lang="ru-RU" altLang="ru-RU" sz="1600" b="1" dirty="0">
              <a:solidFill>
                <a:srgbClr val="000080"/>
              </a:solidFill>
              <a:latin typeface="Courier New" pitchFamily="49" charset="0"/>
              <a:cs typeface="Courier New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16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abstract</a:t>
            </a:r>
            <a:r>
              <a:rPr lang="ru-RU" altLang="ru-RU" sz="16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ru-RU" altLang="ru-RU" sz="16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App</a:t>
            </a:r>
            <a:r>
              <a:rPr lang="ru-RU" altLang="ru-RU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{ … 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ru-RU" sz="16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altLang="ru-RU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веб-приложение</a:t>
            </a:r>
            <a:endParaRPr lang="en-US" altLang="ru-RU" sz="16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16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ru-RU" altLang="ru-RU" sz="16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WebApp</a:t>
            </a:r>
            <a:r>
              <a:rPr lang="ru-RU" altLang="ru-RU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extends</a:t>
            </a:r>
            <a:r>
              <a:rPr lang="ru-RU" altLang="ru-RU" sz="16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App</a:t>
            </a:r>
            <a:r>
              <a:rPr lang="ru-RU" altLang="ru-RU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{ … }</a:t>
            </a:r>
            <a:endParaRPr lang="en-US" altLang="ru-RU" sz="16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altLang="ru-RU" sz="1600" b="1" dirty="0">
              <a:solidFill>
                <a:srgbClr val="000080"/>
              </a:solidFill>
              <a:latin typeface="Courier New" pitchFamily="49" charset="0"/>
              <a:cs typeface="Courier New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altLang="ru-RU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сотрудник</a:t>
            </a:r>
            <a:endParaRPr lang="en-US" altLang="ru-RU" sz="1600" b="1" dirty="0">
              <a:solidFill>
                <a:srgbClr val="000080"/>
              </a:solidFill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16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ru-RU" altLang="ru-RU" sz="16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Worker</a:t>
            </a:r>
            <a:r>
              <a:rPr lang="ru-RU" altLang="ru-RU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{</a:t>
            </a:r>
            <a:br>
              <a:rPr lang="ru-RU" altLang="ru-RU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ru-RU" altLang="ru-RU" sz="16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App</a:t>
            </a:r>
            <a:r>
              <a:rPr lang="ru-RU" altLang="ru-RU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1600" b="1" dirty="0" err="1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app</a:t>
            </a:r>
            <a:r>
              <a:rPr lang="ru-RU" altLang="ru-RU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br>
              <a:rPr lang="ru-RU" altLang="ru-RU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br>
              <a:rPr lang="ru-RU" altLang="ru-RU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ru-RU" altLang="ru-RU" sz="16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ru-RU" altLang="ru-RU" sz="16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startWorkingOnApp</a:t>
            </a:r>
            <a:r>
              <a:rPr lang="ru-RU" altLang="ru-RU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 {</a:t>
            </a:r>
            <a:br>
              <a:rPr lang="ru-RU" altLang="ru-RU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ru-RU" altLang="ru-RU" sz="1600" b="1" dirty="0" err="1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app</a:t>
            </a:r>
            <a:r>
              <a:rPr lang="ru-RU" altLang="ru-RU" sz="1600" b="1" dirty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ru-RU" altLang="ru-RU" sz="16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WebApp</a:t>
            </a:r>
            <a:r>
              <a:rPr lang="ru-RU" altLang="ru-RU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();</a:t>
            </a:r>
            <a:br>
              <a:rPr lang="ru-RU" altLang="ru-RU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}</a:t>
            </a:r>
            <a:br>
              <a:rPr lang="ru-RU" altLang="ru-RU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br>
              <a:rPr lang="ru-RU" altLang="ru-RU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ru-RU" altLang="ru-RU" sz="16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ru-RU" altLang="ru-RU" sz="16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work</a:t>
            </a:r>
            <a:r>
              <a:rPr lang="ru-RU" altLang="ru-RU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 { … }</a:t>
            </a:r>
            <a:br>
              <a:rPr lang="ru-RU" altLang="ru-RU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altLang="ru-RU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Овал 2"/>
          <p:cNvSpPr/>
          <p:nvPr/>
        </p:nvSpPr>
        <p:spPr>
          <a:xfrm>
            <a:off x="3503712" y="3762513"/>
            <a:ext cx="1080120" cy="7920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3575720" y="4581129"/>
            <a:ext cx="1800200" cy="81609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  <p:cxnSp>
        <p:nvCxnSpPr>
          <p:cNvPr id="7" name="Прямая со стрелкой 6"/>
          <p:cNvCxnSpPr/>
          <p:nvPr/>
        </p:nvCxnSpPr>
        <p:spPr>
          <a:xfrm flipH="1">
            <a:off x="4871864" y="2863970"/>
            <a:ext cx="2592288" cy="107905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/>
          <p:cNvSpPr/>
          <p:nvPr/>
        </p:nvSpPr>
        <p:spPr>
          <a:xfrm>
            <a:off x="7724973" y="2617748"/>
            <a:ext cx="15680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dirty="0">
                <a:solidFill>
                  <a:srgbClr val="FF0000"/>
                </a:solidFill>
                <a:latin typeface="+mj-lt"/>
                <a:cs typeface="Courier New" pitchFamily="49" charset="0"/>
              </a:rPr>
              <a:t>Зависимость</a:t>
            </a:r>
            <a:endParaRPr lang="ru-RU" altLang="ru-RU" sz="1200" b="1" dirty="0">
              <a:solidFill>
                <a:srgbClr val="FF0000"/>
              </a:solidFill>
              <a:latin typeface="+mj-lt"/>
              <a:cs typeface="Courier New" pitchFamily="49" charset="0"/>
            </a:endParaRPr>
          </a:p>
        </p:txBody>
      </p:sp>
      <p:cxnSp>
        <p:nvCxnSpPr>
          <p:cNvPr id="14" name="Прямая со стрелкой 13"/>
          <p:cNvCxnSpPr/>
          <p:nvPr/>
        </p:nvCxnSpPr>
        <p:spPr>
          <a:xfrm flipH="1">
            <a:off x="5375920" y="3762513"/>
            <a:ext cx="2520280" cy="7920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Прямоугольник 16"/>
          <p:cNvSpPr/>
          <p:nvPr/>
        </p:nvSpPr>
        <p:spPr>
          <a:xfrm>
            <a:off x="8040218" y="3332989"/>
            <a:ext cx="209737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b="1" dirty="0">
                <a:solidFill>
                  <a:srgbClr val="FF0000"/>
                </a:solidFill>
                <a:latin typeface="+mj-lt"/>
                <a:cs typeface="Courier New" pitchFamily="49" charset="0"/>
              </a:rPr>
              <a:t>Зависимость от конкретной реализации</a:t>
            </a:r>
          </a:p>
        </p:txBody>
      </p:sp>
    </p:spTree>
    <p:extLst>
      <p:ext uri="{BB962C8B-B14F-4D97-AF65-F5344CB8AC3E}">
        <p14:creationId xmlns:p14="http://schemas.microsoft.com/office/powerpoint/2010/main" val="356181321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Зацепление </a:t>
            </a:r>
            <a:r>
              <a:rPr lang="en-US" b="1" dirty="0"/>
              <a:t>(coupling)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ru-RU" b="1" dirty="0"/>
              <a:t>Сильное</a:t>
            </a:r>
            <a:r>
              <a:rPr lang="en-US" dirty="0"/>
              <a:t> (</a:t>
            </a:r>
            <a:r>
              <a:rPr lang="ru-RU" dirty="0"/>
              <a:t>тесное</a:t>
            </a:r>
            <a:r>
              <a:rPr lang="en-US" dirty="0"/>
              <a:t> – strong, tight, high</a:t>
            </a:r>
            <a:r>
              <a:rPr lang="ru-RU" dirty="0"/>
              <a:t>) – использование в зависимостях конкретных реализаций, конструкторов.</a:t>
            </a:r>
          </a:p>
          <a:p>
            <a:pPr algn="just"/>
            <a:endParaRPr lang="ru-RU" dirty="0"/>
          </a:p>
          <a:p>
            <a:pPr algn="just"/>
            <a:r>
              <a:rPr lang="ru-RU" b="1" dirty="0"/>
              <a:t>Слабое</a:t>
            </a:r>
            <a:r>
              <a:rPr lang="en-US" dirty="0"/>
              <a:t> (weak, loose, low)</a:t>
            </a:r>
            <a:r>
              <a:rPr lang="ru-RU" dirty="0"/>
              <a:t> – зависимость на уровне интерфейсов.</a:t>
            </a:r>
          </a:p>
          <a:p>
            <a:pPr algn="just"/>
            <a:endParaRPr lang="ru-RU" dirty="0"/>
          </a:p>
          <a:p>
            <a:pPr algn="just"/>
            <a:r>
              <a:rPr lang="ru-RU" dirty="0"/>
              <a:t>В нашем примере </a:t>
            </a:r>
            <a:r>
              <a:rPr lang="en-US" dirty="0"/>
              <a:t>Worker </a:t>
            </a:r>
            <a:r>
              <a:rPr lang="ru-RU" dirty="0"/>
              <a:t>сильно связан с </a:t>
            </a:r>
            <a:r>
              <a:rPr lang="en-US" dirty="0" err="1"/>
              <a:t>WebApp</a:t>
            </a:r>
            <a:r>
              <a:rPr lang="ru-RU" dirty="0"/>
              <a:t> (т.к. мы можем вызывать метод </a:t>
            </a:r>
            <a:r>
              <a:rPr lang="en-US" dirty="0" err="1"/>
              <a:t>WebApp</a:t>
            </a:r>
            <a:r>
              <a:rPr lang="en-US" dirty="0"/>
              <a:t>, </a:t>
            </a:r>
            <a:r>
              <a:rPr lang="ru-RU" dirty="0"/>
              <a:t>которого нет в </a:t>
            </a:r>
            <a:r>
              <a:rPr lang="en-US" dirty="0"/>
              <a:t>App)</a:t>
            </a:r>
          </a:p>
          <a:p>
            <a:pPr lvl="2" algn="just"/>
            <a:endParaRPr lang="ru-RU" dirty="0"/>
          </a:p>
          <a:p>
            <a:pPr lvl="1" algn="just"/>
            <a:r>
              <a:rPr lang="ru-RU" dirty="0"/>
              <a:t>Что означает, что </a:t>
            </a:r>
            <a:r>
              <a:rPr lang="en-US" dirty="0"/>
              <a:t>Worker </a:t>
            </a:r>
            <a:r>
              <a:rPr lang="ru-RU" dirty="0"/>
              <a:t>уже заточен только на работу с </a:t>
            </a:r>
            <a:r>
              <a:rPr lang="en-US" dirty="0" err="1"/>
              <a:t>WebApp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66565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Зависимость </a:t>
            </a:r>
            <a:r>
              <a:rPr lang="en-US" dirty="0"/>
              <a:t>Worker </a:t>
            </a:r>
            <a:r>
              <a:rPr lang="ru-RU" dirty="0"/>
              <a:t>от </a:t>
            </a:r>
            <a:r>
              <a:rPr lang="en-US" dirty="0" err="1"/>
              <a:t>WebApp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943872" y="2348880"/>
            <a:ext cx="2160240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WebApp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943872" y="4725144"/>
            <a:ext cx="2160240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</a:t>
            </a:r>
            <a:endParaRPr lang="ru-RU" dirty="0"/>
          </a:p>
        </p:txBody>
      </p:sp>
      <p:cxnSp>
        <p:nvCxnSpPr>
          <p:cNvPr id="7" name="Прямая со стрелкой 6"/>
          <p:cNvCxnSpPr/>
          <p:nvPr/>
        </p:nvCxnSpPr>
        <p:spPr>
          <a:xfrm flipV="1">
            <a:off x="6023992" y="3356992"/>
            <a:ext cx="0" cy="1224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188340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5-й принцип </a:t>
            </a:r>
            <a:r>
              <a:rPr lang="en-US" sz="3600" dirty="0"/>
              <a:t>SOLI</a:t>
            </a:r>
            <a:r>
              <a:rPr lang="en-US" sz="3600" b="1" dirty="0"/>
              <a:t>D</a:t>
            </a:r>
            <a:r>
              <a:rPr lang="en-US" sz="3600" dirty="0"/>
              <a:t> 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81200" y="1916833"/>
            <a:ext cx="4618856" cy="40939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/>
              <a:t>Альтернативная формулировка: </a:t>
            </a:r>
            <a:r>
              <a:rPr lang="ru-RU" sz="2800" i="1" dirty="0"/>
              <a:t>«Программируйте на уровне интерфейсов»</a:t>
            </a:r>
            <a:endParaRPr lang="en-US" sz="2800" i="1" dirty="0"/>
          </a:p>
          <a:p>
            <a:endParaRPr lang="ru-RU" sz="28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7121376" y="1916832"/>
            <a:ext cx="2160240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WebApp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7121376" y="5301208"/>
            <a:ext cx="2160240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</a:t>
            </a:r>
            <a:endParaRPr lang="ru-RU" dirty="0"/>
          </a:p>
        </p:txBody>
      </p:sp>
      <p:cxnSp>
        <p:nvCxnSpPr>
          <p:cNvPr id="6" name="Прямая со стрелкой 5"/>
          <p:cNvCxnSpPr/>
          <p:nvPr/>
        </p:nvCxnSpPr>
        <p:spPr>
          <a:xfrm flipV="1">
            <a:off x="8201496" y="4545125"/>
            <a:ext cx="0" cy="6120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 6"/>
          <p:cNvSpPr/>
          <p:nvPr/>
        </p:nvSpPr>
        <p:spPr>
          <a:xfrm>
            <a:off x="7121376" y="3537012"/>
            <a:ext cx="2160240" cy="864096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  <a:endParaRPr lang="ru-RU" dirty="0"/>
          </a:p>
        </p:txBody>
      </p:sp>
      <p:cxnSp>
        <p:nvCxnSpPr>
          <p:cNvPr id="9" name="Прямая со стрелкой 8"/>
          <p:cNvCxnSpPr/>
          <p:nvPr/>
        </p:nvCxnSpPr>
        <p:spPr>
          <a:xfrm flipH="1">
            <a:off x="8201496" y="2852937"/>
            <a:ext cx="0" cy="6120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90021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781128"/>
          </a:xfrm>
        </p:spPr>
        <p:txBody>
          <a:bodyPr>
            <a:normAutofit/>
          </a:bodyPr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en-US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423595" y="2313455"/>
            <a:ext cx="5346335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24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ru-RU" altLang="ru-RU" sz="24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4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ru-RU" altLang="ru-RU" sz="24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Worker</a:t>
            </a:r>
            <a:r>
              <a:rPr lang="ru-RU" alt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{</a:t>
            </a:r>
            <a:br>
              <a:rPr lang="ru-RU" alt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altLang="ru-RU" sz="24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ru-RU" altLang="ru-RU" sz="24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App</a:t>
            </a:r>
            <a:r>
              <a:rPr lang="ru-RU" alt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400" b="1" dirty="0" err="1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app</a:t>
            </a:r>
            <a:r>
              <a:rPr lang="ru-RU" alt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br>
              <a:rPr lang="ru-RU" alt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br>
              <a:rPr lang="ru-RU" alt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altLang="ru-RU" sz="24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ru-RU" altLang="ru-RU" sz="24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Worker</a:t>
            </a:r>
            <a:r>
              <a:rPr lang="ru-RU" alt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altLang="ru-RU" sz="2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App</a:t>
            </a:r>
            <a:r>
              <a:rPr lang="ru-RU" alt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app</a:t>
            </a:r>
            <a:r>
              <a:rPr lang="ru-RU" alt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{</a:t>
            </a:r>
            <a:br>
              <a:rPr lang="ru-RU" alt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ru-RU" altLang="ru-RU" sz="24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ru-RU" altLang="ru-RU" sz="2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ru-RU" altLang="ru-RU" sz="2400" b="1" dirty="0" err="1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app</a:t>
            </a:r>
            <a:r>
              <a:rPr lang="ru-RU" altLang="ru-RU" sz="2400" b="1" dirty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ru-RU" altLang="ru-RU" sz="2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app</a:t>
            </a:r>
            <a:r>
              <a:rPr lang="ru-RU" alt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br>
              <a:rPr lang="ru-RU" alt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}</a:t>
            </a:r>
            <a:endParaRPr lang="ru-RU" altLang="ru-RU" sz="4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186456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dirty="0"/>
              <a:t>«Программируйте на уровне интерфейсов»</a:t>
            </a:r>
            <a:endParaRPr lang="en-US" sz="36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639616" y="2084851"/>
            <a:ext cx="2160240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WebApp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639616" y="5469227"/>
            <a:ext cx="2160240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</a:t>
            </a:r>
            <a:endParaRPr lang="ru-RU" dirty="0"/>
          </a:p>
        </p:txBody>
      </p:sp>
      <p:cxnSp>
        <p:nvCxnSpPr>
          <p:cNvPr id="6" name="Прямая со стрелкой 5"/>
          <p:cNvCxnSpPr/>
          <p:nvPr/>
        </p:nvCxnSpPr>
        <p:spPr>
          <a:xfrm flipV="1">
            <a:off x="3719736" y="4713143"/>
            <a:ext cx="0" cy="6120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 6"/>
          <p:cNvSpPr/>
          <p:nvPr/>
        </p:nvSpPr>
        <p:spPr>
          <a:xfrm>
            <a:off x="2639616" y="3705031"/>
            <a:ext cx="2160240" cy="864096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  <a:endParaRPr lang="ru-RU" dirty="0"/>
          </a:p>
        </p:txBody>
      </p:sp>
      <p:cxnSp>
        <p:nvCxnSpPr>
          <p:cNvPr id="9" name="Прямая со стрелкой 8"/>
          <p:cNvCxnSpPr/>
          <p:nvPr/>
        </p:nvCxnSpPr>
        <p:spPr>
          <a:xfrm flipH="1">
            <a:off x="3719736" y="3020955"/>
            <a:ext cx="0" cy="6120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5231904" y="2468895"/>
            <a:ext cx="4968552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/>
              <a:t>Стрелка  от </a:t>
            </a:r>
            <a:r>
              <a:rPr lang="en-US" sz="2000" dirty="0" err="1"/>
              <a:t>WebApp</a:t>
            </a:r>
            <a:r>
              <a:rPr lang="ru-RU" sz="2000" dirty="0"/>
              <a:t> «повернулась»</a:t>
            </a:r>
            <a:endParaRPr lang="en-US" sz="2000" dirty="0"/>
          </a:p>
          <a:p>
            <a:pPr algn="just"/>
            <a:endParaRPr lang="ru-RU" sz="2000" dirty="0"/>
          </a:p>
          <a:p>
            <a:pPr algn="just"/>
            <a:r>
              <a:rPr lang="ru-RU" sz="2000" dirty="0"/>
              <a:t>Это и есть принцип </a:t>
            </a:r>
            <a:r>
              <a:rPr lang="ru-RU" sz="2000" b="1" dirty="0"/>
              <a:t>инверсии зависимости (</a:t>
            </a:r>
            <a:r>
              <a:rPr lang="en-US" sz="2000" b="1" dirty="0"/>
              <a:t>Dependency Inversion)</a:t>
            </a:r>
            <a:r>
              <a:rPr lang="ru-RU" sz="2000" b="1" dirty="0"/>
              <a:t>.</a:t>
            </a:r>
          </a:p>
          <a:p>
            <a:pPr algn="just"/>
            <a:endParaRPr lang="en-US" sz="2000" b="1" dirty="0"/>
          </a:p>
          <a:p>
            <a:pPr algn="just"/>
            <a:r>
              <a:rPr lang="ru-RU" sz="2000" b="1" dirty="0"/>
              <a:t>Зависимость «разорвана» </a:t>
            </a:r>
            <a:r>
              <a:rPr lang="en-US" sz="2000" b="1" dirty="0"/>
              <a:t>– </a:t>
            </a:r>
            <a:r>
              <a:rPr lang="ru-RU" sz="2000" b="1" dirty="0"/>
              <a:t>объект сам не обращается за конкретными реализациями, ему их передают.</a:t>
            </a:r>
          </a:p>
        </p:txBody>
      </p:sp>
    </p:spTree>
    <p:extLst>
      <p:ext uri="{BB962C8B-B14F-4D97-AF65-F5344CB8AC3E}">
        <p14:creationId xmlns:p14="http://schemas.microsoft.com/office/powerpoint/2010/main" val="130586141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1EBAEA-8D7B-8E53-1140-6AD7D1CCE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41" y="260648"/>
            <a:ext cx="8229600" cy="1143000"/>
          </a:xfrm>
        </p:spPr>
        <p:txBody>
          <a:bodyPr>
            <a:noAutofit/>
          </a:bodyPr>
          <a:lstStyle/>
          <a:p>
            <a:r>
              <a:rPr lang="ru-RU" sz="3200" b="1" dirty="0"/>
              <a:t>Вернемся к телефонам и камерам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F51B6C0-BB9E-128D-E2E8-0477985AC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5560" y="1536467"/>
            <a:ext cx="7837402" cy="50167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600" b="1" dirty="0" err="1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u-RU" altLang="ru-RU" sz="1600" b="1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Device </a:t>
            </a:r>
            <a:r>
              <a:rPr lang="ru-RU" altLang="ru-RU" sz="1600" b="1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ru-RU" altLang="ru-RU" sz="1600" b="1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b="1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600" b="1" dirty="0" err="1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sz="1600" b="1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b="1" dirty="0" err="1">
                <a:solidFill>
                  <a:srgbClr val="0062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ru-RU" altLang="ru-RU" sz="1600" b="1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  <a:r>
              <a:rPr lang="ru-RU" altLang="ru-RU" sz="1600" b="1" i="1" dirty="0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... */ </a:t>
            </a:r>
            <a:r>
              <a:rPr lang="ru-RU" altLang="ru-RU" sz="1600" b="1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ru-RU" altLang="ru-RU" sz="1600" b="1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b="1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600" b="1" dirty="0" err="1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sz="1600" b="1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b="1" dirty="0" err="1">
                <a:solidFill>
                  <a:srgbClr val="0062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off</a:t>
            </a:r>
            <a:r>
              <a:rPr lang="ru-RU" altLang="ru-RU" sz="1600" b="1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  <a:r>
              <a:rPr lang="ru-RU" altLang="ru-RU" sz="1600" b="1" i="1" dirty="0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... */ </a:t>
            </a:r>
            <a:r>
              <a:rPr lang="ru-RU" altLang="ru-RU" sz="1600" b="1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ru-RU" altLang="ru-RU" sz="1600" b="1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b="1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ru-RU" altLang="ru-RU" sz="1600" b="1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ru-RU" altLang="ru-RU" sz="1600" b="1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b="1" dirty="0" err="1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lang="ru-RU" altLang="ru-RU" sz="1600" b="1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PhoneInterface</a:t>
            </a:r>
            <a:r>
              <a:rPr lang="ru-RU" altLang="ru-RU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b="1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ru-RU" altLang="ru-RU" sz="1600" b="1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b="1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600" b="1" dirty="0" err="1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sz="1600" b="1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b="1" dirty="0" err="1">
                <a:solidFill>
                  <a:srgbClr val="0062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makeCall</a:t>
            </a:r>
            <a:r>
              <a:rPr lang="ru-RU" altLang="ru-RU" sz="1600" b="1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ru-RU" altLang="ru-RU" sz="1600" b="1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b="1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ru-RU" altLang="ru-RU" sz="1600" b="1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ru-RU" altLang="ru-RU" sz="1600" b="1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b="1" dirty="0" err="1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u-RU" altLang="ru-RU" sz="1600" b="1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Phone </a:t>
            </a:r>
            <a:r>
              <a:rPr lang="ru-RU" altLang="ru-RU" sz="1600" b="1" dirty="0" err="1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ru-RU" altLang="ru-RU" sz="1600" b="1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Device </a:t>
            </a:r>
            <a:r>
              <a:rPr lang="ru-RU" altLang="ru-RU" sz="1600" b="1" dirty="0" err="1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ru-RU" altLang="ru-RU" sz="1600" b="1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PhoneInterface</a:t>
            </a:r>
            <a:r>
              <a:rPr lang="ru-RU" altLang="ru-RU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b="1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ru-RU" altLang="ru-RU" sz="1600" b="1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b="1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600" b="1" dirty="0" err="1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sz="1600" b="1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b="1" dirty="0" err="1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sz="1600" b="1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b="1" dirty="0" err="1">
                <a:solidFill>
                  <a:srgbClr val="0062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makeCall</a:t>
            </a:r>
            <a:r>
              <a:rPr lang="ru-RU" altLang="ru-RU" sz="1600" b="1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  <a:r>
              <a:rPr lang="ru-RU" altLang="ru-RU" sz="1600" b="1" i="1" dirty="0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... */ </a:t>
            </a:r>
            <a:r>
              <a:rPr lang="ru-RU" altLang="ru-RU" sz="1600" b="1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ru-RU" altLang="ru-RU" sz="1600" b="1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b="1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ru-RU" altLang="ru-RU" sz="1600" b="1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ru-RU" altLang="ru-RU" sz="1600" b="1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b="1" dirty="0" err="1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lang="ru-RU" altLang="ru-RU" sz="1600" b="1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MakePhotoInterface</a:t>
            </a:r>
            <a:r>
              <a:rPr lang="ru-RU" altLang="ru-RU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b="1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ru-RU" altLang="ru-RU" sz="1600" b="1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b="1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600" b="1" dirty="0" err="1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sz="1600" b="1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b="1" dirty="0" err="1">
                <a:solidFill>
                  <a:srgbClr val="0062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makePhoto</a:t>
            </a:r>
            <a:r>
              <a:rPr lang="ru-RU" altLang="ru-RU" sz="1600" b="1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ru-RU" altLang="ru-RU" sz="1600" b="1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b="1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ru-RU" altLang="ru-RU" sz="1600" b="1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ru-RU" altLang="ru-RU" sz="1600" b="1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b="1" dirty="0" err="1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u-RU" altLang="ru-RU" sz="1600" b="1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SmartPhone</a:t>
            </a:r>
            <a:r>
              <a:rPr lang="ru-RU" altLang="ru-RU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b="1" dirty="0" err="1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ru-RU" altLang="ru-RU" sz="1600" b="1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Phone </a:t>
            </a:r>
            <a:r>
              <a:rPr lang="ru-RU" altLang="ru-RU" sz="1600" b="1" dirty="0" err="1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ru-RU" altLang="ru-RU" sz="1600" b="1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MakePhotoInterface</a:t>
            </a:r>
            <a:r>
              <a:rPr lang="ru-RU" altLang="ru-RU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b="1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ru-RU" altLang="ru-RU" sz="1600" b="1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b="1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600" b="1" dirty="0" err="1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sz="1600" b="1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b="1" dirty="0" err="1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sz="1600" b="1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b="1" dirty="0" err="1">
                <a:solidFill>
                  <a:srgbClr val="0062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makePhoto</a:t>
            </a:r>
            <a:r>
              <a:rPr lang="ru-RU" altLang="ru-RU" sz="1600" b="1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  <a:r>
              <a:rPr lang="ru-RU" altLang="ru-RU" sz="1600" b="1" i="1" dirty="0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... */ </a:t>
            </a:r>
            <a:r>
              <a:rPr lang="ru-RU" altLang="ru-RU" sz="1600" b="1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ru-RU" altLang="ru-RU" sz="1600" b="1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b="1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3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75B3206-22EE-C8A4-4089-9C716EDCD6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987" t="31162" r="20514" b="30884"/>
          <a:stretch/>
        </p:blipFill>
        <p:spPr>
          <a:xfrm>
            <a:off x="6096001" y="1268760"/>
            <a:ext cx="4199015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37953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9A8EE6-52EC-FAA1-90D5-5C38E9153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A3AB8B0-A21F-B362-D3A9-7FC773F234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4242" y="3942883"/>
            <a:ext cx="5235798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Human h </a:t>
            </a:r>
            <a:r>
              <a:rPr lang="ru-RU" altLang="ru-RU" sz="2000" b="1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ru-RU" altLang="ru-RU" sz="2000" b="1" dirty="0" err="1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2000" b="1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000" b="1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Human();</a:t>
            </a:r>
            <a:br>
              <a:rPr lang="ru-RU" altLang="ru-RU" sz="2000" b="1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0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SmartPhone</a:t>
            </a:r>
            <a:r>
              <a:rPr lang="ru-RU" altLang="ru-RU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0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ru-RU" altLang="ru-RU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000" b="1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ru-RU" altLang="ru-RU" sz="2000" b="1" dirty="0" err="1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2000" b="1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000" b="1" dirty="0" err="1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SmartPhone</a:t>
            </a:r>
            <a:r>
              <a:rPr lang="ru-RU" altLang="ru-RU" sz="2000" b="1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ru-RU" altLang="ru-RU" sz="2000" b="1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0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ru-RU" altLang="ru-RU" sz="2000" b="1" dirty="0" err="1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.workWithDevice</a:t>
            </a:r>
            <a:r>
              <a:rPr lang="ru-RU" altLang="ru-RU" sz="2000" b="1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20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ru-RU" altLang="ru-RU" sz="2000" b="1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altLang="ru-RU" sz="4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41E5620-A700-CE22-4493-325614D6D0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4242" y="1634558"/>
            <a:ext cx="6647974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000" b="1" dirty="0" err="1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sz="2000" b="1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000" b="1" dirty="0" err="1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u-RU" altLang="ru-RU" sz="2000" b="1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Human </a:t>
            </a:r>
            <a:r>
              <a:rPr lang="ru-RU" altLang="ru-RU" sz="2000" b="1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ru-RU" altLang="ru-RU" sz="2000" b="1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000" b="1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2000" b="1" dirty="0" err="1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sz="2000" b="1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000" b="1" dirty="0" err="1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sz="2000" b="1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000" b="1" dirty="0" err="1">
                <a:solidFill>
                  <a:srgbClr val="0062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workWithDevice</a:t>
            </a:r>
            <a:r>
              <a:rPr lang="ru-RU" altLang="ru-RU" sz="2000" b="1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Device </a:t>
            </a:r>
            <a:r>
              <a:rPr lang="ru-RU" altLang="ru-RU" sz="2000" b="1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d) {</a:t>
            </a:r>
            <a:br>
              <a:rPr lang="ru-RU" altLang="ru-RU" sz="2000" b="1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000" b="1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2000" b="1" i="1" dirty="0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... */</a:t>
            </a:r>
            <a:br>
              <a:rPr lang="ru-RU" altLang="ru-RU" sz="2000" b="1" i="1" dirty="0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000" b="1" i="1" dirty="0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2000" b="1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ru-RU" altLang="ru-RU" sz="2000" b="1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000" b="1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ru-RU" altLang="ru-RU" sz="2000" b="1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ru-RU" altLang="ru-RU" sz="4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F699DC20-E76A-4241-FD75-65873F1F0851}"/>
              </a:ext>
            </a:extLst>
          </p:cNvPr>
          <p:cNvCxnSpPr/>
          <p:nvPr/>
        </p:nvCxnSpPr>
        <p:spPr>
          <a:xfrm>
            <a:off x="2351584" y="3573016"/>
            <a:ext cx="734481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25303250-69BD-A94B-9448-C14A835CCA73}"/>
              </a:ext>
            </a:extLst>
          </p:cNvPr>
          <p:cNvCxnSpPr>
            <a:cxnSpLocks/>
          </p:cNvCxnSpPr>
          <p:nvPr/>
        </p:nvCxnSpPr>
        <p:spPr>
          <a:xfrm flipH="1" flipV="1">
            <a:off x="7824192" y="2348881"/>
            <a:ext cx="720080" cy="244827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EBB52D9F-5081-55F3-EF8D-D7A8D1717B17}"/>
              </a:ext>
            </a:extLst>
          </p:cNvPr>
          <p:cNvCxnSpPr>
            <a:cxnSpLocks/>
          </p:cNvCxnSpPr>
          <p:nvPr/>
        </p:nvCxnSpPr>
        <p:spPr>
          <a:xfrm flipH="1">
            <a:off x="5735960" y="4797152"/>
            <a:ext cx="2448272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959C352-191D-77F8-9BFF-DCD390832556}"/>
              </a:ext>
            </a:extLst>
          </p:cNvPr>
          <p:cNvSpPr txBox="1"/>
          <p:nvPr/>
        </p:nvSpPr>
        <p:spPr>
          <a:xfrm>
            <a:off x="7824193" y="5013176"/>
            <a:ext cx="19319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Узнаем</a:t>
            </a:r>
          </a:p>
          <a:p>
            <a:r>
              <a:rPr lang="ru-RU" dirty="0"/>
              <a:t>восходящее</a:t>
            </a:r>
          </a:p>
          <a:p>
            <a:r>
              <a:rPr lang="ru-RU" dirty="0"/>
              <a:t>преобразование</a:t>
            </a:r>
          </a:p>
        </p:txBody>
      </p:sp>
    </p:spTree>
    <p:extLst>
      <p:ext uri="{BB962C8B-B14F-4D97-AF65-F5344CB8AC3E}">
        <p14:creationId xmlns:p14="http://schemas.microsoft.com/office/powerpoint/2010/main" val="876882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8B6EF1-6752-9FA4-4C47-FED4B62FC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Еще некоторые возможности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F1E6234-1004-A3F0-978E-1FC9299BB4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097366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EF0EAA-96C3-68E0-32A0-6E1318D58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78098"/>
          </a:xfrm>
        </p:spPr>
        <p:txBody>
          <a:bodyPr/>
          <a:lstStyle/>
          <a:p>
            <a:r>
              <a:rPr lang="ru-RU" b="1" dirty="0"/>
              <a:t>«вот и сузили»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30572FE-DF01-03FD-1F97-2DDBEDDD15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624" t="9895" r="33064" b="28601"/>
          <a:stretch/>
        </p:blipFill>
        <p:spPr>
          <a:xfrm>
            <a:off x="2423593" y="1700808"/>
            <a:ext cx="5892049" cy="4706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39095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83A742-E6FB-495B-56EF-C2FAC1794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922114"/>
          </a:xfrm>
        </p:spPr>
        <p:txBody>
          <a:bodyPr/>
          <a:lstStyle/>
          <a:p>
            <a:r>
              <a:rPr lang="ru-RU" b="1" dirty="0"/>
              <a:t>«Если бы»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D5A8A12-9F44-CA13-519A-D4C45974C6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801" t="12201" r="36612" b="31800"/>
          <a:stretch/>
        </p:blipFill>
        <p:spPr>
          <a:xfrm>
            <a:off x="2639616" y="1465680"/>
            <a:ext cx="6269161" cy="5117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27826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E12B6F-29EF-91F2-100F-902B495B3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1544" y="116632"/>
            <a:ext cx="6851104" cy="1143000"/>
          </a:xfrm>
        </p:spPr>
        <p:txBody>
          <a:bodyPr>
            <a:noAutofit/>
          </a:bodyPr>
          <a:lstStyle/>
          <a:p>
            <a:r>
              <a:rPr lang="ru-RU" sz="3600" b="1" dirty="0"/>
              <a:t>Но стойте, кажется у нас что-то было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AFED980-E189-5972-A5E1-89C6A6007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049" y="1556976"/>
            <a:ext cx="3762475" cy="28218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1403F8B-805D-0D90-F1EE-6377E6E508CF}"/>
              </a:ext>
            </a:extLst>
          </p:cNvPr>
          <p:cNvSpPr txBox="1"/>
          <p:nvPr/>
        </p:nvSpPr>
        <p:spPr>
          <a:xfrm>
            <a:off x="1803578" y="2708920"/>
            <a:ext cx="537254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i="1" dirty="0"/>
              <a:t>«</a:t>
            </a:r>
            <a:r>
              <a:rPr lang="en-US" sz="2800" i="1" dirty="0"/>
              <a:t>Java </a:t>
            </a:r>
            <a:r>
              <a:rPr lang="ru-RU" sz="2800" i="1" dirty="0"/>
              <a:t>проверяет объект, экземпляром какого именно класса этот объект является»</a:t>
            </a:r>
          </a:p>
          <a:p>
            <a:endParaRPr lang="ru-RU" sz="2800" dirty="0"/>
          </a:p>
          <a:p>
            <a:endParaRPr lang="ru-RU" sz="2800" dirty="0"/>
          </a:p>
          <a:p>
            <a:r>
              <a:rPr lang="en-US" sz="2800" dirty="0"/>
              <a:t>Java – </a:t>
            </a:r>
            <a:r>
              <a:rPr lang="ru-RU" sz="2800" dirty="0"/>
              <a:t>может, мы – тоже!</a:t>
            </a:r>
          </a:p>
        </p:txBody>
      </p:sp>
    </p:spTree>
    <p:extLst>
      <p:ext uri="{BB962C8B-B14F-4D97-AF65-F5344CB8AC3E}">
        <p14:creationId xmlns:p14="http://schemas.microsoft.com/office/powerpoint/2010/main" val="159019744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59FF85-089A-7C92-FEBF-177C219DA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instanceof</a:t>
            </a:r>
            <a:endParaRPr lang="ru-RU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854ADB9-4760-49AD-4378-D686418FBB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1585" y="2597768"/>
            <a:ext cx="7590539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3200" dirty="0" err="1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ru-RU" altLang="ru-RU" sz="3200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32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 </a:t>
            </a:r>
            <a:r>
              <a:rPr lang="ru-RU" altLang="ru-RU" sz="3200" dirty="0" err="1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lang="ru-RU" altLang="ru-RU" sz="3200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3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SmartPhone</a:t>
            </a:r>
            <a:r>
              <a:rPr lang="ru-RU" altLang="ru-RU" sz="32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ru-RU" altLang="ru-RU" sz="32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ru-RU" altLang="ru-RU" sz="32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32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d.</a:t>
            </a:r>
            <a:br>
              <a:rPr lang="ru-RU" altLang="ru-RU" sz="32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ru-RU" altLang="ru-RU" sz="32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32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6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EAEC097-E0B6-1440-09F0-830A24E2D2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32029" t="35747" r="54719" b="60505"/>
          <a:stretch/>
        </p:blipFill>
        <p:spPr>
          <a:xfrm>
            <a:off x="407368" y="1287630"/>
            <a:ext cx="2627784" cy="418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0041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59FF85-089A-7C92-FEBF-177C219DA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instanceof</a:t>
            </a:r>
            <a:endParaRPr lang="ru-RU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854ADB9-4760-49AD-4378-D686418FBB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1585" y="2597768"/>
            <a:ext cx="7590539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3200" dirty="0" err="1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ru-RU" altLang="ru-RU" sz="3200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32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 </a:t>
            </a:r>
            <a:r>
              <a:rPr lang="ru-RU" altLang="ru-RU" sz="3200" dirty="0" err="1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lang="ru-RU" altLang="ru-RU" sz="3200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3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SmartPhone</a:t>
            </a:r>
            <a:r>
              <a:rPr lang="ru-RU" altLang="ru-RU" sz="32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ru-RU" altLang="ru-RU" sz="32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ru-RU" altLang="ru-RU" sz="32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32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d.</a:t>
            </a:r>
            <a:br>
              <a:rPr lang="ru-RU" altLang="ru-RU" sz="32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ru-RU" altLang="ru-RU" sz="32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32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6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5ED4F48-C61E-32BE-7766-9B6B16DE27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32029" t="35747" r="54719" b="60505"/>
          <a:stretch/>
        </p:blipFill>
        <p:spPr>
          <a:xfrm>
            <a:off x="407368" y="1287630"/>
            <a:ext cx="2627784" cy="418057"/>
          </a:xfrm>
          <a:prstGeom prst="rect">
            <a:avLst/>
          </a:prstGeom>
        </p:spPr>
      </p:pic>
      <p:sp>
        <p:nvSpPr>
          <p:cNvPr id="8" name="Стрелка: вправо 7">
            <a:extLst>
              <a:ext uri="{FF2B5EF4-FFF2-40B4-BE49-F238E27FC236}">
                <a16:creationId xmlns:a16="http://schemas.microsoft.com/office/drawing/2014/main" id="{D1A12AA5-C09E-6643-8C92-3B8191828DE8}"/>
              </a:ext>
            </a:extLst>
          </p:cNvPr>
          <p:cNvSpPr/>
          <p:nvPr/>
        </p:nvSpPr>
        <p:spPr>
          <a:xfrm rot="14950751">
            <a:off x="3558902" y="437269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70FFEF-C75B-FDF5-ECC1-9792E0E3556C}"/>
              </a:ext>
            </a:extLst>
          </p:cNvPr>
          <p:cNvSpPr txBox="1"/>
          <p:nvPr/>
        </p:nvSpPr>
        <p:spPr>
          <a:xfrm>
            <a:off x="4050744" y="5301209"/>
            <a:ext cx="5976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Хотя мы и знаем, что </a:t>
            </a:r>
            <a:r>
              <a:rPr lang="en-US" dirty="0"/>
              <a:t>d </a:t>
            </a:r>
            <a:r>
              <a:rPr lang="ru-RU" dirty="0"/>
              <a:t>это смартфон, для кода пока </a:t>
            </a:r>
          </a:p>
          <a:p>
            <a:r>
              <a:rPr lang="ru-RU" dirty="0"/>
              <a:t>это все еще </a:t>
            </a:r>
            <a:r>
              <a:rPr lang="en-US" dirty="0"/>
              <a:t>device</a:t>
            </a:r>
            <a:r>
              <a:rPr lang="ru-RU" dirty="0"/>
              <a:t> </a:t>
            </a:r>
            <a:r>
              <a:rPr lang="en-US" dirty="0"/>
              <a:t>(</a:t>
            </a:r>
            <a:r>
              <a:rPr lang="ru-RU" dirty="0"/>
              <a:t>нет доступа к методам смартфона)</a:t>
            </a:r>
          </a:p>
        </p:txBody>
      </p:sp>
    </p:spTree>
    <p:extLst>
      <p:ext uri="{BB962C8B-B14F-4D97-AF65-F5344CB8AC3E}">
        <p14:creationId xmlns:p14="http://schemas.microsoft.com/office/powerpoint/2010/main" val="346201653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791ACF-A1B2-2D93-3CDA-05AFF7CD1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/>
              <a:t>Кастуем</a:t>
            </a:r>
            <a:r>
              <a:rPr lang="ru-RU" b="1" dirty="0"/>
              <a:t> магию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C5597D2-BDB4-7A4E-6086-DAE4FBA382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528" y="2564904"/>
            <a:ext cx="8686800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000" b="1" dirty="0" err="1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ru-RU" altLang="ru-RU" sz="2000" b="1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000" b="1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 </a:t>
            </a:r>
            <a:r>
              <a:rPr lang="ru-RU" altLang="ru-RU" sz="2000" b="1" dirty="0" err="1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lang="ru-RU" altLang="ru-RU" sz="2000" b="1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0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SmartPhone</a:t>
            </a:r>
            <a:r>
              <a:rPr lang="ru-RU" altLang="ru-RU" sz="2000" b="1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ru-RU" altLang="ru-RU" sz="2000" b="1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ru-RU" altLang="ru-RU" sz="2000" b="1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000" b="1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20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SmartPhone</a:t>
            </a:r>
            <a:r>
              <a:rPr lang="ru-RU" altLang="ru-RU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 </a:t>
            </a:r>
            <a:r>
              <a:rPr lang="ru-RU" altLang="ru-RU" sz="2000" b="1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(</a:t>
            </a:r>
            <a:r>
              <a:rPr lang="ru-RU" altLang="ru-RU" sz="20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SmartPhone</a:t>
            </a:r>
            <a:r>
              <a:rPr lang="ru-RU" altLang="ru-RU" sz="2000" b="1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d; </a:t>
            </a:r>
            <a:r>
              <a:rPr lang="ru-RU" altLang="ru-RU" sz="2000" b="1" i="1" dirty="0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стань смартфоном!</a:t>
            </a:r>
            <a:br>
              <a:rPr lang="ru-RU" altLang="ru-RU" sz="2000" b="1" i="1" dirty="0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000" b="1" i="1" dirty="0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20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ru-RU" altLang="ru-RU" sz="2000" b="1" dirty="0" err="1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.makePhoto</a:t>
            </a:r>
            <a:r>
              <a:rPr lang="ru-RU" altLang="ru-RU" sz="2000" b="1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ru-RU" altLang="ru-RU" sz="2000" b="1" i="1" dirty="0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е-е-е!</a:t>
            </a:r>
            <a:br>
              <a:rPr lang="ru-RU" altLang="ru-RU" sz="2000" b="1" i="1" dirty="0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ru-RU" altLang="ru-RU" sz="2000" b="1" i="1" dirty="0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000" b="1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4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880A80-044E-FB75-17AC-1DE3EA7D0F54}"/>
              </a:ext>
            </a:extLst>
          </p:cNvPr>
          <p:cNvSpPr txBox="1"/>
          <p:nvPr/>
        </p:nvSpPr>
        <p:spPr>
          <a:xfrm>
            <a:off x="3431704" y="5157193"/>
            <a:ext cx="6779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Нисходящее</a:t>
            </a:r>
            <a:r>
              <a:rPr lang="ru-RU" sz="2400" dirty="0"/>
              <a:t> преобразование (</a:t>
            </a:r>
            <a:r>
              <a:rPr lang="en-US" sz="2400" dirty="0" err="1"/>
              <a:t>downcasting</a:t>
            </a:r>
            <a:r>
              <a:rPr lang="en-US" sz="2400" dirty="0"/>
              <a:t>)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85231878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Исключения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427897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07568" y="4797152"/>
            <a:ext cx="8229600" cy="1143000"/>
          </a:xfrm>
        </p:spPr>
        <p:txBody>
          <a:bodyPr/>
          <a:lstStyle/>
          <a:p>
            <a:r>
              <a:rPr lang="ru-RU" dirty="0"/>
              <a:t>Ой, ошибка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207569" y="1827982"/>
            <a:ext cx="3191899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28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ru-RU" altLang="ru-RU" sz="28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 = </a:t>
            </a:r>
            <a:r>
              <a:rPr lang="ru-RU" altLang="ru-RU" sz="28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ru-RU" altLang="ru-RU" sz="2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br>
              <a:rPr lang="ru-RU" altLang="ru-RU" sz="2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28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ru-RU" altLang="ru-RU" sz="28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 = </a:t>
            </a:r>
            <a:r>
              <a:rPr lang="ru-RU" altLang="ru-RU" sz="28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ru-RU" altLang="ru-RU" sz="2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br>
              <a:rPr lang="ru-RU" altLang="ru-RU" sz="2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28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ru-RU" altLang="ru-RU" sz="28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 = a / b;</a:t>
            </a:r>
            <a:endParaRPr lang="ru-RU" altLang="ru-RU" sz="5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248359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063552" y="2163628"/>
            <a:ext cx="7725192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20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ru-RU" altLang="ru-RU" sz="20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MyMath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{</a:t>
            </a:r>
            <a:b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altLang="ru-RU" sz="20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ru-RU" altLang="ru-RU" sz="20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0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ru-RU" altLang="ru-RU" sz="20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fact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altLang="ru-RU" sz="20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ru-RU" altLang="ru-RU" sz="20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n) {</a:t>
            </a:r>
            <a:b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ru-RU" altLang="ru-RU" sz="20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ru-RU" altLang="ru-RU" sz="20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(n &lt; </a:t>
            </a:r>
            <a:r>
              <a:rPr lang="ru-RU" altLang="ru-RU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altLang="ru-RU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ru-RU" altLang="ru-RU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altLang="ru-RU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ru-RU" altLang="ru-RU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Can't</a:t>
            </a:r>
            <a:r>
              <a:rPr lang="ru-RU" altLang="ru-RU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take</a:t>
            </a:r>
            <a:r>
              <a:rPr lang="ru-RU" altLang="ru-RU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it</a:t>
            </a:r>
            <a:r>
              <a:rPr lang="ru-RU" altLang="ru-RU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!"</a:t>
            </a:r>
            <a:r>
              <a:rPr lang="ru-RU" altLang="ru-RU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// и что </a:t>
            </a:r>
            <a:r>
              <a:rPr lang="en-US" altLang="ru-RU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return? 0? -1?</a:t>
            </a:r>
            <a:br>
              <a:rPr lang="ru-RU" altLang="ru-RU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ru-RU" altLang="ru-RU" sz="20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ru-RU" altLang="ru-RU" sz="20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(n == </a:t>
            </a:r>
            <a:r>
              <a:rPr lang="ru-RU" altLang="ru-RU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{</a:t>
            </a:r>
            <a:b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ru-RU" altLang="ru-RU" sz="20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ru-RU" altLang="ru-RU" sz="20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b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} </a:t>
            </a:r>
            <a:r>
              <a:rPr lang="ru-RU" altLang="ru-RU" sz="20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ru-RU" altLang="ru-RU" sz="20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  <a:b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ru-RU" altLang="ru-RU" sz="20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ru-RU" altLang="ru-RU" sz="20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 * </a:t>
            </a:r>
            <a:r>
              <a:rPr lang="ru-RU" altLang="ru-RU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fact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(n - </a:t>
            </a:r>
            <a:r>
              <a:rPr lang="ru-RU" altLang="ru-RU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b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}</a:t>
            </a:r>
            <a:b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}</a:t>
            </a:r>
            <a:b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altLang="ru-RU" sz="4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20668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01687" y="332656"/>
            <a:ext cx="8229600" cy="1143000"/>
          </a:xfrm>
        </p:spPr>
        <p:txBody>
          <a:bodyPr>
            <a:noAutofit/>
          </a:bodyPr>
          <a:lstStyle/>
          <a:p>
            <a:r>
              <a:rPr lang="ru-RU" sz="4000" b="1" dirty="0"/>
              <a:t>Принцип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81200" y="1772817"/>
            <a:ext cx="8229600" cy="4353347"/>
          </a:xfrm>
        </p:spPr>
        <p:txBody>
          <a:bodyPr>
            <a:normAutofit fontScale="92500"/>
          </a:bodyPr>
          <a:lstStyle/>
          <a:p>
            <a:pPr algn="just"/>
            <a:r>
              <a:rPr lang="ru-RU" sz="2800" dirty="0"/>
              <a:t>Если мы разрабатываем для </a:t>
            </a:r>
            <a:r>
              <a:rPr lang="ru-RU" sz="2800" b="1" dirty="0"/>
              <a:t>использования</a:t>
            </a:r>
            <a:r>
              <a:rPr lang="ru-RU" sz="2800" dirty="0"/>
              <a:t> другими </a:t>
            </a:r>
            <a:r>
              <a:rPr lang="ru-RU" sz="2800" b="1" dirty="0"/>
              <a:t>разработчиками</a:t>
            </a:r>
            <a:r>
              <a:rPr lang="ru-RU" sz="2800" dirty="0"/>
              <a:t> (например, классы) – мы </a:t>
            </a:r>
            <a:r>
              <a:rPr lang="ru-RU" sz="2800" b="1" dirty="0"/>
              <a:t>не</a:t>
            </a:r>
            <a:r>
              <a:rPr lang="ru-RU" sz="2800" dirty="0"/>
              <a:t> </a:t>
            </a:r>
            <a:r>
              <a:rPr lang="ru-RU" sz="2800" b="1" dirty="0"/>
              <a:t>скрываем</a:t>
            </a:r>
            <a:r>
              <a:rPr lang="ru-RU" sz="2800" dirty="0"/>
              <a:t>, что в работе метода может произойти исключительная ситуация – и даже </a:t>
            </a:r>
            <a:r>
              <a:rPr lang="ru-RU" sz="2800" b="1" dirty="0"/>
              <a:t>явно</a:t>
            </a:r>
            <a:r>
              <a:rPr lang="ru-RU" sz="2800" dirty="0"/>
              <a:t> об этом </a:t>
            </a:r>
            <a:r>
              <a:rPr lang="ru-RU" sz="2800" b="1" dirty="0"/>
              <a:t>говорим</a:t>
            </a:r>
            <a:r>
              <a:rPr lang="ru-RU" sz="2800" dirty="0"/>
              <a:t>.</a:t>
            </a:r>
          </a:p>
          <a:p>
            <a:pPr marL="0" indent="0" algn="just">
              <a:buNone/>
            </a:pPr>
            <a:endParaRPr lang="ru-RU" sz="2800" dirty="0"/>
          </a:p>
          <a:p>
            <a:pPr algn="just"/>
            <a:r>
              <a:rPr lang="ru-RU" sz="2800" dirty="0"/>
              <a:t>Но если разработка идет для </a:t>
            </a:r>
            <a:r>
              <a:rPr lang="ru-RU" sz="2800" b="1" dirty="0"/>
              <a:t>конечного</a:t>
            </a:r>
            <a:r>
              <a:rPr lang="ru-RU" sz="2800" dirty="0"/>
              <a:t> </a:t>
            </a:r>
            <a:r>
              <a:rPr lang="ru-RU" sz="2800" b="1" dirty="0"/>
              <a:t>пользователя</a:t>
            </a:r>
            <a:r>
              <a:rPr lang="ru-RU" sz="2800" dirty="0"/>
              <a:t> – мы пытаемся </a:t>
            </a:r>
            <a:r>
              <a:rPr lang="ru-RU" sz="2800" b="1" dirty="0"/>
              <a:t>ошибки</a:t>
            </a:r>
            <a:r>
              <a:rPr lang="ru-RU" sz="2800" dirty="0"/>
              <a:t> </a:t>
            </a:r>
            <a:r>
              <a:rPr lang="ru-RU" sz="2800" b="1" dirty="0"/>
              <a:t>отловить</a:t>
            </a:r>
            <a:r>
              <a:rPr lang="ru-RU" sz="2800" dirty="0"/>
              <a:t> и поправить, </a:t>
            </a:r>
            <a:r>
              <a:rPr lang="ru-RU" sz="2800" b="1" dirty="0"/>
              <a:t>не прерывая</a:t>
            </a:r>
            <a:r>
              <a:rPr lang="ru-RU" sz="2800" dirty="0"/>
              <a:t> работу программы.</a:t>
            </a:r>
          </a:p>
          <a:p>
            <a:pPr algn="just"/>
            <a:endParaRPr lang="ru-RU" sz="2800" dirty="0"/>
          </a:p>
          <a:p>
            <a:pPr marL="0" indent="0" algn="just">
              <a:buNone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657626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Анонимный класс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Мгновенная реализация интерфейса или абстрактного класса в коде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847529" y="3164485"/>
            <a:ext cx="8594019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ru-RU" altLang="ru-RU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static</a:t>
            </a:r>
            <a:r>
              <a:rPr lang="ru-RU" altLang="ru-RU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ru-RU" altLang="ru-RU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main</a:t>
            </a:r>
            <a:r>
              <a:rPr lang="ru-RU" altLang="ru-RU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altLang="ru-RU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ru-RU" altLang="ru-RU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[] </a:t>
            </a:r>
            <a:r>
              <a:rPr lang="ru-RU" altLang="ru-RU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ru-RU" altLang="ru-RU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{</a:t>
            </a:r>
            <a:endParaRPr lang="en-US" altLang="ru-RU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br>
              <a:rPr lang="ru-RU" altLang="ru-RU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altLang="ru-RU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MakePhotoInterface</a:t>
            </a:r>
            <a:r>
              <a:rPr lang="ru-RU" altLang="ru-RU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camera</a:t>
            </a:r>
            <a:r>
              <a:rPr lang="ru-RU" altLang="ru-RU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ru-RU" altLang="ru-RU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ru-RU" altLang="ru-RU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MakePhotoInterface</a:t>
            </a:r>
            <a:r>
              <a:rPr lang="ru-RU" altLang="ru-RU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 {</a:t>
            </a:r>
            <a:br>
              <a:rPr lang="ru-RU" altLang="ru-RU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br>
              <a:rPr lang="ru-RU" altLang="ru-RU" dirty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dirty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ru-RU" altLang="ru-RU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ru-RU" altLang="ru-RU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ru-RU" altLang="ru-RU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makePhoto</a:t>
            </a:r>
            <a:r>
              <a:rPr lang="ru-RU" altLang="ru-RU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 {</a:t>
            </a:r>
            <a:br>
              <a:rPr lang="ru-RU" altLang="ru-RU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ru-RU" altLang="ru-RU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System.</a:t>
            </a:r>
            <a:r>
              <a:rPr lang="ru-RU" altLang="ru-RU" b="1" i="1" dirty="0" err="1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out</a:t>
            </a:r>
            <a:r>
              <a:rPr lang="ru-RU" altLang="ru-RU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.println</a:t>
            </a:r>
            <a:r>
              <a:rPr lang="ru-RU" altLang="ru-RU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altLang="ru-RU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ru-RU" altLang="ru-RU" b="1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Make</a:t>
            </a:r>
            <a:r>
              <a:rPr lang="ru-RU" altLang="ru-RU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b="1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photo</a:t>
            </a:r>
            <a:r>
              <a:rPr lang="ru-RU" altLang="ru-RU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b="1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as</a:t>
            </a:r>
            <a:r>
              <a:rPr lang="ru-RU" altLang="ru-RU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Nikon </a:t>
            </a:r>
            <a:r>
              <a:rPr lang="ru-RU" altLang="ru-RU" b="1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Camera</a:t>
            </a:r>
            <a:r>
              <a:rPr lang="ru-RU" altLang="ru-RU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ru-RU" altLang="ru-RU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br>
              <a:rPr lang="ru-RU" altLang="ru-RU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}</a:t>
            </a:r>
            <a:endParaRPr lang="en-US" altLang="ru-RU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br>
              <a:rPr lang="ru-RU" altLang="ru-RU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};</a:t>
            </a:r>
            <a:endParaRPr lang="en-US" altLang="ru-RU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br>
              <a:rPr lang="ru-RU" altLang="ru-RU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altLang="ru-RU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camera.makePhoto</a:t>
            </a:r>
            <a:r>
              <a:rPr lang="ru-RU" altLang="ru-RU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();</a:t>
            </a:r>
            <a:br>
              <a:rPr lang="ru-RU" altLang="ru-RU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altLang="ru-RU"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81088" y="6381328"/>
            <a:ext cx="2063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! </a:t>
            </a:r>
            <a:r>
              <a:rPr lang="en-US" dirty="0"/>
              <a:t>lambda in Java 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48334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Exception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709120"/>
          </a:xfrm>
        </p:spPr>
        <p:txBody>
          <a:bodyPr>
            <a:normAutofit/>
          </a:bodyPr>
          <a:lstStyle/>
          <a:p>
            <a:pPr algn="just"/>
            <a:r>
              <a:rPr lang="ru-RU" sz="2800" dirty="0"/>
              <a:t>Объект, означающий исключительную ситуацию. </a:t>
            </a:r>
          </a:p>
          <a:p>
            <a:pPr algn="just"/>
            <a:endParaRPr lang="ru-RU" sz="2800" dirty="0"/>
          </a:p>
          <a:p>
            <a:pPr algn="just"/>
            <a:r>
              <a:rPr lang="ru-RU" sz="2800" dirty="0"/>
              <a:t>Генерируется, когда </a:t>
            </a:r>
            <a:r>
              <a:rPr lang="en-US" sz="2800" dirty="0"/>
              <a:t>java-</a:t>
            </a:r>
            <a:r>
              <a:rPr lang="ru-RU" sz="2800" dirty="0"/>
              <a:t>код не может выполниться так, как предписано синтаксически.</a:t>
            </a:r>
          </a:p>
          <a:p>
            <a:pPr algn="just"/>
            <a:endParaRPr lang="ru-RU" sz="2800" dirty="0"/>
          </a:p>
          <a:p>
            <a:pPr algn="just"/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71617621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Правильный пример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063552" y="1855853"/>
            <a:ext cx="7879080" cy="44012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20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ru-RU" altLang="ru-RU" sz="20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MyMath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{</a:t>
            </a:r>
            <a:b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altLang="ru-RU" sz="20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ru-RU" altLang="ru-RU" sz="20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0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ru-RU" altLang="ru-RU" sz="20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fact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altLang="ru-RU" sz="20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ru-RU" altLang="ru-RU" sz="20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n) </a:t>
            </a:r>
            <a:r>
              <a:rPr lang="ru-RU" altLang="ru-RU" sz="20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throws</a:t>
            </a:r>
            <a:r>
              <a:rPr lang="ru-RU" altLang="ru-RU" sz="20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Exception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{</a:t>
            </a:r>
            <a:b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endParaRPr lang="en-US" altLang="ru-RU" sz="20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 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0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ru-RU" altLang="ru-RU" sz="20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(n &lt; </a:t>
            </a:r>
            <a:r>
              <a:rPr lang="ru-RU" altLang="ru-RU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ru-RU" altLang="ru-RU" sz="20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throw</a:t>
            </a:r>
            <a:r>
              <a:rPr lang="ru-RU" altLang="ru-RU" sz="20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0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ru-RU" altLang="ru-RU" sz="20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Exception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altLang="ru-RU" sz="20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ru-RU" altLang="ru-RU" sz="2000" b="1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Can't</a:t>
            </a:r>
            <a:r>
              <a:rPr lang="ru-RU" altLang="ru-RU" sz="20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000" b="1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take</a:t>
            </a:r>
            <a:r>
              <a:rPr lang="ru-RU" altLang="ru-RU" sz="20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000" b="1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it</a:t>
            </a:r>
            <a:r>
              <a:rPr lang="ru-RU" altLang="ru-RU" sz="20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!"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b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b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ru-RU" altLang="ru-RU" sz="20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ru-RU" altLang="ru-RU" sz="20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(n == </a:t>
            </a:r>
            <a:r>
              <a:rPr lang="ru-RU" altLang="ru-RU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{</a:t>
            </a:r>
            <a:b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ru-RU" altLang="ru-RU" sz="20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ru-RU" altLang="ru-RU" sz="20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altLang="ru-RU" sz="20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b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} </a:t>
            </a:r>
            <a:r>
              <a:rPr lang="ru-RU" altLang="ru-RU" sz="20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ru-RU" altLang="ru-RU" sz="20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  <a:b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ru-RU" altLang="ru-RU" sz="20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ru-RU" altLang="ru-RU" sz="20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 * </a:t>
            </a:r>
            <a:r>
              <a:rPr lang="ru-RU" altLang="ru-RU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fact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(n - </a:t>
            </a:r>
            <a:r>
              <a:rPr lang="ru-RU" altLang="ru-RU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b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}</a:t>
            </a:r>
            <a:b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}</a:t>
            </a:r>
            <a:b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altLang="ru-RU" sz="4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464580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/>
              <a:t>Не работает (и </a:t>
            </a:r>
            <a:r>
              <a:rPr lang="ru-RU" sz="3600"/>
              <a:t>не компилируется). </a:t>
            </a:r>
            <a:r>
              <a:rPr lang="ru-RU" sz="3600" dirty="0"/>
              <a:t>Что надо сделать?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207569" y="2601486"/>
            <a:ext cx="7742825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24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ru-RU" altLang="ru-RU" sz="24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4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static</a:t>
            </a:r>
            <a:r>
              <a:rPr lang="ru-RU" altLang="ru-RU" sz="24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4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ru-RU" altLang="ru-RU" sz="24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main</a:t>
            </a:r>
            <a:r>
              <a:rPr lang="ru-RU" alt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altLang="ru-RU" sz="2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ru-RU" alt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[] </a:t>
            </a:r>
            <a:r>
              <a:rPr lang="ru-RU" altLang="ru-RU" sz="2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ru-RU" alt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 {</a:t>
            </a:r>
            <a:br>
              <a:rPr lang="ru-RU" alt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br>
              <a:rPr lang="ru-RU" alt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altLang="ru-RU" sz="2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Scanner</a:t>
            </a:r>
            <a:r>
              <a:rPr lang="ru-RU" alt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sc</a:t>
            </a:r>
            <a:r>
              <a:rPr lang="ru-RU" alt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ru-RU" altLang="ru-RU" sz="24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ru-RU" altLang="ru-RU" sz="24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Scanner</a:t>
            </a:r>
            <a:r>
              <a:rPr lang="ru-RU" alt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(System.</a:t>
            </a:r>
            <a:r>
              <a:rPr lang="ru-RU" altLang="ru-RU" sz="2400" b="1" i="1" dirty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ru-RU" alt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br>
              <a:rPr lang="ru-RU" alt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altLang="ru-RU" sz="24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ru-RU" altLang="ru-RU" sz="24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 = </a:t>
            </a:r>
            <a:r>
              <a:rPr lang="ru-RU" altLang="ru-RU" sz="2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MyMath.</a:t>
            </a:r>
            <a:r>
              <a:rPr lang="ru-RU" altLang="ru-RU" sz="2400" i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fact</a:t>
            </a:r>
            <a:r>
              <a:rPr lang="ru-RU" alt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altLang="ru-RU" sz="2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sc.nextInt</a:t>
            </a:r>
            <a:r>
              <a:rPr lang="ru-RU" alt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());</a:t>
            </a:r>
            <a:br>
              <a:rPr lang="ru-RU" alt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br>
              <a:rPr lang="ru-RU" alt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altLang="ru-RU" sz="48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4511824" y="4077072"/>
            <a:ext cx="460851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59021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 </a:t>
            </a:r>
            <a:r>
              <a:rPr lang="ru-RU" b="1" dirty="0"/>
              <a:t>варианта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dirty="0"/>
              <a:t>сказать «</a:t>
            </a:r>
            <a:r>
              <a:rPr lang="ru-RU" i="1" dirty="0"/>
              <a:t>Да, у нас тут исключение, используешь наш метод – обработай!»</a:t>
            </a:r>
          </a:p>
          <a:p>
            <a:pPr algn="just"/>
            <a:endParaRPr lang="ru-RU" dirty="0"/>
          </a:p>
          <a:p>
            <a:pPr algn="just"/>
            <a:r>
              <a:rPr lang="ru-RU" dirty="0"/>
              <a:t>сказать «</a:t>
            </a:r>
            <a:r>
              <a:rPr lang="ru-RU" i="1" dirty="0"/>
              <a:t>Ого, тут исключение, надо срочно его поймать и не выпускать!</a:t>
            </a:r>
            <a:r>
              <a:rPr lang="ru-RU" dirty="0"/>
              <a:t>»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897213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Можно делать, пока учимся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981200" y="2204864"/>
            <a:ext cx="8042586" cy="175432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8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ru-RU" altLang="ru-RU" sz="18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18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static</a:t>
            </a:r>
            <a:r>
              <a:rPr lang="ru-RU" altLang="ru-RU" sz="18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18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ru-RU" altLang="ru-RU" sz="18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18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main</a:t>
            </a:r>
            <a:r>
              <a:rPr lang="ru-RU" altLang="ru-RU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altLang="ru-RU" sz="18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ru-RU" altLang="ru-RU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[] </a:t>
            </a:r>
            <a:r>
              <a:rPr lang="ru-RU" altLang="ru-RU" sz="18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ru-RU" altLang="ru-RU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ru-RU" altLang="ru-RU" sz="18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throws</a:t>
            </a:r>
            <a:r>
              <a:rPr lang="ru-RU" altLang="ru-RU" sz="18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18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Exception</a:t>
            </a:r>
            <a:r>
              <a:rPr lang="ru-RU" altLang="ru-RU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{</a:t>
            </a:r>
            <a:br>
              <a:rPr lang="ru-RU" altLang="ru-RU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br>
              <a:rPr lang="ru-RU" altLang="ru-RU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altLang="ru-RU" sz="18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Scanner</a:t>
            </a:r>
            <a:r>
              <a:rPr lang="ru-RU" altLang="ru-RU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18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sc</a:t>
            </a:r>
            <a:r>
              <a:rPr lang="ru-RU" altLang="ru-RU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ru-RU" altLang="ru-RU" sz="18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ru-RU" altLang="ru-RU" sz="18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18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Scanner</a:t>
            </a:r>
            <a:r>
              <a:rPr lang="ru-RU" altLang="ru-RU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(System.</a:t>
            </a:r>
            <a:r>
              <a:rPr lang="ru-RU" altLang="ru-RU" sz="1800" b="1" i="1" dirty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ru-RU" altLang="ru-RU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br>
              <a:rPr lang="ru-RU" altLang="ru-RU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altLang="ru-RU" sz="18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ru-RU" altLang="ru-RU" sz="18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 = </a:t>
            </a:r>
            <a:r>
              <a:rPr lang="ru-RU" altLang="ru-RU" sz="18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MyMath.</a:t>
            </a:r>
            <a:r>
              <a:rPr lang="ru-RU" altLang="ru-RU" sz="1800" i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fact</a:t>
            </a:r>
            <a:r>
              <a:rPr lang="ru-RU" altLang="ru-RU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altLang="ru-RU" sz="18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sc.nextInt</a:t>
            </a:r>
            <a:r>
              <a:rPr lang="ru-RU" altLang="ru-RU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());</a:t>
            </a:r>
            <a:br>
              <a:rPr lang="ru-RU" altLang="ru-RU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br>
              <a:rPr lang="ru-RU" altLang="ru-RU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altLang="ru-RU" sz="4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112211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Грамотный подход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063552" y="2019612"/>
            <a:ext cx="8111516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24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ru-RU" altLang="ru-RU" sz="24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4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static</a:t>
            </a:r>
            <a:r>
              <a:rPr lang="ru-RU" altLang="ru-RU" sz="24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4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ru-RU" altLang="ru-RU" sz="24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main</a:t>
            </a:r>
            <a:r>
              <a:rPr lang="ru-RU" alt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altLang="ru-RU" sz="2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ru-RU" alt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[] </a:t>
            </a:r>
            <a:r>
              <a:rPr lang="ru-RU" altLang="ru-RU" sz="2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ru-RU" alt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{</a:t>
            </a:r>
            <a:br>
              <a:rPr lang="ru-RU" alt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br>
              <a:rPr lang="ru-RU" alt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altLang="ru-RU" sz="2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Scanner</a:t>
            </a:r>
            <a:r>
              <a:rPr lang="ru-RU" alt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sc</a:t>
            </a:r>
            <a:r>
              <a:rPr lang="ru-RU" alt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ru-RU" altLang="ru-RU" sz="24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ru-RU" altLang="ru-RU" sz="24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Scanner</a:t>
            </a:r>
            <a:r>
              <a:rPr lang="ru-RU" alt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(System.</a:t>
            </a:r>
            <a:r>
              <a:rPr lang="ru-RU" altLang="ru-RU" sz="2400" b="1" i="1" dirty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ru-RU" alt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br>
              <a:rPr lang="ru-RU" alt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altLang="ru-RU" sz="24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try</a:t>
            </a:r>
            <a:r>
              <a:rPr lang="ru-RU" altLang="ru-RU" sz="24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  <a:br>
              <a:rPr lang="ru-RU" alt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ru-RU" altLang="ru-RU" sz="24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ru-RU" altLang="ru-RU" sz="24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 = </a:t>
            </a:r>
            <a:r>
              <a:rPr lang="ru-RU" altLang="ru-RU" sz="2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MyMath.</a:t>
            </a:r>
            <a:r>
              <a:rPr lang="ru-RU" altLang="ru-RU" sz="2400" i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fact</a:t>
            </a:r>
            <a:r>
              <a:rPr lang="ru-RU" alt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altLang="ru-RU" sz="2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sc.nextInt</a:t>
            </a:r>
            <a:r>
              <a:rPr lang="ru-RU" alt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());</a:t>
            </a:r>
            <a:br>
              <a:rPr lang="ru-RU" alt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} </a:t>
            </a:r>
            <a:r>
              <a:rPr lang="ru-RU" altLang="ru-RU" sz="24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catch</a:t>
            </a:r>
            <a:r>
              <a:rPr lang="ru-RU" altLang="ru-RU" sz="24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altLang="ru-RU" sz="2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Exception</a:t>
            </a:r>
            <a:r>
              <a:rPr lang="ru-RU" alt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e) {</a:t>
            </a:r>
            <a:br>
              <a:rPr lang="ru-RU" alt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alt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действия, когда исключение было</a:t>
            </a:r>
            <a:br>
              <a:rPr lang="ru-RU" alt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}</a:t>
            </a:r>
            <a:br>
              <a:rPr lang="ru-RU" alt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br>
              <a:rPr lang="ru-RU" alt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altLang="ru-RU" sz="48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" name="Прямая со стрелкой 3"/>
          <p:cNvCxnSpPr/>
          <p:nvPr/>
        </p:nvCxnSpPr>
        <p:spPr>
          <a:xfrm flipH="1" flipV="1">
            <a:off x="5231904" y="4293096"/>
            <a:ext cx="288032" cy="1224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943873" y="5517232"/>
            <a:ext cx="51443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Класс исключения здесь должен быть тем же,</a:t>
            </a:r>
          </a:p>
          <a:p>
            <a:r>
              <a:rPr lang="ru-RU" dirty="0"/>
              <a:t>или выше (суперклассом) для исключения, </a:t>
            </a:r>
          </a:p>
          <a:p>
            <a:r>
              <a:rPr lang="ru-RU" dirty="0"/>
              <a:t>которое генерируется в </a:t>
            </a:r>
            <a:r>
              <a:rPr lang="en-US" dirty="0"/>
              <a:t>fact.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473424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Ругается избирательно…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81" t="11807" r="11214" b="38240"/>
          <a:stretch/>
        </p:blipFill>
        <p:spPr bwMode="auto">
          <a:xfrm>
            <a:off x="1631505" y="1988841"/>
            <a:ext cx="8840135" cy="42824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672065" y="5949280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Почему?</a:t>
            </a:r>
          </a:p>
        </p:txBody>
      </p:sp>
    </p:spTree>
    <p:extLst>
      <p:ext uri="{BB962C8B-B14F-4D97-AF65-F5344CB8AC3E}">
        <p14:creationId xmlns:p14="http://schemas.microsoft.com/office/powerpoint/2010/main" val="350917202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Checked &amp; Unchecked</a:t>
            </a:r>
            <a:endParaRPr lang="ru-RU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015880" y="1916832"/>
            <a:ext cx="2088232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Throwable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269804" y="2840360"/>
            <a:ext cx="2088232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Error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420036" y="2840360"/>
            <a:ext cx="2088232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Exception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303912" y="3789040"/>
            <a:ext cx="2088232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RuntimeException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2207568" y="3933056"/>
            <a:ext cx="2592288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VirtualMachineError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775520" y="5013176"/>
            <a:ext cx="2592288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StackOverflowError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7968208" y="3582516"/>
            <a:ext cx="2592288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IOException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7968208" y="4555976"/>
            <a:ext cx="2697832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FileNotFoundException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4799856" y="5263852"/>
            <a:ext cx="2697832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ArithmeticException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6057317" y="5864696"/>
            <a:ext cx="4227884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ArrayIndexOutOfBoundException</a:t>
            </a:r>
            <a:endParaRPr lang="ru-RU" dirty="0"/>
          </a:p>
        </p:txBody>
      </p:sp>
      <p:cxnSp>
        <p:nvCxnSpPr>
          <p:cNvPr id="15" name="Прямая со стрелкой 14"/>
          <p:cNvCxnSpPr/>
          <p:nvPr/>
        </p:nvCxnSpPr>
        <p:spPr>
          <a:xfrm flipH="1">
            <a:off x="4799856" y="2374032"/>
            <a:ext cx="1008112" cy="4663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6" name="Прямая со стрелкой 15"/>
          <p:cNvCxnSpPr>
            <a:stCxn id="4" idx="2"/>
          </p:cNvCxnSpPr>
          <p:nvPr/>
        </p:nvCxnSpPr>
        <p:spPr>
          <a:xfrm>
            <a:off x="6059996" y="2374032"/>
            <a:ext cx="1260140" cy="4663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9" name="Прямая со стрелкой 18"/>
          <p:cNvCxnSpPr>
            <a:stCxn id="6" idx="2"/>
          </p:cNvCxnSpPr>
          <p:nvPr/>
        </p:nvCxnSpPr>
        <p:spPr>
          <a:xfrm flipH="1">
            <a:off x="6600056" y="3297560"/>
            <a:ext cx="864096" cy="4914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3" name="Прямая со стрелкой 22"/>
          <p:cNvCxnSpPr/>
          <p:nvPr/>
        </p:nvCxnSpPr>
        <p:spPr>
          <a:xfrm flipH="1">
            <a:off x="5807969" y="4310236"/>
            <a:ext cx="681397" cy="9536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5" name="Прямая со стрелкой 24"/>
          <p:cNvCxnSpPr/>
          <p:nvPr/>
        </p:nvCxnSpPr>
        <p:spPr>
          <a:xfrm>
            <a:off x="6489366" y="4310236"/>
            <a:ext cx="1838883" cy="15544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8" name="Прямая со стрелкой 27"/>
          <p:cNvCxnSpPr>
            <a:endCxn id="10" idx="0"/>
          </p:cNvCxnSpPr>
          <p:nvPr/>
        </p:nvCxnSpPr>
        <p:spPr>
          <a:xfrm>
            <a:off x="7896200" y="3297560"/>
            <a:ext cx="1368152" cy="2849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31" name="Прямая со стрелкой 30"/>
          <p:cNvCxnSpPr>
            <a:stCxn id="10" idx="2"/>
          </p:cNvCxnSpPr>
          <p:nvPr/>
        </p:nvCxnSpPr>
        <p:spPr>
          <a:xfrm flipH="1">
            <a:off x="9048328" y="4039716"/>
            <a:ext cx="216024" cy="4694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34" name="Прямая со стрелкой 33"/>
          <p:cNvCxnSpPr/>
          <p:nvPr/>
        </p:nvCxnSpPr>
        <p:spPr>
          <a:xfrm flipH="1">
            <a:off x="3863752" y="3369518"/>
            <a:ext cx="216024" cy="4694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35" name="Прямая со стрелкой 34"/>
          <p:cNvCxnSpPr/>
          <p:nvPr/>
        </p:nvCxnSpPr>
        <p:spPr>
          <a:xfrm flipH="1">
            <a:off x="3161792" y="4446215"/>
            <a:ext cx="216024" cy="4694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4738657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954162" y="908721"/>
            <a:ext cx="8318303" cy="50783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ru-RU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static</a:t>
            </a:r>
            <a:r>
              <a:rPr lang="ru-RU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ru-RU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testIfPositive</a:t>
            </a:r>
            <a:r>
              <a:rPr lang="ru-RU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ru-RU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x) </a:t>
            </a:r>
            <a:r>
              <a:rPr lang="ru-RU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throws</a:t>
            </a:r>
            <a:r>
              <a:rPr lang="ru-RU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Exception</a:t>
            </a:r>
            <a:r>
              <a:rPr lang="ru-RU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{</a:t>
            </a:r>
            <a:br>
              <a:rPr lang="ru-RU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ru-RU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(x &lt; </a:t>
            </a:r>
            <a:r>
              <a:rPr lang="ru-RU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ru-RU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{</a:t>
            </a:r>
            <a:br>
              <a:rPr lang="ru-RU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ru-RU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throw</a:t>
            </a:r>
            <a:r>
              <a:rPr lang="ru-RU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ru-RU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Exception</a:t>
            </a:r>
            <a:r>
              <a:rPr lang="ru-RU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ru-RU" b="1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Negative</a:t>
            </a:r>
            <a:r>
              <a:rPr lang="ru-RU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!"</a:t>
            </a:r>
            <a:r>
              <a:rPr lang="ru-RU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br>
              <a:rPr lang="ru-RU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} </a:t>
            </a:r>
            <a:r>
              <a:rPr lang="ru-RU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ru-RU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  <a:br>
              <a:rPr lang="ru-RU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ru-RU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System.</a:t>
            </a:r>
            <a:r>
              <a:rPr lang="ru-RU" b="1" i="1" dirty="0" err="1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out</a:t>
            </a:r>
            <a:r>
              <a:rPr lang="ru-RU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.println</a:t>
            </a:r>
            <a:r>
              <a:rPr lang="ru-RU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"x - </a:t>
            </a:r>
            <a:r>
              <a:rPr lang="ru-RU" b="1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positive</a:t>
            </a:r>
            <a:r>
              <a:rPr lang="ru-RU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ru-RU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br>
              <a:rPr lang="ru-RU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}</a:t>
            </a:r>
            <a:br>
              <a:rPr lang="ru-RU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br>
              <a:rPr lang="ru-RU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br>
              <a:rPr lang="ru-RU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ru-RU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static</a:t>
            </a:r>
            <a:r>
              <a:rPr lang="ru-RU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ru-RU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main</a:t>
            </a:r>
            <a:r>
              <a:rPr lang="ru-RU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ru-RU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[] </a:t>
            </a:r>
            <a:r>
              <a:rPr lang="ru-RU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ru-RU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{</a:t>
            </a:r>
            <a:br>
              <a:rPr lang="ru-RU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try</a:t>
            </a:r>
            <a:r>
              <a:rPr lang="ru-RU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  <a:br>
              <a:rPr lang="ru-RU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ru-RU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Scanner</a:t>
            </a:r>
            <a:r>
              <a:rPr lang="ru-RU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sc</a:t>
            </a:r>
            <a:r>
              <a:rPr lang="ru-RU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ru-RU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ru-RU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Scanner</a:t>
            </a:r>
            <a:r>
              <a:rPr lang="ru-RU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ru-RU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File</a:t>
            </a:r>
            <a:r>
              <a:rPr lang="ru-RU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"1.txt"</a:t>
            </a:r>
            <a:r>
              <a:rPr lang="ru-RU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));</a:t>
            </a:r>
            <a:br>
              <a:rPr lang="ru-RU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ru-RU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ru-RU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x = </a:t>
            </a:r>
            <a:r>
              <a:rPr lang="ru-RU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sc.nextInt</a:t>
            </a:r>
            <a:r>
              <a:rPr lang="ru-RU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();</a:t>
            </a:r>
            <a:br>
              <a:rPr lang="ru-RU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ru-RU" i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testIfPositive</a:t>
            </a:r>
            <a:r>
              <a:rPr lang="ru-RU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(x);</a:t>
            </a:r>
            <a:br>
              <a:rPr lang="ru-RU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} </a:t>
            </a:r>
            <a:r>
              <a:rPr lang="ru-RU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catch</a:t>
            </a:r>
            <a:r>
              <a:rPr lang="ru-RU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Exception</a:t>
            </a:r>
            <a:r>
              <a:rPr lang="ru-RU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e) {</a:t>
            </a:r>
            <a:br>
              <a:rPr lang="ru-RU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ru-RU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System.</a:t>
            </a:r>
            <a:r>
              <a:rPr lang="ru-RU" b="1" i="1" dirty="0" err="1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out</a:t>
            </a:r>
            <a:r>
              <a:rPr lang="ru-RU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.println</a:t>
            </a:r>
            <a:r>
              <a:rPr lang="ru-RU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ru-RU" b="1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So</a:t>
            </a:r>
            <a:r>
              <a:rPr lang="ru-RU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bad</a:t>
            </a:r>
            <a:r>
              <a:rPr lang="ru-RU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!"</a:t>
            </a:r>
            <a:r>
              <a:rPr lang="ru-RU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br>
              <a:rPr lang="ru-RU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} </a:t>
            </a:r>
            <a:r>
              <a:rPr lang="ru-RU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catch</a:t>
            </a:r>
            <a:r>
              <a:rPr lang="ru-RU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FileNotFoundException</a:t>
            </a:r>
            <a:r>
              <a:rPr lang="ru-RU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e){</a:t>
            </a:r>
            <a:br>
              <a:rPr lang="ru-RU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ru-RU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e.printStackTrace</a:t>
            </a:r>
            <a:r>
              <a:rPr lang="ru-RU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();</a:t>
            </a:r>
            <a:br>
              <a:rPr lang="ru-RU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}</a:t>
            </a:r>
            <a:endParaRPr lang="ru-RU"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60096" y="630932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Что не так?</a:t>
            </a:r>
          </a:p>
        </p:txBody>
      </p:sp>
    </p:spTree>
    <p:extLst>
      <p:ext uri="{BB962C8B-B14F-4D97-AF65-F5344CB8AC3E}">
        <p14:creationId xmlns:p14="http://schemas.microsoft.com/office/powerpoint/2010/main" val="176072852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Проблема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81200" y="2132857"/>
            <a:ext cx="8229600" cy="39212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/>
              <a:t>FileNotFoundException</a:t>
            </a:r>
            <a:r>
              <a:rPr lang="en-US" sz="2800" dirty="0"/>
              <a:t> – </a:t>
            </a:r>
            <a:r>
              <a:rPr lang="ru-RU" sz="2800" dirty="0"/>
              <a:t>наследник </a:t>
            </a:r>
            <a:r>
              <a:rPr lang="en-US" sz="2800" dirty="0"/>
              <a:t>Exception</a:t>
            </a:r>
            <a:r>
              <a:rPr lang="ru-RU" sz="2800" dirty="0"/>
              <a:t> (не ясно, какое исключение сработало)</a:t>
            </a:r>
          </a:p>
          <a:p>
            <a:endParaRPr lang="ru-RU" sz="2800" dirty="0"/>
          </a:p>
          <a:p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Java </a:t>
            </a:r>
            <a:r>
              <a:rPr lang="ru-RU" sz="2800" dirty="0"/>
              <a:t>не даст скомпилироваться этому коду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855640" y="3429000"/>
            <a:ext cx="660648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} </a:t>
            </a:r>
            <a:r>
              <a:rPr lang="ru-RU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catch</a:t>
            </a:r>
            <a:r>
              <a:rPr lang="ru-RU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Exception</a:t>
            </a:r>
            <a:r>
              <a:rPr lang="ru-RU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e) {</a:t>
            </a:r>
            <a:br>
              <a:rPr lang="ru-RU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ru-RU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System.</a:t>
            </a:r>
            <a:r>
              <a:rPr lang="ru-RU" b="1" i="1" dirty="0" err="1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out</a:t>
            </a:r>
            <a:r>
              <a:rPr lang="ru-RU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.println</a:t>
            </a:r>
            <a:r>
              <a:rPr lang="ru-RU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ru-RU" b="1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So</a:t>
            </a:r>
            <a:r>
              <a:rPr lang="ru-RU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bad</a:t>
            </a:r>
            <a:r>
              <a:rPr lang="ru-RU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!"</a:t>
            </a:r>
            <a:r>
              <a:rPr lang="ru-RU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br>
              <a:rPr lang="ru-RU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} </a:t>
            </a:r>
            <a:r>
              <a:rPr lang="ru-RU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catch</a:t>
            </a:r>
            <a:r>
              <a:rPr lang="ru-RU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FileNotFoundException</a:t>
            </a:r>
            <a:r>
              <a:rPr lang="ru-RU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e){</a:t>
            </a:r>
            <a:br>
              <a:rPr lang="ru-RU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ru-RU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e.printStackTrace</a:t>
            </a:r>
            <a:r>
              <a:rPr lang="ru-RU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();</a:t>
            </a:r>
            <a:br>
              <a:rPr lang="ru-RU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8734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@Override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400" b="1" dirty="0"/>
              <a:t>Аннотация</a:t>
            </a:r>
            <a:r>
              <a:rPr lang="ru-RU" sz="2400" dirty="0"/>
              <a:t>, проверяет, действительно ли это переопределение (подробнее в следующем семестре)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class A {</a:t>
            </a:r>
          </a:p>
          <a:p>
            <a:pPr marL="0" indent="0">
              <a:buNone/>
            </a:pPr>
            <a:r>
              <a:rPr lang="en-US" sz="2400" dirty="0"/>
              <a:t>	void f() {…}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class B extends A {</a:t>
            </a:r>
          </a:p>
          <a:p>
            <a:pPr marL="0" indent="0">
              <a:buNone/>
            </a:pPr>
            <a:r>
              <a:rPr lang="en-US" sz="2400" dirty="0"/>
              <a:t>	@Override – </a:t>
            </a:r>
            <a:r>
              <a:rPr lang="ru-RU" sz="2400" dirty="0"/>
              <a:t>в данном случае выдаст ошибку компиляции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	void f(int x) {…}</a:t>
            </a:r>
          </a:p>
          <a:p>
            <a:pPr marL="0" indent="0">
              <a:buNone/>
            </a:pPr>
            <a:r>
              <a:rPr lang="en-US" sz="2400" dirty="0"/>
              <a:t>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2503538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Правильно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135560" y="2420888"/>
            <a:ext cx="793812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catch</a:t>
            </a:r>
            <a:r>
              <a:rPr lang="ru-RU" sz="24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2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FileNotFoundException</a:t>
            </a:r>
            <a:r>
              <a:rPr 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e){</a:t>
            </a:r>
            <a:br>
              <a:rPr 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ru-RU" sz="2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e.printStackTrace</a:t>
            </a:r>
            <a:r>
              <a:rPr 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();</a:t>
            </a:r>
            <a:br>
              <a:rPr 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}</a:t>
            </a:r>
            <a:endParaRPr lang="ru-RU" sz="2400" dirty="0"/>
          </a:p>
          <a:p>
            <a:r>
              <a:rPr 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catch</a:t>
            </a:r>
            <a:r>
              <a:rPr lang="ru-RU" sz="24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2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Exception</a:t>
            </a:r>
            <a:r>
              <a:rPr 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e) {</a:t>
            </a:r>
            <a:br>
              <a:rPr 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ru-RU" sz="2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System.</a:t>
            </a:r>
            <a:r>
              <a:rPr lang="ru-RU" sz="2400" b="1" i="1" dirty="0" err="1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out</a:t>
            </a:r>
            <a:r>
              <a:rPr lang="ru-RU" sz="2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.println</a:t>
            </a:r>
            <a:r>
              <a:rPr 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24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ru-RU" sz="2400" b="1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So</a:t>
            </a:r>
            <a:r>
              <a:rPr lang="ru-RU" sz="24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b="1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bad</a:t>
            </a:r>
            <a:r>
              <a:rPr lang="ru-RU" sz="24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!"</a:t>
            </a:r>
            <a:r>
              <a:rPr 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br>
              <a:rPr 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3830808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finally</a:t>
            </a:r>
            <a:endParaRPr lang="ru-RU" b="1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976604" y="1596856"/>
            <a:ext cx="8295861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2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Scanner</a:t>
            </a:r>
            <a:r>
              <a:rPr 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sc</a:t>
            </a:r>
            <a:r>
              <a:rPr 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ru-RU" sz="24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ru-RU" sz="24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Scanner</a:t>
            </a:r>
            <a:r>
              <a:rPr 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24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ru-RU" sz="24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File</a:t>
            </a:r>
            <a:r>
              <a:rPr 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24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"1.txt"</a:t>
            </a:r>
            <a:r>
              <a:rPr 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));</a:t>
            </a:r>
            <a:br>
              <a:rPr 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sz="24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ru-RU" sz="24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x = </a:t>
            </a:r>
            <a:r>
              <a:rPr lang="ru-RU" sz="2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sc.nextInt</a:t>
            </a:r>
            <a:r>
              <a:rPr 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();</a:t>
            </a:r>
            <a:br>
              <a:rPr 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sz="24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try</a:t>
            </a:r>
            <a:r>
              <a:rPr lang="ru-RU" sz="24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  <a:br>
              <a:rPr 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sz="2400" i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testIfPositive</a:t>
            </a:r>
            <a:r>
              <a:rPr 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(x);</a:t>
            </a:r>
            <a:br>
              <a:rPr 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 </a:t>
            </a:r>
            <a:r>
              <a:rPr lang="ru-RU" sz="24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catch</a:t>
            </a:r>
            <a:r>
              <a:rPr lang="ru-RU" sz="24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2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Exception</a:t>
            </a:r>
            <a:r>
              <a:rPr 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e) {</a:t>
            </a:r>
            <a:br>
              <a:rPr 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sz="2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System.</a:t>
            </a:r>
            <a:r>
              <a:rPr lang="ru-RU" sz="2400" b="1" i="1" dirty="0" err="1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out</a:t>
            </a:r>
            <a:r>
              <a:rPr lang="ru-RU" sz="2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.println</a:t>
            </a:r>
            <a:r>
              <a:rPr 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24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ru-RU" sz="2400" b="1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So</a:t>
            </a:r>
            <a:r>
              <a:rPr lang="ru-RU" sz="24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b="1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bad</a:t>
            </a:r>
            <a:r>
              <a:rPr lang="ru-RU" sz="24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!"</a:t>
            </a:r>
            <a:r>
              <a:rPr 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br>
              <a:rPr 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 </a:t>
            </a:r>
            <a:r>
              <a:rPr lang="ru-RU" sz="24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finally</a:t>
            </a:r>
            <a:r>
              <a:rPr lang="ru-RU" sz="24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  <a:br>
              <a:rPr 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sz="2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sc.close</a:t>
            </a:r>
            <a:r>
              <a:rPr 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();</a:t>
            </a:r>
            <a:br>
              <a:rPr 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4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59750" y="5949280"/>
            <a:ext cx="2884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Как выполняется </a:t>
            </a:r>
            <a:r>
              <a:rPr lang="en-US" dirty="0"/>
              <a:t>finally: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757519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finally</a:t>
            </a:r>
            <a:endParaRPr lang="ru-RU" b="1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976604" y="1596856"/>
            <a:ext cx="8295861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2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Scanner</a:t>
            </a:r>
            <a:r>
              <a:rPr 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sc</a:t>
            </a:r>
            <a:r>
              <a:rPr 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ru-RU" sz="24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ru-RU" sz="24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Scanner</a:t>
            </a:r>
            <a:r>
              <a:rPr 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24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ru-RU" sz="24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File</a:t>
            </a:r>
            <a:r>
              <a:rPr 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24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"1.txt"</a:t>
            </a:r>
            <a:r>
              <a:rPr 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));</a:t>
            </a:r>
            <a:br>
              <a:rPr 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sz="24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ru-RU" sz="24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x = </a:t>
            </a:r>
            <a:r>
              <a:rPr lang="ru-RU" sz="2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sc.nextInt</a:t>
            </a:r>
            <a:r>
              <a:rPr 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();</a:t>
            </a:r>
            <a:br>
              <a:rPr 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sz="24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try</a:t>
            </a:r>
            <a:r>
              <a:rPr lang="ru-RU" sz="24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  <a:br>
              <a:rPr 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sz="2400" i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testIfPositive</a:t>
            </a:r>
            <a:r>
              <a:rPr 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(x);</a:t>
            </a:r>
            <a:br>
              <a:rPr 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 </a:t>
            </a:r>
            <a:r>
              <a:rPr lang="ru-RU" sz="24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catch</a:t>
            </a:r>
            <a:r>
              <a:rPr lang="ru-RU" sz="24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2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Exception</a:t>
            </a:r>
            <a:r>
              <a:rPr 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e) {</a:t>
            </a:r>
            <a:br>
              <a:rPr 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sz="2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System.</a:t>
            </a:r>
            <a:r>
              <a:rPr lang="ru-RU" sz="2400" b="1" i="1" dirty="0" err="1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out</a:t>
            </a:r>
            <a:r>
              <a:rPr lang="ru-RU" sz="2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.println</a:t>
            </a:r>
            <a:r>
              <a:rPr 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24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ru-RU" sz="2400" b="1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So</a:t>
            </a:r>
            <a:r>
              <a:rPr lang="ru-RU" sz="24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b="1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bad</a:t>
            </a:r>
            <a:r>
              <a:rPr lang="ru-RU" sz="24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!"</a:t>
            </a:r>
            <a:r>
              <a:rPr 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br>
              <a:rPr 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 </a:t>
            </a:r>
            <a:r>
              <a:rPr lang="ru-RU" sz="24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finally</a:t>
            </a:r>
            <a:r>
              <a:rPr lang="ru-RU" sz="24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  <a:br>
              <a:rPr 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sz="2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sc.close</a:t>
            </a:r>
            <a:r>
              <a:rPr 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();</a:t>
            </a:r>
            <a:br>
              <a:rPr 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4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59750" y="5949280"/>
            <a:ext cx="2884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Как выполняется </a:t>
            </a:r>
            <a:r>
              <a:rPr lang="en-US" dirty="0"/>
              <a:t>finally: </a:t>
            </a:r>
            <a:endParaRPr lang="ru-RU" dirty="0"/>
          </a:p>
        </p:txBody>
      </p:sp>
      <p:pic>
        <p:nvPicPr>
          <p:cNvPr id="3074" name="Picture 2" descr="D:\temp\3da2d900-9cef-0133-6b2f-0ec5ba6aa2f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936" y="4322658"/>
            <a:ext cx="2202686" cy="2202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975710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Загадка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976604" y="1556792"/>
            <a:ext cx="8295861" cy="41549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24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ru-RU" sz="24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ru-RU" sz="24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Main</a:t>
            </a:r>
            <a:r>
              <a:rPr 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{</a:t>
            </a:r>
            <a:br>
              <a:rPr 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sz="24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ru-RU" sz="24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static</a:t>
            </a:r>
            <a:r>
              <a:rPr lang="ru-RU" sz="24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boolean</a:t>
            </a:r>
            <a:r>
              <a:rPr lang="ru-RU" sz="24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f() {</a:t>
            </a:r>
            <a:br>
              <a:rPr 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ru-RU" sz="24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try</a:t>
            </a:r>
            <a:r>
              <a:rPr lang="ru-RU" sz="24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  <a:br>
              <a:rPr 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ru-RU" sz="24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ru-RU" sz="24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br>
              <a:rPr 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} </a:t>
            </a:r>
            <a:r>
              <a:rPr lang="ru-RU" sz="24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finally</a:t>
            </a:r>
            <a:r>
              <a:rPr lang="ru-RU" sz="24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  <a:br>
              <a:rPr 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ru-RU" sz="24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ru-RU" sz="24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false</a:t>
            </a:r>
            <a:r>
              <a:rPr 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br>
              <a:rPr 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}</a:t>
            </a:r>
            <a:br>
              <a:rPr 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}</a:t>
            </a:r>
            <a:br>
              <a:rPr 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sz="24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ru-RU" sz="24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static</a:t>
            </a:r>
            <a:r>
              <a:rPr lang="ru-RU" sz="24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ru-RU" sz="24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main</a:t>
            </a:r>
            <a:r>
              <a:rPr 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2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[] </a:t>
            </a:r>
            <a:r>
              <a:rPr lang="ru-RU" sz="2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{</a:t>
            </a:r>
            <a:br>
              <a:rPr 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ru-RU" sz="2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System.</a:t>
            </a:r>
            <a:r>
              <a:rPr lang="ru-RU" sz="2400" b="1" i="1" dirty="0" err="1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out</a:t>
            </a:r>
            <a:r>
              <a:rPr lang="ru-RU" sz="2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.println</a:t>
            </a:r>
            <a:r>
              <a:rPr 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2400" i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());</a:t>
            </a:r>
            <a:br>
              <a:rPr 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}</a:t>
            </a:r>
            <a:endParaRPr lang="ru-RU" sz="4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807968" y="6093296"/>
            <a:ext cx="2486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Что вернет метод</a:t>
            </a:r>
            <a:r>
              <a:rPr lang="en-US" dirty="0"/>
              <a:t> f()</a:t>
            </a:r>
            <a:r>
              <a:rPr lang="ru-RU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94465715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C866E1-8D5C-EF7B-E1A7-C2080A371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пакеты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A18F100-AF43-2FD1-2276-9E809CBF5C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556347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Ситуация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27448" y="1844824"/>
            <a:ext cx="9865096" cy="4680520"/>
          </a:xfrm>
        </p:spPr>
        <p:txBody>
          <a:bodyPr>
            <a:normAutofit/>
          </a:bodyPr>
          <a:lstStyle/>
          <a:p>
            <a:pPr algn="just"/>
            <a:r>
              <a:rPr lang="ru-RU" sz="2800" dirty="0"/>
              <a:t>Масштабный </a:t>
            </a:r>
            <a:r>
              <a:rPr lang="en-US" sz="2800" dirty="0"/>
              <a:t>Java</a:t>
            </a:r>
            <a:r>
              <a:rPr lang="ru-RU" sz="2800" dirty="0"/>
              <a:t>-проект – несколько тысяч классов, которые писали разработчики различных компаний всего мира.</a:t>
            </a:r>
          </a:p>
          <a:p>
            <a:pPr algn="just"/>
            <a:endParaRPr lang="ru-RU" sz="2800" dirty="0"/>
          </a:p>
          <a:p>
            <a:pPr algn="just"/>
            <a:r>
              <a:rPr lang="ru-RU" sz="2800" dirty="0"/>
              <a:t>Разработчиков много, а названий сущностей мало:</a:t>
            </a:r>
          </a:p>
          <a:p>
            <a:pPr lvl="2" algn="just"/>
            <a:r>
              <a:rPr lang="en-US" sz="2000" dirty="0"/>
              <a:t>List, Connection, Entry, Scanner, </a:t>
            </a:r>
            <a:r>
              <a:rPr lang="en-US" sz="2000" dirty="0" err="1"/>
              <a:t>TextField</a:t>
            </a:r>
            <a:r>
              <a:rPr lang="en-US" sz="2000" dirty="0"/>
              <a:t>, Printer, Reader, Writer …</a:t>
            </a:r>
          </a:p>
          <a:p>
            <a:pPr lvl="4" algn="just"/>
            <a:r>
              <a:rPr lang="ru-RU" sz="1800" i="1" dirty="0"/>
              <a:t>сущность называют так, как она себя ведет. Но некоторые разные сущности ведут себя похоже.</a:t>
            </a:r>
          </a:p>
        </p:txBody>
      </p:sp>
    </p:spTree>
    <p:extLst>
      <p:ext uri="{BB962C8B-B14F-4D97-AF65-F5344CB8AC3E}">
        <p14:creationId xmlns:p14="http://schemas.microsoft.com/office/powerpoint/2010/main" val="115546578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78098"/>
          </a:xfrm>
        </p:spPr>
        <p:txBody>
          <a:bodyPr/>
          <a:lstStyle/>
          <a:p>
            <a:r>
              <a:rPr lang="en-US" b="1" dirty="0"/>
              <a:t>List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4277072"/>
          </a:xfrm>
        </p:spPr>
        <p:txBody>
          <a:bodyPr>
            <a:normAutofit/>
          </a:bodyPr>
          <a:lstStyle/>
          <a:p>
            <a:pPr algn="just"/>
            <a:r>
              <a:rPr lang="en-US" sz="2800" b="1" dirty="0"/>
              <a:t>List</a:t>
            </a:r>
            <a:r>
              <a:rPr lang="en-US" sz="2800" dirty="0"/>
              <a:t> </a:t>
            </a:r>
            <a:r>
              <a:rPr lang="ru-RU" sz="2800" dirty="0"/>
              <a:t>в случае работы с коллекциями – интерфейс, означающий список элементов, в котором у каждого элемента есть номер.</a:t>
            </a:r>
            <a:endParaRPr lang="en-US" sz="2800" dirty="0"/>
          </a:p>
          <a:p>
            <a:pPr algn="just"/>
            <a:endParaRPr lang="en-US" sz="2800" dirty="0"/>
          </a:p>
          <a:p>
            <a:pPr algn="just"/>
            <a:r>
              <a:rPr lang="en-US" sz="2800" b="1" dirty="0"/>
              <a:t>List </a:t>
            </a:r>
            <a:r>
              <a:rPr lang="ru-RU" sz="2800" dirty="0"/>
              <a:t>в случае работы с графическими приложениями – класс для </a:t>
            </a:r>
            <a:r>
              <a:rPr lang="ru-RU" sz="2800" dirty="0" err="1"/>
              <a:t>виджета</a:t>
            </a:r>
            <a:r>
              <a:rPr lang="ru-RU" sz="2800" dirty="0"/>
              <a:t> «выпадающий список».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0604" y="5877273"/>
            <a:ext cx="87398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И они оба входят в </a:t>
            </a:r>
            <a:r>
              <a:rPr lang="en-US" b="1" dirty="0"/>
              <a:t>Java SE! </a:t>
            </a:r>
            <a:r>
              <a:rPr lang="ru-RU" dirty="0"/>
              <a:t>А если подключили бы сторонние библиотеки,</a:t>
            </a:r>
          </a:p>
          <a:p>
            <a:r>
              <a:rPr lang="ru-RU" dirty="0"/>
              <a:t>могло бы набраться до 6ти различных </a:t>
            </a:r>
            <a:r>
              <a:rPr lang="en-US" dirty="0"/>
              <a:t>List</a:t>
            </a:r>
            <a:r>
              <a:rPr lang="ru-RU" dirty="0"/>
              <a:t>-</a:t>
            </a:r>
            <a:r>
              <a:rPr lang="ru-RU" dirty="0" err="1"/>
              <a:t>ов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9252690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как не перепутать две внешне одинаковые вещи?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457924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78098"/>
          </a:xfrm>
        </p:spPr>
        <p:txBody>
          <a:bodyPr/>
          <a:lstStyle/>
          <a:p>
            <a:r>
              <a:rPr lang="ru-RU" b="1" dirty="0"/>
              <a:t>Концепция пакета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Пакет </a:t>
            </a:r>
            <a:r>
              <a:rPr lang="en-US" dirty="0"/>
              <a:t>(package) – </a:t>
            </a:r>
            <a:r>
              <a:rPr lang="ru-RU" dirty="0"/>
              <a:t>набор классов и вложенных пакетов</a:t>
            </a:r>
          </a:p>
          <a:p>
            <a:pPr lvl="2"/>
            <a:r>
              <a:rPr lang="ru-RU" dirty="0"/>
              <a:t>ну почти как папка</a:t>
            </a:r>
          </a:p>
          <a:p>
            <a:pPr lvl="2"/>
            <a:r>
              <a:rPr lang="en-US" dirty="0"/>
              <a:t>C++, C# - namespaces.</a:t>
            </a:r>
          </a:p>
          <a:p>
            <a:pPr lvl="2"/>
            <a:endParaRPr lang="en-US" dirty="0"/>
          </a:p>
          <a:p>
            <a:r>
              <a:rPr lang="ru-RU" dirty="0"/>
              <a:t>У пакета есть уникальное имя</a:t>
            </a:r>
          </a:p>
          <a:p>
            <a:endParaRPr lang="ru-RU" dirty="0"/>
          </a:p>
          <a:p>
            <a:r>
              <a:rPr lang="ru-RU" dirty="0"/>
              <a:t>Полное имя класса:</a:t>
            </a:r>
          </a:p>
          <a:p>
            <a:pPr lvl="1"/>
            <a:r>
              <a:rPr lang="ru-RU" dirty="0" err="1"/>
              <a:t>имяпакета.названиеКласса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1867645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В случае с </a:t>
            </a:r>
            <a:r>
              <a:rPr lang="en-US" b="1" dirty="0"/>
              <a:t>List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</a:t>
            </a:r>
            <a:r>
              <a:rPr lang="ru-RU" dirty="0"/>
              <a:t>,который коллекция – лежит в пакете </a:t>
            </a:r>
            <a:r>
              <a:rPr lang="en-US" b="1" dirty="0" err="1"/>
              <a:t>java.util</a:t>
            </a:r>
            <a:endParaRPr lang="en-US" b="1" dirty="0"/>
          </a:p>
          <a:p>
            <a:endParaRPr lang="en-US" dirty="0"/>
          </a:p>
          <a:p>
            <a:r>
              <a:rPr lang="en-US" dirty="0"/>
              <a:t>List, </a:t>
            </a:r>
            <a:r>
              <a:rPr lang="ru-RU" dirty="0"/>
              <a:t>который </a:t>
            </a:r>
            <a:r>
              <a:rPr lang="ru-RU" dirty="0" err="1"/>
              <a:t>виджет</a:t>
            </a:r>
            <a:r>
              <a:rPr lang="ru-RU" dirty="0"/>
              <a:t> – лежит в </a:t>
            </a:r>
            <a:r>
              <a:rPr lang="en-US" b="1" dirty="0" err="1"/>
              <a:t>java.awt</a:t>
            </a:r>
            <a:endParaRPr lang="en-US" b="1" dirty="0"/>
          </a:p>
          <a:p>
            <a:endParaRPr lang="en-US" dirty="0"/>
          </a:p>
          <a:p>
            <a:r>
              <a:rPr lang="ru-RU" dirty="0"/>
              <a:t>Полные имена классов:</a:t>
            </a:r>
          </a:p>
          <a:p>
            <a:pPr lvl="2"/>
            <a:r>
              <a:rPr lang="en-US" dirty="0" err="1"/>
              <a:t>java.util.List</a:t>
            </a:r>
            <a:endParaRPr lang="en-US" dirty="0"/>
          </a:p>
          <a:p>
            <a:pPr lvl="2"/>
            <a:r>
              <a:rPr lang="en-US" dirty="0" err="1"/>
              <a:t>java.awt.List</a:t>
            </a:r>
            <a:endParaRPr lang="en-US" dirty="0"/>
          </a:p>
          <a:p>
            <a:pPr lvl="3"/>
            <a:r>
              <a:rPr lang="ru-RU" dirty="0"/>
              <a:t>не перепутать.</a:t>
            </a:r>
          </a:p>
        </p:txBody>
      </p:sp>
    </p:spTree>
    <p:extLst>
      <p:ext uri="{BB962C8B-B14F-4D97-AF65-F5344CB8AC3E}">
        <p14:creationId xmlns:p14="http://schemas.microsoft.com/office/powerpoint/2010/main" val="154249112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фициальная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8962</TotalTime>
  <Words>6615</Words>
  <Application>Microsoft Office PowerPoint</Application>
  <PresentationFormat>Широкоэкранный</PresentationFormat>
  <Paragraphs>807</Paragraphs>
  <Slides>132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132</vt:i4>
      </vt:variant>
    </vt:vector>
  </HeadingPairs>
  <TitlesOfParts>
    <vt:vector size="138" baseType="lpstr">
      <vt:lpstr>Arial</vt:lpstr>
      <vt:lpstr>Calibri</vt:lpstr>
      <vt:lpstr>Consolas</vt:lpstr>
      <vt:lpstr>Courier New</vt:lpstr>
      <vt:lpstr>Georgia</vt:lpstr>
      <vt:lpstr>Тема Office</vt:lpstr>
      <vt:lpstr>10. Объектно-ориентированный подход (разное)</vt:lpstr>
      <vt:lpstr>Для примера  множественное наследование и python</vt:lpstr>
      <vt:lpstr>Презентация PowerPoint</vt:lpstr>
      <vt:lpstr>Множественное наследование</vt:lpstr>
      <vt:lpstr>Порядок множественного наследования</vt:lpstr>
      <vt:lpstr>Поиск реализации метода при вызове у объекта</vt:lpstr>
      <vt:lpstr>Еще некоторые возможности</vt:lpstr>
      <vt:lpstr>Анонимный класс</vt:lpstr>
      <vt:lpstr>@Override</vt:lpstr>
      <vt:lpstr>перечисления</vt:lpstr>
      <vt:lpstr>Строковый хардкод для значений из конечного множества</vt:lpstr>
      <vt:lpstr>Одно из решений –  строковые константы</vt:lpstr>
      <vt:lpstr>Другое решение</vt:lpstr>
      <vt:lpstr>Итак</vt:lpstr>
      <vt:lpstr>Перечисления (Enumerations)</vt:lpstr>
      <vt:lpstr>Решаем проблемы. Перебираем с помощью values()</vt:lpstr>
      <vt:lpstr>Решаем проблемы. Сравнивать можно только с другими значениями перечисления</vt:lpstr>
      <vt:lpstr>Решаем проблемы. Ввод</vt:lpstr>
      <vt:lpstr>Все гораздо интереснее</vt:lpstr>
      <vt:lpstr>Другой enum. Цвет</vt:lpstr>
      <vt:lpstr>Другой enum. Цвет</vt:lpstr>
      <vt:lpstr>«В новом цвете»</vt:lpstr>
      <vt:lpstr>«В новом цвете». Использование</vt:lpstr>
      <vt:lpstr>OOD (DESIGN)</vt:lpstr>
      <vt:lpstr>Когда учимся программировать в школе</vt:lpstr>
      <vt:lpstr>Когда учимся в универе</vt:lpstr>
      <vt:lpstr>Популярнейшая иллюзия студента – начинающего программного инженера</vt:lpstr>
      <vt:lpstr>А вот нет!</vt:lpstr>
      <vt:lpstr>Статистика</vt:lpstr>
      <vt:lpstr>Личный опыт</vt:lpstr>
      <vt:lpstr>Личный опыт 2</vt:lpstr>
      <vt:lpstr>Не вопрос умений</vt:lpstr>
      <vt:lpstr>Этап жизненного цикла разработки</vt:lpstr>
      <vt:lpstr>Что такое плохая архитектура</vt:lpstr>
      <vt:lpstr>Главное</vt:lpstr>
      <vt:lpstr>Личный опыт 2+</vt:lpstr>
      <vt:lpstr>Личный опыт 2+</vt:lpstr>
      <vt:lpstr>О чем говорит пример</vt:lpstr>
      <vt:lpstr>Зависимость</vt:lpstr>
      <vt:lpstr>S.O.L.I.D.</vt:lpstr>
      <vt:lpstr>S.O.L.I.D.</vt:lpstr>
      <vt:lpstr>1. Принцип единственной ответственности</vt:lpstr>
      <vt:lpstr>Случай в нашем примере</vt:lpstr>
      <vt:lpstr>Другой пример</vt:lpstr>
      <vt:lpstr>Божественный объект  (God Object)</vt:lpstr>
      <vt:lpstr>2. Принцип открытости/закрытости</vt:lpstr>
      <vt:lpstr>Суть</vt:lpstr>
      <vt:lpstr>Пример</vt:lpstr>
      <vt:lpstr>Вот зачем ввели default</vt:lpstr>
      <vt:lpstr>3. Принцип подстановки Барбары Лисков</vt:lpstr>
      <vt:lpstr>Простая формулировка</vt:lpstr>
      <vt:lpstr>Проблема</vt:lpstr>
      <vt:lpstr>Пример - IoT</vt:lpstr>
      <vt:lpstr>Презентация PowerPoint</vt:lpstr>
      <vt:lpstr>4. Принцип разделения интерфейса</vt:lpstr>
      <vt:lpstr>Суть</vt:lpstr>
      <vt:lpstr>Как правильно</vt:lpstr>
      <vt:lpstr>5. Принцип инверсии зависимости</vt:lpstr>
      <vt:lpstr>Разберем на примере</vt:lpstr>
      <vt:lpstr>Сущности</vt:lpstr>
      <vt:lpstr>ВОТ КОД</vt:lpstr>
      <vt:lpstr>«Зависимость от зависимости»</vt:lpstr>
      <vt:lpstr>Зацепление (coupling)</vt:lpstr>
      <vt:lpstr>Зависимость Worker от WebApp</vt:lpstr>
      <vt:lpstr>5-й принцип SOLID </vt:lpstr>
      <vt:lpstr>Worker</vt:lpstr>
      <vt:lpstr>«Программируйте на уровне интерфейсов»</vt:lpstr>
      <vt:lpstr>Вернемся к телефонам и камерам</vt:lpstr>
      <vt:lpstr>Использование</vt:lpstr>
      <vt:lpstr>«вот и сузили»</vt:lpstr>
      <vt:lpstr>«Если бы»</vt:lpstr>
      <vt:lpstr>Но стойте, кажется у нас что-то было</vt:lpstr>
      <vt:lpstr>instanceof</vt:lpstr>
      <vt:lpstr>instanceof</vt:lpstr>
      <vt:lpstr>Кастуем магию</vt:lpstr>
      <vt:lpstr>Исключения</vt:lpstr>
      <vt:lpstr>Ой, ошибка</vt:lpstr>
      <vt:lpstr>Пример</vt:lpstr>
      <vt:lpstr>Принцип</vt:lpstr>
      <vt:lpstr>Exception</vt:lpstr>
      <vt:lpstr>Правильный пример</vt:lpstr>
      <vt:lpstr>Не работает (и не компилируется). Что надо сделать?</vt:lpstr>
      <vt:lpstr>2 варианта</vt:lpstr>
      <vt:lpstr>Можно делать, пока учимся</vt:lpstr>
      <vt:lpstr>Грамотный подход</vt:lpstr>
      <vt:lpstr>Ругается избирательно…</vt:lpstr>
      <vt:lpstr>Checked &amp; Unchecked</vt:lpstr>
      <vt:lpstr>Презентация PowerPoint</vt:lpstr>
      <vt:lpstr>Проблема</vt:lpstr>
      <vt:lpstr>Правильно</vt:lpstr>
      <vt:lpstr>finally</vt:lpstr>
      <vt:lpstr>finally</vt:lpstr>
      <vt:lpstr>Загадка</vt:lpstr>
      <vt:lpstr>пакеты</vt:lpstr>
      <vt:lpstr>Ситуация</vt:lpstr>
      <vt:lpstr>List</vt:lpstr>
      <vt:lpstr>как не перепутать две внешне одинаковые вещи?</vt:lpstr>
      <vt:lpstr>Концепция пакета</vt:lpstr>
      <vt:lpstr>В случае с List</vt:lpstr>
      <vt:lpstr>Полные имена классов</vt:lpstr>
      <vt:lpstr>import</vt:lpstr>
      <vt:lpstr>Об import #1</vt:lpstr>
      <vt:lpstr>Об import #2 – import static</vt:lpstr>
      <vt:lpstr>Ваши мысли сейчас</vt:lpstr>
      <vt:lpstr>Поместить класс в пакет в коде</vt:lpstr>
      <vt:lpstr>Визуально для Player.java</vt:lpstr>
      <vt:lpstr>Использование</vt:lpstr>
      <vt:lpstr>Использование</vt:lpstr>
      <vt:lpstr>Единица компиляции (Compilation Unit)</vt:lpstr>
      <vt:lpstr>Представим, что мы дописали игру</vt:lpstr>
      <vt:lpstr>- Го компилить и гамать!</vt:lpstr>
      <vt:lpstr>Переходим в папку, где лежат  Player и Game</vt:lpstr>
      <vt:lpstr>Что видит студент</vt:lpstr>
      <vt:lpstr>Что вывелось на экран</vt:lpstr>
      <vt:lpstr>Чтобы заработало, нужно</vt:lpstr>
      <vt:lpstr>Иерархия для Player и Game</vt:lpstr>
      <vt:lpstr>Вот так должно работать</vt:lpstr>
      <vt:lpstr>Вот так должно работать</vt:lpstr>
      <vt:lpstr>Вот так должно работать</vt:lpstr>
      <vt:lpstr>Разыскивается Player</vt:lpstr>
      <vt:lpstr>Запускаем Game</vt:lpstr>
      <vt:lpstr>Разделение при компиляции</vt:lpstr>
      <vt:lpstr>Выполняем</vt:lpstr>
      <vt:lpstr>Но бывает и такое</vt:lpstr>
      <vt:lpstr>Classpath</vt:lpstr>
      <vt:lpstr>Запуск Game!</vt:lpstr>
      <vt:lpstr>Ура!</vt:lpstr>
      <vt:lpstr>Названия пакетов</vt:lpstr>
      <vt:lpstr>Решение</vt:lpstr>
      <vt:lpstr>Мы</vt:lpstr>
      <vt:lpstr>Новый модификатор доступа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01. Введение в информатику</dc:title>
  <dc:creator>ma</dc:creator>
  <cp:lastModifiedBy>Абрамский Михаил Михайлович</cp:lastModifiedBy>
  <cp:revision>716</cp:revision>
  <dcterms:modified xsi:type="dcterms:W3CDTF">2023-11-24T14:30:20Z</dcterms:modified>
</cp:coreProperties>
</file>