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68" r:id="rId17"/>
    <p:sldId id="270" r:id="rId18"/>
    <p:sldId id="273" r:id="rId19"/>
    <p:sldId id="274" r:id="rId2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544B3-88F3-4A03-9CBE-632A9AB647AE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22F26-2CBB-49B7-8582-A7E03C55A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942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22F26-2CBB-49B7-8582-A7E03C55A4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6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Image Captioning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4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Encoder-decoder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58797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Cho K, Van </a:t>
            </a:r>
            <a:r>
              <a:rPr lang="en-US" altLang="zh-CN" sz="1400" dirty="0" err="1"/>
              <a:t>Merriënboer</a:t>
            </a:r>
            <a:r>
              <a:rPr lang="en-US" altLang="zh-CN" sz="1400" dirty="0"/>
              <a:t> B, </a:t>
            </a:r>
            <a:r>
              <a:rPr lang="en-US" altLang="zh-CN" sz="1400" dirty="0" err="1"/>
              <a:t>Gulcehre</a:t>
            </a:r>
            <a:r>
              <a:rPr lang="en-US" altLang="zh-CN" sz="1400" dirty="0"/>
              <a:t> C, et al. Learning phrase representations using RNN encoder-decoder for statistical machine translation[J].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arXiv:1406.1078, 2014.</a:t>
            </a:r>
            <a:endParaRPr lang="zh-CN" alt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3" y="1059582"/>
            <a:ext cx="3767686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131590"/>
            <a:ext cx="3272239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995686"/>
            <a:ext cx="2930909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6016" y="3003798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Rnn</a:t>
            </a:r>
            <a:r>
              <a:rPr lang="en-US" altLang="zh-CN" dirty="0" smtClean="0"/>
              <a:t> </a:t>
            </a:r>
            <a:r>
              <a:rPr lang="zh-CN" altLang="en-US" dirty="0" smtClean="0"/>
              <a:t>输出句子的一个过程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27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Decoder 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3767686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31590"/>
            <a:ext cx="2819118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00" y="1944264"/>
            <a:ext cx="4320000" cy="42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89900" y="2571750"/>
            <a:ext cx="43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特点就是隐藏层的输入跟上一层的输出有关，最后的输出</a:t>
            </a:r>
            <a:r>
              <a:rPr lang="en-US" altLang="zh-CN" dirty="0" smtClean="0"/>
              <a:t>y</a:t>
            </a:r>
            <a:r>
              <a:rPr lang="zh-CN" altLang="en-US" dirty="0" smtClean="0"/>
              <a:t>不仅仅与隐藏层有关，还与输入</a:t>
            </a:r>
            <a:r>
              <a:rPr lang="en-US" altLang="zh-CN" dirty="0" smtClean="0"/>
              <a:t>C</a:t>
            </a:r>
            <a:r>
              <a:rPr lang="zh-CN" altLang="en-US" dirty="0" smtClean="0"/>
              <a:t>和上一层的输出有关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120" y="3579862"/>
            <a:ext cx="2872941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12360" y="379588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学习目标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801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(NIC)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3598"/>
            <a:ext cx="4125405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49182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Vinyals</a:t>
            </a:r>
            <a:r>
              <a:rPr lang="en-US" altLang="zh-CN" sz="1400" dirty="0"/>
              <a:t> O, </a:t>
            </a:r>
            <a:r>
              <a:rPr lang="en-US" altLang="zh-CN" sz="1400" dirty="0" err="1"/>
              <a:t>Toshev</a:t>
            </a:r>
            <a:r>
              <a:rPr lang="en-US" altLang="zh-CN" sz="1400" dirty="0"/>
              <a:t> A, </a:t>
            </a:r>
            <a:r>
              <a:rPr lang="en-US" altLang="zh-CN" sz="1400" dirty="0" err="1"/>
              <a:t>Bengio</a:t>
            </a:r>
            <a:r>
              <a:rPr lang="en-US" altLang="zh-CN" sz="1400" dirty="0"/>
              <a:t> S, et al. Show and tell: A neural image caption generator[C]//Proceedings of the IEEE conference on computer vision and pattern recognition. 2015: 3156-3164.</a:t>
            </a:r>
            <a:endParaRPr lang="zh-CN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465" y="1419622"/>
            <a:ext cx="4320000" cy="102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8024" y="2787774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这里的图像的</a:t>
            </a:r>
            <a:r>
              <a:rPr lang="en-US" altLang="zh-CN" dirty="0" smtClean="0"/>
              <a:t>CNN</a:t>
            </a:r>
            <a:r>
              <a:rPr lang="zh-CN" altLang="en-US" dirty="0" smtClean="0"/>
              <a:t>编码输出仅仅是作为</a:t>
            </a:r>
            <a:r>
              <a:rPr lang="en-US" altLang="zh-CN" dirty="0" smtClean="0"/>
              <a:t>RNN Decoder</a:t>
            </a:r>
            <a:r>
              <a:rPr lang="zh-CN" altLang="en-US" dirty="0" smtClean="0"/>
              <a:t>的</a:t>
            </a:r>
            <a:r>
              <a:rPr lang="zh-CN" altLang="en-US" dirty="0"/>
              <a:t>起始</a:t>
            </a:r>
            <a:r>
              <a:rPr lang="zh-CN" altLang="en-US" dirty="0" smtClean="0"/>
              <a:t>状态，而不是每个时间步都作为输入。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24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 model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Attention</a:t>
            </a:r>
            <a:r>
              <a:rPr lang="zh-CN" altLang="en-US" dirty="0" smtClean="0"/>
              <a:t>机制普遍存在于视觉系统中</a:t>
            </a:r>
            <a:endParaRPr lang="en-US" altLang="zh-CN" dirty="0" smtClean="0"/>
          </a:p>
          <a:p>
            <a:r>
              <a:rPr lang="zh-CN" altLang="en-US" dirty="0" smtClean="0"/>
              <a:t>卷积网络的</a:t>
            </a:r>
            <a:r>
              <a:rPr lang="en-US" altLang="zh-CN" dirty="0" smtClean="0"/>
              <a:t>top</a:t>
            </a:r>
            <a:r>
              <a:rPr lang="zh-CN" altLang="en-US" dirty="0" smtClean="0"/>
              <a:t>层往往包含图像中的主要信息，卷积网络的</a:t>
            </a:r>
            <a:r>
              <a:rPr lang="en-US" altLang="zh-CN" dirty="0" smtClean="0"/>
              <a:t>low</a:t>
            </a:r>
            <a:r>
              <a:rPr lang="zh-CN" altLang="en-US" dirty="0" smtClean="0"/>
              <a:t>层往往包含更全局的信息。</a:t>
            </a:r>
            <a:endParaRPr lang="en-US" altLang="zh-CN" dirty="0" smtClean="0"/>
          </a:p>
          <a:p>
            <a:r>
              <a:rPr lang="zh-CN" altLang="en-US" dirty="0"/>
              <a:t>借鉴</a:t>
            </a:r>
            <a:r>
              <a:rPr lang="zh-CN" altLang="en-US" dirty="0" smtClean="0"/>
              <a:t>了机器翻译中的</a:t>
            </a:r>
            <a:r>
              <a:rPr lang="en-US" altLang="zh-CN" dirty="0" smtClean="0"/>
              <a:t>attention</a:t>
            </a:r>
            <a:r>
              <a:rPr lang="zh-CN" altLang="en-US" dirty="0" smtClean="0"/>
              <a:t>模型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96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Attention  model</a:t>
            </a:r>
            <a:endParaRPr lang="zh-CN" alt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15566"/>
            <a:ext cx="250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940071"/>
            <a:ext cx="401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033" y="1397271"/>
            <a:ext cx="25527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44" y="2721127"/>
            <a:ext cx="1338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4515966"/>
            <a:ext cx="8208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Bahdanau</a:t>
            </a:r>
            <a:r>
              <a:rPr lang="en-US" altLang="zh-CN" sz="1400" dirty="0"/>
              <a:t> D, Cho K, </a:t>
            </a:r>
            <a:r>
              <a:rPr lang="en-US" altLang="zh-CN" sz="1400" dirty="0" err="1"/>
              <a:t>Bengio</a:t>
            </a:r>
            <a:r>
              <a:rPr lang="en-US" altLang="zh-CN" sz="1400" dirty="0"/>
              <a:t> Y. Neural machine translation by </a:t>
            </a:r>
            <a:r>
              <a:rPr lang="en-US" altLang="zh-CN" sz="1400" dirty="0">
                <a:solidFill>
                  <a:srgbClr val="FF0000"/>
                </a:solidFill>
              </a:rPr>
              <a:t>jointly learning to align</a:t>
            </a:r>
            <a:r>
              <a:rPr lang="en-US" altLang="zh-CN" sz="1400" dirty="0"/>
              <a:t> and translate[J].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arXiv:1409.0473, 2014.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30033" y="1982463"/>
            <a:ext cx="5334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主要思想就是这里的</a:t>
            </a:r>
            <a:r>
              <a:rPr lang="en-US" altLang="zh-CN" sz="1400" dirty="0" smtClean="0"/>
              <a:t>Ci(context)</a:t>
            </a:r>
            <a:r>
              <a:rPr lang="zh-CN" altLang="en-US" sz="1400" dirty="0" smtClean="0"/>
              <a:t>，不是输出一个固定的值（反映整个输入信息的凝缩），而是采取一种权向量的方式来采样所有可能的输入</a:t>
            </a:r>
            <a:endParaRPr lang="zh-CN" altLang="en-US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21127"/>
            <a:ext cx="2499231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57938" y="3859040"/>
            <a:ext cx="5278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衡量这个权系数到底是多少，是计算的当前输出</a:t>
            </a:r>
            <a:r>
              <a:rPr lang="en-US" altLang="zh-CN" sz="1400" dirty="0" err="1" smtClean="0"/>
              <a:t>Yj</a:t>
            </a:r>
            <a:r>
              <a:rPr lang="zh-CN" altLang="en-US" sz="1400" dirty="0" smtClean="0"/>
              <a:t>与所有输入的</a:t>
            </a:r>
            <a:r>
              <a:rPr lang="en-US" altLang="zh-CN" sz="1400" dirty="0" smtClean="0"/>
              <a:t>Xi</a:t>
            </a:r>
            <a:r>
              <a:rPr lang="zh-CN" altLang="en-US" sz="1400" dirty="0" smtClean="0"/>
              <a:t>的一个相关性，如果相关性越强，输入词汇</a:t>
            </a:r>
            <a:r>
              <a:rPr lang="en-US" altLang="zh-CN" sz="1400" dirty="0" smtClean="0"/>
              <a:t>Xi</a:t>
            </a:r>
            <a:r>
              <a:rPr lang="zh-CN" altLang="en-US" sz="1400" dirty="0" smtClean="0"/>
              <a:t>的权系数就越大，反映了一种输入跟输出的相关性。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5259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Detection + RNN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还有一种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，先利用</a:t>
            </a:r>
            <a:r>
              <a:rPr lang="en-US" altLang="zh-CN" dirty="0" smtClean="0"/>
              <a:t>object detection</a:t>
            </a:r>
            <a:r>
              <a:rPr lang="zh-CN" altLang="en-US" dirty="0" smtClean="0"/>
              <a:t>，识别出图像中可能存在的物体，然后利用这些信息，来造句。</a:t>
            </a:r>
            <a:endParaRPr lang="en-US" altLang="zh-CN" dirty="0" smtClean="0"/>
          </a:p>
          <a:p>
            <a:r>
              <a:rPr lang="en-US" altLang="zh-CN" dirty="0" smtClean="0"/>
              <a:t>Detection </a:t>
            </a:r>
            <a:r>
              <a:rPr lang="zh-CN" altLang="en-US" dirty="0" smtClean="0"/>
              <a:t>的模型还需要好好研究一下，其中可能参与了更多的低层次的特征，这些特征，可能反映了位置信息（猜测，还没调研）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04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Attention model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621062"/>
            <a:ext cx="8352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Xu, Kelvin, et al. "Show, attend and tell: Neural image caption generation with visual attention." </a:t>
            </a:r>
            <a:r>
              <a:rPr lang="en-US" altLang="zh-CN" sz="1400" i="1" dirty="0"/>
              <a:t>International Conference on Machine Learning</a:t>
            </a:r>
            <a:r>
              <a:rPr lang="en-US" altLang="zh-CN" sz="1400" dirty="0"/>
              <a:t>. 2015.</a:t>
            </a:r>
            <a:endParaRPr lang="zh-CN" altLang="en-US" sz="1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75606"/>
            <a:ext cx="3627120" cy="1592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16016" y="1275606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不用</a:t>
            </a:r>
            <a:r>
              <a:rPr lang="en-US" altLang="zh-CN" dirty="0" err="1" smtClean="0"/>
              <a:t>detection+RNN</a:t>
            </a:r>
            <a:r>
              <a:rPr lang="zh-CN" altLang="en-US" dirty="0" smtClean="0"/>
              <a:t>的</a:t>
            </a:r>
            <a:r>
              <a:rPr lang="en-US" altLang="zh-CN" dirty="0" smtClean="0"/>
              <a:t>pipeline</a:t>
            </a:r>
            <a:r>
              <a:rPr lang="zh-CN" altLang="en-US" dirty="0" smtClean="0"/>
              <a:t>，直接利用文字与图像之间的潜在相关性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00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Attention model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64647"/>
            <a:ext cx="3139440" cy="47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9662"/>
            <a:ext cx="2771053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95936" y="1131590"/>
            <a:ext cx="4536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/>
              <a:t>学习的目标，生成一个序列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K</a:t>
            </a:r>
            <a:r>
              <a:rPr lang="zh-CN" altLang="en-US" sz="1600" dirty="0" smtClean="0"/>
              <a:t>是词汇表的容量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331418" y="1707654"/>
            <a:ext cx="5557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Encoder </a:t>
            </a:r>
            <a:r>
              <a:rPr lang="zh-CN" altLang="en-US" sz="1600" dirty="0" smtClean="0"/>
              <a:t>的输出</a:t>
            </a:r>
            <a:r>
              <a:rPr lang="zh-CN" altLang="en-US" sz="1600" dirty="0"/>
              <a:t>结果，为了使得提取出来的特征向量与对应</a:t>
            </a:r>
            <a:r>
              <a:rPr lang="zh-CN" altLang="en-US" sz="1600" dirty="0" smtClean="0"/>
              <a:t>于</a:t>
            </a:r>
            <a:r>
              <a:rPr lang="zh-CN" altLang="en-US" sz="1600" b="1" dirty="0">
                <a:solidFill>
                  <a:srgbClr val="FF0000"/>
                </a:solidFill>
              </a:rPr>
              <a:t>部分</a:t>
            </a:r>
            <a:r>
              <a:rPr lang="zh-CN" altLang="en-US" sz="1600" dirty="0" smtClean="0"/>
              <a:t>原始的</a:t>
            </a:r>
            <a:r>
              <a:rPr lang="en-US" altLang="zh-CN" sz="1600" dirty="0" smtClean="0"/>
              <a:t>2D</a:t>
            </a:r>
            <a:r>
              <a:rPr lang="zh-CN" altLang="en-US" sz="1600" dirty="0"/>
              <a:t>图像，从</a:t>
            </a:r>
            <a:r>
              <a:rPr lang="zh-CN" altLang="en-US" sz="1600" dirty="0">
                <a:solidFill>
                  <a:srgbClr val="FF0000"/>
                </a:solidFill>
              </a:rPr>
              <a:t>浅层的卷积网络</a:t>
            </a:r>
            <a:r>
              <a:rPr lang="zh-CN" altLang="en-US" sz="1600" dirty="0"/>
              <a:t>中提取的特征，</a:t>
            </a:r>
            <a:r>
              <a:rPr lang="zh-CN" altLang="en-US" sz="1600" dirty="0" smtClean="0"/>
              <a:t>类比于</a:t>
            </a:r>
            <a:r>
              <a:rPr lang="en-US" altLang="zh-CN" sz="1600" dirty="0" smtClean="0"/>
              <a:t>RNN</a:t>
            </a:r>
            <a:r>
              <a:rPr lang="zh-CN" altLang="en-US" sz="1600" dirty="0" smtClean="0"/>
              <a:t>每一个时间步输出的</a:t>
            </a:r>
            <a:r>
              <a:rPr lang="en-US" altLang="zh-CN" sz="1600" dirty="0" smtClean="0"/>
              <a:t>hi</a:t>
            </a:r>
            <a:endParaRPr lang="zh-CN" altLang="en-US" sz="16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15766"/>
            <a:ext cx="5623521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44208" y="293179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attention</a:t>
            </a:r>
            <a:r>
              <a:rPr lang="zh-CN" altLang="en-US" dirty="0"/>
              <a:t>对应</a:t>
            </a:r>
            <a:r>
              <a:rPr lang="zh-CN" altLang="en-US" dirty="0" smtClean="0"/>
              <a:t>到图像中的映射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94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 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3598"/>
            <a:ext cx="3885559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3598"/>
            <a:ext cx="3600000" cy="172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227934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将原始提取的向量</a:t>
            </a:r>
            <a:r>
              <a:rPr lang="en-US" altLang="zh-CN" sz="1400" dirty="0" err="1" smtClean="0"/>
              <a:t>ai</a:t>
            </a:r>
            <a:r>
              <a:rPr lang="zh-CN" altLang="en-US" sz="1400" dirty="0" smtClean="0"/>
              <a:t>（每个图像的</a:t>
            </a:r>
            <a:r>
              <a:rPr lang="en-US" altLang="zh-CN" sz="1400" dirty="0" smtClean="0"/>
              <a:t>annotation</a:t>
            </a:r>
            <a:r>
              <a:rPr lang="zh-CN" altLang="en-US" sz="1400" dirty="0" smtClean="0"/>
              <a:t>）通过</a:t>
            </a:r>
            <a:r>
              <a:rPr lang="en-US" altLang="zh-CN" sz="1400" dirty="0" err="1" smtClean="0"/>
              <a:t>embeding</a:t>
            </a:r>
            <a:r>
              <a:rPr lang="en-US" altLang="zh-CN" sz="1400" dirty="0" smtClean="0"/>
              <a:t> </a:t>
            </a:r>
            <a:r>
              <a:rPr lang="zh-CN" altLang="en-US" sz="1400" dirty="0" smtClean="0"/>
              <a:t>编码（</a:t>
            </a:r>
            <a:r>
              <a:rPr lang="en-US" altLang="zh-CN" sz="1400" dirty="0"/>
              <a:t>φ</a:t>
            </a:r>
            <a:r>
              <a:rPr lang="zh-CN" altLang="en-US" sz="1400" dirty="0" smtClean="0"/>
              <a:t>）变成</a:t>
            </a:r>
            <a:r>
              <a:rPr lang="en-US" altLang="zh-CN" sz="1400" dirty="0" err="1" smtClean="0"/>
              <a:t>Zt</a:t>
            </a:r>
            <a:r>
              <a:rPr lang="zh-CN" altLang="en-US" sz="1400" dirty="0" smtClean="0"/>
              <a:t>，根据编码函数（</a:t>
            </a:r>
            <a:r>
              <a:rPr lang="en-US" altLang="zh-CN" sz="1400" dirty="0" smtClean="0"/>
              <a:t>φ</a:t>
            </a:r>
            <a:r>
              <a:rPr lang="zh-CN" altLang="en-US" sz="1400" dirty="0" smtClean="0"/>
              <a:t>）的不同，可分为</a:t>
            </a:r>
            <a:r>
              <a:rPr lang="en-US" altLang="zh-CN" sz="1400" dirty="0" smtClean="0"/>
              <a:t>hard / soft attention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3293070"/>
            <a:ext cx="221162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2933070"/>
            <a:ext cx="2098723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5379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 BE CONTINUE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损失函数的更深一层以理解（因为条件概率好像并是不很好求，因为可能非常稀疏）有没有可能出现正则项之类的</a:t>
            </a:r>
            <a:endParaRPr lang="en-US" altLang="zh-CN" dirty="0" smtClean="0"/>
          </a:p>
          <a:p>
            <a:r>
              <a:rPr lang="zh-CN" altLang="en-US" dirty="0"/>
              <a:t>评价</a:t>
            </a:r>
            <a:r>
              <a:rPr lang="zh-CN" altLang="en-US" dirty="0" smtClean="0"/>
              <a:t>指标的对比，</a:t>
            </a:r>
            <a:r>
              <a:rPr lang="en-US" altLang="zh-CN" dirty="0" smtClean="0"/>
              <a:t>image caption</a:t>
            </a:r>
            <a:r>
              <a:rPr lang="zh-CN" altLang="en-US" smtClean="0"/>
              <a:t>的评价指标有很多，每个之间的区别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247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987574"/>
            <a:ext cx="4120493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227934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Goodfellow</a:t>
            </a:r>
            <a:r>
              <a:rPr lang="en-US" altLang="zh-CN" sz="1400" dirty="0"/>
              <a:t> I, </a:t>
            </a:r>
            <a:r>
              <a:rPr lang="en-US" altLang="zh-CN" sz="1400" dirty="0" err="1"/>
              <a:t>Bengio</a:t>
            </a:r>
            <a:r>
              <a:rPr lang="en-US" altLang="zh-CN" sz="1400" dirty="0"/>
              <a:t> Y, </a:t>
            </a:r>
            <a:r>
              <a:rPr lang="en-US" altLang="zh-CN" sz="1400" dirty="0" err="1"/>
              <a:t>Courville</a:t>
            </a:r>
            <a:r>
              <a:rPr lang="en-US" altLang="zh-CN" sz="1400" dirty="0"/>
              <a:t> A. Deep learning[M]. MIT press, 2016.</a:t>
            </a:r>
            <a:endParaRPr lang="zh-CN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987574"/>
            <a:ext cx="2880000" cy="158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693" y="2715766"/>
            <a:ext cx="3600000" cy="131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68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RNN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7574"/>
            <a:ext cx="3221098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587974"/>
            <a:ext cx="813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Fei-Fei</a:t>
            </a:r>
            <a:r>
              <a:rPr lang="en-US" altLang="zh-CN" sz="1400" dirty="0"/>
              <a:t> Li &amp; Justin Johnson &amp; Serena </a:t>
            </a:r>
            <a:r>
              <a:rPr lang="en-US" altLang="zh-CN" sz="1400" dirty="0" smtClean="0"/>
              <a:t>Yeung-Lecture 10-CS231N-PPT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992043" y="1203598"/>
            <a:ext cx="4428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输入</a:t>
            </a:r>
            <a:r>
              <a:rPr lang="zh-CN" altLang="en-US" dirty="0" smtClean="0"/>
              <a:t>为词向量，经过隐藏层，输出层计算相应的误差，最后在反向传播（</a:t>
            </a:r>
            <a:r>
              <a:rPr lang="en-US" altLang="zh-CN" dirty="0" smtClean="0"/>
              <a:t>BPTT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值得注意的</a:t>
            </a:r>
            <a:r>
              <a:rPr lang="zh-CN" altLang="en-US" dirty="0" smtClean="0"/>
              <a:t>是最后作为下一个序列的输入的并不是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值最大的那个词语，而是随机采样，这样可以尽可能多的得到输出的组合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470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M-RNN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1590"/>
            <a:ext cx="5760000" cy="276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37195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Mao J, Xu W, Yang Y, et al. Explain images with multimodal recurrent neural networks[J]. </a:t>
            </a:r>
            <a:r>
              <a:rPr lang="en-US" altLang="zh-CN" sz="1400" dirty="0" err="1"/>
              <a:t>arXiv</a:t>
            </a:r>
            <a:r>
              <a:rPr lang="en-US" altLang="zh-CN" sz="1400" dirty="0"/>
              <a:t> preprint arXiv:1410.1090, 2014.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228184" y="987574"/>
            <a:ext cx="2736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Key</a:t>
            </a:r>
            <a:r>
              <a:rPr lang="zh-CN" altLang="en-US" sz="1400" dirty="0"/>
              <a:t> </a:t>
            </a:r>
            <a:r>
              <a:rPr lang="en-US" altLang="zh-CN" sz="1400" dirty="0" smtClean="0"/>
              <a:t>note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深度为</a:t>
            </a:r>
            <a:r>
              <a:rPr lang="en-US" altLang="zh-CN" sz="1400" dirty="0" smtClean="0"/>
              <a:t>6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RNN</a:t>
            </a:r>
            <a:r>
              <a:rPr lang="zh-CN" altLang="en-US" sz="1400" dirty="0" smtClean="0"/>
              <a:t>模型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将词向量随机初始化，而不是利用预训练好的词向量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隐</a:t>
            </a:r>
            <a:r>
              <a:rPr lang="zh-CN" altLang="en-US" sz="1400" dirty="0" smtClean="0"/>
              <a:t>层的激活函数利用的是</a:t>
            </a:r>
            <a:r>
              <a:rPr lang="en-US" altLang="zh-CN" sz="1400" dirty="0" err="1" smtClean="0"/>
              <a:t>ReLu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修正单元</a:t>
            </a:r>
            <a:r>
              <a:rPr lang="en-US" altLang="zh-CN" sz="1400" dirty="0" smtClean="0"/>
              <a:t>)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注意每一层的维度是在发生变化的，利用权值矩阵来变化，类似于</a:t>
            </a:r>
            <a:r>
              <a:rPr lang="en-US" altLang="zh-CN" sz="1400" dirty="0" smtClean="0"/>
              <a:t>DNN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最后的输出函数里面参数很奇怪</a:t>
            </a:r>
            <a:endParaRPr lang="en-US" altLang="zh-CN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提出</a:t>
            </a:r>
            <a:r>
              <a:rPr lang="zh-CN" altLang="en-US" sz="1400" dirty="0"/>
              <a:t>一种</a:t>
            </a:r>
            <a:r>
              <a:rPr lang="zh-CN" altLang="en-US" sz="1400" dirty="0" smtClean="0"/>
              <a:t>计算损失的方法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306306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Detail 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03598"/>
            <a:ext cx="5046667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24128" y="1275606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通过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输出为某一词汇表</a:t>
            </a:r>
            <a:r>
              <a:rPr lang="en-US" altLang="zh-CN" dirty="0" smtClean="0"/>
              <a:t>M</a:t>
            </a:r>
            <a:r>
              <a:rPr lang="zh-CN" altLang="en-US" dirty="0" smtClean="0"/>
              <a:t>内的概率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最后</a:t>
            </a:r>
            <a:r>
              <a:rPr lang="zh-CN" altLang="en-US" dirty="0" smtClean="0"/>
              <a:t>输出的激活函数的超参数很难搞定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22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i="1" dirty="0"/>
              <a:t>Perplexity</a:t>
            </a:r>
            <a:r>
              <a:rPr lang="en-US" altLang="zh-CN" sz="2400" dirty="0"/>
              <a:t> </a:t>
            </a:r>
            <a:r>
              <a:rPr lang="zh-CN" altLang="en-US" sz="2400" dirty="0" smtClean="0"/>
              <a:t>：有点类似于最大似然的形式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感觉这种评价函数有些问题，概率空间会比较稀疏，可能用</a:t>
            </a:r>
            <a:r>
              <a:rPr lang="en-US" altLang="zh-CN" sz="2400" dirty="0" smtClean="0"/>
              <a:t>n-</a:t>
            </a:r>
            <a:r>
              <a:rPr lang="en-US" altLang="zh-CN" sz="2400" dirty="0" err="1" smtClean="0"/>
              <a:t>garm</a:t>
            </a:r>
            <a:r>
              <a:rPr lang="zh-CN" altLang="en-US" sz="2400" dirty="0" smtClean="0"/>
              <a:t>模型（当前词的概率出现仅与前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个词相关）会好一点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7654"/>
            <a:ext cx="4794725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015" y="3867894"/>
            <a:ext cx="3644129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92080" y="386789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总体的损失函数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73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CN" altLang="en-US" dirty="0" smtClean="0"/>
              <a:t>模型的梯度传播是从</a:t>
            </a:r>
            <a:r>
              <a:rPr lang="en-US" altLang="zh-CN" dirty="0" smtClean="0"/>
              <a:t>multi modal</a:t>
            </a:r>
            <a:r>
              <a:rPr lang="zh-CN" altLang="en-US" dirty="0"/>
              <a:t> </a:t>
            </a:r>
            <a:r>
              <a:rPr lang="en-US" altLang="zh-CN" dirty="0" smtClean="0"/>
              <a:t>layer</a:t>
            </a:r>
            <a:r>
              <a:rPr lang="zh-CN" altLang="en-US" dirty="0" smtClean="0"/>
              <a:t>向前传播，包括</a:t>
            </a:r>
            <a:r>
              <a:rPr lang="zh-CN" altLang="en-US" b="1" dirty="0" smtClean="0"/>
              <a:t>语言模型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embeding</a:t>
            </a:r>
            <a:r>
              <a:rPr lang="zh-CN" altLang="en-US" dirty="0" smtClean="0"/>
              <a:t>层（因为他是随机初始化的），梯度也可以向</a:t>
            </a:r>
            <a:r>
              <a:rPr lang="zh-CN" altLang="en-US" b="1" dirty="0" smtClean="0"/>
              <a:t>图像模型</a:t>
            </a:r>
            <a:r>
              <a:rPr lang="zh-CN" altLang="en-US" dirty="0" smtClean="0"/>
              <a:t>传递，但是由于训练过程中的图像样本太少，因此没有做参数更新</a:t>
            </a:r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dirty="0" smtClean="0"/>
              <a:t>可以解决三类问题：</a:t>
            </a:r>
            <a:r>
              <a:rPr lang="en-US" altLang="zh-CN" dirty="0" smtClean="0"/>
              <a:t>1.</a:t>
            </a:r>
            <a:r>
              <a:rPr lang="zh-CN" altLang="en-US" dirty="0" smtClean="0"/>
              <a:t>给定文本生成图像 </a:t>
            </a:r>
            <a:r>
              <a:rPr lang="en-US" altLang="zh-CN" dirty="0" smtClean="0"/>
              <a:t>2.</a:t>
            </a:r>
            <a:r>
              <a:rPr lang="zh-CN" altLang="en-US" dirty="0" smtClean="0"/>
              <a:t>给定图像选出最接近的</a:t>
            </a:r>
            <a:r>
              <a:rPr lang="en-US" altLang="zh-CN" dirty="0" err="1" smtClean="0"/>
              <a:t>topk</a:t>
            </a:r>
            <a:r>
              <a:rPr lang="zh-CN" altLang="en-US" dirty="0" smtClean="0"/>
              <a:t>个句子</a:t>
            </a:r>
            <a:r>
              <a:rPr lang="en-US" altLang="zh-CN" dirty="0" smtClean="0"/>
              <a:t>3.</a:t>
            </a:r>
            <a:r>
              <a:rPr lang="zh-CN" altLang="en-US" dirty="0" smtClean="0"/>
              <a:t>给定句子寻找合适的图像（有一些</a:t>
            </a:r>
            <a:r>
              <a:rPr lang="en-US" altLang="zh-CN" dirty="0" smtClean="0"/>
              <a:t>tricks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380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Neural Image Caption</a:t>
            </a:r>
            <a:endParaRPr lang="zh-CN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7614"/>
            <a:ext cx="5175302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4491825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Vinyals</a:t>
            </a:r>
            <a:r>
              <a:rPr lang="en-US" altLang="zh-CN" sz="1400" dirty="0"/>
              <a:t> O, </a:t>
            </a:r>
            <a:r>
              <a:rPr lang="en-US" altLang="zh-CN" sz="1400" dirty="0" err="1"/>
              <a:t>Toshev</a:t>
            </a:r>
            <a:r>
              <a:rPr lang="en-US" altLang="zh-CN" sz="1400" dirty="0"/>
              <a:t> A, </a:t>
            </a:r>
            <a:r>
              <a:rPr lang="en-US" altLang="zh-CN" sz="1400" dirty="0" err="1"/>
              <a:t>Bengio</a:t>
            </a:r>
            <a:r>
              <a:rPr lang="en-US" altLang="zh-CN" sz="1400" dirty="0"/>
              <a:t> S, et al. Show and tell: A neural image caption generator[C]//Proceedings of the IEEE conference on computer vision and pattern recognition. 2015: 3156-3164.</a:t>
            </a:r>
            <a:endParaRPr lang="zh-CN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652120" y="1419622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受</a:t>
            </a:r>
            <a:r>
              <a:rPr lang="zh-CN" altLang="en-US" dirty="0" smtClean="0"/>
              <a:t>启发与机器翻译，利用</a:t>
            </a:r>
            <a:r>
              <a:rPr lang="en-US" altLang="zh-CN" dirty="0" smtClean="0"/>
              <a:t>encoder-decoder</a:t>
            </a:r>
            <a:r>
              <a:rPr lang="zh-CN" altLang="en-US" dirty="0" smtClean="0"/>
              <a:t>的思想，将图像通过</a:t>
            </a:r>
            <a:r>
              <a:rPr lang="en-US" altLang="zh-CN" dirty="0" err="1" smtClean="0"/>
              <a:t>cnn</a:t>
            </a:r>
            <a:r>
              <a:rPr lang="zh-CN" altLang="en-US" dirty="0" smtClean="0"/>
              <a:t>编码成向量，然后通过</a:t>
            </a:r>
            <a:r>
              <a:rPr lang="en-US" altLang="zh-CN" dirty="0" err="1" smtClean="0"/>
              <a:t>rnn</a:t>
            </a:r>
            <a:r>
              <a:rPr lang="zh-CN" altLang="en-US" dirty="0" smtClean="0"/>
              <a:t>来译码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12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Encoder-decoder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9582"/>
            <a:ext cx="3416626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659982"/>
            <a:ext cx="8424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Goodfellow</a:t>
            </a:r>
            <a:r>
              <a:rPr lang="en-US" altLang="zh-CN" sz="1400" dirty="0"/>
              <a:t> I, </a:t>
            </a:r>
            <a:r>
              <a:rPr lang="en-US" altLang="zh-CN" sz="1400" dirty="0" err="1"/>
              <a:t>Bengio</a:t>
            </a:r>
            <a:r>
              <a:rPr lang="en-US" altLang="zh-CN" sz="1400" dirty="0"/>
              <a:t> Y, </a:t>
            </a:r>
            <a:r>
              <a:rPr lang="en-US" altLang="zh-CN" sz="1400" dirty="0" err="1"/>
              <a:t>Courville</a:t>
            </a:r>
            <a:r>
              <a:rPr lang="en-US" altLang="zh-CN" sz="1400" dirty="0"/>
              <a:t> A. Deep learning[M]. MIT press, 2016.</a:t>
            </a:r>
            <a:endParaRPr lang="zh-CN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067944" y="1275606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输入序列</a:t>
            </a:r>
            <a:r>
              <a:rPr lang="en-US" altLang="zh-CN" dirty="0" smtClean="0"/>
              <a:t>x</a:t>
            </a:r>
            <a:r>
              <a:rPr lang="zh-CN" altLang="en-US" dirty="0" smtClean="0"/>
              <a:t>，将其精炼成</a:t>
            </a:r>
            <a:r>
              <a:rPr lang="en-US" altLang="zh-CN" dirty="0" smtClean="0"/>
              <a:t>C</a:t>
            </a:r>
            <a:r>
              <a:rPr lang="zh-CN" altLang="en-US" dirty="0" smtClean="0"/>
              <a:t>（包含输入序列中的所有信息，作为语义概要）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但是这种固定维度的精要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，可能会造成精度的损失，因此，现在都是用</a:t>
            </a:r>
            <a:r>
              <a:rPr lang="en-US" altLang="zh-CN" dirty="0" smtClean="0"/>
              <a:t>attention 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4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1015</Words>
  <Application>Microsoft Office PowerPoint</Application>
  <PresentationFormat>全屏显示(16:9)</PresentationFormat>
  <Paragraphs>68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Image Captioning</vt:lpstr>
      <vt:lpstr>RNN</vt:lpstr>
      <vt:lpstr>RNN</vt:lpstr>
      <vt:lpstr>M-RNN</vt:lpstr>
      <vt:lpstr>Detail </vt:lpstr>
      <vt:lpstr>Loss function</vt:lpstr>
      <vt:lpstr>训练过程</vt:lpstr>
      <vt:lpstr>Neural Image Caption</vt:lpstr>
      <vt:lpstr>Encoder-decoder</vt:lpstr>
      <vt:lpstr>Encoder-decoder</vt:lpstr>
      <vt:lpstr>Decoder </vt:lpstr>
      <vt:lpstr>Model (NIC)</vt:lpstr>
      <vt:lpstr>Attention  model </vt:lpstr>
      <vt:lpstr>Attention  model</vt:lpstr>
      <vt:lpstr>Detection + RNN</vt:lpstr>
      <vt:lpstr>Attention model</vt:lpstr>
      <vt:lpstr>Attention model</vt:lpstr>
      <vt:lpstr>Detail </vt:lpstr>
      <vt:lpstr>TO BE CONTINUE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Captioning</dc:title>
  <dc:creator>geyu</dc:creator>
  <cp:lastModifiedBy>teng</cp:lastModifiedBy>
  <cp:revision>75</cp:revision>
  <dcterms:created xsi:type="dcterms:W3CDTF">2018-01-24T06:49:57Z</dcterms:created>
  <dcterms:modified xsi:type="dcterms:W3CDTF">2018-01-25T09:32:11Z</dcterms:modified>
</cp:coreProperties>
</file>