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62" r:id="rId4"/>
    <p:sldId id="274" r:id="rId5"/>
    <p:sldId id="268" r:id="rId6"/>
    <p:sldId id="275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25FF"/>
    <a:srgbClr val="CFA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70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63161-37A5-4317-B493-7C865491316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30FAD-027B-47F7-8F4B-CFE87F99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1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4180"/>
            <a:ext cx="7772400" cy="2387600"/>
          </a:xfrm>
        </p:spPr>
        <p:txBody>
          <a:bodyPr anchor="t">
            <a:normAutofit/>
          </a:bodyPr>
          <a:lstStyle>
            <a:lvl1pPr algn="ctr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74836"/>
            <a:ext cx="6858000" cy="55134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693814-CAAF-467B-BDFC-0988BBFAB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7" y="4821809"/>
            <a:ext cx="1118855" cy="913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8E510-8C30-45FB-84E2-0DBE49579AF1}"/>
              </a:ext>
            </a:extLst>
          </p:cNvPr>
          <p:cNvSpPr txBox="1"/>
          <p:nvPr userDrawn="1"/>
        </p:nvSpPr>
        <p:spPr>
          <a:xfrm>
            <a:off x="2312791" y="5074389"/>
            <a:ext cx="5685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7030A0"/>
                </a:solidFill>
              </a:rPr>
              <a:t>이지빅데이터</a:t>
            </a:r>
            <a:r>
              <a:rPr lang="ko-KR" altLang="en-US" sz="1600" b="1" dirty="0">
                <a:solidFill>
                  <a:srgbClr val="7030A0"/>
                </a:solidFill>
              </a:rPr>
              <a:t> </a:t>
            </a:r>
            <a:r>
              <a:rPr lang="en-US" altLang="ko-KR" sz="1600" b="1" dirty="0">
                <a:solidFill>
                  <a:srgbClr val="7030A0"/>
                </a:solidFill>
              </a:rPr>
              <a:t>Take it easy! Make it easy! Big Data </a:t>
            </a:r>
            <a:r>
              <a:rPr lang="en-US" altLang="ko-KR" sz="1600" b="1" dirty="0" err="1">
                <a:solidFill>
                  <a:srgbClr val="7030A0"/>
                </a:solidFill>
              </a:rPr>
              <a:t>ez</a:t>
            </a:r>
            <a:r>
              <a:rPr lang="en-US" altLang="ko-KR" sz="1600" b="1" dirty="0">
                <a:solidFill>
                  <a:srgbClr val="7030A0"/>
                </a:solidFill>
              </a:rPr>
              <a:t>! EZ Big Data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36" y="1477549"/>
            <a:ext cx="8515928" cy="42026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C81826-ACF2-42AC-9F43-81A6C020945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14036" y="2174000"/>
            <a:ext cx="8515928" cy="3812731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4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6B227F-422D-4231-A7B9-74121E2DFA2A}"/>
              </a:ext>
            </a:extLst>
          </p:cNvPr>
          <p:cNvSpPr/>
          <p:nvPr userDrawn="1"/>
        </p:nvSpPr>
        <p:spPr>
          <a:xfrm>
            <a:off x="-1" y="166256"/>
            <a:ext cx="9144001" cy="831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190" y="254293"/>
            <a:ext cx="7865104" cy="66011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28436"/>
            <a:ext cx="6705600" cy="50984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B6A2A5-AA51-4A04-B812-28592FEB70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26909"/>
            <a:ext cx="650247" cy="531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1CDEAF-FA3E-486F-9496-84201DFA2E2F}"/>
              </a:ext>
            </a:extLst>
          </p:cNvPr>
          <p:cNvSpPr txBox="1"/>
          <p:nvPr userDrawn="1"/>
        </p:nvSpPr>
        <p:spPr>
          <a:xfrm>
            <a:off x="576357" y="6485372"/>
            <a:ext cx="459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7030A0"/>
                </a:solidFill>
              </a:rPr>
              <a:t>이지빅데이터</a:t>
            </a:r>
            <a:r>
              <a:rPr lang="ko-KR" altLang="en-US" sz="1200" b="1" dirty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Take it easy! Make it easy! Big Data </a:t>
            </a:r>
            <a:r>
              <a:rPr lang="en-US" altLang="ko-KR" sz="1200" b="1" dirty="0" err="1">
                <a:solidFill>
                  <a:srgbClr val="7030A0"/>
                </a:solidFill>
              </a:rPr>
              <a:t>ez</a:t>
            </a:r>
            <a:r>
              <a:rPr lang="en-US" altLang="ko-KR" sz="1200" b="1" dirty="0">
                <a:solidFill>
                  <a:srgbClr val="7030A0"/>
                </a:solidFill>
              </a:rPr>
              <a:t>! EZ Big Data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6FCF2106-D524-4820-8D35-8E5581678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312" y="276225"/>
            <a:ext cx="563563" cy="563563"/>
          </a:xfrm>
          <a:solidFill>
            <a:srgbClr val="002060"/>
          </a:solidFill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5882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6B227F-422D-4231-A7B9-74121E2DFA2A}"/>
              </a:ext>
            </a:extLst>
          </p:cNvPr>
          <p:cNvSpPr/>
          <p:nvPr userDrawn="1"/>
        </p:nvSpPr>
        <p:spPr>
          <a:xfrm>
            <a:off x="-1" y="166256"/>
            <a:ext cx="9144001" cy="831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190" y="254293"/>
            <a:ext cx="7865104" cy="66011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1228436"/>
            <a:ext cx="8591910" cy="49684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B6A2A5-AA51-4A04-B812-28592FEB70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26909"/>
            <a:ext cx="650247" cy="531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1CDEAF-FA3E-486F-9496-84201DFA2E2F}"/>
              </a:ext>
            </a:extLst>
          </p:cNvPr>
          <p:cNvSpPr txBox="1"/>
          <p:nvPr userDrawn="1"/>
        </p:nvSpPr>
        <p:spPr>
          <a:xfrm>
            <a:off x="576357" y="6485372"/>
            <a:ext cx="459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7030A0"/>
                </a:solidFill>
              </a:rPr>
              <a:t>이지빅데이터</a:t>
            </a:r>
            <a:r>
              <a:rPr lang="ko-KR" altLang="en-US" sz="1200" b="1" dirty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Take it easy! Make it easy! Big Data </a:t>
            </a:r>
            <a:r>
              <a:rPr lang="en-US" altLang="ko-KR" sz="1200" b="1" dirty="0" err="1">
                <a:solidFill>
                  <a:srgbClr val="7030A0"/>
                </a:solidFill>
              </a:rPr>
              <a:t>ez</a:t>
            </a:r>
            <a:r>
              <a:rPr lang="en-US" altLang="ko-KR" sz="1200" b="1" dirty="0">
                <a:solidFill>
                  <a:srgbClr val="7030A0"/>
                </a:solidFill>
              </a:rPr>
              <a:t>! EZ Big Data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6FCF2106-D524-4820-8D35-8E5581678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312" y="276225"/>
            <a:ext cx="563563" cy="563563"/>
          </a:xfrm>
          <a:solidFill>
            <a:srgbClr val="002060"/>
          </a:solidFill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5F58F6-CEC4-42E9-B016-269956E544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76045" y="1883746"/>
            <a:ext cx="8591910" cy="421512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3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4618"/>
            <a:ext cx="3886200" cy="50615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4618"/>
            <a:ext cx="3886200" cy="50615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3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19345"/>
            <a:ext cx="3868340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24364"/>
            <a:ext cx="3868340" cy="4230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28726"/>
            <a:ext cx="3887391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24364"/>
            <a:ext cx="3887391" cy="4230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77E345-774A-4D0D-9A7F-FE5E9F60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529"/>
            <a:ext cx="7886700" cy="66011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2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2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6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9A3277-ED17-4666-BA67-8BF7F09487BB}"/>
              </a:ext>
            </a:extLst>
          </p:cNvPr>
          <p:cNvSpPr/>
          <p:nvPr userDrawn="1"/>
        </p:nvSpPr>
        <p:spPr>
          <a:xfrm>
            <a:off x="-1" y="1"/>
            <a:ext cx="9144001" cy="116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036" y="263529"/>
            <a:ext cx="8201314" cy="66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28436"/>
            <a:ext cx="7886700" cy="509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61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06DFC4-74E1-4AE4-8561-F6B3CD36F4A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26909"/>
            <a:ext cx="650247" cy="531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C47B63-AB14-4792-8923-7717E471A340}"/>
              </a:ext>
            </a:extLst>
          </p:cNvPr>
          <p:cNvSpPr txBox="1"/>
          <p:nvPr userDrawn="1"/>
        </p:nvSpPr>
        <p:spPr>
          <a:xfrm>
            <a:off x="576357" y="6485372"/>
            <a:ext cx="459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7030A0"/>
                </a:solidFill>
              </a:rPr>
              <a:t>이지빅데이터</a:t>
            </a:r>
            <a:r>
              <a:rPr lang="ko-KR" altLang="en-US" sz="1200" b="1" dirty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Take it easy! Make it easy! Big Data </a:t>
            </a:r>
            <a:r>
              <a:rPr lang="en-US" altLang="ko-KR" sz="1200" b="1" dirty="0" err="1">
                <a:solidFill>
                  <a:srgbClr val="7030A0"/>
                </a:solidFill>
              </a:rPr>
              <a:t>ez</a:t>
            </a:r>
            <a:r>
              <a:rPr lang="en-US" altLang="ko-KR" sz="1200" b="1" dirty="0">
                <a:solidFill>
                  <a:srgbClr val="7030A0"/>
                </a:solidFill>
              </a:rPr>
              <a:t>! EZ Big Data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6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8" r:id="rId4"/>
    <p:sldLayoutId id="2147483669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FC60F3-6AF5-4DE0-BFC8-C131BE535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37673"/>
            <a:ext cx="7772400" cy="273410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R Studio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46FAD8-CFC1-4FEB-9ECE-080C1E867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87270"/>
            <a:ext cx="6858000" cy="551343"/>
          </a:xfrm>
        </p:spPr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145846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27F95D5-B0B7-48BD-AF0E-A450A1ECE9E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09447" y="1897812"/>
            <a:ext cx="7125106" cy="4364128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DBD352CD-E1D0-4A0B-B9E3-86DDF0D2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5FA7E-C047-43FE-BCCD-6D7A4DAA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생성</a:t>
            </a:r>
            <a:r>
              <a:rPr lang="en-US" altLang="ko-KR" dirty="0"/>
              <a:t>/</a:t>
            </a:r>
            <a:r>
              <a:rPr lang="ko-KR" altLang="en-US" dirty="0"/>
              <a:t>열기 등 수행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8D25DF-7F77-4DFE-82FD-34DEC26579DC}"/>
              </a:ext>
            </a:extLst>
          </p:cNvPr>
          <p:cNvSpPr/>
          <p:nvPr/>
        </p:nvSpPr>
        <p:spPr>
          <a:xfrm>
            <a:off x="7297783" y="2124891"/>
            <a:ext cx="923108" cy="263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A35D71-87CA-453E-B9DF-43924B841FD5}"/>
              </a:ext>
            </a:extLst>
          </p:cNvPr>
          <p:cNvSpPr/>
          <p:nvPr/>
        </p:nvSpPr>
        <p:spPr>
          <a:xfrm>
            <a:off x="6566263" y="2319847"/>
            <a:ext cx="923108" cy="263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D80487-50A0-4100-96CC-975FB7D657EA}"/>
              </a:ext>
            </a:extLst>
          </p:cNvPr>
          <p:cNvGrpSpPr/>
          <p:nvPr/>
        </p:nvGrpSpPr>
        <p:grpSpPr>
          <a:xfrm>
            <a:off x="314036" y="2256765"/>
            <a:ext cx="4305844" cy="3069907"/>
            <a:chOff x="2260419" y="2739452"/>
            <a:chExt cx="4305844" cy="306990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3BA775E-047B-40E0-BEFD-286A4CCF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0419" y="2739452"/>
              <a:ext cx="4305844" cy="3069907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F03E1F-7C54-4F3E-9716-01CE477B19B9}"/>
                </a:ext>
              </a:extLst>
            </p:cNvPr>
            <p:cNvSpPr/>
            <p:nvPr/>
          </p:nvSpPr>
          <p:spPr>
            <a:xfrm>
              <a:off x="2364377" y="4076127"/>
              <a:ext cx="3235234" cy="6874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3C9F6B-380F-4D38-902A-62BDE079D432}"/>
              </a:ext>
            </a:extLst>
          </p:cNvPr>
          <p:cNvGrpSpPr/>
          <p:nvPr/>
        </p:nvGrpSpPr>
        <p:grpSpPr>
          <a:xfrm>
            <a:off x="1673932" y="2643052"/>
            <a:ext cx="4305844" cy="3073973"/>
            <a:chOff x="1673932" y="2643052"/>
            <a:chExt cx="4305844" cy="307397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02216DD-9ADC-4829-A295-D71DD3A2F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3932" y="2643052"/>
              <a:ext cx="4305844" cy="3073973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C101CED-6523-40CF-AE65-3DC10CE79F01}"/>
                </a:ext>
              </a:extLst>
            </p:cNvPr>
            <p:cNvSpPr/>
            <p:nvPr/>
          </p:nvSpPr>
          <p:spPr>
            <a:xfrm>
              <a:off x="5034505" y="3527970"/>
              <a:ext cx="923108" cy="2637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40D4E38-6263-49F9-BCDE-152F4F035C4F}"/>
              </a:ext>
            </a:extLst>
          </p:cNvPr>
          <p:cNvGrpSpPr/>
          <p:nvPr/>
        </p:nvGrpSpPr>
        <p:grpSpPr>
          <a:xfrm>
            <a:off x="2667276" y="3133879"/>
            <a:ext cx="4871860" cy="3073973"/>
            <a:chOff x="2667276" y="3133879"/>
            <a:chExt cx="4871860" cy="307397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32CDA17-C25A-41DF-A03E-49005E01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7276" y="3133879"/>
              <a:ext cx="4871860" cy="307397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9925604-8676-4EE6-87FC-AA30F7D385E2}"/>
                </a:ext>
              </a:extLst>
            </p:cNvPr>
            <p:cNvSpPr/>
            <p:nvPr/>
          </p:nvSpPr>
          <p:spPr>
            <a:xfrm>
              <a:off x="6104709" y="5907600"/>
              <a:ext cx="740228" cy="3002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59D052B-43DA-477B-A4F3-0E1C2E106654}"/>
                </a:ext>
              </a:extLst>
            </p:cNvPr>
            <p:cNvSpPr/>
            <p:nvPr/>
          </p:nvSpPr>
          <p:spPr>
            <a:xfrm>
              <a:off x="3222833" y="3293189"/>
              <a:ext cx="2088223" cy="3002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18A2491-77F9-4504-B385-12E2FEF0DA30}"/>
              </a:ext>
            </a:extLst>
          </p:cNvPr>
          <p:cNvGrpSpPr/>
          <p:nvPr/>
        </p:nvGrpSpPr>
        <p:grpSpPr>
          <a:xfrm>
            <a:off x="4120191" y="3488766"/>
            <a:ext cx="4305844" cy="3073973"/>
            <a:chOff x="4120191" y="3488766"/>
            <a:chExt cx="4305844" cy="307397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38203DF-8D65-4877-8E16-87E1235AA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0191" y="3488766"/>
              <a:ext cx="4305844" cy="3073973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CA77573-2BA2-45F4-97D6-A4991FB67E2F}"/>
                </a:ext>
              </a:extLst>
            </p:cNvPr>
            <p:cNvSpPr/>
            <p:nvPr/>
          </p:nvSpPr>
          <p:spPr>
            <a:xfrm>
              <a:off x="6659197" y="6209832"/>
              <a:ext cx="1083098" cy="3529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34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57738B-8E6C-41D3-BFEF-D7D15CB4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4C68BC-0FEF-4FF2-815B-5BADA783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/>
              <a:t>1. </a:t>
            </a:r>
            <a:r>
              <a:rPr lang="ko-KR" altLang="en-US" dirty="0"/>
              <a:t>사이트 접속</a:t>
            </a: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/>
              <a:t>2. </a:t>
            </a:r>
            <a:r>
              <a:rPr lang="ko-KR" altLang="en-US" dirty="0"/>
              <a:t>서비스 검색</a:t>
            </a:r>
            <a:endParaRPr lang="en-US" altLang="ko-KR" dirty="0"/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/>
              <a:t>3. </a:t>
            </a:r>
            <a:r>
              <a:rPr lang="ko-KR" altLang="en-US" dirty="0"/>
              <a:t>활용 신청</a:t>
            </a:r>
            <a:endParaRPr lang="en-US" altLang="ko-KR" dirty="0"/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/>
              <a:t>4. </a:t>
            </a:r>
            <a:r>
              <a:rPr lang="ko-KR" altLang="en-US" dirty="0"/>
              <a:t>신청한 서비스 선택</a:t>
            </a: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/>
              <a:t>5. </a:t>
            </a:r>
            <a:r>
              <a:rPr lang="ko-KR" altLang="en-US" dirty="0"/>
              <a:t>인증키</a:t>
            </a:r>
            <a:r>
              <a:rPr lang="en-US" altLang="ko-KR" dirty="0"/>
              <a:t>, </a:t>
            </a:r>
            <a:r>
              <a:rPr lang="en-US" altLang="ko-KR"/>
              <a:t>End Point</a:t>
            </a:r>
            <a:r>
              <a:rPr lang="ko-KR" altLang="en-US"/>
              <a:t>와 </a:t>
            </a:r>
            <a:r>
              <a:rPr lang="ko-KR" altLang="en-US" dirty="0"/>
              <a:t>참고문서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178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03ABA-4007-4B7D-8A0B-C0E759B6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 </a:t>
            </a:r>
            <a:r>
              <a:rPr lang="ko-KR" altLang="en-US" dirty="0"/>
              <a:t>설치 및 설치 시 유의 사항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3113AD6-F26C-4FF6-9EA8-85DA5C01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설치 사이트</a:t>
            </a:r>
            <a:r>
              <a:rPr lang="en-US" altLang="ko-KR" dirty="0"/>
              <a:t>: cran.r-project.org</a:t>
            </a:r>
          </a:p>
          <a:p>
            <a:endParaRPr lang="en-US" altLang="ko-KR" dirty="0"/>
          </a:p>
          <a:p>
            <a:r>
              <a:rPr lang="ko-KR" altLang="en-US" dirty="0"/>
              <a:t>설치 파일을 </a:t>
            </a:r>
            <a:r>
              <a:rPr lang="ko-KR" altLang="en-US" dirty="0">
                <a:solidFill>
                  <a:srgbClr val="FF0000"/>
                </a:solidFill>
              </a:rPr>
              <a:t>관리자 권한</a:t>
            </a:r>
            <a:r>
              <a:rPr lang="ko-KR" altLang="en-US" dirty="0"/>
              <a:t>으로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 </a:t>
            </a:r>
            <a:r>
              <a:rPr lang="en-US" altLang="ko-KR" dirty="0"/>
              <a:t>Path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한글</a:t>
            </a:r>
            <a:r>
              <a:rPr lang="ko-KR" altLang="en-US" dirty="0"/>
              <a:t>이 없도록 해야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C:\users\</a:t>
            </a:r>
            <a:r>
              <a:rPr lang="ko-KR" altLang="en-US" dirty="0" err="1"/>
              <a:t>안정국</a:t>
            </a:r>
            <a:r>
              <a:rPr lang="en-US" altLang="ko-KR" dirty="0"/>
              <a:t>\R</a:t>
            </a:r>
          </a:p>
          <a:p>
            <a:endParaRPr lang="en-US" altLang="ko-KR" dirty="0"/>
          </a:p>
          <a:p>
            <a:r>
              <a:rPr lang="ko-KR" altLang="en-US" dirty="0"/>
              <a:t>설치 </a:t>
            </a:r>
            <a:r>
              <a:rPr lang="en-US" altLang="ko-KR" dirty="0"/>
              <a:t>Path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띄어쓰기</a:t>
            </a:r>
            <a:r>
              <a:rPr lang="ko-KR" altLang="en-US" dirty="0"/>
              <a:t>가 없도록 해야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C:\Profram</a:t>
            </a:r>
            <a:r>
              <a:rPr lang="ko-KR" altLang="en-US" dirty="0"/>
              <a:t> </a:t>
            </a:r>
            <a:r>
              <a:rPr lang="en-US" altLang="ko-KR" dirty="0"/>
              <a:t>Files\R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62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03ABA-4007-4B7D-8A0B-C0E759B6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 Studio </a:t>
            </a:r>
            <a:r>
              <a:rPr lang="ko-KR" altLang="en-US" dirty="0"/>
              <a:t>설치 및 설정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3113AD6-F26C-4FF6-9EA8-85DA5C01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사이트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www.rstudio.com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Global Option Setting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786B75-F289-4D5A-9447-EB2E0124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16830"/>
            <a:ext cx="473202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788430-264C-4FE5-8342-80AEABD6A298}"/>
              </a:ext>
            </a:extLst>
          </p:cNvPr>
          <p:cNvSpPr/>
          <p:nvPr/>
        </p:nvSpPr>
        <p:spPr>
          <a:xfrm>
            <a:off x="3257006" y="2795451"/>
            <a:ext cx="426720" cy="235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3D7A9-9A45-4DF4-A4D4-7843674AD37C}"/>
              </a:ext>
            </a:extLst>
          </p:cNvPr>
          <p:cNvSpPr/>
          <p:nvPr/>
        </p:nvSpPr>
        <p:spPr>
          <a:xfrm>
            <a:off x="3257006" y="4418976"/>
            <a:ext cx="1045028" cy="301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69DCF6F-C679-43E5-A3C8-021E88C29F34}"/>
              </a:ext>
            </a:extLst>
          </p:cNvPr>
          <p:cNvGrpSpPr/>
          <p:nvPr/>
        </p:nvGrpSpPr>
        <p:grpSpPr>
          <a:xfrm>
            <a:off x="2585289" y="2858126"/>
            <a:ext cx="3973422" cy="3098019"/>
            <a:chOff x="2585289" y="2858126"/>
            <a:chExt cx="3973422" cy="309801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0213F25-B95F-45D6-8B9D-0CC59D7AF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5289" y="2858126"/>
              <a:ext cx="3973422" cy="30980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9B00783-7E66-47A9-819B-782E052B2DA6}"/>
                </a:ext>
              </a:extLst>
            </p:cNvPr>
            <p:cNvSpPr/>
            <p:nvPr/>
          </p:nvSpPr>
          <p:spPr>
            <a:xfrm>
              <a:off x="2677885" y="3429000"/>
              <a:ext cx="753291" cy="3010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22CDC8-AB0E-4DA2-9B7A-A3C90BDAE7D1}"/>
                </a:ext>
              </a:extLst>
            </p:cNvPr>
            <p:cNvSpPr/>
            <p:nvPr/>
          </p:nvSpPr>
          <p:spPr>
            <a:xfrm>
              <a:off x="3779520" y="4481652"/>
              <a:ext cx="1262743" cy="2383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19E481-19BD-4626-B3F0-7141CCC940F8}"/>
              </a:ext>
            </a:extLst>
          </p:cNvPr>
          <p:cNvGrpSpPr/>
          <p:nvPr/>
        </p:nvGrpSpPr>
        <p:grpSpPr>
          <a:xfrm>
            <a:off x="4288427" y="1616719"/>
            <a:ext cx="4760595" cy="4657725"/>
            <a:chOff x="4288427" y="1616719"/>
            <a:chExt cx="4760595" cy="465772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9109ED8-224B-49DC-8B87-356E009C0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8427" y="1616719"/>
              <a:ext cx="4760595" cy="4657725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433C581-AFED-47EA-9170-B3048E509D58}"/>
                </a:ext>
              </a:extLst>
            </p:cNvPr>
            <p:cNvSpPr/>
            <p:nvPr/>
          </p:nvSpPr>
          <p:spPr>
            <a:xfrm>
              <a:off x="6669129" y="1850570"/>
              <a:ext cx="628651" cy="3455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A5A975F-CB7F-462A-BC6E-0643D02BBA92}"/>
                </a:ext>
              </a:extLst>
            </p:cNvPr>
            <p:cNvSpPr/>
            <p:nvPr/>
          </p:nvSpPr>
          <p:spPr>
            <a:xfrm>
              <a:off x="5466941" y="3323437"/>
              <a:ext cx="2901828" cy="5121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F02846-0FFA-4079-966F-69762C48FA46}"/>
              </a:ext>
            </a:extLst>
          </p:cNvPr>
          <p:cNvSpPr/>
          <p:nvPr/>
        </p:nvSpPr>
        <p:spPr>
          <a:xfrm>
            <a:off x="8261849" y="5834825"/>
            <a:ext cx="762408" cy="512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91B303-9858-47FA-A321-51395D0DB19C}"/>
              </a:ext>
            </a:extLst>
          </p:cNvPr>
          <p:cNvSpPr/>
          <p:nvPr/>
        </p:nvSpPr>
        <p:spPr>
          <a:xfrm>
            <a:off x="6898344" y="5834825"/>
            <a:ext cx="762408" cy="512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FEE632-09B6-4AE6-93DC-82360EBC443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11084" y="1897811"/>
            <a:ext cx="7121832" cy="4364130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DBD352CD-E1D0-4A0B-B9E3-86DDF0D2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 Studio : Pane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5FA7E-C047-43FE-BCCD-6D7A4DAA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Pane</a:t>
            </a:r>
            <a:r>
              <a:rPr lang="ko-KR" altLang="en-US" dirty="0"/>
              <a:t>으로 이뤄짐</a:t>
            </a:r>
            <a:r>
              <a:rPr lang="en-US" altLang="ko-KR" dirty="0"/>
              <a:t>: (1) </a:t>
            </a:r>
            <a:r>
              <a:rPr lang="ko-KR" altLang="en-US" dirty="0"/>
              <a:t>편집기</a:t>
            </a:r>
            <a:r>
              <a:rPr lang="en-US" altLang="ko-KR" dirty="0"/>
              <a:t>, (2) </a:t>
            </a:r>
            <a:r>
              <a:rPr lang="ko-KR" altLang="en-US" dirty="0"/>
              <a:t>콘솔</a:t>
            </a:r>
            <a:r>
              <a:rPr lang="en-US" altLang="ko-KR" dirty="0"/>
              <a:t>, (3) </a:t>
            </a:r>
            <a:r>
              <a:rPr lang="ko-KR" altLang="en-US" dirty="0"/>
              <a:t>메모리 등</a:t>
            </a:r>
            <a:r>
              <a:rPr lang="en-US" altLang="ko-KR" dirty="0"/>
              <a:t>, (4) </a:t>
            </a:r>
            <a:r>
              <a:rPr lang="ko-KR" altLang="en-US" dirty="0"/>
              <a:t>파일탐색기 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AD9A8F-5E9F-47D8-A895-09611459676A}"/>
              </a:ext>
            </a:extLst>
          </p:cNvPr>
          <p:cNvSpPr/>
          <p:nvPr/>
        </p:nvSpPr>
        <p:spPr>
          <a:xfrm>
            <a:off x="2158128" y="2883555"/>
            <a:ext cx="1569139" cy="649405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스크립트 편집기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79AA4A-30C4-41B1-81FB-40554CA94DFF}"/>
              </a:ext>
            </a:extLst>
          </p:cNvPr>
          <p:cNvSpPr/>
          <p:nvPr/>
        </p:nvSpPr>
        <p:spPr>
          <a:xfrm>
            <a:off x="2158128" y="5173909"/>
            <a:ext cx="1569139" cy="649405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콘솔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FE8EFA-39C6-4601-AAAC-4123D11C0C03}"/>
              </a:ext>
            </a:extLst>
          </p:cNvPr>
          <p:cNvSpPr/>
          <p:nvPr/>
        </p:nvSpPr>
        <p:spPr>
          <a:xfrm>
            <a:off x="5617029" y="4960190"/>
            <a:ext cx="2159725" cy="86312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탐색기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Help </a:t>
            </a:r>
            <a:r>
              <a:rPr lang="ko-KR" altLang="en-US" dirty="0"/>
              <a:t>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18971C-66BA-4E88-9B5A-D61CAA2FFF21}"/>
              </a:ext>
            </a:extLst>
          </p:cNvPr>
          <p:cNvSpPr/>
          <p:nvPr/>
        </p:nvSpPr>
        <p:spPr>
          <a:xfrm>
            <a:off x="5617029" y="2952206"/>
            <a:ext cx="2159725" cy="58506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이력 등</a:t>
            </a:r>
          </a:p>
        </p:txBody>
      </p:sp>
    </p:spTree>
    <p:extLst>
      <p:ext uri="{BB962C8B-B14F-4D97-AF65-F5344CB8AC3E}">
        <p14:creationId xmlns:p14="http://schemas.microsoft.com/office/powerpoint/2010/main" val="213579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FEE632-09B6-4AE6-93DC-82360EBC443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r="35826" b="27178"/>
          <a:stretch/>
        </p:blipFill>
        <p:spPr>
          <a:xfrm>
            <a:off x="1789612" y="1897810"/>
            <a:ext cx="6234447" cy="433514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DBD352CD-E1D0-4A0B-B9E3-86DDF0D2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(1) </a:t>
            </a:r>
            <a:r>
              <a:rPr lang="ko-KR" altLang="en-US" dirty="0"/>
              <a:t>스크립트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5FA7E-C047-43FE-BCCD-6D7A4DAA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일련의 </a:t>
            </a:r>
            <a:r>
              <a:rPr lang="en-US" altLang="ko-KR" dirty="0"/>
              <a:t>R</a:t>
            </a:r>
            <a:r>
              <a:rPr lang="ko-KR" altLang="en-US" dirty="0"/>
              <a:t> 명령어를 작성하고 저장하기 위한 텍스트 편집기</a:t>
            </a:r>
            <a:r>
              <a:rPr lang="en-US" altLang="ko-KR" dirty="0"/>
              <a:t>(Text Editor)</a:t>
            </a:r>
            <a:endParaRPr lang="ko-KR" altLang="en-US" dirty="0"/>
          </a:p>
        </p:txBody>
      </p:sp>
      <p:sp>
        <p:nvSpPr>
          <p:cNvPr id="2" name="설명선: 굽은 선 1">
            <a:extLst>
              <a:ext uri="{FF2B5EF4-FFF2-40B4-BE49-F238E27FC236}">
                <a16:creationId xmlns:a16="http://schemas.microsoft.com/office/drawing/2014/main" id="{EFBF53CE-3BFF-430C-86A1-C01A1246274C}"/>
              </a:ext>
            </a:extLst>
          </p:cNvPr>
          <p:cNvSpPr/>
          <p:nvPr/>
        </p:nvSpPr>
        <p:spPr>
          <a:xfrm>
            <a:off x="674916" y="3159399"/>
            <a:ext cx="1036318" cy="539201"/>
          </a:xfrm>
          <a:prstGeom prst="borderCallout2">
            <a:avLst>
              <a:gd name="adj1" fmla="val 23595"/>
              <a:gd name="adj2" fmla="val 103432"/>
              <a:gd name="adj3" fmla="val 23595"/>
              <a:gd name="adj4" fmla="val 114426"/>
              <a:gd name="adj5" fmla="val -126559"/>
              <a:gd name="adj6" fmla="val 129471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새 파일 추가</a:t>
            </a:r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99ECCCDF-9EED-4C74-89C7-28C4330886D5}"/>
              </a:ext>
            </a:extLst>
          </p:cNvPr>
          <p:cNvSpPr/>
          <p:nvPr/>
        </p:nvSpPr>
        <p:spPr>
          <a:xfrm>
            <a:off x="3065420" y="3231975"/>
            <a:ext cx="1036318" cy="5392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6250"/>
              <a:gd name="adj6" fmla="val -37756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파일 열기</a:t>
            </a:r>
          </a:p>
        </p:txBody>
      </p:sp>
      <p:sp>
        <p:nvSpPr>
          <p:cNvPr id="16" name="설명선: 굽은 선 15">
            <a:extLst>
              <a:ext uri="{FF2B5EF4-FFF2-40B4-BE49-F238E27FC236}">
                <a16:creationId xmlns:a16="http://schemas.microsoft.com/office/drawing/2014/main" id="{745AC59B-0951-4DD5-B969-BA240548B2B1}"/>
              </a:ext>
            </a:extLst>
          </p:cNvPr>
          <p:cNvSpPr/>
          <p:nvPr/>
        </p:nvSpPr>
        <p:spPr>
          <a:xfrm>
            <a:off x="4258494" y="3054532"/>
            <a:ext cx="1036318" cy="5392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0718"/>
              <a:gd name="adj6" fmla="val -113386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파일 저장</a:t>
            </a:r>
          </a:p>
        </p:txBody>
      </p:sp>
      <p:sp>
        <p:nvSpPr>
          <p:cNvPr id="17" name="설명선: 굽은 선 16">
            <a:extLst>
              <a:ext uri="{FF2B5EF4-FFF2-40B4-BE49-F238E27FC236}">
                <a16:creationId xmlns:a16="http://schemas.microsoft.com/office/drawing/2014/main" id="{BECDC46E-1685-4E2D-8BD3-A606AFBC388E}"/>
              </a:ext>
            </a:extLst>
          </p:cNvPr>
          <p:cNvSpPr/>
          <p:nvPr/>
        </p:nvSpPr>
        <p:spPr>
          <a:xfrm>
            <a:off x="983707" y="3864793"/>
            <a:ext cx="1036318" cy="539201"/>
          </a:xfrm>
          <a:prstGeom prst="borderCallout2">
            <a:avLst>
              <a:gd name="adj1" fmla="val 23595"/>
              <a:gd name="adj2" fmla="val 103432"/>
              <a:gd name="adj3" fmla="val 23595"/>
              <a:gd name="adj4" fmla="val 114426"/>
              <a:gd name="adj5" fmla="val -208929"/>
              <a:gd name="adj6" fmla="val 132832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파일 명</a:t>
            </a:r>
          </a:p>
        </p:txBody>
      </p:sp>
    </p:spTree>
    <p:extLst>
      <p:ext uri="{BB962C8B-B14F-4D97-AF65-F5344CB8AC3E}">
        <p14:creationId xmlns:p14="http://schemas.microsoft.com/office/powerpoint/2010/main" val="271077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FEE632-09B6-4AE6-93DC-82360EBC443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11084" y="1897811"/>
            <a:ext cx="7121832" cy="4364130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DBD352CD-E1D0-4A0B-B9E3-86DDF0D2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(2) </a:t>
            </a:r>
            <a:r>
              <a:rPr lang="ko-KR" altLang="en-US" dirty="0"/>
              <a:t>콘솔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5FA7E-C047-43FE-BCCD-6D7A4DAA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과 </a:t>
            </a:r>
            <a:r>
              <a:rPr lang="ko-KR" altLang="en-US" dirty="0" err="1"/>
              <a:t>인터랙티브하게</a:t>
            </a:r>
            <a:r>
              <a:rPr lang="ko-KR" altLang="en-US" dirty="0"/>
              <a:t> 코드를 실행하고 텍스트 결과를 보여주는 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65ADFD-B398-4999-BD57-1319C29768CE}"/>
              </a:ext>
            </a:extLst>
          </p:cNvPr>
          <p:cNvSpPr/>
          <p:nvPr/>
        </p:nvSpPr>
        <p:spPr>
          <a:xfrm>
            <a:off x="950124" y="4485154"/>
            <a:ext cx="4257602" cy="182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9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FEE632-09B6-4AE6-93DC-82360EBC443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46576" b="20198"/>
          <a:stretch/>
        </p:blipFill>
        <p:spPr>
          <a:xfrm>
            <a:off x="2281646" y="1897811"/>
            <a:ext cx="4736573" cy="433556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DBD352CD-E1D0-4A0B-B9E3-86DDF0D2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(3) </a:t>
            </a:r>
            <a:r>
              <a:rPr lang="ko-KR" altLang="en-US" dirty="0"/>
              <a:t>메모리 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5FA7E-C047-43FE-BCCD-6D7A4DAA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검색어 입력</a:t>
            </a:r>
            <a:r>
              <a:rPr lang="en-US" altLang="ko-KR" dirty="0"/>
              <a:t>(“</a:t>
            </a:r>
            <a:r>
              <a:rPr lang="ko-KR" altLang="en-US" dirty="0"/>
              <a:t>지하철정보</a:t>
            </a:r>
            <a:r>
              <a:rPr lang="en-US" altLang="ko-KR" dirty="0"/>
              <a:t>”)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원하는 서비스 선택</a:t>
            </a:r>
            <a:r>
              <a:rPr lang="en-US" altLang="ko-KR" dirty="0"/>
              <a:t>(“</a:t>
            </a:r>
            <a:r>
              <a:rPr lang="ko-KR" altLang="en-US" dirty="0"/>
              <a:t>국토교통부</a:t>
            </a:r>
            <a:r>
              <a:rPr lang="en-US" altLang="ko-KR" dirty="0"/>
              <a:t>_</a:t>
            </a:r>
            <a:r>
              <a:rPr lang="ko-KR" altLang="en-US" dirty="0"/>
              <a:t>지하철정보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F51FB420-7D71-4E3F-B811-E4E4F81E3D1B}"/>
              </a:ext>
            </a:extLst>
          </p:cNvPr>
          <p:cNvSpPr/>
          <p:nvPr/>
        </p:nvSpPr>
        <p:spPr>
          <a:xfrm>
            <a:off x="4414693" y="3843407"/>
            <a:ext cx="1755222" cy="5392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8619"/>
              <a:gd name="adj6" fmla="val -39525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메모리 </a:t>
            </a:r>
            <a:r>
              <a:rPr lang="en-US" altLang="ko-KR" sz="1400" dirty="0"/>
              <a:t>tab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변수 등</a:t>
            </a:r>
            <a:r>
              <a:rPr lang="en-US" altLang="ko-KR" sz="1400" dirty="0"/>
              <a:t> </a:t>
            </a:r>
            <a:r>
              <a:rPr lang="ko-KR" altLang="en-US" sz="1400" dirty="0"/>
              <a:t>객체 표시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D692555A-2B58-495A-8442-7A9C1AD37EB2}"/>
              </a:ext>
            </a:extLst>
          </p:cNvPr>
          <p:cNvSpPr/>
          <p:nvPr/>
        </p:nvSpPr>
        <p:spPr>
          <a:xfrm>
            <a:off x="5931602" y="1957656"/>
            <a:ext cx="1476547" cy="5392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012"/>
              <a:gd name="adj6" fmla="val -112070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실행 명령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이력 </a:t>
            </a:r>
            <a:r>
              <a:rPr lang="en-US" altLang="ko-KR" sz="1400" dirty="0"/>
              <a:t>tab</a:t>
            </a:r>
            <a:endParaRPr lang="ko-KR" altLang="en-US" sz="1400" dirty="0"/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AD116491-6FBC-4634-8EE1-C4C1A65415DD}"/>
              </a:ext>
            </a:extLst>
          </p:cNvPr>
          <p:cNvSpPr/>
          <p:nvPr/>
        </p:nvSpPr>
        <p:spPr>
          <a:xfrm>
            <a:off x="5756365" y="3226870"/>
            <a:ext cx="1476547" cy="5392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876"/>
              <a:gd name="adj6" fmla="val -51321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메모리</a:t>
            </a:r>
            <a:r>
              <a:rPr lang="en-US" altLang="ko-KR" sz="1400" dirty="0"/>
              <a:t> </a:t>
            </a:r>
            <a:r>
              <a:rPr lang="ko-KR" altLang="en-US" sz="1400" dirty="0"/>
              <a:t>상의</a:t>
            </a:r>
            <a:endParaRPr lang="en-US" altLang="ko-KR" sz="1400" dirty="0"/>
          </a:p>
          <a:p>
            <a:pPr algn="ctr"/>
            <a:r>
              <a:rPr lang="ko-KR" altLang="en-US" sz="1400" dirty="0"/>
              <a:t>모든 객체 삭제</a:t>
            </a:r>
          </a:p>
        </p:txBody>
      </p:sp>
    </p:spTree>
    <p:extLst>
      <p:ext uri="{BB962C8B-B14F-4D97-AF65-F5344CB8AC3E}">
        <p14:creationId xmlns:p14="http://schemas.microsoft.com/office/powerpoint/2010/main" val="236285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FEE632-09B6-4AE6-93DC-82360EBC443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50000" t="36784"/>
          <a:stretch/>
        </p:blipFill>
        <p:spPr>
          <a:xfrm>
            <a:off x="1831199" y="2085619"/>
            <a:ext cx="5481602" cy="424691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DBD352CD-E1D0-4A0B-B9E3-86DDF0D2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(4) </a:t>
            </a:r>
            <a:r>
              <a:rPr lang="ko-KR" altLang="en-US" dirty="0"/>
              <a:t>파일 탐색기 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5FA7E-C047-43FE-BCCD-6D7A4DAA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검색어 입력</a:t>
            </a:r>
            <a:r>
              <a:rPr lang="en-US" altLang="ko-KR" dirty="0"/>
              <a:t>(“</a:t>
            </a:r>
            <a:r>
              <a:rPr lang="ko-KR" altLang="en-US" dirty="0"/>
              <a:t>지하철정보</a:t>
            </a:r>
            <a:r>
              <a:rPr lang="en-US" altLang="ko-KR" dirty="0"/>
              <a:t>”)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원하는 서비스 선택</a:t>
            </a:r>
            <a:r>
              <a:rPr lang="en-US" altLang="ko-KR" dirty="0"/>
              <a:t>(“</a:t>
            </a:r>
            <a:r>
              <a:rPr lang="ko-KR" altLang="en-US" dirty="0"/>
              <a:t>국토교통부</a:t>
            </a:r>
            <a:r>
              <a:rPr lang="en-US" altLang="ko-KR" dirty="0"/>
              <a:t>_</a:t>
            </a:r>
            <a:r>
              <a:rPr lang="ko-KR" altLang="en-US" dirty="0"/>
              <a:t>지하철정보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615DB44F-16B7-4904-9951-C40BDF0251A4}"/>
              </a:ext>
            </a:extLst>
          </p:cNvPr>
          <p:cNvSpPr/>
          <p:nvPr/>
        </p:nvSpPr>
        <p:spPr>
          <a:xfrm>
            <a:off x="1613478" y="3278023"/>
            <a:ext cx="1180455" cy="539201"/>
          </a:xfrm>
          <a:prstGeom prst="borderCallout2">
            <a:avLst>
              <a:gd name="adj1" fmla="val 23595"/>
              <a:gd name="adj2" fmla="val 103432"/>
              <a:gd name="adj3" fmla="val 23595"/>
              <a:gd name="adj4" fmla="val 114426"/>
              <a:gd name="adj5" fmla="val -100718"/>
              <a:gd name="adj6" fmla="val 121766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파일 탐색기</a:t>
            </a:r>
            <a:endParaRPr lang="en-US" altLang="ko-KR" sz="1400" dirty="0"/>
          </a:p>
          <a:p>
            <a:pPr algn="ctr"/>
            <a:r>
              <a:rPr lang="en-US" altLang="ko-KR" sz="1400" dirty="0"/>
              <a:t>tab</a:t>
            </a:r>
            <a:endParaRPr lang="ko-KR" altLang="en-US" sz="1400" dirty="0"/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0EFDA737-F7CE-414A-BD82-8CFB0B2ED904}"/>
              </a:ext>
            </a:extLst>
          </p:cNvPr>
          <p:cNvSpPr/>
          <p:nvPr/>
        </p:nvSpPr>
        <p:spPr>
          <a:xfrm>
            <a:off x="1907170" y="3914498"/>
            <a:ext cx="1180455" cy="539201"/>
          </a:xfrm>
          <a:prstGeom prst="borderCallout2">
            <a:avLst>
              <a:gd name="adj1" fmla="val 23595"/>
              <a:gd name="adj2" fmla="val 103432"/>
              <a:gd name="adj3" fmla="val 23595"/>
              <a:gd name="adj4" fmla="val 114426"/>
              <a:gd name="adj5" fmla="val -215389"/>
              <a:gd name="adj6" fmla="val 132832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그림 출력</a:t>
            </a:r>
            <a:endParaRPr lang="en-US" altLang="ko-KR" sz="1400" dirty="0"/>
          </a:p>
          <a:p>
            <a:pPr algn="ctr"/>
            <a:r>
              <a:rPr lang="en-US" altLang="ko-KR" sz="1400" dirty="0"/>
              <a:t>tab</a:t>
            </a:r>
            <a:endParaRPr lang="ko-KR" altLang="en-US" sz="1400" dirty="0"/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F849573A-9F88-4A7B-A198-80CA052F0E92}"/>
              </a:ext>
            </a:extLst>
          </p:cNvPr>
          <p:cNvSpPr/>
          <p:nvPr/>
        </p:nvSpPr>
        <p:spPr>
          <a:xfrm>
            <a:off x="4967793" y="3278023"/>
            <a:ext cx="1293668" cy="5392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0718"/>
              <a:gd name="adj6" fmla="val -37505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도움말 </a:t>
            </a:r>
            <a:r>
              <a:rPr lang="en-US" altLang="ko-KR" sz="1400" dirty="0"/>
              <a:t>tab</a:t>
            </a:r>
          </a:p>
        </p:txBody>
      </p:sp>
      <p:sp>
        <p:nvSpPr>
          <p:cNvPr id="16" name="설명선: 굽은 선 15">
            <a:extLst>
              <a:ext uri="{FF2B5EF4-FFF2-40B4-BE49-F238E27FC236}">
                <a16:creationId xmlns:a16="http://schemas.microsoft.com/office/drawing/2014/main" id="{4A86A3EC-3C72-4577-BAC2-F929C58E010D}"/>
              </a:ext>
            </a:extLst>
          </p:cNvPr>
          <p:cNvSpPr/>
          <p:nvPr/>
        </p:nvSpPr>
        <p:spPr>
          <a:xfrm>
            <a:off x="4490554" y="3914498"/>
            <a:ext cx="1293668" cy="5392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8619"/>
              <a:gd name="adj6" fmla="val -39525"/>
            </a:avLst>
          </a:prstGeom>
          <a:ln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설치된</a:t>
            </a:r>
            <a:endParaRPr lang="en-US" altLang="ko-KR" sz="1400" dirty="0"/>
          </a:p>
          <a:p>
            <a:pPr algn="ctr"/>
            <a:r>
              <a:rPr lang="ko-KR" altLang="en-US" sz="1400" dirty="0"/>
              <a:t>패키지  </a:t>
            </a:r>
            <a:r>
              <a:rPr lang="en-US" altLang="ko-KR" sz="1400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120107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251</Words>
  <Application>Microsoft Office PowerPoint</Application>
  <PresentationFormat>화면 슬라이드 쇼(4:3)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R Studio 설명</vt:lpstr>
      <vt:lpstr>목차</vt:lpstr>
      <vt:lpstr>1. R 설치 및 설치 시 유의 사항</vt:lpstr>
      <vt:lpstr>2. R Studio 설치 및 설정</vt:lpstr>
      <vt:lpstr>3. R Studio : Pane 설명</vt:lpstr>
      <vt:lpstr>3. (1) 스크립트 편집기</vt:lpstr>
      <vt:lpstr>3. (2) 콘솔</vt:lpstr>
      <vt:lpstr>3. (3) 메모리 등</vt:lpstr>
      <vt:lpstr>3. (4) 파일 탐색기 등</vt:lpstr>
      <vt:lpstr>4. 프로젝트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jungkuk.ahn@gmail.com</dc:creator>
  <cp:lastModifiedBy>jungkuk.ahn@gmail.com</cp:lastModifiedBy>
  <cp:revision>409</cp:revision>
  <dcterms:created xsi:type="dcterms:W3CDTF">2019-01-23T05:52:46Z</dcterms:created>
  <dcterms:modified xsi:type="dcterms:W3CDTF">2019-05-25T15:28:51Z</dcterms:modified>
</cp:coreProperties>
</file>