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9" r:id="rId2"/>
    <p:sldId id="275" r:id="rId3"/>
    <p:sldId id="304" r:id="rId4"/>
    <p:sldId id="283" r:id="rId5"/>
    <p:sldId id="267" r:id="rId6"/>
    <p:sldId id="280" r:id="rId7"/>
    <p:sldId id="265" r:id="rId8"/>
    <p:sldId id="263" r:id="rId9"/>
    <p:sldId id="282" r:id="rId10"/>
    <p:sldId id="289" r:id="rId11"/>
    <p:sldId id="335" r:id="rId12"/>
    <p:sldId id="334" r:id="rId13"/>
    <p:sldId id="284" r:id="rId14"/>
    <p:sldId id="299" r:id="rId15"/>
    <p:sldId id="336" r:id="rId16"/>
    <p:sldId id="298" r:id="rId17"/>
    <p:sldId id="340" r:id="rId18"/>
    <p:sldId id="291" r:id="rId19"/>
    <p:sldId id="294" r:id="rId20"/>
    <p:sldId id="286" r:id="rId21"/>
    <p:sldId id="264" r:id="rId22"/>
    <p:sldId id="296" r:id="rId23"/>
    <p:sldId id="414" r:id="rId24"/>
    <p:sldId id="300" r:id="rId25"/>
    <p:sldId id="303" r:id="rId26"/>
    <p:sldId id="301" r:id="rId27"/>
    <p:sldId id="302" r:id="rId28"/>
    <p:sldId id="293" r:id="rId29"/>
    <p:sldId id="333" r:id="rId30"/>
    <p:sldId id="341" r:id="rId31"/>
    <p:sldId id="297" r:id="rId32"/>
    <p:sldId id="269" r:id="rId33"/>
    <p:sldId id="26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126">
          <p15:clr>
            <a:srgbClr val="A4A3A4"/>
          </p15:clr>
        </p15:guide>
        <p15:guide id="2" orient="horz" pos="107">
          <p15:clr>
            <a:srgbClr val="A4A3A4"/>
          </p15:clr>
        </p15:guide>
        <p15:guide id="3" orient="horz" pos="4224">
          <p15:clr>
            <a:srgbClr val="A4A3A4"/>
          </p15:clr>
        </p15:guide>
        <p15:guide id="4" pos="6607" userDrawn="1">
          <p15:clr>
            <a:srgbClr val="A4A3A4"/>
          </p15:clr>
        </p15:guide>
        <p15:guide id="5" pos="2081">
          <p15:clr>
            <a:srgbClr val="A4A3A4"/>
          </p15:clr>
        </p15:guide>
        <p15:guide id="6" orient="horz" pos="691">
          <p15:clr>
            <a:srgbClr val="A4A3A4"/>
          </p15:clr>
        </p15:guide>
        <p15:guide id="7" orient="horz" pos="15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D700"/>
    <a:srgbClr val="FCDA32"/>
    <a:srgbClr val="F9CB07"/>
    <a:srgbClr val="FCE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showGuides="1">
      <p:cViewPr varScale="1">
        <p:scale>
          <a:sx n="67" d="100"/>
          <a:sy n="67" d="100"/>
        </p:scale>
        <p:origin x="644" y="52"/>
      </p:cViewPr>
      <p:guideLst>
        <p:guide pos="1126"/>
        <p:guide orient="horz" pos="107"/>
        <p:guide orient="horz" pos="4224"/>
        <p:guide pos="6607"/>
        <p:guide pos="2081"/>
        <p:guide orient="horz" pos="691"/>
        <p:guide orient="horz" pos="150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E29353CE-E184-461F-94AC-4C7A32F48F02}" type="datetimeFigureOut">
              <a:rPr lang="zh-CN" altLang="en-US" smtClean="0"/>
              <a:t>2021/9/11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0707EFB-9F73-4ACB-8CA1-AADD760A4459}"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29353CE-E184-461F-94AC-4C7A32F48F02}" type="datetimeFigureOut">
              <a:rPr lang="zh-CN" altLang="en-US" smtClean="0"/>
              <a:t>2021/9/11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707EFB-9F73-4ACB-8CA1-AADD760A445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29353CE-E184-461F-94AC-4C7A32F48F02}" type="datetimeFigureOut">
              <a:rPr lang="zh-CN" altLang="en-US" smtClean="0"/>
              <a:t>2021/9/11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707EFB-9F73-4ACB-8CA1-AADD760A445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29353CE-E184-461F-94AC-4C7A32F48F02}" type="datetimeFigureOut">
              <a:rPr lang="zh-CN" altLang="en-US" smtClean="0"/>
              <a:t>2021/9/11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0707EFB-9F73-4ACB-8CA1-AADD760A445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E29353CE-E184-461F-94AC-4C7A32F48F02}" type="datetimeFigureOut">
              <a:rPr lang="zh-CN" altLang="en-US" smtClean="0"/>
              <a:t>2021/9/11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0707EFB-9F73-4ACB-8CA1-AADD760A4459}"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E29353CE-E184-461F-94AC-4C7A32F48F02}" type="datetimeFigureOut">
              <a:rPr lang="zh-CN" altLang="en-US" smtClean="0"/>
              <a:t>2021/9/11</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A0707EFB-9F73-4ACB-8CA1-AADD760A445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E29353CE-E184-461F-94AC-4C7A32F48F02}" type="datetimeFigureOut">
              <a:rPr lang="zh-CN" altLang="en-US" smtClean="0"/>
              <a:t>2021/9/11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0707EFB-9F73-4ACB-8CA1-AADD760A4459}"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29353CE-E184-461F-94AC-4C7A32F48F02}" type="datetimeFigureOut">
              <a:rPr lang="zh-CN" altLang="en-US" smtClean="0"/>
              <a:t>2021/9/11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0707EFB-9F73-4ACB-8CA1-AADD760A445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353CE-E184-461F-94AC-4C7A32F48F02}" type="datetimeFigureOut">
              <a:rPr lang="zh-CN" altLang="en-US" smtClean="0"/>
              <a:t>2021/9/11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0707EFB-9F73-4ACB-8CA1-AADD760A445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9" name="Date Placeholder 8"/>
          <p:cNvSpPr>
            <a:spLocks noGrp="1"/>
          </p:cNvSpPr>
          <p:nvPr>
            <p:ph type="dt" sz="half" idx="10"/>
          </p:nvPr>
        </p:nvSpPr>
        <p:spPr/>
        <p:txBody>
          <a:bodyPr/>
          <a:lstStyle/>
          <a:p>
            <a:fld id="{E29353CE-E184-461F-94AC-4C7A32F48F02}" type="datetimeFigureOut">
              <a:rPr lang="zh-CN" altLang="en-US" smtClean="0"/>
              <a:t>2021/9/11</a:t>
            </a:fld>
            <a:endParaRPr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A0707EFB-9F73-4ACB-8CA1-AADD760A445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29353CE-E184-461F-94AC-4C7A32F48F02}" type="datetimeFigureOut">
              <a:rPr lang="zh-CN" altLang="en-US" smtClean="0"/>
              <a:t>2021/9/11</a:t>
            </a:fld>
            <a:endParaRPr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A0707EFB-9F73-4ACB-8CA1-AADD760A445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29353CE-E184-461F-94AC-4C7A32F48F02}" type="datetimeFigureOut">
              <a:rPr lang="zh-CN" altLang="en-US" smtClean="0"/>
              <a:t>2021/9/11</a:t>
            </a:fld>
            <a:endParaRPr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0707EFB-9F73-4ACB-8CA1-AADD760A445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shimo.im/docs/pgKk9kWc3QqdxcxG/"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sourl.cn/aucziU" TargetMode="External"/><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74825" y="2505456"/>
            <a:ext cx="8677276" cy="1527208"/>
          </a:xfrm>
        </p:spPr>
        <p:txBody>
          <a:bodyPr>
            <a:normAutofit/>
          </a:bodyPr>
          <a:lstStyle/>
          <a:p>
            <a:r>
              <a:rPr lang="zh-CN" altLang="en-US" sz="7200" dirty="0">
                <a:latin typeface="黑体" panose="02010609060101010101" pitchFamily="49" charset="-122"/>
                <a:ea typeface="黑体" panose="02010609060101010101" pitchFamily="49" charset="-122"/>
              </a:rPr>
              <a:t>积极的人格特质</a:t>
            </a:r>
          </a:p>
        </p:txBody>
      </p:sp>
      <p:sp>
        <p:nvSpPr>
          <p:cNvPr id="3" name="副标题 2"/>
          <p:cNvSpPr>
            <a:spLocks noGrp="1"/>
          </p:cNvSpPr>
          <p:nvPr>
            <p:ph type="subTitle" idx="1"/>
          </p:nvPr>
        </p:nvSpPr>
        <p:spPr/>
        <p:txBody>
          <a:bodyPr/>
          <a:lstStyle/>
          <a:p>
            <a:r>
              <a:rPr lang="zh-CN" altLang="en-US" dirty="0"/>
              <a:t>汇报人：橙红、星北</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4825" y="165497"/>
            <a:ext cx="8702675" cy="6527006"/>
          </a:xfrm>
          <a:prstGeom prst="rect">
            <a:avLst/>
          </a:prstGeom>
        </p:spPr>
      </p:pic>
      <p:sp>
        <p:nvSpPr>
          <p:cNvPr id="2" name="文本框 1"/>
          <p:cNvSpPr txBox="1"/>
          <p:nvPr/>
        </p:nvSpPr>
        <p:spPr>
          <a:xfrm>
            <a:off x="3304540" y="2409190"/>
            <a:ext cx="6015355" cy="1383665"/>
          </a:xfrm>
          <a:prstGeom prst="rect">
            <a:avLst/>
          </a:prstGeom>
          <a:noFill/>
        </p:spPr>
        <p:txBody>
          <a:bodyPr wrap="square" rtlCol="0">
            <a:spAutoFit/>
          </a:bodyPr>
          <a:lstStyle/>
          <a:p>
            <a:pPr algn="l"/>
            <a:r>
              <a:rPr lang="zh-CN" altLang="en-US" sz="2800" dirty="0">
                <a:solidFill>
                  <a:schemeClr val="tx1">
                    <a:lumMod val="75000"/>
                    <a:lumOff val="25000"/>
                  </a:schemeClr>
                </a:solidFill>
                <a:latin typeface="黑体" panose="02010609060101010101" pitchFamily="49" charset="-122"/>
                <a:ea typeface="黑体" panose="02010609060101010101" pitchFamily="49" charset="-122"/>
              </a:rPr>
              <a:t>詹姆斯在《心理学原理》一书中，给自尊的定义用了一个公式，</a:t>
            </a:r>
          </a:p>
          <a:p>
            <a:pPr algn="l"/>
            <a:r>
              <a:rPr lang="zh-CN" altLang="en-US" sz="2800" dirty="0">
                <a:latin typeface="黑体" panose="02010609060101010101" pitchFamily="49" charset="-122"/>
                <a:ea typeface="黑体" panose="02010609060101010101" pitchFamily="49" charset="-122"/>
              </a:rPr>
              <a:t> </a:t>
            </a:r>
          </a:p>
        </p:txBody>
      </p:sp>
      <p:sp>
        <p:nvSpPr>
          <p:cNvPr id="4" name="文本框 3"/>
          <p:cNvSpPr txBox="1"/>
          <p:nvPr/>
        </p:nvSpPr>
        <p:spPr>
          <a:xfrm>
            <a:off x="3182753" y="574270"/>
            <a:ext cx="2332222" cy="583565"/>
          </a:xfrm>
          <a:prstGeom prst="rect">
            <a:avLst/>
          </a:prstGeom>
          <a:noFill/>
        </p:spPr>
        <p:txBody>
          <a:bodyPr wrap="square" rtlCol="0">
            <a:spAutoFit/>
          </a:bodyPr>
          <a:lstStyle/>
          <a:p>
            <a:r>
              <a:rPr lang="zh-CN" altLang="zh-CN" sz="3200" dirty="0">
                <a:latin typeface="黑体" panose="02010609060101010101" pitchFamily="49" charset="-122"/>
                <a:ea typeface="黑体" panose="02010609060101010101" pitchFamily="49" charset="-122"/>
              </a:rPr>
              <a:t>国外</a:t>
            </a:r>
            <a:r>
              <a:rPr lang="en-US" altLang="zh-CN" sz="3200" dirty="0">
                <a:latin typeface="黑体" panose="02010609060101010101" pitchFamily="49" charset="-122"/>
                <a:ea typeface="黑体" panose="02010609060101010101" pitchFamily="49" charset="-122"/>
              </a:rPr>
              <a:t>:</a:t>
            </a:r>
          </a:p>
        </p:txBody>
      </p:sp>
      <mc:AlternateContent xmlns:mc="http://schemas.openxmlformats.org/markup-compatibility/2006" xmlns:a14="http://schemas.microsoft.com/office/drawing/2010/main">
        <mc:Choice Requires="a14">
          <p:sp>
            <p:nvSpPr>
              <p:cNvPr id="5" name="文本框 1"/>
              <p:cNvSpPr txBox="1"/>
              <p:nvPr/>
            </p:nvSpPr>
            <p:spPr>
              <a:xfrm>
                <a:off x="4348864" y="3536519"/>
                <a:ext cx="2897373" cy="10346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3200" i="1" smtClean="0">
                          <a:solidFill>
                            <a:schemeClr val="tx1">
                              <a:lumMod val="75000"/>
                              <a:lumOff val="25000"/>
                            </a:schemeClr>
                          </a:solidFill>
                          <a:latin typeface="Cambria Math" panose="02040503050406030204" pitchFamily="18" charset="0"/>
                        </a:rPr>
                        <m:t>自尊</m:t>
                      </m:r>
                      <m:r>
                        <a:rPr kumimoji="1" lang="en-US" altLang="zh-CN" sz="3200" b="0" i="1" smtClean="0">
                          <a:solidFill>
                            <a:schemeClr val="tx1">
                              <a:lumMod val="75000"/>
                              <a:lumOff val="25000"/>
                            </a:schemeClr>
                          </a:solidFill>
                          <a:latin typeface="Cambria Math" panose="02040503050406030204" pitchFamily="18" charset="0"/>
                        </a:rPr>
                        <m:t>=</m:t>
                      </m:r>
                      <m:f>
                        <m:fPr>
                          <m:ctrlPr>
                            <a:rPr kumimoji="1" lang="en-US" altLang="zh-CN" sz="3200" b="0" i="1" smtClean="0">
                              <a:solidFill>
                                <a:schemeClr val="tx1">
                                  <a:lumMod val="75000"/>
                                  <a:lumOff val="25000"/>
                                </a:schemeClr>
                              </a:solidFill>
                              <a:latin typeface="Cambria Math" panose="02040503050406030204" pitchFamily="18" charset="0"/>
                            </a:rPr>
                          </m:ctrlPr>
                        </m:fPr>
                        <m:num>
                          <m:r>
                            <a:rPr kumimoji="1" lang="zh-CN" altLang="en-US" sz="3200" i="1">
                              <a:solidFill>
                                <a:schemeClr val="tx1">
                                  <a:lumMod val="75000"/>
                                  <a:lumOff val="25000"/>
                                </a:schemeClr>
                              </a:solidFill>
                              <a:latin typeface="Cambria Math" panose="02040503050406030204" pitchFamily="18" charset="0"/>
                            </a:rPr>
                            <m:t>成功</m:t>
                          </m:r>
                        </m:num>
                        <m:den>
                          <m:r>
                            <a:rPr kumimoji="1" lang="zh-CN" altLang="en-US" sz="3200" i="1">
                              <a:solidFill>
                                <a:schemeClr val="tx1">
                                  <a:lumMod val="75000"/>
                                  <a:lumOff val="25000"/>
                                </a:schemeClr>
                              </a:solidFill>
                              <a:latin typeface="Cambria Math" panose="02040503050406030204" pitchFamily="18" charset="0"/>
                            </a:rPr>
                            <m:t>抱负</m:t>
                          </m:r>
                        </m:den>
                      </m:f>
                    </m:oMath>
                  </m:oMathPara>
                </a14:m>
                <a:endParaRPr kumimoji="1" lang="zh-CN" altLang="en-US" sz="3200" dirty="0">
                  <a:solidFill>
                    <a:schemeClr val="tx1">
                      <a:lumMod val="75000"/>
                      <a:lumOff val="25000"/>
                    </a:schemeClr>
                  </a:solidFill>
                  <a:latin typeface="黑体" panose="02010609060101010101" pitchFamily="49" charset="-122"/>
                  <a:ea typeface="黑体" panose="02010609060101010101" pitchFamily="49" charset="-122"/>
                </a:endParaRPr>
              </a:p>
            </p:txBody>
          </p:sp>
        </mc:Choice>
        <mc:Fallback xmlns="">
          <p:sp>
            <p:nvSpPr>
              <p:cNvPr id="5" name="文本框 1"/>
              <p:cNvSpPr txBox="1">
                <a:spLocks noRot="1" noChangeAspect="1" noMove="1" noResize="1" noEditPoints="1" noAdjustHandles="1" noChangeArrowheads="1" noChangeShapeType="1" noTextEdit="1"/>
              </p:cNvSpPr>
              <p:nvPr/>
            </p:nvSpPr>
            <p:spPr>
              <a:xfrm>
                <a:off x="4348864" y="3536519"/>
                <a:ext cx="2897373" cy="1034642"/>
              </a:xfrm>
              <a:prstGeom prst="rect">
                <a:avLst/>
              </a:prstGeom>
              <a:blipFill>
                <a:blip r:embed="rId3"/>
                <a:stretch>
                  <a:fillRect/>
                </a:stretch>
              </a:blipFill>
            </p:spPr>
            <p:txBody>
              <a:bodyPr/>
              <a:lstStyle/>
              <a:p>
                <a:r>
                  <a:rPr lang="zh-CN" altLang="en-US">
                    <a:noFill/>
                  </a:rPr>
                  <a:t> </a:t>
                </a:r>
              </a:p>
            </p:txBody>
          </p:sp>
        </mc:Fallback>
      </mc:AlternateContent>
      <p:graphicFrame>
        <p:nvGraphicFramePr>
          <p:cNvPr id="6" name="对象 5">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r:id="rId4" imgW="914400" imgH="215900" progId="Equation.KSEE3">
                  <p:embed/>
                </p:oleObj>
              </mc:Choice>
              <mc:Fallback>
                <p:oleObj r:id="rId4" imgW="914400" imgH="215900" progId="Equation.KSEE3">
                  <p:embed/>
                  <p:pic>
                    <p:nvPicPr>
                      <p:cNvPr id="0" name="图片 1024"/>
                      <p:cNvPicPr/>
                      <p:nvPr/>
                    </p:nvPicPr>
                    <p:blipFill>
                      <a:blip r:embed="rId5"/>
                      <a:stretch>
                        <a:fillRect/>
                      </a:stretch>
                    </p:blipFill>
                    <p:spPr>
                      <a:xfrm>
                        <a:off x="5638800" y="3321050"/>
                        <a:ext cx="914400" cy="215900"/>
                      </a:xfrm>
                      <a:prstGeom prst="rect">
                        <a:avLst/>
                      </a:prstGeom>
                    </p:spPr>
                  </p:pic>
                </p:oleObj>
              </mc:Fallback>
            </mc:AlternateContent>
          </a:graphicData>
        </a:graphic>
      </p:graphicFrame>
      <p:sp>
        <p:nvSpPr>
          <p:cNvPr id="7" name="文本框 6"/>
          <p:cNvSpPr txBox="1"/>
          <p:nvPr/>
        </p:nvSpPr>
        <p:spPr>
          <a:xfrm>
            <a:off x="3876675" y="3792855"/>
            <a:ext cx="716280" cy="521970"/>
          </a:xfrm>
          <a:prstGeom prst="rect">
            <a:avLst/>
          </a:prstGeom>
          <a:noFill/>
        </p:spPr>
        <p:txBody>
          <a:bodyPr wrap="none" rtlCol="0">
            <a:spAutoFit/>
          </a:bodyPr>
          <a:lstStyle/>
          <a:p>
            <a:r>
              <a:rPr lang="zh-CN" altLang="en-US" sz="2800">
                <a:solidFill>
                  <a:schemeClr val="tx1">
                    <a:lumMod val="75000"/>
                    <a:lumOff val="25000"/>
                  </a:schemeClr>
                </a:solidFill>
                <a:latin typeface="黑体" panose="02010609060101010101" pitchFamily="49" charset="-122"/>
                <a:ea typeface="黑体" panose="02010609060101010101" pitchFamily="49" charset="-122"/>
              </a:rPr>
              <a:t>即</a:t>
            </a:r>
            <a:r>
              <a:rPr lang="en-US" altLang="zh-CN" sz="2800">
                <a:solidFill>
                  <a:schemeClr val="tx1">
                    <a:lumMod val="75000"/>
                    <a:lumOff val="25000"/>
                  </a:schemeClr>
                </a:solidFill>
                <a:latin typeface="黑体" panose="02010609060101010101" pitchFamily="49" charset="-122"/>
                <a:ea typeface="黑体" panose="02010609060101010101" pitchFamily="49"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4825" y="165497"/>
            <a:ext cx="8702675" cy="6527006"/>
          </a:xfrm>
          <a:prstGeom prst="rect">
            <a:avLst/>
          </a:prstGeom>
          <a:gradFill>
            <a:gsLst>
              <a:gs pos="0">
                <a:srgbClr val="FE4444"/>
              </a:gs>
              <a:gs pos="100000">
                <a:srgbClr val="832B2B"/>
              </a:gs>
            </a:gsLst>
            <a:lin ang="5400000" scaled="0"/>
          </a:gradFill>
        </p:spPr>
      </p:pic>
      <p:sp>
        <p:nvSpPr>
          <p:cNvPr id="2" name="文本框 1"/>
          <p:cNvSpPr txBox="1"/>
          <p:nvPr/>
        </p:nvSpPr>
        <p:spPr>
          <a:xfrm>
            <a:off x="3304540" y="2466340"/>
            <a:ext cx="6106795" cy="2245360"/>
          </a:xfrm>
          <a:prstGeom prst="rect">
            <a:avLst/>
          </a:prstGeom>
          <a:noFill/>
        </p:spPr>
        <p:txBody>
          <a:bodyPr wrap="square" rtlCol="0">
            <a:spAutoFit/>
          </a:bodyPr>
          <a:lstStyle/>
          <a:p>
            <a:pPr algn="l"/>
            <a:r>
              <a:rPr lang="zh-CN" altLang="en-US" sz="2800" dirty="0">
                <a:solidFill>
                  <a:schemeClr val="tx1">
                    <a:lumMod val="75000"/>
                    <a:lumOff val="25000"/>
                  </a:schemeClr>
                </a:solidFill>
                <a:latin typeface="黑体" panose="02010609060101010101" pitchFamily="49" charset="-122"/>
                <a:ea typeface="黑体" panose="02010609060101010101" pitchFamily="49" charset="-122"/>
              </a:rPr>
              <a:t>荆其诚在《简明心理学百科全书》中提到,他认为:自尊是个人自我感觉的一种方式，一种胜任、愉快、</a:t>
            </a:r>
            <a:r>
              <a:rPr lang="zh-CN" altLang="en-US" sz="2800" dirty="0">
                <a:solidFill>
                  <a:schemeClr val="accent2">
                    <a:lumMod val="75000"/>
                  </a:schemeClr>
                </a:solidFill>
                <a:latin typeface="黑体" panose="02010609060101010101" pitchFamily="49" charset="-122"/>
                <a:ea typeface="黑体" panose="02010609060101010101" pitchFamily="49" charset="-122"/>
              </a:rPr>
              <a:t>值得受人敬重</a:t>
            </a:r>
            <a:r>
              <a:rPr lang="zh-CN" altLang="en-US" sz="2800" dirty="0">
                <a:solidFill>
                  <a:schemeClr val="tx1">
                    <a:lumMod val="75000"/>
                    <a:lumOff val="25000"/>
                  </a:schemeClr>
                </a:solidFill>
                <a:latin typeface="黑体" panose="02010609060101010101" pitchFamily="49" charset="-122"/>
                <a:ea typeface="黑体" panose="02010609060101010101" pitchFamily="49" charset="-122"/>
              </a:rPr>
              <a:t>的自我概念。</a:t>
            </a:r>
          </a:p>
          <a:p>
            <a:pPr algn="l"/>
            <a:r>
              <a:rPr lang="zh-CN" altLang="en-US" sz="2800" dirty="0">
                <a:latin typeface="黑体" panose="02010609060101010101" pitchFamily="49" charset="-122"/>
                <a:ea typeface="黑体" panose="02010609060101010101" pitchFamily="49" charset="-122"/>
              </a:rPr>
              <a:t> </a:t>
            </a:r>
          </a:p>
        </p:txBody>
      </p:sp>
      <p:sp>
        <p:nvSpPr>
          <p:cNvPr id="4" name="文本框 3"/>
          <p:cNvSpPr txBox="1"/>
          <p:nvPr/>
        </p:nvSpPr>
        <p:spPr>
          <a:xfrm>
            <a:off x="3182753" y="574270"/>
            <a:ext cx="2332222" cy="583565"/>
          </a:xfrm>
          <a:prstGeom prst="rect">
            <a:avLst/>
          </a:prstGeom>
          <a:noFill/>
        </p:spPr>
        <p:txBody>
          <a:bodyPr wrap="square" rtlCol="0">
            <a:spAutoFit/>
          </a:bodyPr>
          <a:lstStyle/>
          <a:p>
            <a:r>
              <a:rPr lang="zh-CN" altLang="zh-CN" sz="3200" dirty="0">
                <a:latin typeface="黑体" panose="02010609060101010101" pitchFamily="49" charset="-122"/>
                <a:ea typeface="黑体" panose="02010609060101010101" pitchFamily="49" charset="-122"/>
              </a:rPr>
              <a:t>国内</a:t>
            </a:r>
            <a:r>
              <a:rPr lang="en-US" altLang="zh-CN" sz="3200" dirty="0">
                <a:latin typeface="黑体" panose="02010609060101010101" pitchFamily="49" charset="-122"/>
                <a:ea typeface="黑体" panose="02010609060101010101" pitchFamily="49" charset="-122"/>
              </a:rPr>
              <a:t>:</a:t>
            </a:r>
          </a:p>
        </p:txBody>
      </p:sp>
      <p:graphicFrame>
        <p:nvGraphicFramePr>
          <p:cNvPr id="6" name="对象 5">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5638800" y="3321050"/>
                        <a:ext cx="914400" cy="21590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4825" y="165497"/>
            <a:ext cx="8702675" cy="6527006"/>
          </a:xfrm>
          <a:prstGeom prst="rect">
            <a:avLst/>
          </a:prstGeom>
        </p:spPr>
      </p:pic>
      <p:sp>
        <p:nvSpPr>
          <p:cNvPr id="2" name="文本框 1"/>
          <p:cNvSpPr txBox="1"/>
          <p:nvPr/>
        </p:nvSpPr>
        <p:spPr>
          <a:xfrm>
            <a:off x="4086225" y="2571750"/>
            <a:ext cx="4657725" cy="1323439"/>
          </a:xfrm>
          <a:prstGeom prst="rect">
            <a:avLst/>
          </a:prstGeom>
          <a:noFill/>
        </p:spPr>
        <p:txBody>
          <a:bodyPr wrap="square" rtlCol="0">
            <a:spAutoFit/>
          </a:bodyPr>
          <a:lstStyle/>
          <a:p>
            <a:pPr algn="ctr"/>
            <a:r>
              <a:rPr lang="zh-CN" altLang="en-US" sz="4000" dirty="0">
                <a:latin typeface="黑体" panose="02010609060101010101" pitchFamily="49" charset="-122"/>
                <a:ea typeface="黑体" panose="02010609060101010101" pitchFamily="49" charset="-122"/>
              </a:rPr>
              <a:t>如何来判断自己的自尊程度呢？</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4825" y="152400"/>
            <a:ext cx="8715375" cy="6536531"/>
          </a:xfrm>
          <a:prstGeom prst="rect">
            <a:avLst/>
          </a:prstGeom>
        </p:spPr>
      </p:pic>
      <p:pic>
        <p:nvPicPr>
          <p:cNvPr id="2" name="图片 1"/>
          <p:cNvPicPr>
            <a:picLocks noChangeAspect="1"/>
          </p:cNvPicPr>
          <p:nvPr/>
        </p:nvPicPr>
        <p:blipFill>
          <a:blip r:embed="rId3"/>
          <a:srcRect l="-2371" t="19851" r="-1453" b="-11823"/>
          <a:stretch>
            <a:fillRect/>
          </a:stretch>
        </p:blipFill>
        <p:spPr>
          <a:xfrm>
            <a:off x="3108960" y="628015"/>
            <a:ext cx="5309870" cy="9385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4825" y="165497"/>
            <a:ext cx="8702675" cy="6527006"/>
          </a:xfrm>
          <a:prstGeom prst="rect">
            <a:avLst/>
          </a:prstGeom>
        </p:spPr>
      </p:pic>
      <p:sp>
        <p:nvSpPr>
          <p:cNvPr id="2" name="文本框 1"/>
          <p:cNvSpPr txBox="1"/>
          <p:nvPr/>
        </p:nvSpPr>
        <p:spPr>
          <a:xfrm>
            <a:off x="3448050" y="2457450"/>
            <a:ext cx="5686425" cy="1323439"/>
          </a:xfrm>
          <a:prstGeom prst="rect">
            <a:avLst/>
          </a:prstGeom>
          <a:noFill/>
        </p:spPr>
        <p:txBody>
          <a:bodyPr wrap="square" rtlCol="0">
            <a:spAutoFit/>
          </a:bodyPr>
          <a:lstStyle/>
          <a:p>
            <a:pPr algn="ctr"/>
            <a:r>
              <a:rPr lang="zh-CN" altLang="en-US" sz="4000" dirty="0">
                <a:latin typeface="黑体" panose="02010609060101010101" pitchFamily="49" charset="-122"/>
                <a:ea typeface="黑体" panose="02010609060101010101" pitchFamily="49" charset="-122"/>
              </a:rPr>
              <a:t>哪些因素会影响我们的自尊水平呢？</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4825" y="165497"/>
            <a:ext cx="8702675" cy="6527006"/>
          </a:xfrm>
          <a:prstGeom prst="rect">
            <a:avLst/>
          </a:prstGeom>
          <a:gradFill>
            <a:gsLst>
              <a:gs pos="0">
                <a:srgbClr val="FE4444"/>
              </a:gs>
              <a:gs pos="100000">
                <a:srgbClr val="832B2B"/>
              </a:gs>
            </a:gsLst>
            <a:lin ang="5400000" scaled="0"/>
          </a:gradFill>
        </p:spPr>
      </p:pic>
      <p:sp>
        <p:nvSpPr>
          <p:cNvPr id="2" name="文本框 1"/>
          <p:cNvSpPr txBox="1"/>
          <p:nvPr/>
        </p:nvSpPr>
        <p:spPr>
          <a:xfrm>
            <a:off x="3194050" y="2481580"/>
            <a:ext cx="5864860" cy="521970"/>
          </a:xfrm>
          <a:prstGeom prst="rect">
            <a:avLst/>
          </a:prstGeom>
          <a:noFill/>
        </p:spPr>
        <p:txBody>
          <a:bodyPr wrap="square" rtlCol="0">
            <a:spAutoFit/>
          </a:bodyPr>
          <a:lstStyle/>
          <a:p>
            <a:pPr algn="l"/>
            <a:r>
              <a:rPr lang="zh-CN" altLang="en-US" sz="2800" dirty="0">
                <a:latin typeface="黑体" panose="02010609060101010101" pitchFamily="49" charset="-122"/>
                <a:ea typeface="黑体" panose="02010609060101010101" pitchFamily="49" charset="-122"/>
              </a:rPr>
              <a:t> </a:t>
            </a:r>
          </a:p>
        </p:txBody>
      </p:sp>
      <p:sp>
        <p:nvSpPr>
          <p:cNvPr id="4" name="文本框 3"/>
          <p:cNvSpPr txBox="1"/>
          <p:nvPr/>
        </p:nvSpPr>
        <p:spPr>
          <a:xfrm>
            <a:off x="3182620" y="574040"/>
            <a:ext cx="3115945" cy="107632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sym typeface="+mn-ea"/>
              </a:rPr>
              <a:t>内隐和外显自尊</a:t>
            </a:r>
            <a:endParaRPr lang="zh-CN" altLang="en-US" sz="3200" dirty="0">
              <a:latin typeface="黑体" panose="02010609060101010101" pitchFamily="49" charset="-122"/>
              <a:ea typeface="黑体" panose="02010609060101010101" pitchFamily="49" charset="-122"/>
            </a:endParaRPr>
          </a:p>
          <a:p>
            <a:endParaRPr lang="en-US" altLang="zh-CN" sz="3200" dirty="0">
              <a:latin typeface="黑体" panose="02010609060101010101" pitchFamily="49" charset="-122"/>
              <a:ea typeface="黑体" panose="02010609060101010101" pitchFamily="49" charset="-122"/>
            </a:endParaRPr>
          </a:p>
        </p:txBody>
      </p:sp>
      <p:graphicFrame>
        <p:nvGraphicFramePr>
          <p:cNvPr id="6" name="对象 5">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5638800" y="3321050"/>
                        <a:ext cx="914400" cy="215900"/>
                      </a:xfrm>
                      <a:prstGeom prst="rect">
                        <a:avLst/>
                      </a:prstGeom>
                    </p:spPr>
                  </p:pic>
                </p:oleObj>
              </mc:Fallback>
            </mc:AlternateContent>
          </a:graphicData>
        </a:graphic>
      </p:graphicFrame>
      <p:pic>
        <p:nvPicPr>
          <p:cNvPr id="7" name="图片 6"/>
          <p:cNvPicPr>
            <a:picLocks noChangeAspect="1"/>
          </p:cNvPicPr>
          <p:nvPr/>
        </p:nvPicPr>
        <p:blipFill>
          <a:blip r:embed="rId5"/>
          <a:stretch>
            <a:fillRect/>
          </a:stretch>
        </p:blipFill>
        <p:spPr>
          <a:xfrm>
            <a:off x="4041140" y="1091565"/>
            <a:ext cx="4989195" cy="4012565"/>
          </a:xfrm>
          <a:prstGeom prst="rect">
            <a:avLst/>
          </a:prstGeom>
        </p:spPr>
      </p:pic>
      <p:sp>
        <p:nvSpPr>
          <p:cNvPr id="8" name="文本框 7"/>
          <p:cNvSpPr txBox="1"/>
          <p:nvPr/>
        </p:nvSpPr>
        <p:spPr>
          <a:xfrm>
            <a:off x="3304540" y="5104130"/>
            <a:ext cx="6261735" cy="1198880"/>
          </a:xfrm>
          <a:prstGeom prst="rect">
            <a:avLst/>
          </a:prstGeom>
          <a:noFill/>
        </p:spPr>
        <p:txBody>
          <a:bodyPr wrap="square" rtlCol="0">
            <a:spAutoFit/>
          </a:bodyPr>
          <a:lstStyle/>
          <a:p>
            <a:r>
              <a:rPr lang="zh-CN" altLang="en-US" sz="2400" dirty="0">
                <a:solidFill>
                  <a:schemeClr val="tx1">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Greenwald 等人在1995年 提出了“双重自尊结构”的假说，认为个体自尊包括外显自尊和内隐自尊两个结构。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4825" y="165497"/>
            <a:ext cx="8702675" cy="6527006"/>
          </a:xfrm>
          <a:prstGeom prst="rect">
            <a:avLst/>
          </a:prstGeom>
        </p:spPr>
      </p:pic>
      <p:sp>
        <p:nvSpPr>
          <p:cNvPr id="4" name="文本框 3"/>
          <p:cNvSpPr txBox="1"/>
          <p:nvPr/>
        </p:nvSpPr>
        <p:spPr>
          <a:xfrm>
            <a:off x="3182620" y="2399665"/>
            <a:ext cx="6400800" cy="1312282"/>
          </a:xfrm>
          <a:prstGeom prst="rect">
            <a:avLst/>
          </a:prstGeom>
          <a:noFill/>
        </p:spPr>
        <p:txBody>
          <a:bodyPr wrap="square" rtlCol="0">
            <a:spAutoFit/>
          </a:bodyPr>
          <a:lstStyle/>
          <a:p>
            <a:pPr>
              <a:lnSpc>
                <a:spcPct val="115000"/>
              </a:lnSpc>
              <a:spcBef>
                <a:spcPts val="0"/>
              </a:spcBef>
              <a:spcAft>
                <a:spcPts val="0"/>
              </a:spcAft>
            </a:pPr>
            <a:r>
              <a:rPr lang="zh-CN" altLang="en-US" sz="2400" dirty="0">
                <a:solidFill>
                  <a:srgbClr val="494949"/>
                </a:solidFill>
                <a:effectLst/>
                <a:latin typeface="黑体" panose="02010609060101010101" pitchFamily="49" charset="-122"/>
                <a:ea typeface="黑体" panose="02010609060101010101" pitchFamily="49" charset="-122"/>
              </a:rPr>
              <a:t>外显自尊是经过意识思考的、相对受控制的、自陈式的自我信念，也就是人们在意识中能够确认的一种自我评价。</a:t>
            </a:r>
          </a:p>
        </p:txBody>
      </p:sp>
      <p:sp>
        <p:nvSpPr>
          <p:cNvPr id="6" name="文本框 5"/>
          <p:cNvSpPr txBox="1"/>
          <p:nvPr/>
        </p:nvSpPr>
        <p:spPr>
          <a:xfrm>
            <a:off x="3182753" y="574270"/>
            <a:ext cx="2332222" cy="58356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外显自尊</a:t>
            </a:r>
            <a:r>
              <a:rPr lang="en-US" altLang="zh-CN" sz="3200" dirty="0">
                <a:latin typeface="黑体" panose="02010609060101010101" pitchFamily="49" charset="-122"/>
                <a:ea typeface="黑体" panose="02010609060101010101" pitchFamily="49" charset="-122"/>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4825" y="165497"/>
            <a:ext cx="8702675" cy="6527006"/>
          </a:xfrm>
          <a:prstGeom prst="rect">
            <a:avLst/>
          </a:prstGeom>
        </p:spPr>
      </p:pic>
      <p:pic>
        <p:nvPicPr>
          <p:cNvPr id="5" name="图片 4"/>
          <p:cNvPicPr>
            <a:picLocks noChangeAspect="1"/>
          </p:cNvPicPr>
          <p:nvPr/>
        </p:nvPicPr>
        <p:blipFill>
          <a:blip r:embed="rId3"/>
          <a:stretch>
            <a:fillRect/>
          </a:stretch>
        </p:blipFill>
        <p:spPr>
          <a:xfrm>
            <a:off x="1799751" y="1485189"/>
            <a:ext cx="8677749" cy="4300539"/>
          </a:xfrm>
          <a:prstGeom prst="rect">
            <a:avLst/>
          </a:prstGeom>
        </p:spPr>
      </p:pic>
      <p:sp>
        <p:nvSpPr>
          <p:cNvPr id="4" name="文本框 3"/>
          <p:cNvSpPr txBox="1"/>
          <p:nvPr/>
        </p:nvSpPr>
        <p:spPr>
          <a:xfrm>
            <a:off x="3304224" y="623415"/>
            <a:ext cx="6400800" cy="860425"/>
          </a:xfrm>
          <a:prstGeom prst="rect">
            <a:avLst/>
          </a:prstGeom>
          <a:noFill/>
        </p:spPr>
        <p:txBody>
          <a:bodyPr wrap="square" rtlCol="0">
            <a:spAutoFit/>
          </a:bodyPr>
          <a:lstStyle/>
          <a:p>
            <a:pPr>
              <a:spcBef>
                <a:spcPts val="0"/>
              </a:spcBef>
              <a:spcAft>
                <a:spcPts val="0"/>
              </a:spcAft>
            </a:pPr>
            <a:endParaRPr lang="zh-CN" altLang="en-US" sz="3200" dirty="0">
              <a:effectLst/>
              <a:latin typeface="黑体" panose="02010609060101010101" pitchFamily="49" charset="-122"/>
              <a:ea typeface="黑体" panose="02010609060101010101" pitchFamily="49" charset="-122"/>
            </a:endParaRPr>
          </a:p>
          <a:p>
            <a:endParaRPr lang="zh-CN" altLang="en-US" dirty="0"/>
          </a:p>
        </p:txBody>
      </p:sp>
      <p:sp>
        <p:nvSpPr>
          <p:cNvPr id="6" name="文本框 5"/>
          <p:cNvSpPr txBox="1"/>
          <p:nvPr/>
        </p:nvSpPr>
        <p:spPr>
          <a:xfrm>
            <a:off x="3182620" y="574040"/>
            <a:ext cx="3780790" cy="583565"/>
          </a:xfrm>
          <a:prstGeom prst="rect">
            <a:avLst/>
          </a:prstGeom>
          <a:noFill/>
        </p:spPr>
        <p:txBody>
          <a:bodyPr wrap="square" rtlCol="0">
            <a:spAutoFit/>
          </a:bodyPr>
          <a:lstStyle/>
          <a:p>
            <a:pPr>
              <a:spcBef>
                <a:spcPts val="0"/>
              </a:spcBef>
              <a:spcAft>
                <a:spcPts val="0"/>
              </a:spcAft>
            </a:pPr>
            <a:r>
              <a:rPr lang="en-US" altLang="zh-CN" sz="3200" dirty="0">
                <a:effectLst/>
                <a:latin typeface="黑体" panose="02010609060101010101" pitchFamily="49" charset="-122"/>
                <a:ea typeface="黑体" panose="02010609060101010101" pitchFamily="49" charset="-122"/>
                <a:sym typeface="+mn-ea"/>
              </a:rPr>
              <a:t>Rosenberg</a:t>
            </a:r>
            <a:r>
              <a:rPr lang="zh-CN" altLang="en-US" sz="3200" dirty="0">
                <a:effectLst/>
                <a:latin typeface="黑体" panose="02010609060101010101" pitchFamily="49" charset="-122"/>
                <a:ea typeface="黑体" panose="02010609060101010101" pitchFamily="49" charset="-122"/>
                <a:sym typeface="+mn-ea"/>
              </a:rPr>
              <a:t>自尊量表：</a:t>
            </a:r>
            <a:endParaRPr lang="en-US" altLang="zh-CN" sz="3200" dirty="0">
              <a:latin typeface="黑体" panose="02010609060101010101" pitchFamily="49" charset="-122"/>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0646" y="169863"/>
            <a:ext cx="8696854" cy="6522640"/>
          </a:xfrm>
          <a:prstGeom prst="rect">
            <a:avLst/>
          </a:prstGeom>
        </p:spPr>
      </p:pic>
      <p:sp>
        <p:nvSpPr>
          <p:cNvPr id="4" name="文本框 3"/>
          <p:cNvSpPr txBox="1"/>
          <p:nvPr/>
        </p:nvSpPr>
        <p:spPr>
          <a:xfrm>
            <a:off x="3304540" y="2205355"/>
            <a:ext cx="6067425" cy="3557270"/>
          </a:xfrm>
          <a:prstGeom prst="rect">
            <a:avLst/>
          </a:prstGeom>
          <a:noFill/>
        </p:spPr>
        <p:txBody>
          <a:bodyPr wrap="square" rtlCol="0">
            <a:spAutoFit/>
          </a:bodyPr>
          <a:lstStyle/>
          <a:p>
            <a:pPr>
              <a:lnSpc>
                <a:spcPct val="115000"/>
              </a:lnSpc>
            </a:pPr>
            <a:r>
              <a:rPr lang="zh-CN" altLang="en-US" sz="2400" dirty="0">
                <a:solidFill>
                  <a:srgbClr val="494949"/>
                </a:solidFill>
                <a:effectLst/>
                <a:latin typeface="黑体" panose="02010609060101010101" pitchFamily="49" charset="-122"/>
                <a:ea typeface="黑体" panose="02010609060101010101" pitchFamily="49" charset="-122"/>
              </a:rPr>
              <a:t>内隐自尊是指个体对与自我相关或不相关的事物进行评价时，通过内省无法识别出</a:t>
            </a:r>
            <a:r>
              <a:rPr lang="en-US" altLang="zh-CN" sz="2400" dirty="0">
                <a:solidFill>
                  <a:srgbClr val="494949"/>
                </a:solidFill>
                <a:effectLst/>
                <a:latin typeface="黑体" panose="02010609060101010101" pitchFamily="49" charset="-122"/>
                <a:ea typeface="黑体" panose="02010609060101010101" pitchFamily="49" charset="-122"/>
              </a:rPr>
              <a:t>(</a:t>
            </a:r>
            <a:r>
              <a:rPr lang="zh-CN" altLang="en-US" sz="2400" dirty="0">
                <a:solidFill>
                  <a:srgbClr val="494949"/>
                </a:solidFill>
                <a:effectLst/>
                <a:latin typeface="黑体" panose="02010609060101010101" pitchFamily="49" charset="-122"/>
                <a:ea typeface="黑体" panose="02010609060101010101" pitchFamily="49" charset="-122"/>
              </a:rPr>
              <a:t>或无法正确识别出）的一种自我态度效应</a:t>
            </a:r>
            <a:r>
              <a:rPr lang="zh-CN" altLang="en-US" sz="2400" dirty="0">
                <a:solidFill>
                  <a:srgbClr val="494949"/>
                </a:solidFill>
                <a:latin typeface="黑体" panose="02010609060101010101" pitchFamily="49" charset="-122"/>
                <a:ea typeface="黑体" panose="02010609060101010101" pitchFamily="49" charset="-122"/>
              </a:rPr>
              <a:t>（</a:t>
            </a:r>
            <a:r>
              <a:rPr lang="zh-CN" altLang="en-US" sz="2400" dirty="0">
                <a:solidFill>
                  <a:srgbClr val="494949"/>
                </a:solidFill>
                <a:effectLst/>
              </a:rPr>
              <a:t> </a:t>
            </a:r>
            <a:r>
              <a:rPr lang="en-US" altLang="zh-CN" sz="2400" dirty="0">
                <a:solidFill>
                  <a:srgbClr val="494949"/>
                </a:solidFill>
                <a:effectLst/>
              </a:rPr>
              <a:t>Greenwald &amp; Banaji . 1995</a:t>
            </a:r>
            <a:r>
              <a:rPr lang="zh-CN" altLang="en-US" sz="2400" dirty="0">
                <a:solidFill>
                  <a:srgbClr val="494949"/>
                </a:solidFill>
                <a:effectLst/>
              </a:rPr>
              <a:t>）</a:t>
            </a:r>
            <a:endParaRPr lang="en-US" altLang="zh-CN" sz="2400" dirty="0">
              <a:solidFill>
                <a:srgbClr val="494949"/>
              </a:solidFill>
            </a:endParaRPr>
          </a:p>
          <a:p>
            <a:pPr>
              <a:lnSpc>
                <a:spcPct val="115000"/>
              </a:lnSpc>
            </a:pPr>
            <a:endParaRPr lang="en-US" altLang="zh-CN" sz="2400" dirty="0">
              <a:solidFill>
                <a:srgbClr val="494949"/>
              </a:solidFill>
              <a:latin typeface="黑体" panose="02010609060101010101" pitchFamily="49" charset="-122"/>
              <a:ea typeface="黑体" panose="02010609060101010101" pitchFamily="49" charset="-122"/>
            </a:endParaRPr>
          </a:p>
          <a:p>
            <a:pPr>
              <a:lnSpc>
                <a:spcPct val="115000"/>
              </a:lnSpc>
            </a:pPr>
            <a:r>
              <a:rPr lang="zh-CN" altLang="en-US" sz="2400" dirty="0">
                <a:solidFill>
                  <a:srgbClr val="494949"/>
                </a:solidFill>
                <a:effectLst/>
                <a:latin typeface="黑体" panose="02010609060101010101" pitchFamily="49" charset="-122"/>
                <a:ea typeface="黑体" panose="02010609060101010101" pitchFamily="49" charset="-122"/>
              </a:rPr>
              <a:t>内隐自尊的预期效应通常是，当事物与自我建立了联系时</a:t>
            </a:r>
            <a:r>
              <a:rPr lang="en-US" altLang="zh-CN" sz="2400" dirty="0">
                <a:solidFill>
                  <a:srgbClr val="494949"/>
                </a:solidFill>
                <a:effectLst/>
                <a:latin typeface="黑体" panose="02010609060101010101" pitchFamily="49" charset="-122"/>
                <a:ea typeface="黑体" panose="02010609060101010101" pitchFamily="49" charset="-122"/>
              </a:rPr>
              <a:t>,</a:t>
            </a:r>
            <a:r>
              <a:rPr lang="zh-CN" altLang="en-US" sz="2400" dirty="0">
                <a:solidFill>
                  <a:srgbClr val="494949"/>
                </a:solidFill>
                <a:effectLst/>
                <a:latin typeface="黑体" panose="02010609060101010101" pitchFamily="49" charset="-122"/>
                <a:ea typeface="黑体" panose="02010609060101010101" pitchFamily="49" charset="-122"/>
              </a:rPr>
              <a:t>就会对其产生积极的评价</a:t>
            </a:r>
          </a:p>
          <a:p>
            <a:pPr>
              <a:lnSpc>
                <a:spcPct val="115000"/>
              </a:lnSpc>
            </a:pPr>
            <a:endParaRPr lang="en-US" altLang="zh-CN" sz="2800" dirty="0">
              <a:solidFill>
                <a:srgbClr val="494949"/>
              </a:solidFill>
              <a:effectLst/>
              <a:latin typeface="黑体" panose="02010609060101010101" pitchFamily="49" charset="-122"/>
              <a:ea typeface="黑体" panose="02010609060101010101" pitchFamily="49" charset="-122"/>
            </a:endParaRPr>
          </a:p>
        </p:txBody>
      </p:sp>
      <p:sp>
        <p:nvSpPr>
          <p:cNvPr id="6" name="文本框 5"/>
          <p:cNvSpPr txBox="1"/>
          <p:nvPr/>
        </p:nvSpPr>
        <p:spPr>
          <a:xfrm>
            <a:off x="3182753" y="574270"/>
            <a:ext cx="2332222" cy="58356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内隐自尊</a:t>
            </a:r>
            <a:r>
              <a:rPr lang="en-US" altLang="zh-CN" sz="3200" dirty="0">
                <a:latin typeface="黑体" panose="02010609060101010101" pitchFamily="49" charset="-122"/>
                <a:ea typeface="黑体" panose="02010609060101010101" pitchFamily="49" charset="-122"/>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4825" y="178594"/>
            <a:ext cx="8702675" cy="6527006"/>
          </a:xfrm>
          <a:prstGeom prst="rect">
            <a:avLst/>
          </a:prstGeom>
        </p:spPr>
      </p:pic>
      <p:sp>
        <p:nvSpPr>
          <p:cNvPr id="2" name="文本框 1"/>
          <p:cNvSpPr txBox="1"/>
          <p:nvPr/>
        </p:nvSpPr>
        <p:spPr>
          <a:xfrm>
            <a:off x="3209923" y="575690"/>
            <a:ext cx="3638550" cy="584775"/>
          </a:xfrm>
          <a:prstGeom prst="rect">
            <a:avLst/>
          </a:prstGeom>
          <a:noFill/>
        </p:spPr>
        <p:txBody>
          <a:bodyPr wrap="square" rtlCol="0">
            <a:spAutoFit/>
          </a:bodyPr>
          <a:lstStyle/>
          <a:p>
            <a:r>
              <a:rPr lang="zh-CN" altLang="en-US" sz="3200" dirty="0">
                <a:effectLst/>
                <a:latin typeface="黑体" panose="02010609060101010101" pitchFamily="49" charset="-122"/>
                <a:ea typeface="黑体" panose="02010609060101010101" pitchFamily="49" charset="-122"/>
              </a:rPr>
              <a:t>内隐联想测验</a:t>
            </a:r>
            <a:r>
              <a:rPr lang="en-US" altLang="zh-CN" sz="3200" dirty="0">
                <a:effectLst/>
                <a:latin typeface="黑体" panose="02010609060101010101" pitchFamily="49" charset="-122"/>
                <a:ea typeface="黑体" panose="02010609060101010101" pitchFamily="49" charset="-122"/>
              </a:rPr>
              <a:t>(IAT)</a:t>
            </a:r>
          </a:p>
        </p:txBody>
      </p:sp>
      <p:sp>
        <p:nvSpPr>
          <p:cNvPr id="4" name="文本框 3"/>
          <p:cNvSpPr txBox="1"/>
          <p:nvPr/>
        </p:nvSpPr>
        <p:spPr>
          <a:xfrm>
            <a:off x="3251200" y="2461260"/>
            <a:ext cx="6127750" cy="1568450"/>
          </a:xfrm>
          <a:prstGeom prst="rect">
            <a:avLst/>
          </a:prstGeom>
          <a:noFill/>
        </p:spPr>
        <p:txBody>
          <a:bodyPr wrap="square" rtlCol="0">
            <a:spAutoFit/>
          </a:bodyPr>
          <a:lstStyle/>
          <a:p>
            <a:r>
              <a:rPr lang="en-US" altLang="zh-CN" sz="2400" dirty="0">
                <a:solidFill>
                  <a:srgbClr val="494949"/>
                </a:solidFill>
                <a:effectLst/>
                <a:latin typeface="黑体" panose="02010609060101010101" pitchFamily="49" charset="-122"/>
                <a:ea typeface="黑体" panose="02010609060101010101" pitchFamily="49" charset="-122"/>
              </a:rPr>
              <a:t>1998</a:t>
            </a:r>
            <a:r>
              <a:rPr lang="zh-CN" altLang="en-US" sz="2400" dirty="0">
                <a:solidFill>
                  <a:srgbClr val="494949"/>
                </a:solidFill>
                <a:effectLst/>
                <a:latin typeface="黑体" panose="02010609060101010101" pitchFamily="49" charset="-122"/>
                <a:ea typeface="黑体" panose="02010609060101010101" pitchFamily="49" charset="-122"/>
              </a:rPr>
              <a:t>年由</a:t>
            </a:r>
            <a:r>
              <a:rPr lang="en-US" altLang="zh-CN" sz="2400" dirty="0">
                <a:solidFill>
                  <a:srgbClr val="494949"/>
                </a:solidFill>
                <a:effectLst/>
                <a:latin typeface="黑体" panose="02010609060101010101" pitchFamily="49" charset="-122"/>
                <a:ea typeface="黑体" panose="02010609060101010101" pitchFamily="49" charset="-122"/>
              </a:rPr>
              <a:t>Greenwald</a:t>
            </a:r>
            <a:r>
              <a:rPr lang="zh-CN" altLang="en-US" sz="2400" dirty="0">
                <a:solidFill>
                  <a:srgbClr val="494949"/>
                </a:solidFill>
                <a:effectLst/>
                <a:latin typeface="黑体" panose="02010609060101010101" pitchFamily="49" charset="-122"/>
                <a:ea typeface="黑体" panose="02010609060101010101" pitchFamily="49" charset="-122"/>
              </a:rPr>
              <a:t>等人提出的。它主要是通过测量（自我和非自我词）与（积极评价和消极评价词）联系的紧密程度，来间接的测量个体的自尊。</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87525" y="4457700"/>
            <a:ext cx="7709281" cy="1134738"/>
          </a:xfrm>
        </p:spPr>
        <p:txBody>
          <a:bodyPr/>
          <a:lstStyle/>
          <a:p>
            <a:endParaRPr lang="zh-CN" altLang="en-US" dirty="0"/>
          </a:p>
        </p:txBody>
      </p:sp>
      <p:sp>
        <p:nvSpPr>
          <p:cNvPr id="5" name="标题 4"/>
          <p:cNvSpPr>
            <a:spLocks noGrp="1"/>
          </p:cNvSpPr>
          <p:nvPr>
            <p:ph type="ctrTitle"/>
          </p:nvPr>
        </p:nvSpPr>
        <p:spPr>
          <a:xfrm>
            <a:off x="1787525" y="152400"/>
            <a:ext cx="8616950" cy="6553200"/>
          </a:xfrm>
        </p:spPr>
        <p:txBody>
          <a:bodyPr>
            <a:normAutofit/>
          </a:bodyPr>
          <a:lstStyle/>
          <a:p>
            <a:br>
              <a:rPr lang="zh-CN" altLang="en-US" sz="4000" dirty="0">
                <a:latin typeface="黑体" panose="02010609060101010101" pitchFamily="49" charset="-122"/>
                <a:ea typeface="黑体" panose="02010609060101010101" pitchFamily="49" charset="-122"/>
              </a:rPr>
            </a:br>
            <a:endParaRPr lang="zh-CN" altLang="en-US" dirty="0"/>
          </a:p>
        </p:txBody>
      </p:sp>
      <p:sp>
        <p:nvSpPr>
          <p:cNvPr id="7" name="文本框 6"/>
          <p:cNvSpPr txBox="1"/>
          <p:nvPr/>
        </p:nvSpPr>
        <p:spPr>
          <a:xfrm>
            <a:off x="1885950" y="1697581"/>
            <a:ext cx="8420100" cy="1938992"/>
          </a:xfrm>
          <a:prstGeom prst="rect">
            <a:avLst/>
          </a:prstGeom>
          <a:noFill/>
        </p:spPr>
        <p:txBody>
          <a:bodyPr wrap="square">
            <a:spAutoFit/>
          </a:bodyPr>
          <a:lstStyle/>
          <a:p>
            <a:r>
              <a:rPr lang="zh-CN" altLang="en-US" sz="2400" b="1" dirty="0">
                <a:solidFill>
                  <a:srgbClr val="494949"/>
                </a:solidFill>
                <a:effectLst/>
                <a:latin typeface="黑体" panose="02010609060101010101" pitchFamily="49" charset="-122"/>
                <a:ea typeface="黑体" panose="02010609060101010101" pitchFamily="49" charset="-122"/>
              </a:rPr>
              <a:t>组长：</a:t>
            </a:r>
            <a:r>
              <a:rPr lang="zh-CN" altLang="en-US" sz="2400" dirty="0">
                <a:solidFill>
                  <a:srgbClr val="494949"/>
                </a:solidFill>
                <a:effectLst/>
                <a:latin typeface="黑体" panose="02010609060101010101" pitchFamily="49" charset="-122"/>
                <a:ea typeface="黑体" panose="02010609060101010101" pitchFamily="49" charset="-122"/>
              </a:rPr>
              <a:t>江星辰</a:t>
            </a:r>
            <a:endParaRPr lang="en-US" altLang="zh-CN" sz="2400" dirty="0">
              <a:solidFill>
                <a:srgbClr val="494949"/>
              </a:solidFill>
              <a:effectLst/>
              <a:latin typeface="黑体" panose="02010609060101010101" pitchFamily="49" charset="-122"/>
              <a:ea typeface="黑体" panose="02010609060101010101" pitchFamily="49" charset="-122"/>
            </a:endParaRPr>
          </a:p>
          <a:p>
            <a:endParaRPr lang="en-US" altLang="zh-CN" sz="2400" dirty="0">
              <a:solidFill>
                <a:srgbClr val="494949"/>
              </a:solidFill>
              <a:effectLst/>
              <a:latin typeface="黑体" panose="02010609060101010101" pitchFamily="49" charset="-122"/>
              <a:ea typeface="黑体" panose="02010609060101010101" pitchFamily="49" charset="-122"/>
            </a:endParaRPr>
          </a:p>
          <a:p>
            <a:r>
              <a:rPr lang="zh-CN" altLang="en-US" sz="2400" b="1" dirty="0">
                <a:solidFill>
                  <a:srgbClr val="494949"/>
                </a:solidFill>
                <a:effectLst/>
                <a:latin typeface="黑体" panose="02010609060101010101" pitchFamily="49" charset="-122"/>
                <a:ea typeface="黑体" panose="02010609060101010101" pitchFamily="49" charset="-122"/>
              </a:rPr>
              <a:t>组员：</a:t>
            </a:r>
            <a:r>
              <a:rPr lang="zh-CN" altLang="en-US" sz="2400" dirty="0">
                <a:solidFill>
                  <a:srgbClr val="494949"/>
                </a:solidFill>
                <a:effectLst/>
                <a:latin typeface="黑体" panose="02010609060101010101" pitchFamily="49" charset="-122"/>
                <a:ea typeface="黑体" panose="02010609060101010101" pitchFamily="49" charset="-122"/>
              </a:rPr>
              <a:t>星北、</a:t>
            </a:r>
            <a:r>
              <a:rPr lang="en-US" altLang="zh-CN" sz="2400" dirty="0">
                <a:solidFill>
                  <a:srgbClr val="494949"/>
                </a:solidFill>
                <a:effectLst/>
                <a:latin typeface="黑体" panose="02010609060101010101" pitchFamily="49" charset="-122"/>
                <a:ea typeface="黑体" panose="02010609060101010101" pitchFamily="49" charset="-122"/>
              </a:rPr>
              <a:t>C</a:t>
            </a:r>
            <a:r>
              <a:rPr lang="zh-CN" altLang="en-US" sz="2400" dirty="0">
                <a:solidFill>
                  <a:srgbClr val="494949"/>
                </a:solidFill>
                <a:effectLst/>
                <a:latin typeface="黑体" panose="02010609060101010101" pitchFamily="49" charset="-122"/>
                <a:ea typeface="黑体" panose="02010609060101010101" pitchFamily="49" charset="-122"/>
              </a:rPr>
              <a:t>罗、</a:t>
            </a:r>
            <a:r>
              <a:rPr lang="en-US" altLang="zh-CN" sz="2400" dirty="0">
                <a:solidFill>
                  <a:srgbClr val="494949"/>
                </a:solidFill>
                <a:effectLst/>
                <a:latin typeface="黑体" panose="02010609060101010101" pitchFamily="49" charset="-122"/>
                <a:ea typeface="黑体" panose="02010609060101010101" pitchFamily="49" charset="-122"/>
              </a:rPr>
              <a:t>I am Cc</a:t>
            </a:r>
            <a:r>
              <a:rPr lang="zh-CN" altLang="en-US" sz="2400" dirty="0">
                <a:solidFill>
                  <a:srgbClr val="494949"/>
                </a:solidFill>
                <a:effectLst/>
                <a:latin typeface="黑体" panose="02010609060101010101" pitchFamily="49" charset="-122"/>
                <a:ea typeface="黑体" panose="02010609060101010101" pitchFamily="49" charset="-122"/>
              </a:rPr>
              <a:t>、黄雪、</a:t>
            </a:r>
            <a:r>
              <a:rPr lang="en-US" altLang="zh-CN" sz="2400" dirty="0">
                <a:solidFill>
                  <a:srgbClr val="494949"/>
                </a:solidFill>
                <a:effectLst/>
                <a:latin typeface="黑体" panose="02010609060101010101" pitchFamily="49" charset="-122"/>
                <a:ea typeface="黑体" panose="02010609060101010101" pitchFamily="49" charset="-122"/>
              </a:rPr>
              <a:t>Maple</a:t>
            </a:r>
            <a:r>
              <a:rPr lang="zh-CN" altLang="en-US" sz="2400" dirty="0">
                <a:solidFill>
                  <a:srgbClr val="494949"/>
                </a:solidFill>
                <a:effectLst/>
                <a:latin typeface="黑体" panose="02010609060101010101" pitchFamily="49" charset="-122"/>
                <a:ea typeface="黑体" panose="02010609060101010101" pitchFamily="49" charset="-122"/>
              </a:rPr>
              <a:t>、</a:t>
            </a:r>
            <a:r>
              <a:rPr lang="en-US" altLang="zh-CN" sz="2400" dirty="0">
                <a:solidFill>
                  <a:srgbClr val="494949"/>
                </a:solidFill>
                <a:effectLst/>
                <a:latin typeface="黑体" panose="02010609060101010101" pitchFamily="49" charset="-122"/>
                <a:ea typeface="黑体" panose="02010609060101010101" pitchFamily="49" charset="-122"/>
              </a:rPr>
              <a:t>Terry</a:t>
            </a:r>
            <a:r>
              <a:rPr lang="zh-CN" altLang="en-US" sz="2400" dirty="0">
                <a:solidFill>
                  <a:srgbClr val="494949"/>
                </a:solidFill>
                <a:effectLst/>
                <a:latin typeface="黑体" panose="02010609060101010101" pitchFamily="49" charset="-122"/>
                <a:ea typeface="黑体" panose="02010609060101010101" pitchFamily="49" charset="-122"/>
              </a:rPr>
              <a:t>、</a:t>
            </a:r>
            <a:r>
              <a:rPr lang="en-US" altLang="zh-CN" sz="2400" dirty="0">
                <a:solidFill>
                  <a:srgbClr val="494949"/>
                </a:solidFill>
                <a:effectLst/>
                <a:latin typeface="黑体" panose="02010609060101010101" pitchFamily="49" charset="-122"/>
                <a:ea typeface="黑体" panose="02010609060101010101" pitchFamily="49" charset="-122"/>
              </a:rPr>
              <a:t>Ö</a:t>
            </a:r>
            <a:r>
              <a:rPr lang="zh-CN" altLang="en-US" sz="2400" dirty="0">
                <a:solidFill>
                  <a:srgbClr val="494949"/>
                </a:solidFill>
                <a:effectLst/>
                <a:latin typeface="黑体" panose="02010609060101010101" pitchFamily="49" charset="-122"/>
                <a:ea typeface="黑体" panose="02010609060101010101" pitchFamily="49" charset="-122"/>
              </a:rPr>
              <a:t>、橙红、刘健、小陆、薰一、徐啸、单一念、艾克、彦喻、醉雪、李菁、巫小宏、举烛</a:t>
            </a:r>
          </a:p>
        </p:txBody>
      </p:sp>
      <p:sp>
        <p:nvSpPr>
          <p:cNvPr id="10" name="文本框 9"/>
          <p:cNvSpPr txBox="1"/>
          <p:nvPr/>
        </p:nvSpPr>
        <p:spPr>
          <a:xfrm>
            <a:off x="4796155" y="267335"/>
            <a:ext cx="4791075" cy="829945"/>
          </a:xfrm>
          <a:prstGeom prst="rect">
            <a:avLst/>
          </a:prstGeom>
          <a:noFill/>
        </p:spPr>
        <p:txBody>
          <a:bodyPr wrap="square" rtlCol="0">
            <a:spAutoFit/>
          </a:bodyPr>
          <a:lstStyle/>
          <a:p>
            <a:r>
              <a:rPr lang="zh-CN" altLang="en-US" sz="4800" dirty="0">
                <a:solidFill>
                  <a:schemeClr val="bg1"/>
                </a:solidFill>
                <a:latin typeface="黑体" panose="02010609060101010101" pitchFamily="49" charset="-122"/>
                <a:ea typeface="黑体" panose="02010609060101010101" pitchFamily="49" charset="-122"/>
              </a:rPr>
              <a:t>小组成员</a:t>
            </a:r>
            <a:endParaRPr lang="zh-CN" altLang="en-US" sz="4800" dirty="0">
              <a:solidFill>
                <a:schemeClr val="bg1"/>
              </a:solidFill>
            </a:endParaRPr>
          </a:p>
        </p:txBody>
      </p:sp>
      <p:sp>
        <p:nvSpPr>
          <p:cNvPr id="11" name="文本框 10"/>
          <p:cNvSpPr txBox="1"/>
          <p:nvPr/>
        </p:nvSpPr>
        <p:spPr>
          <a:xfrm>
            <a:off x="1803401" y="3924591"/>
            <a:ext cx="8502649" cy="830997"/>
          </a:xfrm>
          <a:prstGeom prst="rect">
            <a:avLst/>
          </a:prstGeom>
          <a:noFill/>
        </p:spPr>
        <p:txBody>
          <a:bodyPr wrap="none" rtlCol="0">
            <a:spAutoFit/>
          </a:bodyPr>
          <a:lstStyle/>
          <a:p>
            <a:r>
              <a:rPr lang="zh-CN" altLang="en-US" sz="2400" b="1" dirty="0">
                <a:solidFill>
                  <a:srgbClr val="494949"/>
                </a:solidFill>
                <a:latin typeface="黑体" panose="02010609060101010101" pitchFamily="49" charset="-122"/>
                <a:ea typeface="黑体" panose="02010609060101010101" pitchFamily="49" charset="-122"/>
              </a:rPr>
              <a:t>小组介绍：</a:t>
            </a:r>
            <a:r>
              <a:rPr lang="zh-CN" altLang="en-US" sz="2400" dirty="0">
                <a:solidFill>
                  <a:srgbClr val="494949"/>
                </a:solidFill>
                <a:latin typeface="黑体" panose="02010609060101010101" pitchFamily="49" charset="-122"/>
                <a:ea typeface="黑体" panose="02010609060101010101" pitchFamily="49" charset="-122"/>
              </a:rPr>
              <a:t>积极的人格特质小组一共有</a:t>
            </a:r>
            <a:r>
              <a:rPr lang="en-US" altLang="zh-CN" sz="2400" dirty="0">
                <a:solidFill>
                  <a:srgbClr val="494949"/>
                </a:solidFill>
                <a:latin typeface="黑体" panose="02010609060101010101" pitchFamily="49" charset="-122"/>
                <a:ea typeface="黑体" panose="02010609060101010101" pitchFamily="49" charset="-122"/>
              </a:rPr>
              <a:t>19</a:t>
            </a:r>
            <a:r>
              <a:rPr lang="zh-CN" altLang="en-US" sz="2400" dirty="0">
                <a:solidFill>
                  <a:srgbClr val="494949"/>
                </a:solidFill>
                <a:latin typeface="黑体" panose="02010609060101010101" pitchFamily="49" charset="-122"/>
                <a:ea typeface="黑体" panose="02010609060101010101" pitchFamily="49" charset="-122"/>
              </a:rPr>
              <a:t>人参与，共产出卡片</a:t>
            </a:r>
            <a:endParaRPr lang="en-US" altLang="zh-CN" sz="2400" dirty="0">
              <a:solidFill>
                <a:srgbClr val="494949"/>
              </a:solidFill>
              <a:latin typeface="黑体" panose="02010609060101010101" pitchFamily="49" charset="-122"/>
              <a:ea typeface="黑体" panose="02010609060101010101" pitchFamily="49" charset="-122"/>
            </a:endParaRPr>
          </a:p>
          <a:p>
            <a:r>
              <a:rPr lang="en-US" altLang="zh-CN" sz="2400" dirty="0">
                <a:solidFill>
                  <a:srgbClr val="494949"/>
                </a:solidFill>
                <a:latin typeface="黑体" panose="02010609060101010101" pitchFamily="49" charset="-122"/>
                <a:ea typeface="黑体" panose="02010609060101010101" pitchFamily="49" charset="-122"/>
              </a:rPr>
              <a:t>141</a:t>
            </a:r>
            <a:r>
              <a:rPr lang="zh-CN" altLang="en-US" sz="2400" dirty="0">
                <a:solidFill>
                  <a:srgbClr val="494949"/>
                </a:solidFill>
                <a:latin typeface="黑体" panose="02010609060101010101" pitchFamily="49" charset="-122"/>
                <a:ea typeface="黑体" panose="02010609060101010101" pitchFamily="49" charset="-122"/>
              </a:rPr>
              <a:t>张，完成小全局报告</a:t>
            </a:r>
            <a:r>
              <a:rPr lang="en-US" altLang="zh-CN" sz="2400" dirty="0">
                <a:solidFill>
                  <a:srgbClr val="494949"/>
                </a:solidFill>
                <a:latin typeface="黑体" panose="02010609060101010101" pitchFamily="49" charset="-122"/>
                <a:ea typeface="黑体" panose="02010609060101010101" pitchFamily="49" charset="-122"/>
              </a:rPr>
              <a:t>18473</a:t>
            </a:r>
            <a:r>
              <a:rPr lang="zh-CN" altLang="en-US" sz="2400" dirty="0">
                <a:solidFill>
                  <a:srgbClr val="494949"/>
                </a:solidFill>
                <a:latin typeface="黑体" panose="02010609060101010101" pitchFamily="49" charset="-122"/>
                <a:ea typeface="黑体" panose="02010609060101010101" pitchFamily="49" charset="-122"/>
              </a:rPr>
              <a:t>字</a:t>
            </a:r>
          </a:p>
        </p:txBody>
      </p:sp>
      <p:sp>
        <p:nvSpPr>
          <p:cNvPr id="13" name="文本框 12"/>
          <p:cNvSpPr txBox="1"/>
          <p:nvPr/>
        </p:nvSpPr>
        <p:spPr>
          <a:xfrm>
            <a:off x="1803401" y="4998546"/>
            <a:ext cx="5238750" cy="461665"/>
          </a:xfrm>
          <a:prstGeom prst="rect">
            <a:avLst/>
          </a:prstGeom>
          <a:noFill/>
        </p:spPr>
        <p:txBody>
          <a:bodyPr wrap="square" rtlCol="0">
            <a:spAutoFit/>
          </a:bodyPr>
          <a:lstStyle/>
          <a:p>
            <a:r>
              <a:rPr lang="zh-CN" altLang="en-US" sz="2400" b="1" dirty="0">
                <a:solidFill>
                  <a:srgbClr val="494949"/>
                </a:solidFill>
                <a:latin typeface="黑体" panose="02010609060101010101" pitchFamily="49" charset="-122"/>
                <a:ea typeface="黑体" panose="02010609060101010101" pitchFamily="49" charset="-122"/>
                <a:hlinkClick r:id="rId2"/>
              </a:rPr>
              <a:t>小全局报告链接</a:t>
            </a:r>
            <a:endParaRPr lang="en-US" altLang="zh-CN" sz="2400" b="1" dirty="0">
              <a:solidFill>
                <a:srgbClr val="494949"/>
              </a:solidFill>
              <a:latin typeface="黑体" panose="02010609060101010101" pitchFamily="49" charset="-122"/>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4825" y="165497"/>
            <a:ext cx="8702675" cy="6527006"/>
          </a:xfrm>
          <a:prstGeom prst="rect">
            <a:avLst/>
          </a:prstGeom>
        </p:spPr>
      </p:pic>
      <p:sp>
        <p:nvSpPr>
          <p:cNvPr id="4" name="文本框 3"/>
          <p:cNvSpPr txBox="1"/>
          <p:nvPr/>
        </p:nvSpPr>
        <p:spPr>
          <a:xfrm>
            <a:off x="3179765" y="586741"/>
            <a:ext cx="6400800" cy="861774"/>
          </a:xfrm>
          <a:prstGeom prst="rect">
            <a:avLst/>
          </a:prstGeom>
          <a:noFill/>
        </p:spPr>
        <p:txBody>
          <a:bodyPr wrap="square" rtlCol="0">
            <a:spAutoFit/>
          </a:bodyPr>
          <a:lstStyle/>
          <a:p>
            <a:r>
              <a:rPr lang="zh-CN" altLang="en-US" sz="3200" dirty="0">
                <a:effectLst/>
                <a:latin typeface="黑体" panose="02010609060101010101" pitchFamily="49" charset="-122"/>
                <a:ea typeface="黑体" panose="02010609060101010101" pitchFamily="49" charset="-122"/>
              </a:rPr>
              <a:t>具体方法：</a:t>
            </a:r>
            <a:endParaRPr lang="en-US" altLang="zh-CN" sz="3200" dirty="0">
              <a:effectLst/>
              <a:latin typeface="黑体" panose="02010609060101010101" pitchFamily="49" charset="-122"/>
              <a:ea typeface="黑体" panose="02010609060101010101" pitchFamily="49" charset="-122"/>
            </a:endParaRPr>
          </a:p>
          <a:p>
            <a:endParaRPr lang="zh-CN" altLang="en-US" dirty="0"/>
          </a:p>
        </p:txBody>
      </p:sp>
      <p:sp>
        <p:nvSpPr>
          <p:cNvPr id="6" name="文本框 5"/>
          <p:cNvSpPr txBox="1"/>
          <p:nvPr/>
        </p:nvSpPr>
        <p:spPr>
          <a:xfrm>
            <a:off x="3284540" y="2264410"/>
            <a:ext cx="6296025" cy="2676525"/>
          </a:xfrm>
          <a:prstGeom prst="rect">
            <a:avLst/>
          </a:prstGeom>
          <a:noFill/>
        </p:spPr>
        <p:txBody>
          <a:bodyPr wrap="square" rtlCol="0">
            <a:spAutoFit/>
          </a:bodyPr>
          <a:lstStyle/>
          <a:p>
            <a:r>
              <a:rPr lang="zh-CN" altLang="en-US" sz="2400" dirty="0">
                <a:solidFill>
                  <a:srgbClr val="494949"/>
                </a:solidFill>
                <a:effectLst/>
                <a:latin typeface="黑体" panose="02010609060101010101" pitchFamily="49" charset="-122"/>
                <a:ea typeface="黑体" panose="02010609060101010101" pitchFamily="49" charset="-122"/>
              </a:rPr>
              <a:t>第一组把看到的自我词和积极评价词归为一类并进行按键反应，把非自我词和消极评价词语归为一类并进行按键反应。（相容测试部分）</a:t>
            </a:r>
            <a:endParaRPr lang="en-US" altLang="zh-CN" sz="2400" dirty="0">
              <a:solidFill>
                <a:srgbClr val="494949"/>
              </a:solidFill>
              <a:effectLst/>
              <a:latin typeface="黑体" panose="02010609060101010101" pitchFamily="49" charset="-122"/>
              <a:ea typeface="黑体" panose="02010609060101010101" pitchFamily="49" charset="-122"/>
            </a:endParaRPr>
          </a:p>
          <a:p>
            <a:endParaRPr lang="zh-CN" altLang="en-US" sz="2400" dirty="0">
              <a:solidFill>
                <a:srgbClr val="494949"/>
              </a:solidFill>
              <a:effectLst/>
              <a:latin typeface="黑体" panose="02010609060101010101" pitchFamily="49" charset="-122"/>
              <a:ea typeface="黑体" panose="02010609060101010101" pitchFamily="49" charset="-122"/>
            </a:endParaRPr>
          </a:p>
          <a:p>
            <a:r>
              <a:rPr lang="zh-CN" altLang="en-US" sz="2400" dirty="0">
                <a:solidFill>
                  <a:srgbClr val="494949"/>
                </a:solidFill>
                <a:effectLst/>
                <a:latin typeface="黑体" panose="02010609060101010101" pitchFamily="49" charset="-122"/>
                <a:ea typeface="黑体" panose="02010609060101010101" pitchFamily="49" charset="-122"/>
              </a:rPr>
              <a:t>第二组把看到的自我词和消极评价词归为一类并进行按键反应</a:t>
            </a:r>
            <a:r>
              <a:rPr lang="en-US" altLang="zh-CN" sz="2400" dirty="0">
                <a:solidFill>
                  <a:srgbClr val="494949"/>
                </a:solidFill>
                <a:effectLst/>
                <a:latin typeface="黑体" panose="02010609060101010101" pitchFamily="49" charset="-122"/>
                <a:ea typeface="黑体" panose="02010609060101010101" pitchFamily="49" charset="-122"/>
              </a:rPr>
              <a:t>,</a:t>
            </a:r>
            <a:r>
              <a:rPr lang="zh-CN" altLang="en-US" sz="2400" dirty="0">
                <a:solidFill>
                  <a:srgbClr val="494949"/>
                </a:solidFill>
                <a:effectLst/>
                <a:latin typeface="黑体" panose="02010609060101010101" pitchFamily="49" charset="-122"/>
                <a:ea typeface="黑体" panose="02010609060101010101" pitchFamily="49" charset="-122"/>
              </a:rPr>
              <a:t>把非自我词和积极评价词语归为一类并进行按键反应。（不相容测试部分）</a:t>
            </a:r>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4825" y="172046"/>
            <a:ext cx="8685211" cy="653355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30E3D9D-F1D3-44E8-96EB-D17A53FBF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229" y="182562"/>
            <a:ext cx="8697384" cy="6523038"/>
          </a:xfrm>
          <a:prstGeom prst="rect">
            <a:avLst/>
          </a:prstGeom>
        </p:spPr>
      </p:pic>
      <p:sp>
        <p:nvSpPr>
          <p:cNvPr id="2" name="文本框 1"/>
          <p:cNvSpPr txBox="1"/>
          <p:nvPr/>
        </p:nvSpPr>
        <p:spPr>
          <a:xfrm>
            <a:off x="3303588" y="1851345"/>
            <a:ext cx="6457315" cy="3877985"/>
          </a:xfrm>
          <a:prstGeom prst="rect">
            <a:avLst/>
          </a:prstGeom>
          <a:noFill/>
        </p:spPr>
        <p:txBody>
          <a:bodyPr wrap="square" rtlCol="0">
            <a:spAutoFit/>
          </a:bodyPr>
          <a:lstStyle/>
          <a:p>
            <a:pPr>
              <a:spcBef>
                <a:spcPts val="0"/>
              </a:spcBef>
              <a:spcAft>
                <a:spcPts val="0"/>
              </a:spcAft>
            </a:pPr>
            <a:endParaRPr lang="en-US" altLang="zh-CN" sz="2400" dirty="0">
              <a:solidFill>
                <a:srgbClr val="494949"/>
              </a:solidFill>
              <a:effectLst/>
              <a:latin typeface="黑体" panose="02010609060101010101" pitchFamily="49" charset="-122"/>
              <a:ea typeface="黑体" panose="02010609060101010101" pitchFamily="49" charset="-122"/>
            </a:endParaRPr>
          </a:p>
          <a:p>
            <a:pPr>
              <a:spcBef>
                <a:spcPts val="0"/>
              </a:spcBef>
              <a:spcAft>
                <a:spcPts val="0"/>
              </a:spcAft>
            </a:pPr>
            <a:r>
              <a:rPr lang="zh-CN" altLang="en-US" sz="2400" dirty="0">
                <a:solidFill>
                  <a:srgbClr val="494949"/>
                </a:solidFill>
                <a:latin typeface="黑体" panose="02010609060101010101" pitchFamily="49" charset="-122"/>
                <a:ea typeface="黑体" panose="02010609060101010101" pitchFamily="49" charset="-122"/>
              </a:rPr>
              <a:t>因为消极生活事件</a:t>
            </a:r>
            <a:r>
              <a:rPr lang="zh-CN" altLang="en-US" sz="2400" dirty="0">
                <a:solidFill>
                  <a:srgbClr val="494949"/>
                </a:solidFill>
                <a:effectLst/>
                <a:latin typeface="黑体" panose="02010609060101010101" pitchFamily="49" charset="-122"/>
                <a:ea typeface="黑体" panose="02010609060101010101" pitchFamily="49" charset="-122"/>
              </a:rPr>
              <a:t>不会影响我们的外显自尊，但会对内隐自尊留下阴影。</a:t>
            </a:r>
          </a:p>
          <a:p>
            <a:pPr>
              <a:spcBef>
                <a:spcPts val="0"/>
              </a:spcBef>
              <a:spcAft>
                <a:spcPts val="0"/>
              </a:spcAft>
            </a:pPr>
            <a:endParaRPr lang="en-US" altLang="zh-CN" sz="2400" dirty="0">
              <a:solidFill>
                <a:srgbClr val="494949"/>
              </a:solidFill>
              <a:effectLst/>
              <a:latin typeface="黑体" panose="02010609060101010101" pitchFamily="49" charset="-122"/>
              <a:ea typeface="黑体" panose="02010609060101010101" pitchFamily="49" charset="-122"/>
            </a:endParaRPr>
          </a:p>
          <a:p>
            <a:pPr>
              <a:spcBef>
                <a:spcPts val="0"/>
              </a:spcBef>
              <a:spcAft>
                <a:spcPts val="0"/>
              </a:spcAft>
            </a:pPr>
            <a:r>
              <a:rPr lang="zh-CN" altLang="en-US" sz="2400" dirty="0">
                <a:solidFill>
                  <a:srgbClr val="494949"/>
                </a:solidFill>
                <a:effectLst/>
                <a:latin typeface="黑体" panose="02010609060101010101" pitchFamily="49" charset="-122"/>
                <a:ea typeface="黑体" panose="02010609060101010101" pitchFamily="49" charset="-122"/>
              </a:rPr>
              <a:t>所以</a:t>
            </a:r>
            <a:r>
              <a:rPr lang="en-US" altLang="zh-CN" sz="2400" dirty="0">
                <a:solidFill>
                  <a:srgbClr val="494949"/>
                </a:solidFill>
                <a:effectLst/>
                <a:latin typeface="黑体" panose="02010609060101010101" pitchFamily="49" charset="-122"/>
                <a:ea typeface="黑体" panose="02010609060101010101" pitchFamily="49" charset="-122"/>
              </a:rPr>
              <a:t>,</a:t>
            </a:r>
            <a:r>
              <a:rPr lang="zh-CN" altLang="en-US" sz="2400" dirty="0">
                <a:solidFill>
                  <a:srgbClr val="494949"/>
                </a:solidFill>
                <a:effectLst/>
                <a:latin typeface="黑体" panose="02010609060101010101" pitchFamily="49" charset="-122"/>
                <a:ea typeface="黑体" panose="02010609060101010101" pitchFamily="49" charset="-122"/>
              </a:rPr>
              <a:t>我们接下来</a:t>
            </a:r>
            <a:r>
              <a:rPr lang="en-US" altLang="zh-CN" sz="2400" dirty="0">
                <a:solidFill>
                  <a:srgbClr val="494949"/>
                </a:solidFill>
                <a:effectLst/>
                <a:latin typeface="黑体" panose="02010609060101010101" pitchFamily="49" charset="-122"/>
                <a:ea typeface="黑体" panose="02010609060101010101" pitchFamily="49" charset="-122"/>
              </a:rPr>
              <a:t>,</a:t>
            </a:r>
            <a:r>
              <a:rPr lang="zh-CN" altLang="en-US" sz="2400" dirty="0">
                <a:solidFill>
                  <a:srgbClr val="494949"/>
                </a:solidFill>
                <a:effectLst/>
                <a:latin typeface="黑体" panose="02010609060101010101" pitchFamily="49" charset="-122"/>
                <a:ea typeface="黑体" panose="02010609060101010101" pitchFamily="49" charset="-122"/>
              </a:rPr>
              <a:t>主要讨论如何提升内隐自尊</a:t>
            </a:r>
          </a:p>
          <a:p>
            <a:pPr algn="ctr"/>
            <a:endParaRPr lang="en-US" altLang="zh-CN" sz="1800" dirty="0">
              <a:solidFill>
                <a:srgbClr val="494949"/>
              </a:solidFill>
              <a:effectLst/>
            </a:endParaRPr>
          </a:p>
          <a:p>
            <a:pPr algn="ctr"/>
            <a:endParaRPr lang="en-US" altLang="zh-CN" sz="5400" dirty="0">
              <a:latin typeface="黑体" panose="02010609060101010101" pitchFamily="49" charset="-122"/>
              <a:ea typeface="黑体" panose="02010609060101010101" pitchFamily="49" charset="-122"/>
            </a:endParaRPr>
          </a:p>
          <a:p>
            <a:pPr algn="ctr"/>
            <a:endParaRPr lang="zh-CN" altLang="en-US" sz="5400" dirty="0">
              <a:latin typeface="黑体" panose="02010609060101010101" pitchFamily="49" charset="-122"/>
              <a:ea typeface="黑体" panose="02010609060101010101" pitchFamily="49" charset="-122"/>
            </a:endParaRPr>
          </a:p>
        </p:txBody>
      </p:sp>
      <p:sp>
        <p:nvSpPr>
          <p:cNvPr id="7" name="文本框 6"/>
          <p:cNvSpPr txBox="1"/>
          <p:nvPr/>
        </p:nvSpPr>
        <p:spPr>
          <a:xfrm>
            <a:off x="3179765" y="586741"/>
            <a:ext cx="6400800" cy="86042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sym typeface="+mn-ea"/>
              </a:rPr>
              <a:t>如何提升内隐自尊？</a:t>
            </a:r>
            <a:endParaRPr lang="zh-CN" altLang="en-US" sz="3200"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24EBC69-40B2-49BF-8DE2-553576FDC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229" y="182562"/>
            <a:ext cx="8697384" cy="6523038"/>
          </a:xfrm>
          <a:prstGeom prst="rect">
            <a:avLst/>
          </a:prstGeom>
        </p:spPr>
      </p:pic>
      <p:sp>
        <p:nvSpPr>
          <p:cNvPr id="2" name="文本框 1"/>
          <p:cNvSpPr txBox="1"/>
          <p:nvPr/>
        </p:nvSpPr>
        <p:spPr>
          <a:xfrm>
            <a:off x="3304540" y="1630045"/>
            <a:ext cx="6457315" cy="58159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494949"/>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94949"/>
                </a:solidFill>
                <a:effectLst/>
                <a:uLnTx/>
                <a:uFillTx/>
                <a:latin typeface="黑体" panose="02010609060101010101" pitchFamily="49" charset="-122"/>
                <a:ea typeface="黑体" panose="02010609060101010101" pitchFamily="49" charset="-122"/>
                <a:cs typeface="+mn-cs"/>
              </a:rPr>
              <a:t>1.来自离异家庭的个体和完整家庭的个体具有同样的外显自尊(杨福义.2006)</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494949"/>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94949"/>
                </a:solidFill>
                <a:effectLst/>
                <a:uLnTx/>
                <a:uFillTx/>
                <a:latin typeface="黑体" panose="02010609060101010101" pitchFamily="49" charset="-122"/>
                <a:ea typeface="黑体" panose="02010609060101010101" pitchFamily="49" charset="-122"/>
                <a:cs typeface="+mn-cs"/>
              </a:rPr>
              <a:t>2,生日在圣诞节前后的人的外显自尊没有表现出生日被忽视造成的影响，但内隐自尊则受到这种影响。(Hetts&amp;Pelham .2002）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494949"/>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94949"/>
                </a:solidFill>
                <a:effectLst/>
                <a:uLnTx/>
                <a:uFillTx/>
                <a:latin typeface="黑体" panose="02010609060101010101" pitchFamily="49" charset="-122"/>
                <a:ea typeface="黑体" panose="02010609060101010101" pitchFamily="49" charset="-122"/>
                <a:cs typeface="+mn-cs"/>
              </a:rPr>
              <a:t>3.在儿童时期遭到戏弄和排斥的个体会有更低的内隐自尊，但外显自尊与在儿童时期遭到戏弄和排斥的数量无关(DeHart &amp; Carvallo.2002)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5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7" name="文本框 6"/>
          <p:cNvSpPr txBox="1"/>
          <p:nvPr/>
        </p:nvSpPr>
        <p:spPr>
          <a:xfrm>
            <a:off x="3179765" y="586741"/>
            <a:ext cx="6400800" cy="8604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案例</a:t>
            </a:r>
            <a:r>
              <a:rPr kumimoji="0" lang="en-US" altLang="zh-CN"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a:t>
            </a:r>
            <a:endParaRPr kumimoji="0" lang="zh-CN" altLang="en-US"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Gill Sans MT"/>
              <a:ea typeface="华文中宋" panose="0201060004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C6E4478-2C8F-4502-8959-899210CBD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229" y="182562"/>
            <a:ext cx="8697384" cy="6523038"/>
          </a:xfrm>
          <a:prstGeom prst="rect">
            <a:avLst/>
          </a:prstGeom>
        </p:spPr>
      </p:pic>
      <p:sp>
        <p:nvSpPr>
          <p:cNvPr id="2" name="文本框 1"/>
          <p:cNvSpPr txBox="1"/>
          <p:nvPr/>
        </p:nvSpPr>
        <p:spPr>
          <a:xfrm>
            <a:off x="3335657" y="1630045"/>
            <a:ext cx="6089015" cy="4892675"/>
          </a:xfrm>
          <a:prstGeom prst="rect">
            <a:avLst/>
          </a:prstGeom>
          <a:noFill/>
        </p:spPr>
        <p:txBody>
          <a:bodyPr wrap="square" rtlCol="0">
            <a:spAutoFit/>
          </a:bodyPr>
          <a:lstStyle/>
          <a:p>
            <a:pPr>
              <a:spcBef>
                <a:spcPts val="0"/>
              </a:spcBef>
              <a:spcAft>
                <a:spcPts val="0"/>
              </a:spcAft>
            </a:pPr>
            <a:endParaRPr lang="en-US" altLang="zh-CN" dirty="0">
              <a:solidFill>
                <a:srgbClr val="494949"/>
              </a:solidFill>
            </a:endParaRPr>
          </a:p>
          <a:p>
            <a:pPr>
              <a:spcBef>
                <a:spcPts val="0"/>
              </a:spcBef>
              <a:spcAft>
                <a:spcPts val="0"/>
              </a:spcAft>
            </a:pPr>
            <a:endParaRPr lang="en-US" altLang="zh-CN" sz="1800" dirty="0">
              <a:solidFill>
                <a:srgbClr val="494949"/>
              </a:solidFill>
              <a:effectLst/>
            </a:endParaRPr>
          </a:p>
          <a:p>
            <a:pPr>
              <a:spcBef>
                <a:spcPts val="0"/>
              </a:spcBef>
              <a:spcAft>
                <a:spcPts val="0"/>
              </a:spcAft>
            </a:pPr>
            <a:r>
              <a:rPr lang="zh-CN" altLang="en-US" sz="2400" dirty="0">
                <a:solidFill>
                  <a:srgbClr val="494949"/>
                </a:solidFill>
                <a:effectLst/>
                <a:latin typeface="黑体" panose="02010609060101010101" pitchFamily="49" charset="-122"/>
                <a:ea typeface="黑体" panose="02010609060101010101" pitchFamily="49" charset="-122"/>
              </a:rPr>
              <a:t>稳定性：内隐自尊有某种固定的水平</a:t>
            </a:r>
            <a:r>
              <a:rPr lang="en-US" altLang="zh-CN" sz="2400" dirty="0">
                <a:solidFill>
                  <a:srgbClr val="494949"/>
                </a:solidFill>
                <a:effectLst/>
                <a:latin typeface="黑体" panose="02010609060101010101" pitchFamily="49" charset="-122"/>
                <a:ea typeface="黑体" panose="02010609060101010101" pitchFamily="49" charset="-122"/>
              </a:rPr>
              <a:t>,</a:t>
            </a:r>
            <a:r>
              <a:rPr lang="zh-CN" altLang="en-US" sz="2400" dirty="0">
                <a:solidFill>
                  <a:srgbClr val="494949"/>
                </a:solidFill>
                <a:effectLst/>
                <a:latin typeface="黑体" panose="02010609060101010101" pitchFamily="49" charset="-122"/>
                <a:ea typeface="黑体" panose="02010609060101010101" pitchFamily="49" charset="-122"/>
              </a:rPr>
              <a:t>是经过长期的经验积累而成的</a:t>
            </a:r>
            <a:r>
              <a:rPr lang="en-US" altLang="zh-CN" sz="2400" dirty="0">
                <a:solidFill>
                  <a:srgbClr val="494949"/>
                </a:solidFill>
                <a:effectLst/>
                <a:latin typeface="黑体" panose="02010609060101010101" pitchFamily="49" charset="-122"/>
                <a:ea typeface="黑体" panose="02010609060101010101" pitchFamily="49" charset="-122"/>
              </a:rPr>
              <a:t>(</a:t>
            </a:r>
            <a:r>
              <a:rPr lang="zh-CN" altLang="en-US" sz="2400" dirty="0">
                <a:solidFill>
                  <a:srgbClr val="494949"/>
                </a:solidFill>
                <a:effectLst/>
                <a:latin typeface="黑体" panose="02010609060101010101" pitchFamily="49" charset="-122"/>
                <a:ea typeface="黑体" panose="02010609060101010101" pitchFamily="49" charset="-122"/>
              </a:rPr>
              <a:t>如，</a:t>
            </a:r>
            <a:r>
              <a:rPr lang="en-US" altLang="zh-CN" sz="2400" dirty="0">
                <a:solidFill>
                  <a:srgbClr val="494949"/>
                </a:solidFill>
                <a:effectLst/>
                <a:latin typeface="黑体" panose="02010609060101010101" pitchFamily="49" charset="-122"/>
                <a:ea typeface="黑体" panose="02010609060101010101" pitchFamily="49" charset="-122"/>
              </a:rPr>
              <a:t>Pelham &amp; Hetts,1999),</a:t>
            </a:r>
          </a:p>
          <a:p>
            <a:pPr>
              <a:spcBef>
                <a:spcPts val="0"/>
              </a:spcBef>
              <a:spcAft>
                <a:spcPts val="0"/>
              </a:spcAft>
            </a:pPr>
            <a:r>
              <a:rPr lang="en-US" altLang="zh-CN" sz="2400" dirty="0">
                <a:solidFill>
                  <a:srgbClr val="494949"/>
                </a:solidFill>
                <a:effectLst/>
                <a:latin typeface="黑体" panose="02010609060101010101" pitchFamily="49" charset="-122"/>
                <a:ea typeface="黑体" panose="02010609060101010101" pitchFamily="49" charset="-122"/>
              </a:rPr>
              <a:t> </a:t>
            </a:r>
          </a:p>
          <a:p>
            <a:pPr>
              <a:spcBef>
                <a:spcPts val="0"/>
              </a:spcBef>
              <a:spcAft>
                <a:spcPts val="0"/>
              </a:spcAft>
            </a:pPr>
            <a:r>
              <a:rPr lang="zh-CN" altLang="en-US" sz="2400" dirty="0">
                <a:solidFill>
                  <a:srgbClr val="494949"/>
                </a:solidFill>
                <a:effectLst/>
                <a:latin typeface="黑体" panose="02010609060101010101" pitchFamily="49" charset="-122"/>
                <a:ea typeface="黑体" panose="02010609060101010101" pitchFamily="49" charset="-122"/>
              </a:rPr>
              <a:t>可变性：内隐自尊在某一特定时刻可能会因当前的经历而波动</a:t>
            </a:r>
            <a:r>
              <a:rPr lang="en-US" altLang="zh-CN" sz="2400" dirty="0">
                <a:solidFill>
                  <a:srgbClr val="494949"/>
                </a:solidFill>
                <a:effectLst/>
                <a:latin typeface="黑体" panose="02010609060101010101" pitchFamily="49" charset="-122"/>
                <a:ea typeface="黑体" panose="02010609060101010101" pitchFamily="49" charset="-122"/>
              </a:rPr>
              <a:t>( </a:t>
            </a:r>
            <a:r>
              <a:rPr lang="en-US" altLang="zh-CN" sz="2400" dirty="0" err="1">
                <a:solidFill>
                  <a:srgbClr val="494949"/>
                </a:solidFill>
                <a:effectLst/>
                <a:latin typeface="黑体" panose="02010609060101010101" pitchFamily="49" charset="-122"/>
                <a:ea typeface="黑体" panose="02010609060101010101" pitchFamily="49" charset="-122"/>
              </a:rPr>
              <a:t>Dodgsn</a:t>
            </a:r>
            <a:r>
              <a:rPr lang="en-US" altLang="zh-CN" sz="2400" dirty="0">
                <a:solidFill>
                  <a:srgbClr val="494949"/>
                </a:solidFill>
                <a:effectLst/>
                <a:latin typeface="黑体" panose="02010609060101010101" pitchFamily="49" charset="-122"/>
                <a:ea typeface="黑体" panose="02010609060101010101" pitchFamily="49" charset="-122"/>
              </a:rPr>
              <a:t> &amp; Wood,1998; </a:t>
            </a:r>
            <a:r>
              <a:rPr lang="en-US" altLang="zh-CN" sz="2400" dirty="0" err="1">
                <a:solidFill>
                  <a:srgbClr val="494949"/>
                </a:solidFill>
                <a:effectLst/>
                <a:latin typeface="黑体" panose="02010609060101010101" pitchFamily="49" charset="-122"/>
                <a:ea typeface="黑体" panose="02010609060101010101" pitchFamily="49" charset="-122"/>
              </a:rPr>
              <a:t>Hetts</a:t>
            </a:r>
            <a:r>
              <a:rPr lang="zh-CN" altLang="en-US" sz="2400" dirty="0">
                <a:solidFill>
                  <a:srgbClr val="494949"/>
                </a:solidFill>
                <a:effectLst/>
                <a:latin typeface="黑体" panose="02010609060101010101" pitchFamily="49" charset="-122"/>
                <a:ea typeface="黑体" panose="02010609060101010101" pitchFamily="49" charset="-122"/>
              </a:rPr>
              <a:t>等</a:t>
            </a:r>
            <a:r>
              <a:rPr lang="en-US" altLang="zh-CN" sz="2400" dirty="0">
                <a:solidFill>
                  <a:srgbClr val="494949"/>
                </a:solidFill>
                <a:effectLst/>
                <a:latin typeface="黑体" panose="02010609060101010101" pitchFamily="49" charset="-122"/>
                <a:ea typeface="黑体" panose="02010609060101010101" pitchFamily="49" charset="-122"/>
              </a:rPr>
              <a:t>,2002)</a:t>
            </a:r>
          </a:p>
          <a:p>
            <a:pPr algn="ctr"/>
            <a:endParaRPr lang="en-US" altLang="zh-CN" sz="5400" dirty="0">
              <a:latin typeface="黑体" panose="02010609060101010101" pitchFamily="49" charset="-122"/>
              <a:ea typeface="黑体" panose="02010609060101010101" pitchFamily="49" charset="-122"/>
            </a:endParaRPr>
          </a:p>
          <a:p>
            <a:pPr algn="ctr"/>
            <a:endParaRPr lang="zh-CN" altLang="en-US" sz="5400" dirty="0">
              <a:latin typeface="黑体" panose="02010609060101010101" pitchFamily="49" charset="-122"/>
              <a:ea typeface="黑体" panose="02010609060101010101" pitchFamily="49" charset="-122"/>
            </a:endParaRPr>
          </a:p>
        </p:txBody>
      </p:sp>
      <p:sp>
        <p:nvSpPr>
          <p:cNvPr id="7" name="文本框 6"/>
          <p:cNvSpPr txBox="1"/>
          <p:nvPr/>
        </p:nvSpPr>
        <p:spPr>
          <a:xfrm>
            <a:off x="3179765" y="586741"/>
            <a:ext cx="6400800" cy="86042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sym typeface="+mn-ea"/>
              </a:rPr>
              <a:t>内隐自尊的两种特性</a:t>
            </a:r>
            <a:r>
              <a:rPr lang="en-US" altLang="zh-CN" sz="3200" dirty="0">
                <a:latin typeface="黑体" panose="02010609060101010101" pitchFamily="49" charset="-122"/>
                <a:ea typeface="黑体" panose="02010609060101010101" pitchFamily="49" charset="-122"/>
                <a:sym typeface="+mn-ea"/>
              </a:rPr>
              <a:t>:</a:t>
            </a:r>
            <a:endParaRPr lang="zh-CN" altLang="en-US" sz="3200"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9B64314-5B09-413A-8715-2F8668CCA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229" y="182562"/>
            <a:ext cx="8697384" cy="6523038"/>
          </a:xfrm>
          <a:prstGeom prst="rect">
            <a:avLst/>
          </a:prstGeom>
        </p:spPr>
      </p:pic>
      <p:sp>
        <p:nvSpPr>
          <p:cNvPr id="2" name="文本框 1"/>
          <p:cNvSpPr txBox="1"/>
          <p:nvPr/>
        </p:nvSpPr>
        <p:spPr>
          <a:xfrm>
            <a:off x="3304860" y="1851345"/>
            <a:ext cx="6275705" cy="3599815"/>
          </a:xfrm>
          <a:prstGeom prst="rect">
            <a:avLst/>
          </a:prstGeom>
          <a:noFill/>
        </p:spPr>
        <p:txBody>
          <a:bodyPr wrap="square" rtlCol="0">
            <a:spAutoFit/>
          </a:bodyPr>
          <a:lstStyle/>
          <a:p>
            <a:pPr algn="ctr"/>
            <a:endParaRPr lang="en-US" altLang="zh-CN" sz="2400" dirty="0">
              <a:solidFill>
                <a:srgbClr val="494949"/>
              </a:solidFill>
              <a:effectLst/>
            </a:endParaRPr>
          </a:p>
          <a:p>
            <a:pPr>
              <a:spcBef>
                <a:spcPts val="0"/>
              </a:spcBef>
              <a:spcAft>
                <a:spcPts val="0"/>
              </a:spcAft>
            </a:pPr>
            <a:r>
              <a:rPr lang="zh-CN" altLang="en-US" sz="2400" dirty="0">
                <a:solidFill>
                  <a:srgbClr val="494949"/>
                </a:solidFill>
                <a:effectLst/>
                <a:latin typeface="黑体" panose="02010609060101010101" pitchFamily="49" charset="-122"/>
                <a:ea typeface="黑体" panose="02010609060101010101" pitchFamily="49" charset="-122"/>
              </a:rPr>
              <a:t>在</a:t>
            </a:r>
            <a:r>
              <a:rPr lang="en-US" altLang="zh-CN" sz="2400" dirty="0" err="1">
                <a:solidFill>
                  <a:srgbClr val="494949"/>
                </a:solidFill>
                <a:effectLst/>
                <a:latin typeface="黑体" panose="02010609060101010101" pitchFamily="49" charset="-122"/>
                <a:ea typeface="黑体" panose="02010609060101010101" pitchFamily="49" charset="-122"/>
              </a:rPr>
              <a:t>Dijksterhuis,Ap</a:t>
            </a:r>
            <a:r>
              <a:rPr lang="en-US" altLang="zh-CN" sz="2400" dirty="0">
                <a:solidFill>
                  <a:srgbClr val="494949"/>
                </a:solidFill>
                <a:effectLst/>
                <a:latin typeface="黑体" panose="02010609060101010101" pitchFamily="49" charset="-122"/>
                <a:ea typeface="黑体" panose="02010609060101010101" pitchFamily="49" charset="-122"/>
              </a:rPr>
              <a:t>(2004</a:t>
            </a:r>
            <a:r>
              <a:rPr lang="zh-CN" altLang="en-US" sz="2400" dirty="0">
                <a:solidFill>
                  <a:srgbClr val="494949"/>
                </a:solidFill>
                <a:effectLst/>
                <a:latin typeface="黑体" panose="02010609060101010101" pitchFamily="49" charset="-122"/>
                <a:ea typeface="黑体" panose="02010609060101010101" pitchFamily="49" charset="-122"/>
              </a:rPr>
              <a:t>）进行的研究中，通过将“</a:t>
            </a:r>
            <a:r>
              <a:rPr lang="en-US" altLang="zh-CN" sz="2400" dirty="0">
                <a:solidFill>
                  <a:srgbClr val="494949"/>
                </a:solidFill>
                <a:effectLst/>
                <a:latin typeface="黑体" panose="02010609060101010101" pitchFamily="49" charset="-122"/>
                <a:ea typeface="黑体" panose="02010609060101010101" pitchFamily="49" charset="-122"/>
              </a:rPr>
              <a:t>I</a:t>
            </a:r>
            <a:r>
              <a:rPr lang="zh-CN" altLang="en-US" sz="2400" dirty="0">
                <a:solidFill>
                  <a:srgbClr val="494949"/>
                </a:solidFill>
                <a:latin typeface="黑体" panose="02010609060101010101" pitchFamily="49" charset="-122"/>
                <a:ea typeface="黑体" panose="02010609060101010101" pitchFamily="49" charset="-122"/>
              </a:rPr>
              <a:t>”</a:t>
            </a:r>
            <a:r>
              <a:rPr lang="en-US" altLang="zh-CN" sz="2400" dirty="0">
                <a:solidFill>
                  <a:srgbClr val="494949"/>
                </a:solidFill>
                <a:effectLst/>
                <a:latin typeface="黑体" panose="02010609060101010101" pitchFamily="49" charset="-122"/>
                <a:ea typeface="黑体" panose="02010609060101010101" pitchFamily="49" charset="-122"/>
              </a:rPr>
              <a:t>(</a:t>
            </a:r>
            <a:r>
              <a:rPr lang="zh-CN" altLang="en-US" sz="2400" dirty="0">
                <a:solidFill>
                  <a:srgbClr val="494949"/>
                </a:solidFill>
                <a:effectLst/>
                <a:latin typeface="黑体" panose="02010609060101010101" pitchFamily="49" charset="-122"/>
                <a:ea typeface="黑体" panose="02010609060101010101" pitchFamily="49" charset="-122"/>
              </a:rPr>
              <a:t>我</a:t>
            </a:r>
            <a:r>
              <a:rPr lang="en-US" altLang="zh-CN" sz="2400" dirty="0">
                <a:solidFill>
                  <a:srgbClr val="494949"/>
                </a:solidFill>
                <a:effectLst/>
                <a:latin typeface="黑体" panose="02010609060101010101" pitchFamily="49" charset="-122"/>
                <a:ea typeface="黑体" panose="02010609060101010101" pitchFamily="49" charset="-122"/>
              </a:rPr>
              <a:t>)</a:t>
            </a:r>
            <a:r>
              <a:rPr lang="zh-CN" altLang="en-US" sz="2400" dirty="0">
                <a:solidFill>
                  <a:srgbClr val="494949"/>
                </a:solidFill>
                <a:effectLst/>
                <a:latin typeface="黑体" panose="02010609060101010101" pitchFamily="49" charset="-122"/>
                <a:ea typeface="黑体" panose="02010609060101010101" pitchFamily="49" charset="-122"/>
              </a:rPr>
              <a:t>与积极特质词不断重复配对呈现给被试，结果发现，与控制组被试相比，这一过程增强了实验组被试的内隐自尊。</a:t>
            </a:r>
          </a:p>
          <a:p>
            <a:pPr algn="ctr"/>
            <a:endParaRPr lang="en-US" altLang="zh-CN" sz="5400" dirty="0">
              <a:latin typeface="黑体" panose="02010609060101010101" pitchFamily="49" charset="-122"/>
              <a:ea typeface="黑体" panose="02010609060101010101" pitchFamily="49" charset="-122"/>
            </a:endParaRPr>
          </a:p>
          <a:p>
            <a:pPr algn="ctr"/>
            <a:endParaRPr lang="zh-CN" altLang="en-US" sz="5400" dirty="0">
              <a:latin typeface="黑体" panose="02010609060101010101" pitchFamily="49" charset="-122"/>
              <a:ea typeface="黑体" panose="02010609060101010101" pitchFamily="49" charset="-122"/>
            </a:endParaRPr>
          </a:p>
        </p:txBody>
      </p:sp>
      <p:sp>
        <p:nvSpPr>
          <p:cNvPr id="7" name="文本框 6"/>
          <p:cNvSpPr txBox="1"/>
          <p:nvPr/>
        </p:nvSpPr>
        <p:spPr>
          <a:xfrm>
            <a:off x="3179765" y="586741"/>
            <a:ext cx="6400800" cy="86042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sym typeface="+mn-ea"/>
              </a:rPr>
              <a:t>对于内隐自尊的可变性</a:t>
            </a:r>
            <a:r>
              <a:rPr lang="en-US" altLang="zh-CN" sz="3200" dirty="0">
                <a:latin typeface="黑体" panose="02010609060101010101" pitchFamily="49" charset="-122"/>
                <a:ea typeface="黑体" panose="02010609060101010101" pitchFamily="49" charset="-122"/>
                <a:sym typeface="+mn-ea"/>
              </a:rPr>
              <a:t>:</a:t>
            </a:r>
            <a:endParaRPr lang="en-US" altLang="zh-CN" sz="3200"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CEFBF64E-6F43-4BA2-B887-C2A30984A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229" y="182562"/>
            <a:ext cx="8697384" cy="6523038"/>
          </a:xfrm>
          <a:prstGeom prst="rect">
            <a:avLst/>
          </a:prstGeom>
        </p:spPr>
      </p:pic>
      <p:sp>
        <p:nvSpPr>
          <p:cNvPr id="2" name="文本框 1"/>
          <p:cNvSpPr txBox="1"/>
          <p:nvPr/>
        </p:nvSpPr>
        <p:spPr>
          <a:xfrm>
            <a:off x="3208020" y="1712595"/>
            <a:ext cx="6344920" cy="3970318"/>
          </a:xfrm>
          <a:prstGeom prst="rect">
            <a:avLst/>
          </a:prstGeom>
          <a:noFill/>
        </p:spPr>
        <p:txBody>
          <a:bodyPr wrap="square" rtlCol="0">
            <a:spAutoFit/>
          </a:bodyPr>
          <a:lstStyle/>
          <a:p>
            <a:pPr algn="ctr"/>
            <a:endParaRPr lang="en-US" altLang="zh-CN" sz="2400" dirty="0">
              <a:solidFill>
                <a:srgbClr val="494949"/>
              </a:solidFill>
              <a:effectLst/>
            </a:endParaRPr>
          </a:p>
          <a:p>
            <a:pPr>
              <a:spcBef>
                <a:spcPts val="0"/>
              </a:spcBef>
              <a:spcAft>
                <a:spcPts val="0"/>
              </a:spcAft>
            </a:pPr>
            <a:r>
              <a:rPr lang="zh-CN" altLang="en-US" sz="2400" dirty="0">
                <a:solidFill>
                  <a:srgbClr val="494949"/>
                </a:solidFill>
                <a:effectLst/>
                <a:latin typeface="黑体" panose="02010609060101010101" pitchFamily="49" charset="-122"/>
                <a:ea typeface="黑体" panose="02010609060101010101" pitchFamily="49" charset="-122"/>
              </a:rPr>
              <a:t>有研究发现</a:t>
            </a:r>
            <a:r>
              <a:rPr lang="en-US" altLang="zh-CN" sz="2400" dirty="0">
                <a:solidFill>
                  <a:srgbClr val="494949"/>
                </a:solidFill>
                <a:effectLst/>
                <a:latin typeface="黑体" panose="02010609060101010101" pitchFamily="49" charset="-122"/>
                <a:ea typeface="黑体" panose="02010609060101010101" pitchFamily="49" charset="-122"/>
              </a:rPr>
              <a:t>,</a:t>
            </a:r>
            <a:r>
              <a:rPr lang="zh-CN" altLang="en-US" sz="2400" dirty="0">
                <a:solidFill>
                  <a:srgbClr val="494949"/>
                </a:solidFill>
                <a:effectLst/>
                <a:latin typeface="黑体" panose="02010609060101010101" pitchFamily="49" charset="-122"/>
                <a:ea typeface="黑体" panose="02010609060101010101" pitchFamily="49" charset="-122"/>
              </a:rPr>
              <a:t>正念与自尊存在显著的正相关。（</a:t>
            </a:r>
            <a:r>
              <a:rPr lang="en-US" altLang="zh-CN" sz="2400" dirty="0">
                <a:solidFill>
                  <a:srgbClr val="494949"/>
                </a:solidFill>
                <a:effectLst/>
                <a:latin typeface="黑体" panose="02010609060101010101" pitchFamily="49" charset="-122"/>
                <a:ea typeface="黑体" panose="02010609060101010101" pitchFamily="49" charset="-122"/>
              </a:rPr>
              <a:t>Pidgeon MKRAM 2011</a:t>
            </a:r>
            <a:r>
              <a:rPr lang="zh-CN" altLang="en-US" sz="2400" dirty="0">
                <a:solidFill>
                  <a:srgbClr val="494949"/>
                </a:solidFill>
                <a:effectLst/>
                <a:latin typeface="黑体" panose="02010609060101010101" pitchFamily="49" charset="-122"/>
                <a:ea typeface="黑体" panose="02010609060101010101" pitchFamily="49" charset="-122"/>
              </a:rPr>
              <a:t>）拥有高水平正念的个体更可能有高水平的自尊</a:t>
            </a:r>
            <a:r>
              <a:rPr lang="en-US" altLang="zh-CN" sz="2400" dirty="0">
                <a:solidFill>
                  <a:srgbClr val="494949"/>
                </a:solidFill>
                <a:effectLst/>
                <a:latin typeface="黑体" panose="02010609060101010101" pitchFamily="49" charset="-122"/>
                <a:ea typeface="黑体" panose="02010609060101010101" pitchFamily="49" charset="-122"/>
              </a:rPr>
              <a:t>,</a:t>
            </a:r>
            <a:r>
              <a:rPr lang="zh-CN" altLang="en-US" sz="2400" dirty="0">
                <a:solidFill>
                  <a:srgbClr val="494949"/>
                </a:solidFill>
                <a:effectLst/>
                <a:latin typeface="黑体" panose="02010609060101010101" pitchFamily="49" charset="-122"/>
                <a:ea typeface="黑体" panose="02010609060101010101" pitchFamily="49" charset="-122"/>
              </a:rPr>
              <a:t>研究也发现正念训练能有效提升个体的自尊水平。（</a:t>
            </a:r>
            <a:r>
              <a:rPr lang="en-US" altLang="zh-CN" sz="2400" dirty="0">
                <a:solidFill>
                  <a:srgbClr val="494949"/>
                </a:solidFill>
                <a:effectLst/>
                <a:latin typeface="黑体" panose="02010609060101010101" pitchFamily="49" charset="-122"/>
                <a:ea typeface="黑体" panose="02010609060101010101" pitchFamily="49" charset="-122"/>
              </a:rPr>
              <a:t>Heppner </a:t>
            </a:r>
            <a:r>
              <a:rPr lang="en-US" altLang="zh-CN" sz="2400" dirty="0" err="1">
                <a:solidFill>
                  <a:srgbClr val="494949"/>
                </a:solidFill>
                <a:effectLst/>
                <a:latin typeface="黑体" panose="02010609060101010101" pitchFamily="49" charset="-122"/>
                <a:ea typeface="黑体" panose="02010609060101010101" pitchFamily="49" charset="-122"/>
              </a:rPr>
              <a:t>WL,Kernis</a:t>
            </a:r>
            <a:r>
              <a:rPr lang="en-US" altLang="zh-CN" sz="2400" dirty="0">
                <a:solidFill>
                  <a:srgbClr val="494949"/>
                </a:solidFill>
                <a:effectLst/>
                <a:latin typeface="黑体" panose="02010609060101010101" pitchFamily="49" charset="-122"/>
                <a:ea typeface="黑体" panose="02010609060101010101" pitchFamily="49" charset="-122"/>
              </a:rPr>
              <a:t> MH 2007</a:t>
            </a:r>
            <a:r>
              <a:rPr lang="zh-CN" altLang="en-US" sz="2400" dirty="0">
                <a:solidFill>
                  <a:srgbClr val="494949"/>
                </a:solidFill>
                <a:effectLst/>
                <a:latin typeface="黑体" panose="02010609060101010101" pitchFamily="49" charset="-122"/>
                <a:ea typeface="黑体" panose="02010609060101010101" pitchFamily="49" charset="-122"/>
              </a:rPr>
              <a:t>）</a:t>
            </a:r>
          </a:p>
          <a:p>
            <a:pPr algn="ctr"/>
            <a:endParaRPr lang="en-US" altLang="zh-CN" sz="5400" dirty="0">
              <a:latin typeface="黑体" panose="02010609060101010101" pitchFamily="49" charset="-122"/>
              <a:ea typeface="黑体" panose="02010609060101010101" pitchFamily="49" charset="-122"/>
            </a:endParaRPr>
          </a:p>
          <a:p>
            <a:pPr algn="ctr"/>
            <a:endParaRPr lang="zh-CN" altLang="en-US" sz="5400" dirty="0">
              <a:latin typeface="黑体" panose="02010609060101010101" pitchFamily="49" charset="-122"/>
              <a:ea typeface="黑体" panose="02010609060101010101" pitchFamily="49" charset="-122"/>
            </a:endParaRPr>
          </a:p>
        </p:txBody>
      </p:sp>
      <p:sp>
        <p:nvSpPr>
          <p:cNvPr id="3" name="文本框 2"/>
          <p:cNvSpPr txBox="1"/>
          <p:nvPr/>
        </p:nvSpPr>
        <p:spPr>
          <a:xfrm>
            <a:off x="3304540" y="4806893"/>
            <a:ext cx="5724644" cy="1107996"/>
          </a:xfrm>
          <a:prstGeom prst="rect">
            <a:avLst/>
          </a:prstGeom>
          <a:noFill/>
        </p:spPr>
        <p:txBody>
          <a:bodyPr wrap="none" rtlCol="0">
            <a:spAutoFit/>
          </a:bodyPr>
          <a:lstStyle/>
          <a:p>
            <a:r>
              <a:rPr lang="zh-CN" altLang="en-US" sz="2400" dirty="0">
                <a:solidFill>
                  <a:srgbClr val="494949"/>
                </a:solidFill>
                <a:effectLst/>
                <a:latin typeface="黑体" panose="02010609060101010101" pitchFamily="49" charset="-122"/>
                <a:ea typeface="黑体" panose="02010609060101010101" pitchFamily="49" charset="-122"/>
              </a:rPr>
              <a:t>遇见内在的自我</a:t>
            </a:r>
            <a:r>
              <a:rPr lang="en-US" altLang="zh-CN" sz="2400" dirty="0">
                <a:solidFill>
                  <a:srgbClr val="494949"/>
                </a:solidFill>
                <a:effectLst/>
                <a:latin typeface="黑体" panose="02010609060101010101" pitchFamily="49" charset="-122"/>
                <a:ea typeface="黑体" panose="02010609060101010101" pitchFamily="49" charset="-122"/>
              </a:rPr>
              <a:t>——</a:t>
            </a:r>
            <a:r>
              <a:rPr lang="zh-CN" altLang="en-US" sz="2400" dirty="0">
                <a:solidFill>
                  <a:srgbClr val="494949"/>
                </a:solidFill>
                <a:effectLst/>
                <a:latin typeface="黑体" panose="02010609060101010101" pitchFamily="49" charset="-122"/>
                <a:ea typeface="黑体" panose="02010609060101010101" pitchFamily="49" charset="-122"/>
              </a:rPr>
              <a:t>正念冥想的前世今生</a:t>
            </a:r>
            <a:endParaRPr lang="en-US" altLang="zh-CN" sz="2400" dirty="0">
              <a:solidFill>
                <a:srgbClr val="494949"/>
              </a:solidFill>
              <a:effectLst/>
              <a:latin typeface="黑体" panose="02010609060101010101" pitchFamily="49" charset="-122"/>
              <a:ea typeface="黑体" panose="02010609060101010101" pitchFamily="49" charset="-122"/>
            </a:endParaRPr>
          </a:p>
          <a:p>
            <a:r>
              <a:rPr lang="zh-CN" altLang="en-US" sz="2400" dirty="0">
                <a:solidFill>
                  <a:srgbClr val="494949"/>
                </a:solidFill>
                <a:effectLst/>
                <a:latin typeface="黑体" panose="02010609060101010101" pitchFamily="49" charset="-122"/>
                <a:ea typeface="黑体" panose="02010609060101010101" pitchFamily="49" charset="-122"/>
              </a:rPr>
              <a:t> </a:t>
            </a:r>
            <a:r>
              <a:rPr lang="en-US" altLang="zh-CN" sz="2400" dirty="0">
                <a:solidFill>
                  <a:srgbClr val="70B1E7"/>
                </a:solidFill>
                <a:effectLst/>
                <a:latin typeface="黑体" panose="02010609060101010101" pitchFamily="49" charset="-122"/>
                <a:ea typeface="黑体" panose="02010609060101010101" pitchFamily="49" charset="-122"/>
                <a:hlinkClick r:id="rId3"/>
              </a:rPr>
              <a:t>https://sourl.cn/aucziU</a:t>
            </a:r>
            <a:endParaRPr lang="en-US" altLang="zh-CN" sz="2400" dirty="0">
              <a:solidFill>
                <a:srgbClr val="494949"/>
              </a:solidFill>
              <a:effectLst/>
              <a:latin typeface="黑体" panose="02010609060101010101" pitchFamily="49" charset="-122"/>
              <a:ea typeface="黑体" panose="02010609060101010101" pitchFamily="49" charset="-122"/>
            </a:endParaRPr>
          </a:p>
          <a:p>
            <a:endParaRPr lang="zh-CN" altLang="en-US" dirty="0"/>
          </a:p>
        </p:txBody>
      </p:sp>
      <p:sp>
        <p:nvSpPr>
          <p:cNvPr id="7" name="文本框 6"/>
          <p:cNvSpPr txBox="1"/>
          <p:nvPr/>
        </p:nvSpPr>
        <p:spPr>
          <a:xfrm>
            <a:off x="3179765" y="586741"/>
            <a:ext cx="6400800" cy="86042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sym typeface="+mn-ea"/>
              </a:rPr>
              <a:t>对于内隐自尊的稳定性</a:t>
            </a:r>
            <a:endParaRPr lang="en-US" altLang="zh-CN" sz="3200"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74825" y="2505456"/>
            <a:ext cx="8677276" cy="1527208"/>
          </a:xfrm>
        </p:spPr>
        <p:txBody>
          <a:bodyPr>
            <a:normAutofit/>
          </a:bodyPr>
          <a:lstStyle/>
          <a:p>
            <a:r>
              <a:rPr lang="zh-CN" altLang="en-US" sz="7200" dirty="0">
                <a:solidFill>
                  <a:srgbClr val="494949"/>
                </a:solidFill>
                <a:effectLst/>
                <a:latin typeface="黑体" panose="02010609060101010101" pitchFamily="49" charset="-122"/>
                <a:ea typeface="黑体" panose="02010609060101010101" pitchFamily="49" charset="-122"/>
              </a:rPr>
              <a:t>欢迎我的搭档星北</a:t>
            </a:r>
            <a:endParaRPr lang="en-US" altLang="zh-CN" sz="7200" dirty="0">
              <a:solidFill>
                <a:srgbClr val="494949"/>
              </a:solidFill>
              <a:effectLst/>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文本框 3"/>
          <p:cNvSpPr txBox="1"/>
          <p:nvPr/>
        </p:nvSpPr>
        <p:spPr>
          <a:xfrm>
            <a:off x="1131074" y="2521059"/>
            <a:ext cx="10341293" cy="1815882"/>
          </a:xfrm>
          <a:prstGeom prst="rect">
            <a:avLst/>
          </a:prstGeom>
          <a:noFill/>
        </p:spPr>
        <p:txBody>
          <a:bodyPr wrap="none" rtlCol="0">
            <a:spAutoFit/>
          </a:bodyPr>
          <a:lstStyle/>
          <a:p>
            <a:pPr algn="ctr"/>
            <a:r>
              <a:rPr lang="zh-CN" altLang="en-US" sz="3600" dirty="0">
                <a:solidFill>
                  <a:schemeClr val="bg1"/>
                </a:solidFill>
                <a:effectLst/>
                <a:latin typeface="黑体" panose="02010609060101010101" pitchFamily="49" charset="-122"/>
                <a:ea typeface="黑体" panose="02010609060101010101" pitchFamily="49" charset="-122"/>
              </a:rPr>
              <a:t>那接下来欢迎我的搭档星北</a:t>
            </a:r>
            <a:endParaRPr lang="en-US" altLang="zh-CN" sz="3600" dirty="0">
              <a:solidFill>
                <a:schemeClr val="bg1"/>
              </a:solidFill>
              <a:effectLst/>
              <a:latin typeface="黑体" panose="02010609060101010101" pitchFamily="49" charset="-122"/>
              <a:ea typeface="黑体" panose="02010609060101010101" pitchFamily="49" charset="-122"/>
            </a:endParaRPr>
          </a:p>
          <a:p>
            <a:pPr algn="ctr"/>
            <a:r>
              <a:rPr lang="zh-CN" altLang="en-US" sz="3600" dirty="0">
                <a:solidFill>
                  <a:schemeClr val="bg1"/>
                </a:solidFill>
                <a:effectLst/>
                <a:latin typeface="黑体" panose="02010609060101010101" pitchFamily="49" charset="-122"/>
                <a:ea typeface="黑体" panose="02010609060101010101" pitchFamily="49" charset="-122"/>
              </a:rPr>
              <a:t>继续给大家讲解有关积极的人格特质的部分的内容</a:t>
            </a:r>
            <a:endParaRPr lang="en-US" altLang="zh-CN" sz="3600" dirty="0">
              <a:solidFill>
                <a:schemeClr val="bg1"/>
              </a:solidFill>
              <a:effectLst/>
              <a:latin typeface="黑体" panose="02010609060101010101" pitchFamily="49" charset="-122"/>
              <a:ea typeface="黑体" panose="02010609060101010101" pitchFamily="49" charset="-122"/>
            </a:endParaRPr>
          </a:p>
          <a:p>
            <a:endParaRPr lang="zh-CN" altLang="en-US" sz="4000"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74825" y="2505456"/>
            <a:ext cx="8677276" cy="1527208"/>
          </a:xfrm>
        </p:spPr>
        <p:txBody>
          <a:bodyPr>
            <a:normAutofit/>
          </a:bodyPr>
          <a:lstStyle/>
          <a:p>
            <a:endParaRPr lang="zh-CN" altLang="en-US" sz="7200"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4780788" y="4266819"/>
            <a:ext cx="6801612" cy="1239894"/>
          </a:xfrm>
        </p:spPr>
        <p:txBody>
          <a:bodyPr>
            <a:normAutofit/>
          </a:bodyPr>
          <a:lstStyle/>
          <a:p>
            <a:endParaRPr lang="zh-CN" altLang="en-US" sz="4000" dirty="0">
              <a:latin typeface="黑体" panose="02010609060101010101" pitchFamily="49" charset="-122"/>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87525" y="4457700"/>
            <a:ext cx="7709281" cy="1134738"/>
          </a:xfrm>
        </p:spPr>
        <p:txBody>
          <a:bodyPr/>
          <a:lstStyle/>
          <a:p>
            <a:endParaRPr lang="zh-CN" altLang="en-US" dirty="0"/>
          </a:p>
        </p:txBody>
      </p:sp>
      <p:sp>
        <p:nvSpPr>
          <p:cNvPr id="5" name="标题 4"/>
          <p:cNvSpPr>
            <a:spLocks noGrp="1"/>
          </p:cNvSpPr>
          <p:nvPr>
            <p:ph type="ctrTitle"/>
          </p:nvPr>
        </p:nvSpPr>
        <p:spPr>
          <a:xfrm>
            <a:off x="1787525" y="152400"/>
            <a:ext cx="8616950" cy="6553200"/>
          </a:xfrm>
        </p:spPr>
        <p:txBody>
          <a:bodyPr>
            <a:normAutofit/>
          </a:bodyPr>
          <a:lstStyle/>
          <a:p>
            <a:br>
              <a:rPr lang="zh-CN" altLang="en-US" sz="4000" dirty="0">
                <a:latin typeface="黑体" panose="02010609060101010101" pitchFamily="49" charset="-122"/>
                <a:ea typeface="黑体" panose="02010609060101010101" pitchFamily="49" charset="-122"/>
              </a:rPr>
            </a:br>
            <a:endParaRPr lang="zh-CN" altLang="en-US" dirty="0"/>
          </a:p>
        </p:txBody>
      </p:sp>
      <p:sp>
        <p:nvSpPr>
          <p:cNvPr id="7" name="文本框 6"/>
          <p:cNvSpPr txBox="1"/>
          <p:nvPr/>
        </p:nvSpPr>
        <p:spPr>
          <a:xfrm>
            <a:off x="2124075" y="1697581"/>
            <a:ext cx="7905750" cy="3435941"/>
          </a:xfrm>
          <a:prstGeom prst="rect">
            <a:avLst/>
          </a:prstGeom>
          <a:noFill/>
        </p:spPr>
        <p:txBody>
          <a:bodyPr wrap="square">
            <a:spAutoFit/>
          </a:bodyPr>
          <a:lstStyle/>
          <a:p>
            <a:pPr>
              <a:lnSpc>
                <a:spcPct val="115000"/>
              </a:lnSpc>
              <a:spcBef>
                <a:spcPts val="0"/>
              </a:spcBef>
              <a:spcAft>
                <a:spcPts val="0"/>
              </a:spcAft>
            </a:pPr>
            <a:r>
              <a:rPr lang="zh-CN" altLang="en-US" sz="2400" dirty="0">
                <a:solidFill>
                  <a:srgbClr val="494949"/>
                </a:solidFill>
                <a:effectLst/>
                <a:latin typeface="黑体" panose="02010609060101010101" pitchFamily="49" charset="-122"/>
                <a:ea typeface="黑体" panose="02010609060101010101" pitchFamily="49" charset="-122"/>
              </a:rPr>
              <a:t>积极的人格特质是积极心理学研究很重要的一部分，我们通过对性格优势、兴趣、价值观、智慧与勇气以及自我相关中的自尊、自信、自我效能、自我决定等模块的深入探讨明白了人可以通过一些科学的方法来发现自身的性格优势、天赋优势以及兴趣所在，还可以深入了解自己的价值观，明白勇气、智慧、自尊、自信从何而来，如何获得，以及其他隐性的内在自我。从多个方面多种角度深刻认识自己，探索自己的无限可能。</a:t>
            </a:r>
          </a:p>
        </p:txBody>
      </p:sp>
      <p:sp>
        <p:nvSpPr>
          <p:cNvPr id="10" name="文本框 9"/>
          <p:cNvSpPr txBox="1"/>
          <p:nvPr/>
        </p:nvSpPr>
        <p:spPr>
          <a:xfrm>
            <a:off x="4813935" y="266287"/>
            <a:ext cx="4791075" cy="830997"/>
          </a:xfrm>
          <a:prstGeom prst="rect">
            <a:avLst/>
          </a:prstGeom>
          <a:noFill/>
        </p:spPr>
        <p:txBody>
          <a:bodyPr wrap="square" rtlCol="0">
            <a:spAutoFit/>
          </a:bodyPr>
          <a:lstStyle/>
          <a:p>
            <a:r>
              <a:rPr lang="zh-CN" altLang="en-US" sz="4800" dirty="0">
                <a:solidFill>
                  <a:schemeClr val="bg1"/>
                </a:solidFill>
                <a:latin typeface="黑体" panose="02010609060101010101" pitchFamily="49" charset="-122"/>
                <a:ea typeface="黑体" panose="02010609060101010101" pitchFamily="49" charset="-122"/>
              </a:rPr>
              <a:t>内容概述</a:t>
            </a:r>
            <a:endParaRPr lang="zh-CN" altLang="en-US" sz="4800"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B863597-5B8C-482D-9B5F-796D74069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229" y="182562"/>
            <a:ext cx="8697384" cy="6523038"/>
          </a:xfrm>
          <a:prstGeom prst="rect">
            <a:avLst/>
          </a:prstGeom>
        </p:spPr>
      </p:pic>
    </p:spTree>
    <p:extLst>
      <p:ext uri="{BB962C8B-B14F-4D97-AF65-F5344CB8AC3E}">
        <p14:creationId xmlns:p14="http://schemas.microsoft.com/office/powerpoint/2010/main" val="3569904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825" y="180975"/>
            <a:ext cx="8699500" cy="6524625"/>
          </a:xfrm>
          <a:prstGeom prst="rect">
            <a:avLst/>
          </a:prstGeom>
        </p:spPr>
      </p:pic>
      <p:sp>
        <p:nvSpPr>
          <p:cNvPr id="2" name="文本框 1"/>
          <p:cNvSpPr txBox="1"/>
          <p:nvPr/>
        </p:nvSpPr>
        <p:spPr>
          <a:xfrm>
            <a:off x="3022600" y="1686617"/>
            <a:ext cx="6962775" cy="1754326"/>
          </a:xfrm>
          <a:prstGeom prst="rect">
            <a:avLst/>
          </a:prstGeom>
          <a:noFill/>
        </p:spPr>
        <p:txBody>
          <a:bodyPr wrap="square" rtlCol="0">
            <a:spAutoFit/>
          </a:bodyPr>
          <a:lstStyle/>
          <a:p>
            <a:pPr algn="ctr"/>
            <a:endParaRPr lang="en-US" altLang="zh-CN" sz="5400" dirty="0">
              <a:latin typeface="黑体" panose="02010609060101010101" pitchFamily="49" charset="-122"/>
              <a:ea typeface="黑体" panose="02010609060101010101" pitchFamily="49" charset="-122"/>
            </a:endParaRPr>
          </a:p>
          <a:p>
            <a:pPr algn="ctr"/>
            <a:endParaRPr lang="zh-CN" altLang="en-US" sz="5400" dirty="0">
              <a:latin typeface="黑体" panose="02010609060101010101" pitchFamily="49" charset="-122"/>
              <a:ea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74825" y="2505456"/>
            <a:ext cx="8677276" cy="1527208"/>
          </a:xfrm>
        </p:spPr>
        <p:txBody>
          <a:bodyPr>
            <a:normAutofit/>
          </a:bodyPr>
          <a:lstStyle/>
          <a:p>
            <a:r>
              <a:rPr lang="zh-CN" altLang="en-US" sz="7200" dirty="0">
                <a:latin typeface="黑体" panose="02010609060101010101" pitchFamily="49" charset="-122"/>
                <a:ea typeface="黑体" panose="02010609060101010101" pitchFamily="49" charset="-122"/>
              </a:rPr>
              <a:t>谈谈自尊</a:t>
            </a:r>
          </a:p>
        </p:txBody>
      </p:sp>
      <p:sp>
        <p:nvSpPr>
          <p:cNvPr id="3" name="副标题 2"/>
          <p:cNvSpPr>
            <a:spLocks noGrp="1"/>
          </p:cNvSpPr>
          <p:nvPr>
            <p:ph type="subTitle" idx="1"/>
          </p:nvPr>
        </p:nvSpPr>
        <p:spPr>
          <a:xfrm>
            <a:off x="4780788" y="4266819"/>
            <a:ext cx="6801612" cy="1239894"/>
          </a:xfrm>
        </p:spPr>
        <p:txBody>
          <a:bodyPr>
            <a:normAutofit/>
          </a:bodyPr>
          <a:lstStyle/>
          <a:p>
            <a:r>
              <a:rPr lang="zh-CN" altLang="en-US" sz="4000" dirty="0">
                <a:latin typeface="黑体" panose="02010609060101010101" pitchFamily="49" charset="-122"/>
                <a:ea typeface="黑体" panose="02010609060101010101" pitchFamily="49" charset="-122"/>
              </a:rPr>
              <a:t>关于积极的人格特质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4825" y="197644"/>
            <a:ext cx="8677275" cy="65079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825" y="152400"/>
            <a:ext cx="8677275" cy="6507956"/>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4824" y="152399"/>
            <a:ext cx="8677276" cy="65079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4825" y="176212"/>
            <a:ext cx="8705850" cy="65293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400" y="152400"/>
            <a:ext cx="8648700" cy="6486525"/>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3400" y="152399"/>
            <a:ext cx="8648701" cy="64865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4825" y="173831"/>
            <a:ext cx="8709025" cy="6531769"/>
          </a:xfrm>
          <a:prstGeom prst="rect">
            <a:avLst/>
          </a:prstGeom>
        </p:spPr>
      </p:pic>
      <p:sp>
        <p:nvSpPr>
          <p:cNvPr id="4" name="文本框 3"/>
          <p:cNvSpPr txBox="1"/>
          <p:nvPr/>
        </p:nvSpPr>
        <p:spPr>
          <a:xfrm>
            <a:off x="3182753" y="574270"/>
            <a:ext cx="2332222" cy="58477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自尊的定义</a:t>
            </a:r>
          </a:p>
        </p:txBody>
      </p:sp>
    </p:spTree>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TM10001115[[fn=包裹]]</Template>
  <TotalTime>120</TotalTime>
  <Words>884</Words>
  <Application>Microsoft Office PowerPoint</Application>
  <PresentationFormat>宽屏</PresentationFormat>
  <Paragraphs>72</Paragraphs>
  <Slides>33</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39" baseType="lpstr">
      <vt:lpstr>黑体</vt:lpstr>
      <vt:lpstr>Arial</vt:lpstr>
      <vt:lpstr>Cambria Math</vt:lpstr>
      <vt:lpstr>Gill Sans MT</vt:lpstr>
      <vt:lpstr>包裹</vt:lpstr>
      <vt:lpstr>Equation.KSEE3</vt:lpstr>
      <vt:lpstr>积极的人格特质</vt:lpstr>
      <vt:lpstr> </vt:lpstr>
      <vt:lpstr> </vt:lpstr>
      <vt:lpstr>谈谈自尊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欢迎我的搭档星北</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自尊</dc:title>
  <dc:creator>1091850227@qq.c0m</dc:creator>
  <cp:lastModifiedBy>1091850227@qq.c0m</cp:lastModifiedBy>
  <cp:revision>18</cp:revision>
  <dcterms:created xsi:type="dcterms:W3CDTF">2021-09-04T11:50:00Z</dcterms:created>
  <dcterms:modified xsi:type="dcterms:W3CDTF">2021-09-11T10:04:07Z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