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notesMasterIdLst>
    <p:notesMasterId r:id="rId18"/>
  </p:notesMasterIdLst>
  <p:sldIdLst>
    <p:sldId id="256" r:id="rId2"/>
    <p:sldId id="258" r:id="rId3"/>
    <p:sldId id="257" r:id="rId4"/>
    <p:sldId id="276" r:id="rId5"/>
    <p:sldId id="259" r:id="rId6"/>
    <p:sldId id="261" r:id="rId7"/>
    <p:sldId id="277" r:id="rId8"/>
    <p:sldId id="262" r:id="rId9"/>
    <p:sldId id="263" r:id="rId10"/>
    <p:sldId id="267" r:id="rId11"/>
    <p:sldId id="269" r:id="rId12"/>
    <p:sldId id="273" r:id="rId13"/>
    <p:sldId id="274" r:id="rId14"/>
    <p:sldId id="268" r:id="rId15"/>
    <p:sldId id="27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A4A3A4"/>
          </p15:clr>
        </p15:guide>
        <p15:guide id="2" orient="horz" pos="709" userDrawn="1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pos="7287" userDrawn="1">
          <p15:clr>
            <a:srgbClr val="A4A3A4"/>
          </p15:clr>
        </p15:guide>
        <p15:guide id="5" orient="horz" pos="9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72" y="176"/>
      </p:cViewPr>
      <p:guideLst>
        <p:guide pos="483"/>
        <p:guide orient="horz" pos="709"/>
        <p:guide orient="horz" pos="2273"/>
        <p:guide pos="7287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D9E18-1685-4811-8A67-2E43DC27AFBA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3A7E52-06C3-4666-99E8-7A0FB4BAD73B}">
      <dgm:prSet/>
      <dgm:spPr>
        <a:gradFill flip="none" rotWithShape="1">
          <a:gsLst>
            <a:gs pos="60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en-US" b="1" i="0" baseline="0" dirty="0"/>
            <a:t>1.</a:t>
          </a:r>
          <a:r>
            <a:rPr lang="zh-CN" b="1" i="0" baseline="0" dirty="0">
              <a:latin typeface="SimSun" panose="02010600030101010101" pitchFamily="2" charset="-122"/>
              <a:ea typeface="SimSun" panose="02010600030101010101" pitchFamily="2" charset="-122"/>
            </a:rPr>
            <a:t>克利夫顿优势发展史</a:t>
          </a:r>
          <a:endParaRPr lang="en-US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CE76E615-58FE-4A74-8965-F0511DAAA692}" type="parTrans" cxnId="{D14A606F-5F29-46FC-A7EF-0BE49394BC24}">
      <dgm:prSet/>
      <dgm:spPr/>
      <dgm:t>
        <a:bodyPr/>
        <a:lstStyle/>
        <a:p>
          <a:endParaRPr lang="en-US"/>
        </a:p>
      </dgm:t>
    </dgm:pt>
    <dgm:pt modelId="{0683330B-C80F-4B4B-9211-F8E305D687ED}" type="sibTrans" cxnId="{D14A606F-5F29-46FC-A7EF-0BE49394BC24}">
      <dgm:prSet phldrT="01" phldr="0"/>
      <dgm:spPr/>
      <dgm:t>
        <a:bodyPr/>
        <a:lstStyle/>
        <a:p>
          <a:endParaRPr lang="en-US"/>
        </a:p>
      </dgm:t>
    </dgm:pt>
    <dgm:pt modelId="{FD341648-6821-4B17-924C-C1F330B6832F}">
      <dgm:prSet/>
      <dgm:spPr/>
      <dgm:t>
        <a:bodyPr/>
        <a:lstStyle/>
        <a:p>
          <a:r>
            <a:rPr lang="en-US" b="1" i="0" baseline="0" dirty="0"/>
            <a:t>2.</a:t>
          </a:r>
          <a:r>
            <a:rPr lang="zh-CN" b="1" i="0" baseline="0" dirty="0">
              <a:latin typeface="SimSun" panose="02010600030101010101" pitchFamily="2" charset="-122"/>
              <a:ea typeface="SimSun" panose="02010600030101010101" pitchFamily="2" charset="-122"/>
            </a:rPr>
            <a:t>克利夫顿优势介绍</a:t>
          </a:r>
          <a:endParaRPr lang="en-US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FBA619EC-406E-450F-B49F-43182AC96C72}" type="parTrans" cxnId="{8605265D-64EF-4085-BA79-A4F3AB5325C5}">
      <dgm:prSet/>
      <dgm:spPr/>
      <dgm:t>
        <a:bodyPr/>
        <a:lstStyle/>
        <a:p>
          <a:endParaRPr lang="en-US"/>
        </a:p>
      </dgm:t>
    </dgm:pt>
    <dgm:pt modelId="{66DFD4A4-4BC7-492B-A55D-035313739102}" type="sibTrans" cxnId="{8605265D-64EF-4085-BA79-A4F3AB5325C5}">
      <dgm:prSet phldrT="02" phldr="0"/>
      <dgm:spPr/>
      <dgm:t>
        <a:bodyPr/>
        <a:lstStyle/>
        <a:p>
          <a:endParaRPr lang="en-US"/>
        </a:p>
      </dgm:t>
    </dgm:pt>
    <dgm:pt modelId="{13933AF9-B276-47A1-AFC5-16761403BF63}">
      <dgm:prSet/>
      <dgm:spPr>
        <a:gradFill rotWithShape="0">
          <a:gsLst>
            <a:gs pos="1500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b="1" i="0" baseline="0" dirty="0">
              <a:latin typeface="SimSun" panose="02010600030101010101" pitchFamily="2" charset="-122"/>
              <a:ea typeface="SimSun" panose="02010600030101010101" pitchFamily="2" charset="-122"/>
            </a:rPr>
            <a:t>3.</a:t>
          </a:r>
          <a:r>
            <a:rPr lang="zh-CN" b="1" i="0" baseline="0" dirty="0">
              <a:latin typeface="SimSun" panose="02010600030101010101" pitchFamily="2" charset="-122"/>
              <a:ea typeface="SimSun" panose="02010600030101010101" pitchFamily="2" charset="-122"/>
            </a:rPr>
            <a:t>克利夫顿优势</a:t>
          </a:r>
          <a:r>
            <a:rPr lang="zh-CN" altLang="en-US" b="1" i="0" baseline="0" dirty="0">
              <a:latin typeface="SimSun" panose="02010600030101010101" pitchFamily="2" charset="-122"/>
              <a:ea typeface="SimSun" panose="02010600030101010101" pitchFamily="2" charset="-122"/>
            </a:rPr>
            <a:t>运用</a:t>
          </a:r>
          <a:endParaRPr lang="en-US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26879F7A-EB70-4582-922F-FB59409953E6}" type="parTrans" cxnId="{8073941F-19EB-403D-AF3D-F23FD0FB449C}">
      <dgm:prSet/>
      <dgm:spPr/>
      <dgm:t>
        <a:bodyPr/>
        <a:lstStyle/>
        <a:p>
          <a:endParaRPr lang="en-US"/>
        </a:p>
      </dgm:t>
    </dgm:pt>
    <dgm:pt modelId="{083426CA-98D0-43B9-8A9D-64A802CC16EC}" type="sibTrans" cxnId="{8073941F-19EB-403D-AF3D-F23FD0FB449C}">
      <dgm:prSet phldrT="03" phldr="0"/>
      <dgm:spPr/>
      <dgm:t>
        <a:bodyPr/>
        <a:lstStyle/>
        <a:p>
          <a:endParaRPr lang="en-US"/>
        </a:p>
      </dgm:t>
    </dgm:pt>
    <dgm:pt modelId="{2FF553C9-427A-49D8-9B14-1D51440F9371}">
      <dgm:prSet/>
      <dgm:spPr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8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b="1" i="0" baseline="0" dirty="0">
              <a:latin typeface="SimSun" panose="02010600030101010101" pitchFamily="2" charset="-122"/>
              <a:ea typeface="SimSun" panose="02010600030101010101" pitchFamily="2" charset="-122"/>
            </a:rPr>
            <a:t>4.</a:t>
          </a:r>
          <a:r>
            <a:rPr lang="zh-CN" b="1" i="0" baseline="0" dirty="0">
              <a:latin typeface="SimSun" panose="02010600030101010101" pitchFamily="2" charset="-122"/>
              <a:ea typeface="SimSun" panose="02010600030101010101" pitchFamily="2" charset="-122"/>
            </a:rPr>
            <a:t>克利夫顿优势测试实践</a:t>
          </a:r>
          <a:endParaRPr lang="en-US" dirty="0">
            <a:latin typeface="SimSun" panose="02010600030101010101" pitchFamily="2" charset="-122"/>
            <a:ea typeface="SimSun" panose="02010600030101010101" pitchFamily="2" charset="-122"/>
          </a:endParaRPr>
        </a:p>
      </dgm:t>
    </dgm:pt>
    <dgm:pt modelId="{34F1C569-69B2-4F97-9A1F-DC342780DF51}" type="parTrans" cxnId="{9D1D7CC9-9F8A-4293-8FA6-3DFDBF2C7051}">
      <dgm:prSet/>
      <dgm:spPr/>
      <dgm:t>
        <a:bodyPr/>
        <a:lstStyle/>
        <a:p>
          <a:endParaRPr lang="en-US"/>
        </a:p>
      </dgm:t>
    </dgm:pt>
    <dgm:pt modelId="{15E23322-32EA-4A6A-8EB9-F3C93D0446B5}" type="sibTrans" cxnId="{9D1D7CC9-9F8A-4293-8FA6-3DFDBF2C7051}">
      <dgm:prSet phldrT="04" phldr="0"/>
      <dgm:spPr/>
      <dgm:t>
        <a:bodyPr/>
        <a:lstStyle/>
        <a:p>
          <a:endParaRPr lang="en-US"/>
        </a:p>
      </dgm:t>
    </dgm:pt>
    <dgm:pt modelId="{D3B27DEA-4CD0-7B4A-AA4D-C7F6B76FD725}" type="pres">
      <dgm:prSet presAssocID="{7D2D9E18-1685-4811-8A67-2E43DC27AFBA}" presName="linear" presStyleCnt="0">
        <dgm:presLayoutVars>
          <dgm:dir/>
          <dgm:animLvl val="lvl"/>
          <dgm:resizeHandles val="exact"/>
        </dgm:presLayoutVars>
      </dgm:prSet>
      <dgm:spPr/>
    </dgm:pt>
    <dgm:pt modelId="{26318963-CB3C-9F45-9D4F-4627B0509E2B}" type="pres">
      <dgm:prSet presAssocID="{7D3A7E52-06C3-4666-99E8-7A0FB4BAD73B}" presName="parentLin" presStyleCnt="0"/>
      <dgm:spPr/>
    </dgm:pt>
    <dgm:pt modelId="{F8F72288-B948-5840-9C48-97890FB4863A}" type="pres">
      <dgm:prSet presAssocID="{7D3A7E52-06C3-4666-99E8-7A0FB4BAD73B}" presName="parentLeftMargin" presStyleLbl="node1" presStyleIdx="0" presStyleCnt="4"/>
      <dgm:spPr/>
    </dgm:pt>
    <dgm:pt modelId="{14C116CB-8616-864D-8F0B-1E239A4DC64A}" type="pres">
      <dgm:prSet presAssocID="{7D3A7E52-06C3-4666-99E8-7A0FB4BAD7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C102DA-B21C-AF4F-9A93-3F7EB17842B5}" type="pres">
      <dgm:prSet presAssocID="{7D3A7E52-06C3-4666-99E8-7A0FB4BAD73B}" presName="negativeSpace" presStyleCnt="0"/>
      <dgm:spPr/>
    </dgm:pt>
    <dgm:pt modelId="{4E2C6226-CAAB-A944-B7CF-5B51D8AB0720}" type="pres">
      <dgm:prSet presAssocID="{7D3A7E52-06C3-4666-99E8-7A0FB4BAD73B}" presName="childText" presStyleLbl="conFgAcc1" presStyleIdx="0" presStyleCnt="4">
        <dgm:presLayoutVars>
          <dgm:bulletEnabled val="1"/>
        </dgm:presLayoutVars>
      </dgm:prSet>
      <dgm:spPr/>
    </dgm:pt>
    <dgm:pt modelId="{48B2133C-AD61-5A48-84EA-A441D6AAE0B5}" type="pres">
      <dgm:prSet presAssocID="{0683330B-C80F-4B4B-9211-F8E305D687ED}" presName="spaceBetweenRectangles" presStyleCnt="0"/>
      <dgm:spPr/>
    </dgm:pt>
    <dgm:pt modelId="{56946C22-FC65-F143-8E04-102107C2C773}" type="pres">
      <dgm:prSet presAssocID="{FD341648-6821-4B17-924C-C1F330B6832F}" presName="parentLin" presStyleCnt="0"/>
      <dgm:spPr/>
    </dgm:pt>
    <dgm:pt modelId="{22845C03-ACE6-D94A-9E13-DAF160E74295}" type="pres">
      <dgm:prSet presAssocID="{FD341648-6821-4B17-924C-C1F330B6832F}" presName="parentLeftMargin" presStyleLbl="node1" presStyleIdx="0" presStyleCnt="4"/>
      <dgm:spPr/>
    </dgm:pt>
    <dgm:pt modelId="{ABA8A4F0-A227-3544-940D-E43BA3E22C74}" type="pres">
      <dgm:prSet presAssocID="{FD341648-6821-4B17-924C-C1F330B6832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B0C12C-5FBF-DD49-8D2C-D2907EF0F6A3}" type="pres">
      <dgm:prSet presAssocID="{FD341648-6821-4B17-924C-C1F330B6832F}" presName="negativeSpace" presStyleCnt="0"/>
      <dgm:spPr/>
    </dgm:pt>
    <dgm:pt modelId="{86A41483-CD7E-D245-AB86-219AA8CFE0CE}" type="pres">
      <dgm:prSet presAssocID="{FD341648-6821-4B17-924C-C1F330B6832F}" presName="childText" presStyleLbl="conFgAcc1" presStyleIdx="1" presStyleCnt="4">
        <dgm:presLayoutVars>
          <dgm:bulletEnabled val="1"/>
        </dgm:presLayoutVars>
      </dgm:prSet>
      <dgm:spPr/>
    </dgm:pt>
    <dgm:pt modelId="{0715D8AA-30C6-814B-9ADE-DAF4EA69B276}" type="pres">
      <dgm:prSet presAssocID="{66DFD4A4-4BC7-492B-A55D-035313739102}" presName="spaceBetweenRectangles" presStyleCnt="0"/>
      <dgm:spPr/>
    </dgm:pt>
    <dgm:pt modelId="{E8AD9EBF-11D0-9642-8F7C-E50E7AF6FFB1}" type="pres">
      <dgm:prSet presAssocID="{13933AF9-B276-47A1-AFC5-16761403BF63}" presName="parentLin" presStyleCnt="0"/>
      <dgm:spPr/>
    </dgm:pt>
    <dgm:pt modelId="{041072FE-3865-EB4F-8109-55118CBC56EF}" type="pres">
      <dgm:prSet presAssocID="{13933AF9-B276-47A1-AFC5-16761403BF63}" presName="parentLeftMargin" presStyleLbl="node1" presStyleIdx="1" presStyleCnt="4"/>
      <dgm:spPr/>
    </dgm:pt>
    <dgm:pt modelId="{80173740-726D-2349-BBCC-701B097668B0}" type="pres">
      <dgm:prSet presAssocID="{13933AF9-B276-47A1-AFC5-16761403BF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CF780E-31A1-3740-87C4-ABE7C0066173}" type="pres">
      <dgm:prSet presAssocID="{13933AF9-B276-47A1-AFC5-16761403BF63}" presName="negativeSpace" presStyleCnt="0"/>
      <dgm:spPr/>
    </dgm:pt>
    <dgm:pt modelId="{C44AD0D9-9413-1A43-B6E2-61929FCFC0F3}" type="pres">
      <dgm:prSet presAssocID="{13933AF9-B276-47A1-AFC5-16761403BF63}" presName="childText" presStyleLbl="conFgAcc1" presStyleIdx="2" presStyleCnt="4">
        <dgm:presLayoutVars>
          <dgm:bulletEnabled val="1"/>
        </dgm:presLayoutVars>
      </dgm:prSet>
      <dgm:spPr/>
    </dgm:pt>
    <dgm:pt modelId="{2E40FC00-5CA5-6347-961E-9EBA373A591D}" type="pres">
      <dgm:prSet presAssocID="{083426CA-98D0-43B9-8A9D-64A802CC16EC}" presName="spaceBetweenRectangles" presStyleCnt="0"/>
      <dgm:spPr/>
    </dgm:pt>
    <dgm:pt modelId="{3AAE0FB8-6423-BC42-839F-6D4C69BC2E49}" type="pres">
      <dgm:prSet presAssocID="{2FF553C9-427A-49D8-9B14-1D51440F9371}" presName="parentLin" presStyleCnt="0"/>
      <dgm:spPr/>
    </dgm:pt>
    <dgm:pt modelId="{24761487-0D90-354A-B1FD-A12EC2BAADE5}" type="pres">
      <dgm:prSet presAssocID="{2FF553C9-427A-49D8-9B14-1D51440F9371}" presName="parentLeftMargin" presStyleLbl="node1" presStyleIdx="2" presStyleCnt="4"/>
      <dgm:spPr/>
    </dgm:pt>
    <dgm:pt modelId="{52DE360C-683F-B54D-B926-21DC6E975156}" type="pres">
      <dgm:prSet presAssocID="{2FF553C9-427A-49D8-9B14-1D51440F937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C7055BA-9751-7E44-A5FC-074D9062D071}" type="pres">
      <dgm:prSet presAssocID="{2FF553C9-427A-49D8-9B14-1D51440F9371}" presName="negativeSpace" presStyleCnt="0"/>
      <dgm:spPr/>
    </dgm:pt>
    <dgm:pt modelId="{05EF1DDC-7237-C44C-91CF-88BA688C88F5}" type="pres">
      <dgm:prSet presAssocID="{2FF553C9-427A-49D8-9B14-1D51440F937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5A94412-A667-144F-8D60-2D57163EE422}" type="presOf" srcId="{2FF553C9-427A-49D8-9B14-1D51440F9371}" destId="{52DE360C-683F-B54D-B926-21DC6E975156}" srcOrd="1" destOrd="0" presId="urn:microsoft.com/office/officeart/2005/8/layout/list1"/>
    <dgm:cxn modelId="{8073941F-19EB-403D-AF3D-F23FD0FB449C}" srcId="{7D2D9E18-1685-4811-8A67-2E43DC27AFBA}" destId="{13933AF9-B276-47A1-AFC5-16761403BF63}" srcOrd="2" destOrd="0" parTransId="{26879F7A-EB70-4582-922F-FB59409953E6}" sibTransId="{083426CA-98D0-43B9-8A9D-64A802CC16EC}"/>
    <dgm:cxn modelId="{F1654B20-2309-9F45-AE32-06DA0E03388F}" type="presOf" srcId="{2FF553C9-427A-49D8-9B14-1D51440F9371}" destId="{24761487-0D90-354A-B1FD-A12EC2BAADE5}" srcOrd="0" destOrd="0" presId="urn:microsoft.com/office/officeart/2005/8/layout/list1"/>
    <dgm:cxn modelId="{C064F838-BDE0-8B42-A4EF-5B328CE2AA7D}" type="presOf" srcId="{FD341648-6821-4B17-924C-C1F330B6832F}" destId="{ABA8A4F0-A227-3544-940D-E43BA3E22C74}" srcOrd="1" destOrd="0" presId="urn:microsoft.com/office/officeart/2005/8/layout/list1"/>
    <dgm:cxn modelId="{2CB30F44-19E8-9640-BCDA-CDE4FAD42F8A}" type="presOf" srcId="{FD341648-6821-4B17-924C-C1F330B6832F}" destId="{22845C03-ACE6-D94A-9E13-DAF160E74295}" srcOrd="0" destOrd="0" presId="urn:microsoft.com/office/officeart/2005/8/layout/list1"/>
    <dgm:cxn modelId="{746E5A5C-5698-434A-9309-47312C001AC0}" type="presOf" srcId="{7D3A7E52-06C3-4666-99E8-7A0FB4BAD73B}" destId="{F8F72288-B948-5840-9C48-97890FB4863A}" srcOrd="0" destOrd="0" presId="urn:microsoft.com/office/officeart/2005/8/layout/list1"/>
    <dgm:cxn modelId="{8605265D-64EF-4085-BA79-A4F3AB5325C5}" srcId="{7D2D9E18-1685-4811-8A67-2E43DC27AFBA}" destId="{FD341648-6821-4B17-924C-C1F330B6832F}" srcOrd="1" destOrd="0" parTransId="{FBA619EC-406E-450F-B49F-43182AC96C72}" sibTransId="{66DFD4A4-4BC7-492B-A55D-035313739102}"/>
    <dgm:cxn modelId="{D14A606F-5F29-46FC-A7EF-0BE49394BC24}" srcId="{7D2D9E18-1685-4811-8A67-2E43DC27AFBA}" destId="{7D3A7E52-06C3-4666-99E8-7A0FB4BAD73B}" srcOrd="0" destOrd="0" parTransId="{CE76E615-58FE-4A74-8965-F0511DAAA692}" sibTransId="{0683330B-C80F-4B4B-9211-F8E305D687ED}"/>
    <dgm:cxn modelId="{3B06697E-BDC5-F14B-9A1B-6EC35A4DDABD}" type="presOf" srcId="{13933AF9-B276-47A1-AFC5-16761403BF63}" destId="{80173740-726D-2349-BBCC-701B097668B0}" srcOrd="1" destOrd="0" presId="urn:microsoft.com/office/officeart/2005/8/layout/list1"/>
    <dgm:cxn modelId="{FEDB2CB5-675B-DC42-BA18-44C5A9AAE8F5}" type="presOf" srcId="{13933AF9-B276-47A1-AFC5-16761403BF63}" destId="{041072FE-3865-EB4F-8109-55118CBC56EF}" srcOrd="0" destOrd="0" presId="urn:microsoft.com/office/officeart/2005/8/layout/list1"/>
    <dgm:cxn modelId="{9D1D7CC9-9F8A-4293-8FA6-3DFDBF2C7051}" srcId="{7D2D9E18-1685-4811-8A67-2E43DC27AFBA}" destId="{2FF553C9-427A-49D8-9B14-1D51440F9371}" srcOrd="3" destOrd="0" parTransId="{34F1C569-69B2-4F97-9A1F-DC342780DF51}" sibTransId="{15E23322-32EA-4A6A-8EB9-F3C93D0446B5}"/>
    <dgm:cxn modelId="{C4FC0BDB-A231-544C-85A9-03A3BD4578B6}" type="presOf" srcId="{7D2D9E18-1685-4811-8A67-2E43DC27AFBA}" destId="{D3B27DEA-4CD0-7B4A-AA4D-C7F6B76FD725}" srcOrd="0" destOrd="0" presId="urn:microsoft.com/office/officeart/2005/8/layout/list1"/>
    <dgm:cxn modelId="{A86298EB-3889-B749-BF81-D181A3A320C7}" type="presOf" srcId="{7D3A7E52-06C3-4666-99E8-7A0FB4BAD73B}" destId="{14C116CB-8616-864D-8F0B-1E239A4DC64A}" srcOrd="1" destOrd="0" presId="urn:microsoft.com/office/officeart/2005/8/layout/list1"/>
    <dgm:cxn modelId="{4AAC3CE3-0FFA-7E48-81C5-FB4BF870FD52}" type="presParOf" srcId="{D3B27DEA-4CD0-7B4A-AA4D-C7F6B76FD725}" destId="{26318963-CB3C-9F45-9D4F-4627B0509E2B}" srcOrd="0" destOrd="0" presId="urn:microsoft.com/office/officeart/2005/8/layout/list1"/>
    <dgm:cxn modelId="{82A3943A-8DFE-0049-8F56-3CDFE8B9154F}" type="presParOf" srcId="{26318963-CB3C-9F45-9D4F-4627B0509E2B}" destId="{F8F72288-B948-5840-9C48-97890FB4863A}" srcOrd="0" destOrd="0" presId="urn:microsoft.com/office/officeart/2005/8/layout/list1"/>
    <dgm:cxn modelId="{1F58B9D1-0511-CB4B-BFA5-65B04D97CE3A}" type="presParOf" srcId="{26318963-CB3C-9F45-9D4F-4627B0509E2B}" destId="{14C116CB-8616-864D-8F0B-1E239A4DC64A}" srcOrd="1" destOrd="0" presId="urn:microsoft.com/office/officeart/2005/8/layout/list1"/>
    <dgm:cxn modelId="{05E1E221-FBFA-564F-BB07-43E4D215B974}" type="presParOf" srcId="{D3B27DEA-4CD0-7B4A-AA4D-C7F6B76FD725}" destId="{7DC102DA-B21C-AF4F-9A93-3F7EB17842B5}" srcOrd="1" destOrd="0" presId="urn:microsoft.com/office/officeart/2005/8/layout/list1"/>
    <dgm:cxn modelId="{899A6469-E46F-BF41-862C-B20F4E38FB2E}" type="presParOf" srcId="{D3B27DEA-4CD0-7B4A-AA4D-C7F6B76FD725}" destId="{4E2C6226-CAAB-A944-B7CF-5B51D8AB0720}" srcOrd="2" destOrd="0" presId="urn:microsoft.com/office/officeart/2005/8/layout/list1"/>
    <dgm:cxn modelId="{EEB53069-6067-9D4B-9306-B7AEDBE30F1F}" type="presParOf" srcId="{D3B27DEA-4CD0-7B4A-AA4D-C7F6B76FD725}" destId="{48B2133C-AD61-5A48-84EA-A441D6AAE0B5}" srcOrd="3" destOrd="0" presId="urn:microsoft.com/office/officeart/2005/8/layout/list1"/>
    <dgm:cxn modelId="{AD93B8EE-57BE-7146-B283-6E89E25F4DDA}" type="presParOf" srcId="{D3B27DEA-4CD0-7B4A-AA4D-C7F6B76FD725}" destId="{56946C22-FC65-F143-8E04-102107C2C773}" srcOrd="4" destOrd="0" presId="urn:microsoft.com/office/officeart/2005/8/layout/list1"/>
    <dgm:cxn modelId="{B10AE2DC-20FA-4340-A4E7-0DC0EC7E077F}" type="presParOf" srcId="{56946C22-FC65-F143-8E04-102107C2C773}" destId="{22845C03-ACE6-D94A-9E13-DAF160E74295}" srcOrd="0" destOrd="0" presId="urn:microsoft.com/office/officeart/2005/8/layout/list1"/>
    <dgm:cxn modelId="{17935D69-3926-3948-89C3-2BB5C870D98E}" type="presParOf" srcId="{56946C22-FC65-F143-8E04-102107C2C773}" destId="{ABA8A4F0-A227-3544-940D-E43BA3E22C74}" srcOrd="1" destOrd="0" presId="urn:microsoft.com/office/officeart/2005/8/layout/list1"/>
    <dgm:cxn modelId="{C9C47C89-40FC-A047-8059-FBB40BE05109}" type="presParOf" srcId="{D3B27DEA-4CD0-7B4A-AA4D-C7F6B76FD725}" destId="{4CB0C12C-5FBF-DD49-8D2C-D2907EF0F6A3}" srcOrd="5" destOrd="0" presId="urn:microsoft.com/office/officeart/2005/8/layout/list1"/>
    <dgm:cxn modelId="{BCCEE751-FA87-0849-9E27-B597BCB5BBCF}" type="presParOf" srcId="{D3B27DEA-4CD0-7B4A-AA4D-C7F6B76FD725}" destId="{86A41483-CD7E-D245-AB86-219AA8CFE0CE}" srcOrd="6" destOrd="0" presId="urn:microsoft.com/office/officeart/2005/8/layout/list1"/>
    <dgm:cxn modelId="{B09D7C24-BC42-EA4A-ABA6-B4CCE2E906DF}" type="presParOf" srcId="{D3B27DEA-4CD0-7B4A-AA4D-C7F6B76FD725}" destId="{0715D8AA-30C6-814B-9ADE-DAF4EA69B276}" srcOrd="7" destOrd="0" presId="urn:microsoft.com/office/officeart/2005/8/layout/list1"/>
    <dgm:cxn modelId="{2A1BFB5E-F18A-964C-84AC-99F3C71DC69A}" type="presParOf" srcId="{D3B27DEA-4CD0-7B4A-AA4D-C7F6B76FD725}" destId="{E8AD9EBF-11D0-9642-8F7C-E50E7AF6FFB1}" srcOrd="8" destOrd="0" presId="urn:microsoft.com/office/officeart/2005/8/layout/list1"/>
    <dgm:cxn modelId="{4C63EBC4-A588-AD47-9486-8CBAC6C1677A}" type="presParOf" srcId="{E8AD9EBF-11D0-9642-8F7C-E50E7AF6FFB1}" destId="{041072FE-3865-EB4F-8109-55118CBC56EF}" srcOrd="0" destOrd="0" presId="urn:microsoft.com/office/officeart/2005/8/layout/list1"/>
    <dgm:cxn modelId="{E762CB5E-ADBB-9045-87A9-9AA48D11BD8A}" type="presParOf" srcId="{E8AD9EBF-11D0-9642-8F7C-E50E7AF6FFB1}" destId="{80173740-726D-2349-BBCC-701B097668B0}" srcOrd="1" destOrd="0" presId="urn:microsoft.com/office/officeart/2005/8/layout/list1"/>
    <dgm:cxn modelId="{BDA85A1F-240E-B14F-9056-40446B12AB9A}" type="presParOf" srcId="{D3B27DEA-4CD0-7B4A-AA4D-C7F6B76FD725}" destId="{53CF780E-31A1-3740-87C4-ABE7C0066173}" srcOrd="9" destOrd="0" presId="urn:microsoft.com/office/officeart/2005/8/layout/list1"/>
    <dgm:cxn modelId="{14D636B2-0344-7142-B25E-C772B3CD2C52}" type="presParOf" srcId="{D3B27DEA-4CD0-7B4A-AA4D-C7F6B76FD725}" destId="{C44AD0D9-9413-1A43-B6E2-61929FCFC0F3}" srcOrd="10" destOrd="0" presId="urn:microsoft.com/office/officeart/2005/8/layout/list1"/>
    <dgm:cxn modelId="{33F27BBE-504C-DE43-A4BC-F6F7D14BC054}" type="presParOf" srcId="{D3B27DEA-4CD0-7B4A-AA4D-C7F6B76FD725}" destId="{2E40FC00-5CA5-6347-961E-9EBA373A591D}" srcOrd="11" destOrd="0" presId="urn:microsoft.com/office/officeart/2005/8/layout/list1"/>
    <dgm:cxn modelId="{2E4F95B0-4847-E049-8E7D-A3A61C538302}" type="presParOf" srcId="{D3B27DEA-4CD0-7B4A-AA4D-C7F6B76FD725}" destId="{3AAE0FB8-6423-BC42-839F-6D4C69BC2E49}" srcOrd="12" destOrd="0" presId="urn:microsoft.com/office/officeart/2005/8/layout/list1"/>
    <dgm:cxn modelId="{B61F7E07-2923-2244-BC8C-36D0AD25ACA4}" type="presParOf" srcId="{3AAE0FB8-6423-BC42-839F-6D4C69BC2E49}" destId="{24761487-0D90-354A-B1FD-A12EC2BAADE5}" srcOrd="0" destOrd="0" presId="urn:microsoft.com/office/officeart/2005/8/layout/list1"/>
    <dgm:cxn modelId="{1F719840-BC43-0248-BB6D-FF591993A6B7}" type="presParOf" srcId="{3AAE0FB8-6423-BC42-839F-6D4C69BC2E49}" destId="{52DE360C-683F-B54D-B926-21DC6E975156}" srcOrd="1" destOrd="0" presId="urn:microsoft.com/office/officeart/2005/8/layout/list1"/>
    <dgm:cxn modelId="{F13FD0C2-E9E7-344C-9456-BDF11EB83851}" type="presParOf" srcId="{D3B27DEA-4CD0-7B4A-AA4D-C7F6B76FD725}" destId="{BC7055BA-9751-7E44-A5FC-074D9062D071}" srcOrd="13" destOrd="0" presId="urn:microsoft.com/office/officeart/2005/8/layout/list1"/>
    <dgm:cxn modelId="{F1780B18-9E5D-8E46-9BD7-91D2B6180E63}" type="presParOf" srcId="{D3B27DEA-4CD0-7B4A-AA4D-C7F6B76FD725}" destId="{05EF1DDC-7237-C44C-91CF-88BA688C88F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C6226-CAAB-A944-B7CF-5B51D8AB0720}">
      <dsp:nvSpPr>
        <dsp:cNvPr id="0" name=""/>
        <dsp:cNvSpPr/>
      </dsp:nvSpPr>
      <dsp:spPr>
        <a:xfrm>
          <a:off x="0" y="483889"/>
          <a:ext cx="704924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C116CB-8616-864D-8F0B-1E239A4DC64A}">
      <dsp:nvSpPr>
        <dsp:cNvPr id="0" name=""/>
        <dsp:cNvSpPr/>
      </dsp:nvSpPr>
      <dsp:spPr>
        <a:xfrm>
          <a:off x="352462" y="85369"/>
          <a:ext cx="4934469" cy="797040"/>
        </a:xfrm>
        <a:prstGeom prst="roundRect">
          <a:avLst/>
        </a:prstGeom>
        <a:gradFill flip="none" rotWithShape="1">
          <a:gsLst>
            <a:gs pos="60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511" tIns="0" rIns="18651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/>
            <a:t>1.</a:t>
          </a:r>
          <a:r>
            <a:rPr lang="zh-CN" sz="2700" b="1" i="0" kern="1200" baseline="0" dirty="0">
              <a:latin typeface="SimSun" panose="02010600030101010101" pitchFamily="2" charset="-122"/>
              <a:ea typeface="SimSun" panose="02010600030101010101" pitchFamily="2" charset="-122"/>
            </a:rPr>
            <a:t>克利夫顿优势发展史</a:t>
          </a:r>
          <a:endParaRPr lang="en-US" sz="2700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391370" y="124277"/>
        <a:ext cx="4856653" cy="719224"/>
      </dsp:txXfrm>
    </dsp:sp>
    <dsp:sp modelId="{86A41483-CD7E-D245-AB86-219AA8CFE0CE}">
      <dsp:nvSpPr>
        <dsp:cNvPr id="0" name=""/>
        <dsp:cNvSpPr/>
      </dsp:nvSpPr>
      <dsp:spPr>
        <a:xfrm>
          <a:off x="0" y="1708609"/>
          <a:ext cx="704924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A8A4F0-A227-3544-940D-E43BA3E22C74}">
      <dsp:nvSpPr>
        <dsp:cNvPr id="0" name=""/>
        <dsp:cNvSpPr/>
      </dsp:nvSpPr>
      <dsp:spPr>
        <a:xfrm>
          <a:off x="352462" y="1310089"/>
          <a:ext cx="4934469" cy="7970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511" tIns="0" rIns="18651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/>
            <a:t>2.</a:t>
          </a:r>
          <a:r>
            <a:rPr lang="zh-CN" sz="2700" b="1" i="0" kern="1200" baseline="0" dirty="0">
              <a:latin typeface="SimSun" panose="02010600030101010101" pitchFamily="2" charset="-122"/>
              <a:ea typeface="SimSun" panose="02010600030101010101" pitchFamily="2" charset="-122"/>
            </a:rPr>
            <a:t>克利夫顿优势介绍</a:t>
          </a:r>
          <a:endParaRPr lang="en-US" sz="2700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391370" y="1348997"/>
        <a:ext cx="4856653" cy="719224"/>
      </dsp:txXfrm>
    </dsp:sp>
    <dsp:sp modelId="{C44AD0D9-9413-1A43-B6E2-61929FCFC0F3}">
      <dsp:nvSpPr>
        <dsp:cNvPr id="0" name=""/>
        <dsp:cNvSpPr/>
      </dsp:nvSpPr>
      <dsp:spPr>
        <a:xfrm>
          <a:off x="0" y="2933329"/>
          <a:ext cx="704924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173740-726D-2349-BBCC-701B097668B0}">
      <dsp:nvSpPr>
        <dsp:cNvPr id="0" name=""/>
        <dsp:cNvSpPr/>
      </dsp:nvSpPr>
      <dsp:spPr>
        <a:xfrm>
          <a:off x="352462" y="2534809"/>
          <a:ext cx="4934469" cy="797040"/>
        </a:xfrm>
        <a:prstGeom prst="roundRect">
          <a:avLst/>
        </a:prstGeom>
        <a:gradFill rotWithShape="0">
          <a:gsLst>
            <a:gs pos="1500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511" tIns="0" rIns="18651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>
              <a:latin typeface="SimSun" panose="02010600030101010101" pitchFamily="2" charset="-122"/>
              <a:ea typeface="SimSun" panose="02010600030101010101" pitchFamily="2" charset="-122"/>
            </a:rPr>
            <a:t>3.</a:t>
          </a:r>
          <a:r>
            <a:rPr lang="zh-CN" sz="2700" b="1" i="0" kern="1200" baseline="0" dirty="0">
              <a:latin typeface="SimSun" panose="02010600030101010101" pitchFamily="2" charset="-122"/>
              <a:ea typeface="SimSun" panose="02010600030101010101" pitchFamily="2" charset="-122"/>
            </a:rPr>
            <a:t>克利夫顿优势</a:t>
          </a:r>
          <a:r>
            <a:rPr lang="zh-CN" altLang="en-US" sz="2700" b="1" i="0" kern="1200" baseline="0" dirty="0">
              <a:latin typeface="SimSun" panose="02010600030101010101" pitchFamily="2" charset="-122"/>
              <a:ea typeface="SimSun" panose="02010600030101010101" pitchFamily="2" charset="-122"/>
            </a:rPr>
            <a:t>运用</a:t>
          </a:r>
          <a:endParaRPr lang="en-US" sz="2700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391370" y="2573717"/>
        <a:ext cx="4856653" cy="719224"/>
      </dsp:txXfrm>
    </dsp:sp>
    <dsp:sp modelId="{05EF1DDC-7237-C44C-91CF-88BA688C88F5}">
      <dsp:nvSpPr>
        <dsp:cNvPr id="0" name=""/>
        <dsp:cNvSpPr/>
      </dsp:nvSpPr>
      <dsp:spPr>
        <a:xfrm>
          <a:off x="0" y="4158049"/>
          <a:ext cx="7049242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DE360C-683F-B54D-B926-21DC6E975156}">
      <dsp:nvSpPr>
        <dsp:cNvPr id="0" name=""/>
        <dsp:cNvSpPr/>
      </dsp:nvSpPr>
      <dsp:spPr>
        <a:xfrm>
          <a:off x="352462" y="3759529"/>
          <a:ext cx="4934469" cy="797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8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511" tIns="0" rIns="18651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 dirty="0">
              <a:latin typeface="SimSun" panose="02010600030101010101" pitchFamily="2" charset="-122"/>
              <a:ea typeface="SimSun" panose="02010600030101010101" pitchFamily="2" charset="-122"/>
            </a:rPr>
            <a:t>4.</a:t>
          </a:r>
          <a:r>
            <a:rPr lang="zh-CN" sz="2700" b="1" i="0" kern="1200" baseline="0" dirty="0">
              <a:latin typeface="SimSun" panose="02010600030101010101" pitchFamily="2" charset="-122"/>
              <a:ea typeface="SimSun" panose="02010600030101010101" pitchFamily="2" charset="-122"/>
            </a:rPr>
            <a:t>克利夫顿优势测试实践</a:t>
          </a:r>
          <a:endParaRPr lang="en-US" sz="2700" kern="1200" dirty="0">
            <a:latin typeface="SimSun" panose="02010600030101010101" pitchFamily="2" charset="-122"/>
            <a:ea typeface="SimSun" panose="02010600030101010101" pitchFamily="2" charset="-122"/>
          </a:endParaRPr>
        </a:p>
      </dsp:txBody>
      <dsp:txXfrm>
        <a:off x="391370" y="3798437"/>
        <a:ext cx="4856653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48D00-DABF-F048-80E0-3A9BC72417FA}" type="datetimeFigureOut">
              <a:rPr kumimoji="1" lang="zh-CN" altLang="en-US" smtClean="0"/>
              <a:t>2021/9/11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EB4C7-02F1-CC43-AB93-F8266CA6CD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111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EB4C7-02F1-CC43-AB93-F8266CA6CD1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7081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EB4C7-02F1-CC43-AB93-F8266CA6CD1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215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EB4C7-02F1-CC43-AB93-F8266CA6CD1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83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EB4C7-02F1-CC43-AB93-F8266CA6CD1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0362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8EB4C7-02F1-CC43-AB93-F8266CA6CD1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059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6821-5B2E-C345-9E10-472EA5D91F20}" type="datetimeFigureOut">
              <a:rPr kumimoji="1" lang="zh-CN" altLang="en-US" smtClean="0"/>
              <a:t>2021/9/11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E9CE-8819-9C4D-BFD6-3E1A77002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92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6821-5B2E-C345-9E10-472EA5D91F20}" type="datetimeFigureOut">
              <a:rPr kumimoji="1" lang="zh-CN" altLang="en-US" smtClean="0"/>
              <a:t>2021/9/11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E9CE-8819-9C4D-BFD6-3E1A77002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04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6821-5B2E-C345-9E10-472EA5D91F20}" type="datetimeFigureOut">
              <a:rPr kumimoji="1" lang="zh-CN" altLang="en-US" smtClean="0"/>
              <a:t>2021/9/11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E9CE-8819-9C4D-BFD6-3E1A77002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189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317A-1F02-4B46-9BF4-87FABBB9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2A2175-D3D4-094B-B497-A5C3EF419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4pPr>
              <a:lnSpc>
                <a:spcPct val="150000"/>
              </a:lnSpc>
              <a:defRPr/>
            </a:lvl4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5418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6821-5B2E-C345-9E10-472EA5D91F20}" type="datetimeFigureOut">
              <a:rPr kumimoji="1" lang="zh-CN" altLang="en-US" smtClean="0"/>
              <a:t>2021/9/11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E9CE-8819-9C4D-BFD6-3E1A77002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428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6821-5B2E-C345-9E10-472EA5D91F20}" type="datetimeFigureOut">
              <a:rPr kumimoji="1" lang="zh-CN" altLang="en-US" smtClean="0"/>
              <a:t>2021/9/11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E9CE-8819-9C4D-BFD6-3E1A77002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1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6821-5B2E-C345-9E10-472EA5D91F20}" type="datetimeFigureOut">
              <a:rPr kumimoji="1" lang="zh-CN" altLang="en-US" smtClean="0"/>
              <a:t>2021/9/11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E9CE-8819-9C4D-BFD6-3E1A77002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71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6821-5B2E-C345-9E10-472EA5D91F20}" type="datetimeFigureOut">
              <a:rPr kumimoji="1" lang="zh-CN" altLang="en-US" smtClean="0"/>
              <a:t>2021/9/11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E9CE-8819-9C4D-BFD6-3E1A77002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11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6821-5B2E-C345-9E10-472EA5D91F20}" type="datetimeFigureOut">
              <a:rPr kumimoji="1" lang="zh-CN" altLang="en-US" smtClean="0"/>
              <a:t>2021/9/11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E9CE-8819-9C4D-BFD6-3E1A77002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23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6821-5B2E-C345-9E10-472EA5D91F20}" type="datetimeFigureOut">
              <a:rPr kumimoji="1" lang="zh-CN" altLang="en-US" smtClean="0"/>
              <a:t>2021/9/11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E9CE-8819-9C4D-BFD6-3E1A77002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82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6821-5B2E-C345-9E10-472EA5D91F20}" type="datetimeFigureOut">
              <a:rPr kumimoji="1" lang="zh-CN" altLang="en-US" smtClean="0"/>
              <a:t>2021/9/11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E9CE-8819-9C4D-BFD6-3E1A77002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83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6821-5B2E-C345-9E10-472EA5D91F20}" type="datetimeFigureOut">
              <a:rPr kumimoji="1" lang="zh-CN" altLang="en-US" smtClean="0"/>
              <a:t>2021/9/11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E9CE-8819-9C4D-BFD6-3E1A77002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01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6821-5B2E-C345-9E10-472EA5D91F20}" type="datetimeFigureOut">
              <a:rPr kumimoji="1" lang="zh-CN" altLang="en-US" smtClean="0"/>
              <a:t>2021/9/11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7E9CE-8819-9C4D-BFD6-3E1A77002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6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esk.com/advantage-detecting/" TargetMode="External"/><Relationship Id="rId2" Type="http://schemas.openxmlformats.org/officeDocument/2006/relationships/hyperlink" Target="https://www.gallup.com/cliftonstrengths/zh/strengthsfinder.aspx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llup.com/cliftonstrengths/zh/253742/&#20811;&#21033;&#22827;&#39039;&#20248;&#21183;&#39046;&#22495;.aspx#ite-264653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9BF0227-96A7-CE4E-9F4A-C827B6229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658" y="1438276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6600" b="1" dirty="0"/>
              <a:t>克利夫顿优势识别测试揭秘</a:t>
            </a:r>
            <a:br>
              <a:rPr kumimoji="1" lang="en-US" altLang="zh-CN" sz="6600" b="1" dirty="0"/>
            </a:br>
            <a:endParaRPr kumimoji="1" lang="zh-CN" altLang="en-US" sz="66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55DC4B-7E45-F943-8ED5-BDD63D4E3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5778" y="4619624"/>
            <a:ext cx="5801926" cy="1038225"/>
          </a:xfrm>
        </p:spPr>
        <p:txBody>
          <a:bodyPr>
            <a:normAutofit/>
          </a:bodyPr>
          <a:lstStyle/>
          <a:p>
            <a:pPr algn="r"/>
            <a:r>
              <a:rPr kumimoji="1" lang="zh-CN" altLang="en-US" dirty="0"/>
              <a:t>第二组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积极的人格特质</a:t>
            </a:r>
            <a:r>
              <a:rPr kumimoji="1" lang="en-US" altLang="zh-CN" dirty="0"/>
              <a:t>》</a:t>
            </a:r>
          </a:p>
          <a:p>
            <a:pPr algn="r"/>
            <a:r>
              <a:rPr kumimoji="1" lang="en-US" altLang="zh-CN" dirty="0"/>
              <a:t>——</a:t>
            </a:r>
            <a:r>
              <a:rPr kumimoji="1" lang="zh-CN" altLang="en-US" dirty="0"/>
              <a:t>星北</a:t>
            </a:r>
            <a:endParaRPr kumimoji="1" lang="en-US" altLang="zh-CN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06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C43E2-8BF2-A743-BBA6-6D5EC30D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04" y="2766218"/>
            <a:ext cx="11020139" cy="1325563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最核心的是自我接纳。自我接纳后，行动力自然涌现。</a:t>
            </a:r>
          </a:p>
        </p:txBody>
      </p:sp>
    </p:spTree>
    <p:extLst>
      <p:ext uri="{BB962C8B-B14F-4D97-AF65-F5344CB8AC3E}">
        <p14:creationId xmlns:p14="http://schemas.microsoft.com/office/powerpoint/2010/main" val="9078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ACD27-5267-024E-B636-4D60D4B7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5" y="127618"/>
            <a:ext cx="10515600" cy="1325563"/>
          </a:xfrm>
        </p:spPr>
        <p:txBody>
          <a:bodyPr/>
          <a:lstStyle/>
          <a:p>
            <a:pPr marR="0" rtl="0"/>
            <a:r>
              <a:rPr lang="en-US" altLang="zh-CN" b="1" i="0" u="none" strike="noStrike" kern="2200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b="1" i="0" u="none" strike="noStrike" kern="2200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克利夫顿优势测试案例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C42A505-FEBF-784F-9B81-12BA2C883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637328"/>
              </p:ext>
            </p:extLst>
          </p:nvPr>
        </p:nvGraphicFramePr>
        <p:xfrm>
          <a:off x="766763" y="1520825"/>
          <a:ext cx="10792690" cy="4388253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505063">
                  <a:extLst>
                    <a:ext uri="{9D8B030D-6E8A-4147-A177-3AD203B41FA5}">
                      <a16:colId xmlns:a16="http://schemas.microsoft.com/office/drawing/2014/main" val="478353616"/>
                    </a:ext>
                  </a:extLst>
                </a:gridCol>
                <a:gridCol w="4649674">
                  <a:extLst>
                    <a:ext uri="{9D8B030D-6E8A-4147-A177-3AD203B41FA5}">
                      <a16:colId xmlns:a16="http://schemas.microsoft.com/office/drawing/2014/main" val="4203409991"/>
                    </a:ext>
                  </a:extLst>
                </a:gridCol>
                <a:gridCol w="4637953">
                  <a:extLst>
                    <a:ext uri="{9D8B030D-6E8A-4147-A177-3AD203B41FA5}">
                      <a16:colId xmlns:a16="http://schemas.microsoft.com/office/drawing/2014/main" val="3879284614"/>
                    </a:ext>
                  </a:extLst>
                </a:gridCol>
              </a:tblGrid>
              <a:tr h="7194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五大才干</a:t>
                      </a:r>
                      <a:endParaRPr lang="zh-CN" alt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官方解释</a:t>
                      </a:r>
                      <a:endParaRPr lang="zh-CN" alt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u="none" strike="noStrike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自我评价</a:t>
                      </a:r>
                      <a:endParaRPr lang="zh-CN" alt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535592"/>
                  </a:ext>
                </a:extLst>
              </a:tr>
              <a:tr h="48802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学习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zh-CN" altLang="en-US" sz="2200" u="none" strike="noStrike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有旺盛的</a:t>
                      </a:r>
                      <a:r>
                        <a:rPr lang="zh-CN" altLang="en-US" sz="2200" u="none" strike="noStrike" dirty="0">
                          <a:solidFill>
                            <a:srgbClr val="C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求知欲</a:t>
                      </a:r>
                      <a:r>
                        <a:rPr lang="zh-CN" altLang="en-US" sz="2200" u="none" strike="noStrike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，渴望不断提升自我。</a:t>
                      </a:r>
                      <a:endParaRPr lang="zh-CN" alt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200" u="none" strike="noStrike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喜欢学习新知识，让自己更充实。</a:t>
                      </a:r>
                      <a:endParaRPr lang="zh-CN" alt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393274230"/>
                  </a:ext>
                </a:extLst>
              </a:tr>
              <a:tr h="94326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理念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200" u="none" strike="noStrike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痴迷于各种奇思妙想，能够从看似毫无关联的现象中找到彼此之间的联系。</a:t>
                      </a:r>
                      <a:endParaRPr lang="zh-CN" alt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200" u="none" strike="noStrike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摄影，颜色或某个物件，拍摄灵感。 天空，饭，人，简单快乐。</a:t>
                      </a:r>
                      <a:endParaRPr lang="zh-CN" alt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08678855"/>
                  </a:ext>
                </a:extLst>
              </a:tr>
              <a:tr h="74583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思维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200" u="none" strike="noStrike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善于</a:t>
                      </a:r>
                      <a:r>
                        <a:rPr lang="zh-CN" altLang="en-US" sz="2200" u="none" strike="noStrike" dirty="0">
                          <a:solidFill>
                            <a:srgbClr val="C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思考</a:t>
                      </a:r>
                      <a:r>
                        <a:rPr lang="zh-CN" altLang="en-US" sz="2200" u="none" strike="noStrike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，勤于</a:t>
                      </a:r>
                      <a:r>
                        <a:rPr lang="zh-CN" altLang="en-US" sz="2200" u="none" strike="noStrike" dirty="0">
                          <a:solidFill>
                            <a:srgbClr val="C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自省</a:t>
                      </a:r>
                      <a:r>
                        <a:rPr lang="zh-CN" altLang="en-US" sz="2200" u="none" strike="noStrike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，勤于</a:t>
                      </a:r>
                      <a:r>
                        <a:rPr lang="zh-CN" altLang="en-US" sz="2200" u="none" strike="noStrike" dirty="0">
                          <a:solidFill>
                            <a:srgbClr val="C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探讨</a:t>
                      </a:r>
                      <a:r>
                        <a:rPr lang="zh-CN" altLang="en-US" sz="2200" u="none" strike="noStrike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。</a:t>
                      </a:r>
                      <a:endParaRPr lang="zh-CN" alt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200" u="none" strike="noStrike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日记，梳理自己。放空思考，自己的长处、短处。</a:t>
                      </a:r>
                      <a:endParaRPr lang="zh-CN" alt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60293323"/>
                  </a:ext>
                </a:extLst>
              </a:tr>
              <a:tr h="74583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回顾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200" u="none" strike="noStrike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喜欢</a:t>
                      </a:r>
                      <a:r>
                        <a:rPr lang="zh-CN" altLang="en-US" sz="2200" u="none" strike="noStrike" dirty="0">
                          <a:solidFill>
                            <a:srgbClr val="C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追溯从前</a:t>
                      </a:r>
                      <a:r>
                        <a:rPr lang="zh-CN" altLang="en-US" sz="2200" u="none" strike="noStrike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，通过</a:t>
                      </a:r>
                      <a:r>
                        <a:rPr lang="zh-CN" altLang="en-US" sz="2200" u="none" strike="noStrike" dirty="0">
                          <a:solidFill>
                            <a:srgbClr val="C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思考过去</a:t>
                      </a:r>
                      <a:r>
                        <a:rPr lang="zh-CN" altLang="en-US" sz="2200" u="none" strike="noStrike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来</a:t>
                      </a:r>
                      <a:r>
                        <a:rPr lang="zh-CN" altLang="en-US" sz="2200" u="none" strike="noStrike" dirty="0">
                          <a:solidFill>
                            <a:srgbClr val="C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了解现状</a:t>
                      </a:r>
                      <a:r>
                        <a:rPr lang="zh-CN" altLang="en-US" sz="2200" u="none" strike="noStrike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。</a:t>
                      </a:r>
                      <a:endParaRPr lang="zh-CN" alt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200" u="none" strike="noStrike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自己现在的行为，与过去建立联系。亲密关系，回顾行为，认识新的自己。</a:t>
                      </a:r>
                      <a:endParaRPr lang="zh-CN" alt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8215743"/>
                  </a:ext>
                </a:extLst>
              </a:tr>
              <a:tr h="74583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b="0" u="none" strike="noStrike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积极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200" u="none" strike="noStrike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浑身充满富有感染力的</a:t>
                      </a:r>
                      <a:r>
                        <a:rPr lang="zh-CN" altLang="en-US" sz="2200" u="none" strike="noStrike" dirty="0">
                          <a:solidFill>
                            <a:srgbClr val="C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热情</a:t>
                      </a:r>
                      <a:r>
                        <a:rPr lang="zh-CN" altLang="en-US" sz="2200" u="none" strike="noStrike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，</a:t>
                      </a:r>
                      <a:r>
                        <a:rPr lang="zh-CN" altLang="en-US" sz="2200" u="none" strike="noStrike" dirty="0">
                          <a:solidFill>
                            <a:srgbClr val="C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乐观</a:t>
                      </a:r>
                      <a:r>
                        <a:rPr lang="zh-CN" altLang="en-US" sz="2200" u="none" strike="noStrike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向上，并能感召周围的人。</a:t>
                      </a:r>
                      <a:endParaRPr lang="zh-CN" alt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200" u="none" strike="noStrike" dirty="0">
                          <a:solidFill>
                            <a:schemeClr val="tx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我确信，生活有很多美好。变故，乐观，战胜。鼓励别人。</a:t>
                      </a:r>
                      <a:endParaRPr lang="zh-CN" altLang="en-US" sz="2200" b="0" i="0" u="none" strike="noStrike" dirty="0">
                        <a:solidFill>
                          <a:schemeClr val="tx1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7346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58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ACD27-5267-024E-B636-4D60D4B7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5" y="127618"/>
            <a:ext cx="10515600" cy="1325563"/>
          </a:xfrm>
        </p:spPr>
        <p:txBody>
          <a:bodyPr/>
          <a:lstStyle/>
          <a:p>
            <a:pPr marR="0" rtl="0"/>
            <a:r>
              <a:rPr lang="en-US" altLang="zh-CN" b="1" i="0" u="none" strike="noStrike" kern="2200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b="1" i="0" u="none" strike="noStrike" kern="2200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克利夫顿优势测试案例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0410432-9E13-1242-8952-1EFF8E9E7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213" y="1825624"/>
            <a:ext cx="10515600" cy="4351338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每个才干主题包括：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才干主题的描述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具有该才干的人访谈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针对该才干的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条行动建议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如何与拥有该才干的人共事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文本, 白板&#10;&#10;描述已自动生成">
            <a:extLst>
              <a:ext uri="{FF2B5EF4-FFF2-40B4-BE49-F238E27FC236}">
                <a16:creationId xmlns:a16="http://schemas.microsoft.com/office/drawing/2014/main" id="{A118D87F-3C57-FB4A-9FB6-14DF6118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399" y="1597703"/>
            <a:ext cx="3348037" cy="48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3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ACD27-5267-024E-B636-4D60D4B7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5" y="127618"/>
            <a:ext cx="10515600" cy="1325563"/>
          </a:xfrm>
        </p:spPr>
        <p:txBody>
          <a:bodyPr/>
          <a:lstStyle/>
          <a:p>
            <a:pPr marR="0" rtl="0"/>
            <a:r>
              <a:rPr lang="en-US" altLang="zh-CN" b="1" i="0" u="none" strike="noStrike" kern="2200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b="1" i="0" u="none" strike="noStrike" kern="2200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克利夫顿优势测试案例</a:t>
            </a:r>
          </a:p>
        </p:txBody>
      </p:sp>
      <p:pic>
        <p:nvPicPr>
          <p:cNvPr id="7" name="图片 6" descr="文本, 信件&#10;&#10;描述已自动生成">
            <a:extLst>
              <a:ext uri="{FF2B5EF4-FFF2-40B4-BE49-F238E27FC236}">
                <a16:creationId xmlns:a16="http://schemas.microsoft.com/office/drawing/2014/main" id="{6AFB63DF-2C92-1A45-A8FD-64C69C51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1520824"/>
            <a:ext cx="10796250" cy="346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1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CF4E2-1C89-694D-8A3E-B99F8AAA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71" y="139494"/>
            <a:ext cx="10515600" cy="1325563"/>
          </a:xfrm>
        </p:spPr>
        <p:txBody>
          <a:bodyPr/>
          <a:lstStyle/>
          <a:p>
            <a:pPr marR="0" rtl="0"/>
            <a:r>
              <a:rPr lang="en-US" altLang="zh-CN" b="1" i="0" u="none" strike="noStrike" kern="2200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b="1" i="0" u="none" strike="noStrike" kern="2200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克利夫顿优势测试渠道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6250A-973B-9645-9828-A510A9757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71" y="170021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45000"/>
              </a:lnSpc>
            </a:pPr>
            <a:r>
              <a:rPr lang="zh-CN" altLang="en-US" sz="3600" i="0" u="none" strike="noStrike" kern="100" baseline="0" dirty="0">
                <a:latin typeface="SimSun" panose="02010600030101010101" pitchFamily="2" charset="-122"/>
                <a:ea typeface="SimSun" panose="02010600030101010101" pitchFamily="2" charset="-122"/>
                <a:hlinkClick r:id="rId2"/>
              </a:rPr>
              <a:t>官网购买</a:t>
            </a:r>
            <a:endParaRPr lang="en-US" altLang="zh-CN" sz="3600" kern="1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45000"/>
              </a:lnSpc>
            </a:pPr>
            <a:r>
              <a:rPr lang="zh-CN" altLang="en-US" sz="3600" i="0" u="none" strike="noStrike" kern="100" baseline="0" dirty="0">
                <a:latin typeface="SimSun" panose="02010600030101010101" pitchFamily="2" charset="-122"/>
                <a:ea typeface="SimSun" panose="02010600030101010101" pitchFamily="2" charset="-122"/>
                <a:hlinkClick r:id="rId3"/>
              </a:rPr>
              <a:t>才储网站</a:t>
            </a:r>
            <a:endParaRPr lang="en-US" altLang="zh-CN" sz="3600" b="1" i="0" u="sng" strike="noStrike" kern="100" baseline="0" dirty="0">
              <a:solidFill>
                <a:srgbClr val="0000FF"/>
              </a:solidFill>
              <a:latin typeface="SimSun" panose="02010600030101010101" pitchFamily="2" charset="-122"/>
              <a:ea typeface="SimSun" panose="02010600030101010101" pitchFamily="2" charset="-122"/>
              <a:hlinkClick r:id="rId3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117484-15A3-4D4E-83DC-4A635BF3F8B3}"/>
              </a:ext>
            </a:extLst>
          </p:cNvPr>
          <p:cNvSpPr txBox="1"/>
          <p:nvPr/>
        </p:nvSpPr>
        <p:spPr>
          <a:xfrm>
            <a:off x="660071" y="3997802"/>
            <a:ext cx="8483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kern="100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才储有官方的问卷，但无官方评分机制，准确率不足。建议官网购买。</a:t>
            </a:r>
          </a:p>
        </p:txBody>
      </p:sp>
    </p:spTree>
    <p:extLst>
      <p:ext uri="{BB962C8B-B14F-4D97-AF65-F5344CB8AC3E}">
        <p14:creationId xmlns:p14="http://schemas.microsoft.com/office/powerpoint/2010/main" val="4194250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E08E5-5042-0141-8F58-D2EF8236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81" y="1390422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>
              <a:lnSpc>
                <a:spcPct val="125000"/>
              </a:lnSpc>
            </a:pP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「自己」这个东西是看不见的，撞上一些别的什么，反弹回来，才会了解「自己」。</a:t>
            </a:r>
            <a:endParaRPr lang="en-US" altLang="zh-CN" b="1" i="0" u="none" strike="noStrike" kern="1200" baseline="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65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9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 descr="图片包含 人, 看着, 女人, 前&#10;&#10;描述已自动生成">
            <a:extLst>
              <a:ext uri="{FF2B5EF4-FFF2-40B4-BE49-F238E27FC236}">
                <a16:creationId xmlns:a16="http://schemas.microsoft.com/office/drawing/2014/main" id="{9A66EAC0-E5AB-154C-BD0E-D0AEFC31D7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8" t="19610" r="17677" b="8467"/>
          <a:stretch/>
        </p:blipFill>
        <p:spPr>
          <a:xfrm>
            <a:off x="3712028" y="0"/>
            <a:ext cx="8462771" cy="6858000"/>
          </a:xfrm>
          <a:prstGeom prst="rect">
            <a:avLst/>
          </a:prstGeom>
        </p:spPr>
      </p:pic>
      <p:sp>
        <p:nvSpPr>
          <p:cNvPr id="104" name="Rectangle 9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D8523B-8EA6-704D-92A4-4AA881E6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35" y="13033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/>
            <a:r>
              <a:rPr lang="zh-CN" altLang="en-US" b="1" spc="300" dirty="0"/>
              <a:t>谢谢大家</a:t>
            </a:r>
            <a:endParaRPr lang="en-US" altLang="zh-CN" b="1" i="0" u="none" strike="noStrike" spc="300" baseline="0" dirty="0"/>
          </a:p>
        </p:txBody>
      </p:sp>
      <p:sp>
        <p:nvSpPr>
          <p:cNvPr id="105" name="Rectangle 9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E2D8D9-0B47-764F-BE8B-BC667C5E8A12}"/>
              </a:ext>
            </a:extLst>
          </p:cNvPr>
          <p:cNvSpPr txBox="1"/>
          <p:nvPr/>
        </p:nvSpPr>
        <p:spPr>
          <a:xfrm>
            <a:off x="791188" y="2642463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1700" dirty="0"/>
              <a:t>星北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B43A31-AE72-4E49-838F-FD6D92F3A276}"/>
              </a:ext>
            </a:extLst>
          </p:cNvPr>
          <p:cNvSpPr/>
          <p:nvPr/>
        </p:nvSpPr>
        <p:spPr>
          <a:xfrm>
            <a:off x="371094" y="748145"/>
            <a:ext cx="840189" cy="340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9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0DECC74-C91C-5C4B-9260-85E24AFE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7" y="163245"/>
            <a:ext cx="10515600" cy="1325563"/>
          </a:xfrm>
        </p:spPr>
        <p:txBody>
          <a:bodyPr/>
          <a:lstStyle/>
          <a:p>
            <a:r>
              <a:rPr lang="zh-CN" altLang="en-US" b="1" dirty="0">
                <a:ea typeface="Microsoft YaHei" panose="020B0503020204020204" pitchFamily="34" charset="-122"/>
              </a:rPr>
              <a:t>引言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7F71D0-7803-B946-ADFE-BF7EA4589E0F}"/>
              </a:ext>
            </a:extLst>
          </p:cNvPr>
          <p:cNvSpPr txBox="1"/>
          <p:nvPr/>
        </p:nvSpPr>
        <p:spPr>
          <a:xfrm>
            <a:off x="712787" y="1416360"/>
            <a:ext cx="10766425" cy="486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传统心理学偏重疾病，研究人们身上有问题的部分，却对人性中积极的一面缺乏关注。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积极心理学关注人性中积极美好的一面，关注促进人类潜能。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人格优势里的最重要的量表就是</a:t>
            </a:r>
            <a:r>
              <a:rPr lang="en" altLang="zh-CN" sz="28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VIA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大核心美德、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24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种性格优势）和</a:t>
            </a:r>
            <a:r>
              <a:rPr lang="zh-CN" altLang="en-US" sz="2800" b="1" dirty="0">
                <a:solidFill>
                  <a:srgbClr val="C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克利夫顿优势识别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34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种才干主题）。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克利夫顿优势识别的信度和效度都很高。</a:t>
            </a:r>
          </a:p>
        </p:txBody>
      </p:sp>
    </p:spTree>
    <p:extLst>
      <p:ext uri="{BB962C8B-B14F-4D97-AF65-F5344CB8AC3E}">
        <p14:creationId xmlns:p14="http://schemas.microsoft.com/office/powerpoint/2010/main" val="265121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7BDD930-0E65-490A-9CE5-554C357C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912C67-99A1-4956-8F68-1846C2177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D8523B-8EA6-704D-92A4-4AA881E6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9481" y="439319"/>
            <a:ext cx="3668312" cy="1858474"/>
          </a:xfrm>
        </p:spPr>
        <p:txBody>
          <a:bodyPr vert="eaVert" lIns="91440" tIns="45720" rIns="91440" bIns="45720" rtlCol="0" anchor="ctr">
            <a:normAutofit/>
          </a:bodyPr>
          <a:lstStyle/>
          <a:p>
            <a:pPr marR="0"/>
            <a:r>
              <a:rPr lang="zh-CN" altLang="en-US" b="1" i="0" u="none" strike="noStrike" kern="1200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1" i="0" u="none" strike="noStrike" kern="1200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录</a:t>
            </a:r>
            <a:endParaRPr lang="en-US" altLang="zh-CN" b="1" i="0" u="none" strike="noStrike" kern="1200" baseline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9E5994-073E-4708-B3E6-43BFED0C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381784" y="4178643"/>
            <a:ext cx="3061444" cy="2297267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32F818D-9087-4691-AABA-465619A0C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8B7668A-5C96-4FB9-BFA9-38094EB8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F4F95BD-8661-4C45-94E3-CF3159B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85BBF8A-E2FB-47F6-A60F-4FB855D50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81D498-EAA8-40F3-8230-AE4DEDA3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06190" y="0"/>
            <a:ext cx="3282247" cy="2837712"/>
            <a:chOff x="-305" y="-4155"/>
            <a:chExt cx="2514948" cy="217433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2F2402-5879-41A3-ACEC-6D2811BA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BD41895-A230-4959-97BA-80F516383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670BD54-10A6-4092-9E32-647B2F87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C2B9A82-4826-4BF4-A16E-0B005FE7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8" name="文本占位符 2">
            <a:extLst>
              <a:ext uri="{FF2B5EF4-FFF2-40B4-BE49-F238E27FC236}">
                <a16:creationId xmlns:a16="http://schemas.microsoft.com/office/drawing/2014/main" id="{9CBEEDC0-1E15-4ED1-84D7-AD11BE3DC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127355"/>
              </p:ext>
            </p:extLst>
          </p:nvPr>
        </p:nvGraphicFramePr>
        <p:xfrm>
          <a:off x="2734675" y="1292705"/>
          <a:ext cx="7049242" cy="492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6EFE96B1-7C62-D340-A89B-70E32AA8AECE}"/>
              </a:ext>
            </a:extLst>
          </p:cNvPr>
          <p:cNvSpPr/>
          <p:nvPr/>
        </p:nvSpPr>
        <p:spPr>
          <a:xfrm>
            <a:off x="-305" y="3573463"/>
            <a:ext cx="2553934" cy="3284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C2DB81-5795-4C45-AB5E-C26309C7CE8E}"/>
              </a:ext>
            </a:extLst>
          </p:cNvPr>
          <p:cNvSpPr/>
          <p:nvPr/>
        </p:nvSpPr>
        <p:spPr>
          <a:xfrm>
            <a:off x="8753707" y="0"/>
            <a:ext cx="3433933" cy="1683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E116C6C-2A27-164C-AB0F-2C1FDCE43130}"/>
              </a:ext>
            </a:extLst>
          </p:cNvPr>
          <p:cNvSpPr/>
          <p:nvPr/>
        </p:nvSpPr>
        <p:spPr>
          <a:xfrm>
            <a:off x="11100677" y="1850684"/>
            <a:ext cx="1086965" cy="1070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F373090-D3EB-1046-80C7-83605B7A7AD3}"/>
              </a:ext>
            </a:extLst>
          </p:cNvPr>
          <p:cNvSpPr/>
          <p:nvPr/>
        </p:nvSpPr>
        <p:spPr>
          <a:xfrm>
            <a:off x="9916184" y="1633373"/>
            <a:ext cx="2271456" cy="908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1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E08E5-5042-0141-8F58-D2EF8236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420" y="1152915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R="0">
              <a:lnSpc>
                <a:spcPct val="125000"/>
              </a:lnSpc>
            </a:pPr>
            <a:r>
              <a:rPr lang="zh-CN" altLang="en-US" b="1" i="0" u="none" strike="noStrike" kern="1200" baseline="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如果我们研究怎样成功，而不是如何避免失败，那会发生什么呢？</a:t>
            </a:r>
            <a:endParaRPr lang="en-US" altLang="zh-CN" b="1" i="0" u="none" strike="noStrike" kern="1200" baseline="0" dirty="0">
              <a:solidFill>
                <a:schemeClr val="tx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46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4568-59A2-1B4A-85FE-ABC6EC8D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202539"/>
            <a:ext cx="10515600" cy="1325563"/>
          </a:xfrm>
        </p:spPr>
        <p:txBody>
          <a:bodyPr/>
          <a:lstStyle/>
          <a:p>
            <a:pPr marR="0" rtl="0"/>
            <a:r>
              <a:rPr lang="en-US" altLang="zh-CN" b="1" u="none" strike="noStrike" kern="2200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b="1" u="none" strike="noStrike" kern="2200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克利夫顿优势发展史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D278D6F-ED17-3E46-929A-32522CAAFB9A}"/>
              </a:ext>
            </a:extLst>
          </p:cNvPr>
          <p:cNvCxnSpPr>
            <a:cxnSpLocks/>
          </p:cNvCxnSpPr>
          <p:nvPr/>
        </p:nvCxnSpPr>
        <p:spPr>
          <a:xfrm>
            <a:off x="0" y="4026568"/>
            <a:ext cx="12192000" cy="0"/>
          </a:xfrm>
          <a:prstGeom prst="straightConnector1">
            <a:avLst/>
          </a:prstGeom>
          <a:ln w="952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4161F268-5EDA-3849-ADB4-5C3D2CF5ADC7}"/>
              </a:ext>
            </a:extLst>
          </p:cNvPr>
          <p:cNvCxnSpPr>
            <a:cxnSpLocks/>
          </p:cNvCxnSpPr>
          <p:nvPr/>
        </p:nvCxnSpPr>
        <p:spPr>
          <a:xfrm>
            <a:off x="1459832" y="388218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BF39B66B-E211-994A-9B99-BD1F54435D5F}"/>
              </a:ext>
            </a:extLst>
          </p:cNvPr>
          <p:cNvCxnSpPr>
            <a:cxnSpLocks/>
          </p:cNvCxnSpPr>
          <p:nvPr/>
        </p:nvCxnSpPr>
        <p:spPr>
          <a:xfrm>
            <a:off x="1310886" y="3801979"/>
            <a:ext cx="0" cy="22458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0F865BA-ED0A-9949-9996-131DD4F961E8}"/>
              </a:ext>
            </a:extLst>
          </p:cNvPr>
          <p:cNvCxnSpPr>
            <a:cxnSpLocks/>
          </p:cNvCxnSpPr>
          <p:nvPr/>
        </p:nvCxnSpPr>
        <p:spPr>
          <a:xfrm>
            <a:off x="3725224" y="3801979"/>
            <a:ext cx="0" cy="22458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2A46F565-0A1C-504B-BCCE-A10B5BB48E0E}"/>
              </a:ext>
            </a:extLst>
          </p:cNvPr>
          <p:cNvCxnSpPr/>
          <p:nvPr/>
        </p:nvCxnSpPr>
        <p:spPr>
          <a:xfrm>
            <a:off x="8405143" y="3805626"/>
            <a:ext cx="0" cy="22458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5CAB6FA-90D2-B14B-9D2C-E1C48A6CEE52}"/>
              </a:ext>
            </a:extLst>
          </p:cNvPr>
          <p:cNvCxnSpPr/>
          <p:nvPr/>
        </p:nvCxnSpPr>
        <p:spPr>
          <a:xfrm>
            <a:off x="6072635" y="3801979"/>
            <a:ext cx="0" cy="22458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AE239DD-BD44-994B-9288-53605D55F46D}"/>
              </a:ext>
            </a:extLst>
          </p:cNvPr>
          <p:cNvSpPr txBox="1"/>
          <p:nvPr/>
        </p:nvSpPr>
        <p:spPr>
          <a:xfrm>
            <a:off x="601776" y="3429000"/>
            <a:ext cx="1120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 </a:t>
            </a:r>
            <a:r>
              <a:rPr kumimoji="1" lang="en-US" altLang="zh-CN" dirty="0"/>
              <a:t>1949</a:t>
            </a:r>
            <a:r>
              <a:rPr kumimoji="1" lang="zh-CN" altLang="en-US" dirty="0"/>
              <a:t>年                                 </a:t>
            </a:r>
            <a:r>
              <a:rPr kumimoji="1" lang="en-US" altLang="zh-CN" dirty="0"/>
              <a:t>1988</a:t>
            </a:r>
            <a:r>
              <a:rPr kumimoji="1" lang="zh-CN" altLang="en-US" dirty="0"/>
              <a:t>年                                 </a:t>
            </a:r>
            <a:r>
              <a:rPr kumimoji="1" lang="en-US" altLang="zh-CN" dirty="0"/>
              <a:t>1999</a:t>
            </a:r>
            <a:r>
              <a:rPr kumimoji="1" lang="zh-CN" altLang="en-US" dirty="0"/>
              <a:t>年                               </a:t>
            </a:r>
            <a:r>
              <a:rPr kumimoji="1" lang="en-US" altLang="zh-CN" dirty="0"/>
              <a:t>2001</a:t>
            </a:r>
            <a:r>
              <a:rPr kumimoji="1" lang="zh-CN" altLang="en-US" dirty="0"/>
              <a:t>年                                </a:t>
            </a:r>
            <a:r>
              <a:rPr kumimoji="1" lang="en-US" altLang="zh-CN" dirty="0"/>
              <a:t>2007</a:t>
            </a:r>
            <a:r>
              <a:rPr kumimoji="1" lang="zh-CN" altLang="en-US" dirty="0"/>
              <a:t>年       </a:t>
            </a:r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2A588171-B3E7-9B4E-8C48-9FB0A814BFF7}"/>
              </a:ext>
            </a:extLst>
          </p:cNvPr>
          <p:cNvCxnSpPr>
            <a:cxnSpLocks/>
          </p:cNvCxnSpPr>
          <p:nvPr/>
        </p:nvCxnSpPr>
        <p:spPr>
          <a:xfrm>
            <a:off x="10724790" y="3798332"/>
            <a:ext cx="0" cy="22458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CBF711C-9BAA-9441-A957-0ADBB4D481CF}"/>
              </a:ext>
            </a:extLst>
          </p:cNvPr>
          <p:cNvSpPr txBox="1"/>
          <p:nvPr/>
        </p:nvSpPr>
        <p:spPr>
          <a:xfrm>
            <a:off x="674914" y="1405180"/>
            <a:ext cx="1095102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Bef>
                <a:spcPts val="1000"/>
              </a:spcBef>
            </a:pP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克利夫顿优势评估是由唐纳德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·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克利夫顿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(1924-2003</a:t>
            </a:r>
            <a:r>
              <a:rPr lang="e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CN" altLang="en" sz="2800" dirty="0">
                <a:latin typeface="SimSun" panose="02010600030101010101" pitchFamily="2" charset="-122"/>
                <a:ea typeface="SimSun" panose="02010600030101010101" pitchFamily="2" charset="-122"/>
              </a:rPr>
              <a:t>领导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的盖洛普科学家团队研发得出。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25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年、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200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万人的跟踪访谈和半结构化访谈、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5000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多种不同的成功因素、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34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个才干。</a:t>
            </a:r>
          </a:p>
          <a:p>
            <a:pPr algn="just"/>
            <a:endParaRPr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2918130-0C4B-9C4A-AA8C-A12E0B702357}"/>
              </a:ext>
            </a:extLst>
          </p:cNvPr>
          <p:cNvSpPr txBox="1"/>
          <p:nvPr/>
        </p:nvSpPr>
        <p:spPr>
          <a:xfrm>
            <a:off x="674914" y="4067747"/>
            <a:ext cx="1760770" cy="196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i="0" u="none" strike="noStrike" kern="100" baseline="0" dirty="0">
                <a:latin typeface="KaiTi" panose="02010609060101010101" pitchFamily="49" charset="-122"/>
                <a:ea typeface="KaiTi" panose="02010609060101010101" pitchFamily="49" charset="-122"/>
              </a:rPr>
              <a:t>克利夫顿</a:t>
            </a:r>
            <a:r>
              <a:rPr lang="zh-CN" altLang="en-US" sz="2000" kern="100" dirty="0">
                <a:latin typeface="KaiTi" panose="02010609060101010101" pitchFamily="49" charset="-122"/>
                <a:ea typeface="KaiTi" panose="02010609060101010101" pitchFamily="49" charset="-122"/>
              </a:rPr>
              <a:t>为研究生提供实验室，以实践基于优势的心理学。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C079BCB-C359-0444-89FF-86FA8A2936D7}"/>
              </a:ext>
            </a:extLst>
          </p:cNvPr>
          <p:cNvSpPr txBox="1"/>
          <p:nvPr/>
        </p:nvSpPr>
        <p:spPr>
          <a:xfrm>
            <a:off x="2975755" y="4030215"/>
            <a:ext cx="153142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kern="100" dirty="0">
                <a:latin typeface="KaiTi" panose="02010609060101010101" pitchFamily="49" charset="-122"/>
                <a:ea typeface="KaiTi" panose="02010609060101010101" pitchFamily="49" charset="-122"/>
              </a:rPr>
              <a:t>克利夫顿与盖洛普合作，开发了数百种预测性工具。</a:t>
            </a:r>
          </a:p>
          <a:p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4DDF3F2-96F7-7142-8CB3-75B65B6B7D10}"/>
              </a:ext>
            </a:extLst>
          </p:cNvPr>
          <p:cNvSpPr txBox="1"/>
          <p:nvPr/>
        </p:nvSpPr>
        <p:spPr>
          <a:xfrm>
            <a:off x="5047255" y="4067747"/>
            <a:ext cx="184463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kern="100" dirty="0">
                <a:latin typeface="KaiTi" panose="02010609060101010101" pitchFamily="49" charset="-122"/>
                <a:ea typeface="KaiTi" panose="02010609060101010101" pitchFamily="49" charset="-122"/>
              </a:rPr>
              <a:t>优势识别器在线测试上线，一小时内即可完成。</a:t>
            </a:r>
          </a:p>
          <a:p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D7F93F2-7E44-0141-86CA-D76BE29C987A}"/>
              </a:ext>
            </a:extLst>
          </p:cNvPr>
          <p:cNvSpPr txBox="1"/>
          <p:nvPr/>
        </p:nvSpPr>
        <p:spPr>
          <a:xfrm>
            <a:off x="7548236" y="4067747"/>
            <a:ext cx="1693002" cy="157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kern="100" dirty="0">
                <a:latin typeface="KaiTi" panose="02010609060101010101" pitchFamily="49" charset="-122"/>
                <a:ea typeface="KaiTi" panose="02010609060101010101" pitchFamily="49" charset="-122"/>
              </a:rPr>
              <a:t>出版</a:t>
            </a:r>
            <a:r>
              <a:rPr lang="en-US" altLang="zh-CN" sz="2000" kern="1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000" kern="100" dirty="0">
                <a:latin typeface="KaiTi" panose="02010609060101010101" pitchFamily="49" charset="-122"/>
                <a:ea typeface="KaiTi" panose="02010609060101010101" pitchFamily="49" charset="-122"/>
              </a:rPr>
              <a:t>现在，发现你的优势</a:t>
            </a:r>
            <a:r>
              <a:rPr lang="en-US" altLang="zh-CN" sz="2000" kern="1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000" kern="100" dirty="0">
                <a:latin typeface="KaiTi" panose="02010609060101010101" pitchFamily="49" charset="-122"/>
                <a:ea typeface="KaiTi" panose="02010609060101010101" pitchFamily="49" charset="-122"/>
              </a:rPr>
              <a:t>，成为畅销书。</a:t>
            </a:r>
            <a:endParaRPr kumimoji="1" lang="zh-CN" altLang="en-US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C8F6D6D-A859-DD48-B839-6EA6BB0DD107}"/>
              </a:ext>
            </a:extLst>
          </p:cNvPr>
          <p:cNvSpPr txBox="1"/>
          <p:nvPr/>
        </p:nvSpPr>
        <p:spPr>
          <a:xfrm>
            <a:off x="9781309" y="4090446"/>
            <a:ext cx="1844633" cy="196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kern="100" dirty="0">
                <a:latin typeface="KaiTi" panose="02010609060101010101" pitchFamily="49" charset="-122"/>
                <a:ea typeface="KaiTi" panose="02010609060101010101" pitchFamily="49" charset="-122"/>
              </a:rPr>
              <a:t>盖洛普发布优势识别器</a:t>
            </a:r>
            <a:r>
              <a:rPr lang="en-US" altLang="zh-CN" sz="2000" kern="100" dirty="0">
                <a:latin typeface="KaiTi" panose="02010609060101010101" pitchFamily="49" charset="-122"/>
                <a:ea typeface="KaiTi" panose="02010609060101010101" pitchFamily="49" charset="-122"/>
              </a:rPr>
              <a:t>2.0</a:t>
            </a:r>
            <a:r>
              <a:rPr lang="zh-CN" altLang="en-US" sz="2000" kern="100" dirty="0">
                <a:latin typeface="KaiTi" panose="02010609060101010101" pitchFamily="49" charset="-122"/>
                <a:ea typeface="KaiTi" panose="02010609060101010101" pitchFamily="49" charset="-122"/>
              </a:rPr>
              <a:t>，为基于优势的发展带来了革新性实践。</a:t>
            </a:r>
          </a:p>
        </p:txBody>
      </p:sp>
    </p:spTree>
    <p:extLst>
      <p:ext uri="{BB962C8B-B14F-4D97-AF65-F5344CB8AC3E}">
        <p14:creationId xmlns:p14="http://schemas.microsoft.com/office/powerpoint/2010/main" val="249068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BFB90-9626-324E-AFCD-2FD55868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5" y="151369"/>
            <a:ext cx="10515600" cy="1325563"/>
          </a:xfrm>
        </p:spPr>
        <p:txBody>
          <a:bodyPr/>
          <a:lstStyle/>
          <a:p>
            <a:pPr marR="0" rtl="0"/>
            <a:r>
              <a:rPr lang="en-US" altLang="zh-CN" b="1" i="0" u="none" strike="noStrike" kern="2200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b="1" i="0" u="none" strike="noStrike" kern="2200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克利夫顿优势公式</a:t>
            </a:r>
            <a:endParaRPr lang="zh-CN" altLang="en-US" b="1" i="0" u="none" strike="noStrike" kern="2200" baseline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0CB844-17DC-C54F-859B-09542A38B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3351" y="2613819"/>
            <a:ext cx="5867586" cy="2732881"/>
          </a:xfrm>
        </p:spPr>
        <p:txBody>
          <a:bodyPr>
            <a:noAutofit/>
          </a:bodyPr>
          <a:lstStyle/>
          <a:p>
            <a:pPr marL="0" marR="0" lvl="0" indent="0" algn="just" defTabSz="457200">
              <a:lnSpc>
                <a:spcPct val="125000"/>
              </a:lnSpc>
              <a:buNone/>
            </a:pP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才干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，是一种也就是一个人本能的会怎么想、怎么做和怎么感受。</a:t>
            </a:r>
          </a:p>
          <a:p>
            <a:pPr marL="0" marR="0" lvl="0" indent="0" algn="just" defTabSz="457200">
              <a:lnSpc>
                <a:spcPct val="125000"/>
              </a:lnSpc>
              <a:buNone/>
            </a:pPr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投入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，是你必须练习这些才干才能将他们转化为优势。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423C48-0D37-9446-A0F8-D3BC4E89F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7" b="7915"/>
          <a:stretch/>
        </p:blipFill>
        <p:spPr bwMode="auto">
          <a:xfrm>
            <a:off x="766763" y="1526908"/>
            <a:ext cx="4239303" cy="517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15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A2197-A690-6E45-869F-D1845AB0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1952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kern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b="1" kern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优势识别测试是什么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3AD07-F65A-0641-B39E-0FDB8F6F9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236" y="1432719"/>
            <a:ext cx="10515600" cy="967581"/>
          </a:xfrm>
        </p:spPr>
        <p:txBody>
          <a:bodyPr>
            <a:normAutofit fontScale="92500"/>
          </a:bodyPr>
          <a:lstStyle/>
          <a:p>
            <a:pPr marL="0" indent="0" algn="just" defTabSz="45720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600" b="1" dirty="0">
                <a:latin typeface="SimSun" panose="02010600030101010101" pitchFamily="2" charset="-122"/>
                <a:ea typeface="SimSun" panose="02010600030101010101" pitchFamily="2" charset="-122"/>
              </a:rPr>
              <a:t>问卷：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180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对条目问题、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个才干主题、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条“行动建议”。</a:t>
            </a:r>
            <a:endParaRPr lang="en-US" altLang="zh-CN" sz="2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 algn="just" defTabSz="45720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600" b="1" dirty="0">
                <a:latin typeface="SimSun" panose="02010600030101010101" pitchFamily="2" charset="-122"/>
                <a:ea typeface="SimSun" panose="02010600030101010101" pitchFamily="2" charset="-122"/>
              </a:rPr>
              <a:t>结果：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测试者会收到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50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条具有针对性的行动建议</a:t>
            </a:r>
            <a:endParaRPr kumimoji="1" lang="zh-CN" altLang="en-US" dirty="0"/>
          </a:p>
        </p:txBody>
      </p:sp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A9A1E559-49D2-5643-810D-2F3612A1C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69"/>
          <a:stretch/>
        </p:blipFill>
        <p:spPr>
          <a:xfrm>
            <a:off x="766763" y="2404172"/>
            <a:ext cx="11044237" cy="29075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7F94F2-9136-2E41-8538-D2E8C03B9D24}"/>
              </a:ext>
            </a:extLst>
          </p:cNvPr>
          <p:cNvSpPr txBox="1"/>
          <p:nvPr/>
        </p:nvSpPr>
        <p:spPr>
          <a:xfrm>
            <a:off x="644236" y="5305987"/>
            <a:ext cx="3136901" cy="119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kern="100" dirty="0">
                <a:latin typeface="KaiTi" panose="02010609060101010101" pitchFamily="49" charset="-122"/>
                <a:ea typeface="KaiTi" panose="02010609060101010101" pitchFamily="49" charset="-122"/>
              </a:rPr>
              <a:t>如果特别同意第一个，就选择最左边；比较同意就选第二个。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6D6C34-8908-DD48-8CF0-A1F6B3EE7619}"/>
              </a:ext>
            </a:extLst>
          </p:cNvPr>
          <p:cNvSpPr/>
          <p:nvPr/>
        </p:nvSpPr>
        <p:spPr>
          <a:xfrm>
            <a:off x="8229778" y="5355176"/>
            <a:ext cx="3136900" cy="119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kern="100" dirty="0">
                <a:latin typeface="KaiTi" panose="02010609060101010101" pitchFamily="49" charset="-122"/>
                <a:ea typeface="KaiTi" panose="02010609060101010101" pitchFamily="49" charset="-122"/>
              </a:rPr>
              <a:t>如果特别同意第二个的，就选最右边的；比较同意就选右边数第二个。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A10703-7E14-174D-8A54-6479B2B1B8D2}"/>
              </a:ext>
            </a:extLst>
          </p:cNvPr>
          <p:cNvSpPr/>
          <p:nvPr/>
        </p:nvSpPr>
        <p:spPr>
          <a:xfrm>
            <a:off x="4754329" y="5365334"/>
            <a:ext cx="2502257" cy="119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kern="100" dirty="0">
                <a:latin typeface="KaiTi" panose="02010609060101010101" pitchFamily="49" charset="-122"/>
                <a:ea typeface="KaiTi" panose="02010609060101010101" pitchFamily="49" charset="-122"/>
              </a:rPr>
              <a:t>如果摇摆不定或者比较均衡，就选中间那个。</a:t>
            </a:r>
          </a:p>
        </p:txBody>
      </p:sp>
    </p:spTree>
    <p:extLst>
      <p:ext uri="{BB962C8B-B14F-4D97-AF65-F5344CB8AC3E}">
        <p14:creationId xmlns:p14="http://schemas.microsoft.com/office/powerpoint/2010/main" val="283269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6B56704-F3BD-5F46-A9E2-AEAB8111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694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b="1" kern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b="1" kern="2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克利夫顿优势</a:t>
            </a:r>
            <a:r>
              <a:rPr lang="zh-CN" altLang="en-US" b="1" kern="22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四大维度</a:t>
            </a:r>
            <a:endParaRPr lang="zh-CN" altLang="en-US" b="1" kern="2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E0E9E1E-A578-D945-B872-8943E4204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7644"/>
              </p:ext>
            </p:extLst>
          </p:nvPr>
        </p:nvGraphicFramePr>
        <p:xfrm>
          <a:off x="766763" y="1520825"/>
          <a:ext cx="10801350" cy="4576349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449348">
                  <a:extLst>
                    <a:ext uri="{9D8B030D-6E8A-4147-A177-3AD203B41FA5}">
                      <a16:colId xmlns:a16="http://schemas.microsoft.com/office/drawing/2014/main" val="1598732960"/>
                    </a:ext>
                  </a:extLst>
                </a:gridCol>
                <a:gridCol w="2655350">
                  <a:extLst>
                    <a:ext uri="{9D8B030D-6E8A-4147-A177-3AD203B41FA5}">
                      <a16:colId xmlns:a16="http://schemas.microsoft.com/office/drawing/2014/main" val="2242398308"/>
                    </a:ext>
                  </a:extLst>
                </a:gridCol>
                <a:gridCol w="3094739">
                  <a:extLst>
                    <a:ext uri="{9D8B030D-6E8A-4147-A177-3AD203B41FA5}">
                      <a16:colId xmlns:a16="http://schemas.microsoft.com/office/drawing/2014/main" val="1984641521"/>
                    </a:ext>
                  </a:extLst>
                </a:gridCol>
                <a:gridCol w="2601913">
                  <a:extLst>
                    <a:ext uri="{9D8B030D-6E8A-4147-A177-3AD203B41FA5}">
                      <a16:colId xmlns:a16="http://schemas.microsoft.com/office/drawing/2014/main" val="1874404106"/>
                    </a:ext>
                  </a:extLst>
                </a:gridCol>
              </a:tblGrid>
              <a:tr h="52008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执行力维度</a:t>
                      </a:r>
                      <a:endParaRPr lang="zh-CN" altLang="en-US" sz="3100" b="1" i="0" u="none" strike="noStrike" dirty="0">
                        <a:solidFill>
                          <a:srgbClr val="7030A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451" marR="16451" marT="16451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影响力维度</a:t>
                      </a:r>
                      <a:endParaRPr lang="zh-CN" altLang="en-US" sz="3100" b="1" i="0" u="none" strike="noStrike" dirty="0">
                        <a:solidFill>
                          <a:schemeClr val="accent2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451" marR="16451" marT="16451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关系建立维度</a:t>
                      </a:r>
                      <a:endParaRPr lang="zh-CN" altLang="en-US" sz="3100" b="1" i="0" u="none" strike="noStrike" dirty="0">
                        <a:solidFill>
                          <a:schemeClr val="accent1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451" marR="16451" marT="16451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b="1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战略思维维度</a:t>
                      </a:r>
                      <a:endParaRPr lang="zh-CN" altLang="en-US" sz="3100" b="1" i="0" u="none" strike="noStrike" dirty="0">
                        <a:solidFill>
                          <a:schemeClr val="accent6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451" marR="16451" marT="16451" marB="0" anchor="ctr"/>
                </a:tc>
                <a:extLst>
                  <a:ext uri="{0D108BD9-81ED-4DB2-BD59-A6C34878D82A}">
                    <a16:rowId xmlns:a16="http://schemas.microsoft.com/office/drawing/2014/main" val="4148751367"/>
                  </a:ext>
                </a:extLst>
              </a:tr>
              <a:tr h="72768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化想法为现实，让事情有效向前。</a:t>
                      </a:r>
                      <a:endParaRPr lang="zh-CN" altLang="en-US" sz="2400" b="0" i="0" u="none" strike="noStrike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451" marR="16451" marT="16451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掌控局势、发表观点，并吸取意见。</a:t>
                      </a:r>
                      <a:endParaRPr lang="zh-CN" altLang="en-US" sz="2400" b="0" i="0" u="none" strike="noStrike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451" marR="16451" marT="16451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建立牢固关系，将团队凝聚起来发挥更大力量。</a:t>
                      </a:r>
                      <a:endParaRPr lang="zh-CN" altLang="en-US" sz="2400" b="0" i="0" u="none" strike="noStrike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451" marR="16451" marT="16451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获取并分析信息，以作出更好决策。</a:t>
                      </a:r>
                      <a:endParaRPr lang="zh-CN" altLang="en-US" sz="2400" b="0" i="0" u="none" strike="noStrike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451" marR="16451" marT="16451" marB="0"/>
                </a:tc>
                <a:extLst>
                  <a:ext uri="{0D108BD9-81ED-4DB2-BD59-A6C34878D82A}">
                    <a16:rowId xmlns:a16="http://schemas.microsoft.com/office/drawing/2014/main" val="3707637372"/>
                  </a:ext>
                </a:extLst>
              </a:tr>
              <a:tr h="303508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u="none" strike="noStrike" dirty="0">
                          <a:solidFill>
                            <a:srgbClr val="7030A0"/>
                          </a:solidFill>
                          <a:effectLst/>
                        </a:rPr>
                        <a:t>成就</a:t>
                      </a:r>
                      <a:br>
                        <a:rPr lang="zh-CN" altLang="en-US" sz="2400" b="0" u="none" strike="noStrike" dirty="0">
                          <a:solidFill>
                            <a:srgbClr val="7030A0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rgbClr val="7030A0"/>
                          </a:solidFill>
                          <a:effectLst/>
                        </a:rPr>
                        <a:t>统筹</a:t>
                      </a:r>
                      <a:br>
                        <a:rPr lang="zh-CN" altLang="en-US" sz="2400" b="0" u="none" strike="noStrike" dirty="0">
                          <a:solidFill>
                            <a:srgbClr val="7030A0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rgbClr val="7030A0"/>
                          </a:solidFill>
                          <a:effectLst/>
                        </a:rPr>
                        <a:t>信仰</a:t>
                      </a:r>
                      <a:br>
                        <a:rPr lang="zh-CN" altLang="en-US" sz="2400" b="0" u="none" strike="noStrike" dirty="0">
                          <a:solidFill>
                            <a:srgbClr val="7030A0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rgbClr val="7030A0"/>
                          </a:solidFill>
                          <a:effectLst/>
                        </a:rPr>
                        <a:t>公平</a:t>
                      </a:r>
                      <a:br>
                        <a:rPr lang="zh-CN" altLang="en-US" sz="2400" b="0" u="none" strike="noStrike" dirty="0">
                          <a:solidFill>
                            <a:srgbClr val="7030A0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rgbClr val="7030A0"/>
                          </a:solidFill>
                          <a:effectLst/>
                        </a:rPr>
                        <a:t>审慎</a:t>
                      </a:r>
                      <a:br>
                        <a:rPr lang="zh-CN" altLang="en-US" sz="2400" b="0" u="none" strike="noStrike" dirty="0">
                          <a:solidFill>
                            <a:srgbClr val="7030A0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rgbClr val="7030A0"/>
                          </a:solidFill>
                          <a:effectLst/>
                        </a:rPr>
                        <a:t>纪律</a:t>
                      </a:r>
                      <a:br>
                        <a:rPr lang="zh-CN" altLang="en-US" sz="2400" b="0" u="none" strike="noStrike" dirty="0">
                          <a:solidFill>
                            <a:srgbClr val="7030A0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rgbClr val="7030A0"/>
                          </a:solidFill>
                          <a:effectLst/>
                        </a:rPr>
                        <a:t>专注</a:t>
                      </a:r>
                      <a:br>
                        <a:rPr lang="zh-CN" altLang="en-US" sz="2400" b="0" u="none" strike="noStrike" dirty="0">
                          <a:solidFill>
                            <a:srgbClr val="7030A0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rgbClr val="7030A0"/>
                          </a:solidFill>
                          <a:effectLst/>
                        </a:rPr>
                        <a:t>责任</a:t>
                      </a:r>
                      <a:br>
                        <a:rPr lang="zh-CN" altLang="en-US" sz="2400" b="0" u="none" strike="noStrike" dirty="0">
                          <a:solidFill>
                            <a:srgbClr val="7030A0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rgbClr val="7030A0"/>
                          </a:solidFill>
                          <a:effectLst/>
                        </a:rPr>
                        <a:t>排难</a:t>
                      </a:r>
                      <a:endParaRPr lang="zh-CN" altLang="en-US" sz="2400" b="0" i="0" u="none" strike="noStrike" dirty="0">
                        <a:solidFill>
                          <a:srgbClr val="7030A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451" marR="16451" marT="16451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行动</a:t>
                      </a:r>
                      <a:br>
                        <a:rPr lang="zh-CN" altLang="en-US" sz="24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统率</a:t>
                      </a:r>
                      <a:br>
                        <a:rPr lang="zh-CN" altLang="en-US" sz="24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沟通</a:t>
                      </a:r>
                      <a:br>
                        <a:rPr lang="zh-CN" altLang="en-US" sz="24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竞争</a:t>
                      </a:r>
                      <a:br>
                        <a:rPr lang="zh-CN" altLang="en-US" sz="24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完美</a:t>
                      </a:r>
                      <a:br>
                        <a:rPr lang="zh-CN" altLang="en-US" sz="24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自信</a:t>
                      </a:r>
                      <a:br>
                        <a:rPr lang="zh-CN" altLang="en-US" sz="24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追求</a:t>
                      </a:r>
                      <a:br>
                        <a:rPr lang="zh-CN" altLang="en-US" sz="24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取悦</a:t>
                      </a:r>
                      <a:endParaRPr lang="zh-CN" altLang="en-US" sz="2400" b="0" i="0" u="none" strike="noStrike" dirty="0">
                        <a:solidFill>
                          <a:schemeClr val="accent2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451" marR="16451" marT="16451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u="none" strike="noStrike" dirty="0">
                          <a:solidFill>
                            <a:srgbClr val="478BBF"/>
                          </a:solidFill>
                          <a:effectLst/>
                        </a:rPr>
                        <a:t>适应</a:t>
                      </a:r>
                      <a:br>
                        <a:rPr lang="zh-CN" altLang="en-US" sz="2400" b="0" u="none" strike="noStrike" dirty="0">
                          <a:solidFill>
                            <a:srgbClr val="478BBF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rgbClr val="478BBF"/>
                          </a:solidFill>
                          <a:effectLst/>
                        </a:rPr>
                        <a:t>关联</a:t>
                      </a:r>
                      <a:br>
                        <a:rPr lang="zh-CN" altLang="en-US" sz="2400" b="0" u="none" strike="noStrike" dirty="0">
                          <a:solidFill>
                            <a:srgbClr val="478BBF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rgbClr val="478BBF"/>
                          </a:solidFill>
                          <a:effectLst/>
                        </a:rPr>
                        <a:t>伯乐</a:t>
                      </a:r>
                      <a:br>
                        <a:rPr lang="zh-CN" altLang="en-US" sz="2400" b="0" u="none" strike="noStrike" dirty="0">
                          <a:solidFill>
                            <a:srgbClr val="478BBF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rgbClr val="478BBF"/>
                          </a:solidFill>
                          <a:effectLst/>
                        </a:rPr>
                        <a:t>体谅</a:t>
                      </a:r>
                      <a:br>
                        <a:rPr lang="zh-CN" altLang="en-US" sz="2400" b="0" u="none" strike="noStrike" dirty="0">
                          <a:solidFill>
                            <a:srgbClr val="478BBF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rgbClr val="478BBF"/>
                          </a:solidFill>
                          <a:effectLst/>
                        </a:rPr>
                        <a:t>和谐</a:t>
                      </a:r>
                      <a:br>
                        <a:rPr lang="zh-CN" altLang="en-US" sz="2400" b="0" u="none" strike="noStrike" dirty="0">
                          <a:solidFill>
                            <a:srgbClr val="478BBF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rgbClr val="478BBF"/>
                          </a:solidFill>
                          <a:effectLst/>
                        </a:rPr>
                        <a:t>包容</a:t>
                      </a:r>
                      <a:br>
                        <a:rPr lang="zh-CN" altLang="en-US" sz="2400" b="0" u="none" strike="noStrike" dirty="0">
                          <a:solidFill>
                            <a:srgbClr val="478BBF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rgbClr val="478BBF"/>
                          </a:solidFill>
                          <a:effectLst/>
                        </a:rPr>
                        <a:t>个别</a:t>
                      </a:r>
                      <a:br>
                        <a:rPr lang="zh-CN" altLang="en-US" sz="2400" b="0" u="none" strike="noStrike" dirty="0">
                          <a:solidFill>
                            <a:srgbClr val="478BBF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rgbClr val="478BBF"/>
                          </a:solidFill>
                          <a:effectLst/>
                        </a:rPr>
                        <a:t>积极</a:t>
                      </a:r>
                      <a:br>
                        <a:rPr lang="zh-CN" altLang="en-US" sz="2400" b="0" u="none" strike="noStrike" dirty="0">
                          <a:solidFill>
                            <a:srgbClr val="478BBF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rgbClr val="478BBF"/>
                          </a:solidFill>
                          <a:effectLst/>
                        </a:rPr>
                        <a:t>交往</a:t>
                      </a:r>
                      <a:endParaRPr lang="zh-CN" altLang="en-US" sz="2400" b="0" i="0" u="none" strike="noStrike" dirty="0"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451" marR="16451" marT="16451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分析</a:t>
                      </a:r>
                      <a:br>
                        <a:rPr lang="zh-CN" altLang="en-US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回顾</a:t>
                      </a:r>
                      <a:br>
                        <a:rPr lang="zh-CN" altLang="en-US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前瞻</a:t>
                      </a:r>
                      <a:br>
                        <a:rPr lang="zh-CN" altLang="en-US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理念</a:t>
                      </a:r>
                      <a:br>
                        <a:rPr lang="zh-CN" altLang="en-US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搜集</a:t>
                      </a:r>
                      <a:br>
                        <a:rPr lang="zh-CN" altLang="en-US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思维</a:t>
                      </a:r>
                      <a:br>
                        <a:rPr lang="zh-CN" altLang="en-US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学习</a:t>
                      </a:r>
                      <a:br>
                        <a:rPr lang="zh-CN" altLang="en-US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</a:br>
                      <a:r>
                        <a:rPr lang="zh-CN" altLang="en-US" sz="2400" b="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战略</a:t>
                      </a:r>
                      <a:endParaRPr lang="zh-CN" altLang="en-US" sz="2400" b="0" i="0" u="none" strike="noStrike" dirty="0">
                        <a:solidFill>
                          <a:schemeClr val="accent6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451" marR="16451" marT="16451" marB="0"/>
                </a:tc>
                <a:extLst>
                  <a:ext uri="{0D108BD9-81ED-4DB2-BD59-A6C34878D82A}">
                    <a16:rowId xmlns:a16="http://schemas.microsoft.com/office/drawing/2014/main" val="2141345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2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310BE-C35E-0A4A-8DE1-F3E3F64B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70" y="151370"/>
            <a:ext cx="10515600" cy="1325563"/>
          </a:xfrm>
        </p:spPr>
        <p:txBody>
          <a:bodyPr/>
          <a:lstStyle/>
          <a:p>
            <a:pPr marR="0" rtl="0"/>
            <a:r>
              <a:rPr lang="en-US" altLang="zh-CN" b="1" i="0" u="none" strike="noStrike" kern="2200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b="1" i="0" u="none" strike="noStrike" kern="2200" baseline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克利夫顿优势运用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3DED6-1385-3443-B2B9-8D2985078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70" y="1355013"/>
            <a:ext cx="10515600" cy="5914467"/>
          </a:xfrm>
        </p:spPr>
        <p:txBody>
          <a:bodyPr>
            <a:normAutofit/>
          </a:bodyPr>
          <a:lstStyle/>
          <a:p>
            <a:pPr marL="0" lvl="0" indent="0">
              <a:lnSpc>
                <a:spcPct val="125000"/>
              </a:lnSpc>
              <a:buNone/>
            </a:pPr>
            <a:r>
              <a:rPr lang="zh-CN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发现优势</a:t>
            </a:r>
            <a:endParaRPr lang="en-US" altLang="zh-CN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 algn="just" defTabSz="457200">
              <a:lnSpc>
                <a:spcPct val="145000"/>
              </a:lnSpc>
              <a:buNone/>
            </a:pP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做测评，阅读报告，对照优势识别器</a:t>
            </a:r>
            <a:r>
              <a:rPr lang="en-US" altLang="zh-CN" sz="2600" dirty="0">
                <a:latin typeface="SimSun" panose="02010600030101010101" pitchFamily="2" charset="-122"/>
                <a:ea typeface="SimSun" panose="02010600030101010101" pitchFamily="2" charset="-122"/>
              </a:rPr>
              <a:t>2.0</a:t>
            </a:r>
            <a:r>
              <a:rPr lang="zh-CN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中对每个才干的解释，结合自己过往经历、他人评价、平时的习惯，进一步澄清确认。</a:t>
            </a:r>
            <a:endParaRPr lang="en-US" altLang="zh-CN" sz="2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理解优势</a:t>
            </a:r>
            <a:endParaRPr lang="en-US" altLang="zh-CN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600" kern="100" dirty="0">
                <a:latin typeface="SimSun" panose="02010600030101010101" pitchFamily="2" charset="-122"/>
                <a:ea typeface="SimSun" panose="02010600030101010101" pitchFamily="2" charset="-122"/>
              </a:rPr>
              <a:t>了解如何将你最突出的才干发展为优势。</a:t>
            </a:r>
            <a:endParaRPr lang="en-US" altLang="zh-CN" sz="2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zh-CN" sz="2600" b="1" dirty="0">
                <a:latin typeface="SimSun" panose="02010600030101010101" pitchFamily="2" charset="-122"/>
                <a:ea typeface="SimSun" panose="02010600030101010101" pitchFamily="2" charset="-122"/>
              </a:rPr>
              <a:t>发挥优势</a:t>
            </a:r>
            <a:endParaRPr lang="en-US" altLang="zh-CN" sz="26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0" indent="0">
              <a:lnSpc>
                <a:spcPct val="125000"/>
              </a:lnSpc>
              <a:buNone/>
            </a:pPr>
            <a:r>
              <a:rPr lang="zh-CN" altLang="en-US" sz="2600" kern="100" dirty="0">
                <a:latin typeface="SimSun" panose="02010600030101010101" pitchFamily="2" charset="-122"/>
                <a:ea typeface="SimSun" panose="02010600030101010101" pitchFamily="2" charset="-122"/>
              </a:rPr>
              <a:t>为了实现某些目标，利用你的个性化结果和报告，从才干的需求、擅长、喜欢、盲点等特点入手，设计实现路径，以最大限度地实现你的潜能。</a:t>
            </a:r>
          </a:p>
          <a:p>
            <a:pPr marL="0" lvl="0" indent="0">
              <a:buNone/>
            </a:pPr>
            <a:endParaRPr lang="en-US" altLang="zh-CN" sz="2000" dirty="0"/>
          </a:p>
          <a:p>
            <a:pPr marL="0" marR="0" lvl="0" indent="0" rtl="0">
              <a:lnSpc>
                <a:spcPct val="125000"/>
              </a:lnSpc>
              <a:buNone/>
            </a:pPr>
            <a:endParaRPr lang="en-US" altLang="zh-CN" sz="2000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1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3701</TotalTime>
  <Words>957</Words>
  <Application>Microsoft Macintosh PowerPoint</Application>
  <PresentationFormat>宽屏</PresentationFormat>
  <Paragraphs>94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等线 Light</vt:lpstr>
      <vt:lpstr>SimHei</vt:lpstr>
      <vt:lpstr>SimSun</vt:lpstr>
      <vt:lpstr>Microsoft YaHei</vt:lpstr>
      <vt:lpstr>KaiTi</vt:lpstr>
      <vt:lpstr>Arial</vt:lpstr>
      <vt:lpstr>Calibri</vt:lpstr>
      <vt:lpstr>Calibri Light</vt:lpstr>
      <vt:lpstr>Office 主题​​</vt:lpstr>
      <vt:lpstr>克利夫顿优势识别测试揭秘 </vt:lpstr>
      <vt:lpstr>引言</vt:lpstr>
      <vt:lpstr>目 录</vt:lpstr>
      <vt:lpstr>如果我们研究怎样成功，而不是如何避免失败，那会发生什么呢？</vt:lpstr>
      <vt:lpstr>1. 克利夫顿优势发展史</vt:lpstr>
      <vt:lpstr>2. 克利夫顿优势公式</vt:lpstr>
      <vt:lpstr>2. 优势识别测试是什么</vt:lpstr>
      <vt:lpstr>2. 克利夫顿优势四大维度</vt:lpstr>
      <vt:lpstr>3. 克利夫顿优势运用</vt:lpstr>
      <vt:lpstr>最核心的是自我接纳。自我接纳后，行动力自然涌现。</vt:lpstr>
      <vt:lpstr>4. 克利夫顿优势测试案例</vt:lpstr>
      <vt:lpstr>4. 克利夫顿优势测试案例</vt:lpstr>
      <vt:lpstr>4. 克利夫顿优势测试案例</vt:lpstr>
      <vt:lpstr>4. 克利夫顿优势测试渠道</vt:lpstr>
      <vt:lpstr>「自己」这个东西是看不见的，撞上一些别的什么，反弹回来，才会了解「自己」。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第二组《克利夫顿优势识别》</dc:title>
  <dc:creator>松 内</dc:creator>
  <cp:lastModifiedBy>松 内</cp:lastModifiedBy>
  <cp:revision>15</cp:revision>
  <dcterms:created xsi:type="dcterms:W3CDTF">2021-09-04T13:11:40Z</dcterms:created>
  <dcterms:modified xsi:type="dcterms:W3CDTF">2021-09-11T07:16:04Z</dcterms:modified>
</cp:coreProperties>
</file>