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8" name="Shape 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5" name="Shape 1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 name="Shape 52"/>
        <p:cNvGrpSpPr/>
        <p:nvPr/>
      </p:nvGrpSpPr>
      <p:grpSpPr>
        <a:xfrm>
          <a:off y="0" x="0"/>
          <a:ext cy="0" cx="0"/>
          <a:chOff y="0" x="0"/>
          <a:chExt cy="0" cx="0"/>
        </a:xfrm>
      </p:grpSpPr>
      <p:sp>
        <p:nvSpPr>
          <p:cNvPr id="53" name="Shape 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4" name="Shape 5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*Pikachu was critically hit by wall of text*</a:t>
            </a:r>
          </a:p>
          <a:p>
            <a:pPr>
              <a:spcBef>
                <a:spcPts val="0"/>
              </a:spcBef>
              <a:buNone/>
            </a:pPr>
            <a:r>
              <a:rPr lang="en"/>
              <a:t>*Pikachu has fainted!*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 name="Shape 65"/>
        <p:cNvGrpSpPr/>
        <p:nvPr/>
      </p:nvGrpSpPr>
      <p:grpSpPr>
        <a:xfrm>
          <a:off y="0" x="0"/>
          <a:ext cy="0" cx="0"/>
          <a:chOff y="0" x="0"/>
          <a:chExt cy="0" cx="0"/>
        </a:xfrm>
      </p:grpSpPr>
      <p:sp>
        <p:nvSpPr>
          <p:cNvPr id="66" name="Shape 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7" name="Shape 6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F</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5176499" cx="9144000"/>
          </a:xfrm>
          <a:prstGeom prst="rect">
            <a:avLst/>
          </a:prstGeom>
          <a:gradFill>
            <a:gsLst>
              <a:gs pos="0">
                <a:srgbClr val="003171"/>
              </a:gs>
              <a:gs pos="100000">
                <a:srgbClr val="549FFF"/>
              </a:gs>
            </a:gsLst>
            <a:lin ang="7920000" scaled="0"/>
          </a:gradFill>
          <a:ln>
            <a:noFill/>
          </a:ln>
        </p:spPr>
        <p:txBody>
          <a:bodyPr bIns="45700" rIns="91425" lIns="91425" tIns="45700" anchor="ctr" anchorCtr="0">
            <a:noAutofit/>
          </a:bodyPr>
          <a:lstStyle/>
          <a:p>
            <a:pPr>
              <a:spcBef>
                <a:spcPts val="0"/>
              </a:spcBef>
              <a:buNone/>
            </a:pPr>
            <a:r>
              <a:t/>
            </a:r>
            <a:endParaRPr/>
          </a:p>
        </p:txBody>
      </p:sp>
      <p:sp>
        <p:nvSpPr>
          <p:cNvPr id="9" name="Shape 9"/>
          <p:cNvSpPr/>
          <p:nvPr/>
        </p:nvSpPr>
        <p:spPr>
          <a:xfrm flipH="1">
            <a:off y="12039" x="-3832"/>
            <a:ext cy="5165065" cx="10925833"/>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0" name="Shape 10"/>
          <p:cNvSpPr/>
          <p:nvPr/>
        </p:nvSpPr>
        <p:spPr>
          <a:xfrm flipH="1">
            <a:off y="660" x="14659"/>
            <a:ext cy="5165065" cx="10500940"/>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b" anchorCtr="0">
            <a:noAutofit/>
          </a:bodyPr>
          <a:lstStyle/>
          <a:p>
            <a:pPr>
              <a:spcBef>
                <a:spcPts val="0"/>
              </a:spcBef>
              <a:buNone/>
            </a:pPr>
            <a:r>
              <a:t/>
            </a:r>
            <a:endParaRPr/>
          </a:p>
        </p:txBody>
      </p:sp>
      <p:sp>
        <p:nvSpPr>
          <p:cNvPr id="11" name="Shape 11"/>
          <p:cNvSpPr/>
          <p:nvPr/>
        </p:nvSpPr>
        <p:spPr>
          <a:xfrm>
            <a:off y="-661" x="-846666"/>
            <a:ext cy="5176308" cx="2167466"/>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2" name="Shape 12"/>
          <p:cNvSpPr/>
          <p:nvPr/>
        </p:nvSpPr>
        <p:spPr>
          <a:xfrm rot="10800000" flipH="1">
            <a:off y="131" x="-524933"/>
            <a:ext cy="5176308" cx="1403434"/>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ctrTitle"/>
          </p:nvPr>
        </p:nvSpPr>
        <p:spPr>
          <a:xfrm>
            <a:off y="1242060" x="1082040"/>
            <a:ext cy="1102500" cx="7050900"/>
          </a:xfrm>
          <a:prstGeom prst="rect">
            <a:avLst/>
          </a:prstGeom>
        </p:spPr>
        <p:txBody>
          <a:bodyPr bIns="91425" rIns="91425" lIns="91425" tIns="91425" anchor="b" anchorCtr="0"/>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y="2423159" x="1082040"/>
            <a:ext cy="694199" cx="7035899"/>
          </a:xfrm>
          <a:prstGeom prst="rect">
            <a:avLst/>
          </a:prstGeom>
        </p:spPr>
        <p:txBody>
          <a:bodyPr bIns="91425" rIns="91425" lIns="91425" tIns="91425" anchor="t" anchorCtr="0"/>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idx="1" type="body"/>
          </p:nvPr>
        </p:nvSpPr>
        <p:spPr>
          <a:xfrm>
            <a:off y="1244242" x="457200"/>
            <a:ext cy="36303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19" name="Shape 19"/>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0" name="Shape 20"/>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y="0" x="0"/>
          <a:ext cy="0" cx="0"/>
          <a:chOff y="0" x="0"/>
          <a:chExt cy="0" cx="0"/>
        </a:xfrm>
      </p:grpSpPr>
      <p:sp>
        <p:nvSpPr>
          <p:cNvPr id="22" name="Shape 22"/>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3" name="Shape 23"/>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y="1244242" x="457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27" name="Shape 27"/>
          <p:cNvSpPr txBox="1"/>
          <p:nvPr>
            <p:ph idx="2" type="body"/>
          </p:nvPr>
        </p:nvSpPr>
        <p:spPr>
          <a:xfrm>
            <a:off y="1244242" x="4648200"/>
            <a:ext cy="3630300" cx="4038599"/>
          </a:xfrm>
          <a:prstGeom prst="rect">
            <a:avLst/>
          </a:prstGeom>
        </p:spPr>
        <p:txBody>
          <a:bodyPr bIns="91425" rIns="91425" lIns="91425" t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y="0" x="0"/>
          <a:ext cy="0" cx="0"/>
          <a:chOff y="0" x="0"/>
          <a:chExt cy="0" cx="0"/>
        </a:xfrm>
      </p:grpSpPr>
      <p:sp>
        <p:nvSpPr>
          <p:cNvPr id="29" name="Shape 29"/>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0" name="Shape 30"/>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1" name="Shape 31"/>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a:pPr>
              <a:spcBef>
                <a:spcPts val="0"/>
              </a:spcBef>
              <a:buNone/>
            </a:pPr>
            <a:r>
              <a:t/>
            </a:r>
            <a:endParaRPr/>
          </a:p>
        </p:txBody>
      </p:sp>
      <p:sp>
        <p:nvSpPr>
          <p:cNvPr id="32" name="Shape 32"/>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y="0" x="0"/>
          <a:ext cy="0" cx="0"/>
          <a:chOff y="0" x="0"/>
          <a:chExt cy="0" cx="0"/>
        </a:xfrm>
      </p:grpSpPr>
      <p:grpSp>
        <p:nvGrpSpPr>
          <p:cNvPr id="34" name="Shape 34"/>
          <p:cNvGrpSpPr/>
          <p:nvPr/>
        </p:nvGrpSpPr>
        <p:grpSpPr>
          <a:xfrm>
            <a:off y="3700039" x="-6264"/>
            <a:ext cy="2325488" cx="9150267"/>
            <a:chOff y="4933386" x="-6264"/>
            <a:chExt cy="3100650" cx="9150267"/>
          </a:xfrm>
        </p:grpSpPr>
        <p:sp>
          <p:nvSpPr>
            <p:cNvPr id="35" name="Shape 35"/>
            <p:cNvSpPr/>
            <p:nvPr/>
          </p:nvSpPr>
          <p:spPr>
            <a:xfrm>
              <a:off y="5537200" x="-7"/>
              <a:ext cy="1574769" cx="9144008"/>
            </a:xfrm>
            <a:custGeom>
              <a:pathLst>
                <a:path w="9144009" extrusionOk="0" h="1257301">
                  <a:moveTo>
                    <a:pt y="266700" x="5"/>
                  </a:moveTo>
                  <a:cubicBezTo>
                    <a:pt y="1257301" x="8115305"/>
                    <a:pt y="0" x="7620009"/>
                    <a:pt y="186267" x="9144009"/>
                  </a:cubicBezTo>
                  <a:cubicBezTo>
                    <a:pt y="441678" x="9144008"/>
                    <a:pt y="818763" x="9143998"/>
                    <a:pt y="1074174" x="9143997"/>
                  </a:cubicBezTo>
                  <a:lnTo>
                    <a:pt y="1086874" x="0"/>
                  </a:lnTo>
                  <a:cubicBezTo>
                    <a:pt y="854041" x="0"/>
                    <a:pt y="499533" x="5"/>
                    <a:pt y="266700" x="5"/>
                  </a:cubicBezTo>
                  <a:close/>
                </a:path>
              </a:pathLst>
            </a:custGeom>
            <a:gradFill>
              <a:gsLst>
                <a:gs pos="0">
                  <a:srgbClr val="549FFF"/>
                </a:gs>
                <a:gs pos="100000">
                  <a:srgbClr val="003171">
                    <a:alpha val="51764"/>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sp>
          <p:nvSpPr>
            <p:cNvPr id="36" name="Shape 36"/>
            <p:cNvSpPr/>
            <p:nvPr/>
          </p:nvSpPr>
          <p:spPr>
            <a:xfrm rot="10800000" flipH="1">
              <a:off y="1908578" x="3018543"/>
              <a:ext cy="9150266"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 r="100%"/>
              </a:path>
              <a:tileRect b="-100%" l="-100%"/>
            </a:gradFill>
            <a:ln>
              <a:noFill/>
            </a:ln>
          </p:spPr>
          <p:txBody>
            <a:bodyPr bIns="45700" rIns="91425" lIns="91425" tIns="45700" anchor="ctr" anchorCtr="0">
              <a:noAutofit/>
            </a:bodyPr>
            <a:lstStyle/>
            <a:p>
              <a:pPr>
                <a:spcBef>
                  <a:spcPts val="0"/>
                </a:spcBef>
                <a:buNone/>
              </a:pPr>
              <a:r>
                <a:t/>
              </a:r>
              <a:endParaRPr/>
            </a:p>
          </p:txBody>
        </p:sp>
        <p:sp>
          <p:nvSpPr>
            <p:cNvPr id="37" name="Shape 37"/>
            <p:cNvSpPr/>
            <p:nvPr/>
          </p:nvSpPr>
          <p:spPr>
            <a:xfrm>
              <a:off y="5740400" x="-7"/>
              <a:ext cy="1574769" cx="9144010"/>
            </a:xfrm>
            <a:custGeom>
              <a:pathLst>
                <a:path w="9144011" extrusionOk="0" h="1257301">
                  <a:moveTo>
                    <a:pt y="266700" x="7"/>
                  </a:moveTo>
                  <a:cubicBezTo>
                    <a:pt y="1257301" x="8115307"/>
                    <a:pt y="0" x="7620011"/>
                    <a:pt y="186267" x="9144011"/>
                  </a:cubicBezTo>
                  <a:lnTo>
                    <a:pt y="921775" x="9144011"/>
                  </a:lnTo>
                  <a:lnTo>
                    <a:pt y="931914" x="0"/>
                  </a:lnTo>
                  <a:cubicBezTo>
                    <a:pt y="699081" x="0"/>
                    <a:pt y="499533" x="7"/>
                    <a:pt y="266700" x="7"/>
                  </a:cubicBezTo>
                  <a:close/>
                </a:path>
              </a:pathLst>
            </a:custGeom>
            <a:gradFill>
              <a:gsLst>
                <a:gs pos="0">
                  <a:srgbClr val="549FFF">
                    <a:alpha val="81960"/>
                  </a:srgbClr>
                </a:gs>
                <a:gs pos="100000">
                  <a:srgbClr val="003171">
                    <a:alpha val="81960"/>
                  </a:srgbClr>
                </a:gs>
              </a:gsLst>
              <a:path path="circle">
                <a:fillToRect t="50%" b="50%" r="50%" l="50%"/>
              </a:path>
              <a:tileRect/>
            </a:gradFill>
            <a:ln>
              <a:noFill/>
            </a:ln>
          </p:spPr>
          <p:txBody>
            <a:bodyPr bIns="45700" rIns="91425" lIns="91425" tIns="45700" anchor="ctr" anchorCtr="0">
              <a:noAutofit/>
            </a:bodyPr>
            <a:lstStyle/>
            <a:p>
              <a:pPr>
                <a:spcBef>
                  <a:spcPts val="0"/>
                </a:spcBef>
                <a:buNone/>
              </a:pPr>
              <a:r>
                <a:t/>
              </a:r>
              <a:endParaRPr/>
            </a:p>
          </p:txBody>
        </p:sp>
      </p:grpSp>
      <p:sp>
        <p:nvSpPr>
          <p:cNvPr id="38" name="Shape 38"/>
          <p:cNvSpPr txBox="1"/>
          <p:nvPr>
            <p:ph idx="1" type="body"/>
          </p:nvPr>
        </p:nvSpPr>
        <p:spPr>
          <a:xfrm>
            <a:off y="4025503" x="1792288"/>
            <a:ext cy="603599" cx="5486399"/>
          </a:xfrm>
          <a:prstGeom prst="rect">
            <a:avLst/>
          </a:prstGeom>
        </p:spPr>
        <p:txBody>
          <a:bodyPr bIns="91425" rIns="91425" lIns="91425" tIns="91425" anchor="ctr" anchorCtr="0"/>
          <a:lstStyle>
            <a:lvl1pPr algn="ctr">
              <a:spcBef>
                <a:spcPts val="0"/>
              </a:spcBef>
              <a:buSzPct val="100000"/>
              <a:buNone/>
              <a:defRPr sz="24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994200" cx="8229600"/>
          </a:xfrm>
          <a:prstGeom prst="rect">
            <a:avLst/>
          </a:prstGeom>
        </p:spPr>
        <p:txBody>
          <a:bodyPr bIns="91425" rIns="91425" lIns="91425" tIns="91425" anchor="b" anchorCtr="0"/>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y="1295400" x="457200"/>
            <a:ext cy="3394500" cx="8229600"/>
          </a:xfrm>
          <a:prstGeom prst="rect">
            <a:avLst/>
          </a:prstGeom>
        </p:spPr>
        <p:txBody>
          <a:bodyPr bIns="91425" rIns="91425" lIns="91425" tIns="91425" anchor="t" anchorCtr="0"/>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jpg" Type="http://schemas.openxmlformats.org/officeDocument/2006/relationships/image" Id="rId4"/><Relationship Target="../media/image02.jpg" Type="http://schemas.openxmlformats.org/officeDocument/2006/relationships/image" Id="rId3"/><Relationship Target="../media/image05.pn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6.xml" Type="http://schemas.openxmlformats.org/officeDocument/2006/relationships/slideLayout" Id="rId1"/><Relationship Target="../media/image07.png" Type="http://schemas.openxmlformats.org/officeDocument/2006/relationships/image" Id="rId4"/><Relationship Target="../media/image10.png" Type="http://schemas.openxmlformats.org/officeDocument/2006/relationships/image" Id="rId3"/><Relationship Target="../media/image16.png" Type="http://schemas.openxmlformats.org/officeDocument/2006/relationships/image" Id="rId6"/><Relationship Target="../media/image14.png" Type="http://schemas.openxmlformats.org/officeDocument/2006/relationships/image" Id="rId5"/></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6.xml" Type="http://schemas.openxmlformats.org/officeDocument/2006/relationships/slideLayout" Id="rId1"/><Relationship Target="../media/image08.png" Type="http://schemas.openxmlformats.org/officeDocument/2006/relationships/image" Id="rId4"/><Relationship Target="../media/image11.png" Type="http://schemas.openxmlformats.org/officeDocument/2006/relationships/image" Id="rId3"/><Relationship Target="../media/image15.png" Type="http://schemas.openxmlformats.org/officeDocument/2006/relationships/image" Id="rId6"/><Relationship Target="../media/image13.png" Type="http://schemas.openxmlformats.org/officeDocument/2006/relationships/image" Id="rId5"/></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6.xml" Type="http://schemas.openxmlformats.org/officeDocument/2006/relationships/slideLayout" Id="rId1"/><Relationship Target="../media/image17.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6.xml" Type="http://schemas.openxmlformats.org/officeDocument/2006/relationships/slideLayout" Id="rId1"/><Relationship Target="http://youtube.com/v/pHKFIH-Llqo" Type="http://schemas.openxmlformats.org/officeDocument/2006/relationships/hyperlink" TargetMode="External" Id="rId4"/><Relationship Target="../media/image09.jpg" Type="http://schemas.openxmlformats.org/officeDocument/2006/relationships/image" Id="rId5"/></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6.xml" Type="http://schemas.openxmlformats.org/officeDocument/2006/relationships/slideLayout" Id="rId1"/><Relationship Target="http://youtube.com/v/uV3hGIiyVgc" Type="http://schemas.openxmlformats.org/officeDocument/2006/relationships/hyperlink" TargetMode="External" Id="rId4"/><Relationship Target="../media/image12.jpg" Type="http://schemas.openxmlformats.org/officeDocument/2006/relationships/image" Id="rId5"/></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gif"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6.xml" Type="http://schemas.openxmlformats.org/officeDocument/2006/relationships/slideLayout" Id="rId1"/><Relationship Target="../media/image04.png" Type="http://schemas.openxmlformats.org/officeDocument/2006/relationships/image" Id="rId4"/><Relationship Target="../media/image03.png" Type="http://schemas.openxmlformats.org/officeDocument/2006/relationships/image" Id="rId3"/><Relationship Target="../media/image06.png" Type="http://schemas.openxmlformats.org/officeDocument/2006/relationships/image"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https://groups.nscl.msu.edu/jina/reaclib/db"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ctrTitle"/>
          </p:nvPr>
        </p:nvSpPr>
        <p:spPr>
          <a:xfrm>
            <a:off y="72275" x="192725"/>
            <a:ext cy="2144099" cx="8805300"/>
          </a:xfrm>
          <a:prstGeom prst="rect">
            <a:avLst/>
          </a:prstGeom>
        </p:spPr>
        <p:txBody>
          <a:bodyPr bIns="91425" rIns="91425" lIns="91425" tIns="91425" anchor="b" anchorCtr="0">
            <a:noAutofit/>
          </a:bodyPr>
          <a:lstStyle/>
          <a:p>
            <a:pPr algn="ctr">
              <a:spcBef>
                <a:spcPts val="0"/>
              </a:spcBef>
              <a:buNone/>
            </a:pPr>
            <a:r>
              <a:rPr lang="en"/>
              <a:t>Following the Fusion Network in the Crust of Accreting Neutron Stars </a:t>
            </a:r>
          </a:p>
        </p:txBody>
      </p:sp>
      <p:sp>
        <p:nvSpPr>
          <p:cNvPr id="42" name="Shape 42"/>
          <p:cNvSpPr txBox="1"/>
          <p:nvPr>
            <p:ph idx="1" type="subTitle"/>
          </p:nvPr>
        </p:nvSpPr>
        <p:spPr>
          <a:xfrm>
            <a:off y="2120025" x="685800"/>
            <a:ext cy="1276799" cx="7772400"/>
          </a:xfrm>
          <a:prstGeom prst="rect">
            <a:avLst/>
          </a:prstGeom>
        </p:spPr>
        <p:txBody>
          <a:bodyPr bIns="91425" rIns="91425" lIns="91425" tIns="91425" anchor="t" anchorCtr="0">
            <a:noAutofit/>
          </a:bodyPr>
          <a:lstStyle/>
          <a:p>
            <a:pPr rtl="0" lvl="0">
              <a:spcBef>
                <a:spcPts val="0"/>
              </a:spcBef>
              <a:buNone/>
            </a:pPr>
            <a:r>
              <a:rPr sz="1200" lang="en" i="1"/>
              <a:t>Amber Lauer, Louisiana State University Dept. of Physics &amp; Astronomy, Baton Rouge, LA, 70802</a:t>
            </a:r>
          </a:p>
          <a:p>
            <a:pPr rtl="0">
              <a:spcBef>
                <a:spcPts val="0"/>
              </a:spcBef>
              <a:buNone/>
            </a:pPr>
            <a:r>
              <a:rPr sz="1200" lang="en" i="1"/>
              <a:t>Fei Yuan, Michigan State University Dept. of Physics &amp; Astronomy, East Lansing, MI, 48824</a:t>
            </a:r>
          </a:p>
          <a:p>
            <a:pPr rtl="0">
              <a:spcBef>
                <a:spcPts val="0"/>
              </a:spcBef>
              <a:buNone/>
            </a:pPr>
            <a:r>
              <a:rPr sz="1200" lang="en" i="1"/>
              <a:t>Tsunghan Yeh, University of Illinois, Dept. of Physics, Urbana-Champaign, IL, 61801</a:t>
            </a:r>
          </a:p>
        </p:txBody>
      </p:sp>
      <p:pic>
        <p:nvPicPr>
          <p:cNvPr id="43" name="Shape 43"/>
          <p:cNvPicPr preferRelativeResize="0"/>
          <p:nvPr/>
        </p:nvPicPr>
        <p:blipFill>
          <a:blip r:embed="rId3"/>
          <a:stretch>
            <a:fillRect/>
          </a:stretch>
        </p:blipFill>
        <p:spPr>
          <a:xfrm>
            <a:off y="3396825" x="6749500"/>
            <a:ext cy="1686400" cx="2248526"/>
          </a:xfrm>
          <a:prstGeom prst="rect">
            <a:avLst/>
          </a:prstGeom>
          <a:noFill/>
          <a:ln>
            <a:noFill/>
          </a:ln>
        </p:spPr>
      </p:pic>
      <p:pic>
        <p:nvPicPr>
          <p:cNvPr id="44" name="Shape 44"/>
          <p:cNvPicPr preferRelativeResize="0"/>
          <p:nvPr/>
        </p:nvPicPr>
        <p:blipFill>
          <a:blip r:embed="rId4"/>
          <a:stretch>
            <a:fillRect/>
          </a:stretch>
        </p:blipFill>
        <p:spPr>
          <a:xfrm>
            <a:off y="3380662" x="3121262"/>
            <a:ext cy="1718724" cx="2060786"/>
          </a:xfrm>
          <a:prstGeom prst="rect">
            <a:avLst/>
          </a:prstGeom>
          <a:noFill/>
          <a:ln>
            <a:noFill/>
          </a:ln>
        </p:spPr>
      </p:pic>
      <p:pic>
        <p:nvPicPr>
          <p:cNvPr id="45" name="Shape 45"/>
          <p:cNvPicPr preferRelativeResize="0"/>
          <p:nvPr/>
        </p:nvPicPr>
        <p:blipFill>
          <a:blip r:embed="rId5"/>
          <a:stretch>
            <a:fillRect/>
          </a:stretch>
        </p:blipFill>
        <p:spPr>
          <a:xfrm>
            <a:off y="3320400" x="192729"/>
            <a:ext cy="1762825" cx="136106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spcBef>
                <a:spcPts val="0"/>
              </a:spcBef>
              <a:buClr>
                <a:schemeClr val="dk2"/>
              </a:buClr>
              <a:buSzPct val="100000"/>
              <a:buFont typeface="Arial"/>
              <a:buChar char="●"/>
            </a:pPr>
            <a:r>
              <a:rPr lang="en">
                <a:latin typeface="Inconsolata"/>
                <a:ea typeface="Inconsolata"/>
                <a:cs typeface="Inconsolata"/>
                <a:sym typeface="Inconsolata"/>
              </a:rPr>
              <a:t>ev*:</a:t>
            </a:r>
            <a:r>
              <a:rPr lang="en"/>
              <a:t> ASCII, max 14 nuclides</a:t>
            </a:r>
          </a:p>
          <a:p>
            <a:pPr rtl="0" lvl="0" indent="-431800" marL="457200">
              <a:spcBef>
                <a:spcPts val="0"/>
              </a:spcBef>
              <a:buClr>
                <a:schemeClr val="dk2"/>
              </a:buClr>
              <a:buSzPct val="100000"/>
              <a:buFont typeface="Arial"/>
              <a:buChar char="●"/>
            </a:pPr>
            <a:r>
              <a:rPr lang="en">
                <a:latin typeface="Inconsolata"/>
                <a:ea typeface="Inconsolata"/>
                <a:cs typeface="Inconsolata"/>
                <a:sym typeface="Inconsolata"/>
              </a:rPr>
              <a:t>tso*:</a:t>
            </a:r>
            <a:r>
              <a:rPr lang="en"/>
              <a:t> binary, all nuclides</a:t>
            </a:r>
          </a:p>
          <a:p>
            <a:pPr rtl="0" lvl="0" indent="-431800" marL="457200">
              <a:spcBef>
                <a:spcPts val="0"/>
              </a:spcBef>
              <a:buClr>
                <a:schemeClr val="dk2"/>
              </a:buClr>
              <a:buSzPct val="100000"/>
              <a:buFont typeface="Arial"/>
              <a:buChar char="●"/>
            </a:pPr>
            <a:r>
              <a:rPr lang="en"/>
              <a:t>decoded with Python (tip-o-hat → Kevin)</a:t>
            </a:r>
            <a:r>
              <a:rPr u="sng" sz="1400" lang="en"/>
              <a:t>https://github.com/xrf/talent-astro-proj2/blob/master/tso_reader.py</a:t>
            </a:r>
          </a:p>
          <a:p>
            <a:pPr rtl="0" lvl="0" indent="-431800" marL="457200">
              <a:spcBef>
                <a:spcPts val="0"/>
              </a:spcBef>
              <a:buClr>
                <a:schemeClr val="dk2"/>
              </a:buClr>
              <a:buSzPct val="100000"/>
              <a:buFont typeface="Arial"/>
              <a:buChar char="●"/>
            </a:pPr>
            <a:r>
              <a:rPr lang="en"/>
              <a:t>plot with Matplotlib</a:t>
            </a:r>
          </a:p>
          <a:p>
            <a:pPr rtl="0" lvl="0" indent="-431800" marL="457200">
              <a:spcBef>
                <a:spcPts val="0"/>
              </a:spcBef>
              <a:buClr>
                <a:schemeClr val="dk2"/>
              </a:buClr>
              <a:buSzPct val="100000"/>
              <a:buFont typeface="Arial"/>
              <a:buChar char="●"/>
            </a:pPr>
            <a:r>
              <a:rPr lang="en"/>
              <a:t>generate animation (tip-o-hat → Kaitlin)</a:t>
            </a:r>
            <a:r>
              <a:rPr u="sng" sz="1400" lang="en"/>
              <a:t>https://github.com/xrf/talent-astro-proj2/blob/master/plot-chart</a:t>
            </a:r>
          </a:p>
          <a:p>
            <a:pPr rtl="0" lvl="0" indent="-431800" marL="457200">
              <a:spcBef>
                <a:spcPts val="0"/>
              </a:spcBef>
              <a:buClr>
                <a:schemeClr val="dk2"/>
              </a:buClr>
              <a:buSzPct val="100000"/>
              <a:buFont typeface="Arial"/>
              <a:buChar char="●"/>
            </a:pPr>
            <a:r>
              <a:rPr lang="en"/>
              <a:t>uses (</a:t>
            </a:r>
            <a:r>
              <a:rPr lang="en" i="1"/>
              <a:t>A</a:t>
            </a:r>
            <a:r>
              <a:rPr lang="en"/>
              <a:t>, </a:t>
            </a:r>
            <a:r>
              <a:rPr lang="en" i="1"/>
              <a:t>Z</a:t>
            </a:r>
            <a:r>
              <a:rPr lang="en"/>
              <a:t>) data (tip-o-hat → Alison)</a:t>
            </a:r>
          </a:p>
        </p:txBody>
      </p:sp>
      <p:sp>
        <p:nvSpPr>
          <p:cNvPr id="103" name="Shape 103"/>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Output files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pic>
        <p:nvPicPr>
          <p:cNvPr id="108" name="Shape 108"/>
          <p:cNvPicPr preferRelativeResize="0"/>
          <p:nvPr/>
        </p:nvPicPr>
        <p:blipFill>
          <a:blip r:embed="rId3"/>
          <a:stretch>
            <a:fillRect/>
          </a:stretch>
        </p:blipFill>
        <p:spPr>
          <a:xfrm>
            <a:off y="0" x="5482000"/>
            <a:ext cy="2631549" cx="3669574"/>
          </a:xfrm>
          <a:prstGeom prst="rect">
            <a:avLst/>
          </a:prstGeom>
          <a:noFill/>
          <a:ln>
            <a:noFill/>
          </a:ln>
        </p:spPr>
      </p:pic>
      <p:pic>
        <p:nvPicPr>
          <p:cNvPr id="109" name="Shape 109"/>
          <p:cNvPicPr preferRelativeResize="0"/>
          <p:nvPr/>
        </p:nvPicPr>
        <p:blipFill>
          <a:blip r:embed="rId4"/>
          <a:stretch>
            <a:fillRect/>
          </a:stretch>
        </p:blipFill>
        <p:spPr>
          <a:xfrm>
            <a:off y="2626850" x="0"/>
            <a:ext cy="2511950" cx="3654450"/>
          </a:xfrm>
          <a:prstGeom prst="rect">
            <a:avLst/>
          </a:prstGeom>
          <a:noFill/>
          <a:ln>
            <a:noFill/>
          </a:ln>
        </p:spPr>
      </p:pic>
      <p:pic>
        <p:nvPicPr>
          <p:cNvPr id="110" name="Shape 110"/>
          <p:cNvPicPr preferRelativeResize="0"/>
          <p:nvPr/>
        </p:nvPicPr>
        <p:blipFill>
          <a:blip r:embed="rId5"/>
          <a:stretch>
            <a:fillRect/>
          </a:stretch>
        </p:blipFill>
        <p:spPr>
          <a:xfrm>
            <a:off y="2626850" x="5489549"/>
            <a:ext cy="2521349" cx="3654449"/>
          </a:xfrm>
          <a:prstGeom prst="rect">
            <a:avLst/>
          </a:prstGeom>
          <a:noFill/>
          <a:ln>
            <a:noFill/>
          </a:ln>
        </p:spPr>
      </p:pic>
      <p:sp>
        <p:nvSpPr>
          <p:cNvPr id="111" name="Shape 111"/>
          <p:cNvSpPr txBox="1"/>
          <p:nvPr/>
        </p:nvSpPr>
        <p:spPr>
          <a:xfrm>
            <a:off y="271850" x="3773350"/>
            <a:ext cy="554700" cx="1401600"/>
          </a:xfrm>
          <a:prstGeom prst="rect">
            <a:avLst/>
          </a:prstGeom>
        </p:spPr>
        <p:txBody>
          <a:bodyPr bIns="91425" rIns="91425" lIns="91425" tIns="91425" anchor="t" anchorCtr="0">
            <a:noAutofit/>
          </a:bodyPr>
          <a:lstStyle/>
          <a:p>
            <a:pPr>
              <a:spcBef>
                <a:spcPts val="0"/>
              </a:spcBef>
              <a:buNone/>
            </a:pPr>
            <a:r>
              <a:t/>
            </a:r>
            <a:endParaRPr/>
          </a:p>
        </p:txBody>
      </p:sp>
      <p:sp>
        <p:nvSpPr>
          <p:cNvPr id="112" name="Shape 112"/>
          <p:cNvSpPr txBox="1"/>
          <p:nvPr/>
        </p:nvSpPr>
        <p:spPr>
          <a:xfrm>
            <a:off y="271850" x="3686350"/>
            <a:ext cy="717599" cx="1803300"/>
          </a:xfrm>
          <a:prstGeom prst="rect">
            <a:avLst/>
          </a:prstGeom>
        </p:spPr>
        <p:txBody>
          <a:bodyPr bIns="91425" rIns="91425" lIns="91425" tIns="91425" anchor="t" anchorCtr="0">
            <a:noAutofit/>
          </a:bodyPr>
          <a:lstStyle/>
          <a:p>
            <a:pPr algn="ctr" rtl="0">
              <a:spcBef>
                <a:spcPts val="0"/>
              </a:spcBef>
              <a:buNone/>
            </a:pPr>
            <a:r>
              <a:rPr lang="en">
                <a:solidFill>
                  <a:schemeClr val="dk2"/>
                </a:solidFill>
                <a:latin typeface="Trebuchet MS"/>
                <a:ea typeface="Trebuchet MS"/>
                <a:cs typeface="Trebuchet MS"/>
                <a:sym typeface="Trebuchet MS"/>
              </a:rPr>
              <a:t>Toy Models</a:t>
            </a: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rPr lang="en">
                <a:solidFill>
                  <a:schemeClr val="dk2"/>
                </a:solidFill>
                <a:latin typeface="Trebuchet MS"/>
                <a:ea typeface="Trebuchet MS"/>
                <a:cs typeface="Trebuchet MS"/>
                <a:sym typeface="Trebuchet MS"/>
              </a:rPr>
              <a:t>← Small CNO</a:t>
            </a:r>
          </a:p>
          <a:p>
            <a:pPr algn="ctr" rtl="0">
              <a:spcBef>
                <a:spcPts val="0"/>
              </a:spcBef>
              <a:buNone/>
            </a:pPr>
            <a:r>
              <a:rPr lang="en">
                <a:solidFill>
                  <a:schemeClr val="dk2"/>
                </a:solidFill>
                <a:latin typeface="Trebuchet MS"/>
                <a:ea typeface="Trebuchet MS"/>
                <a:cs typeface="Trebuchet MS"/>
                <a:sym typeface="Trebuchet MS"/>
              </a:rPr>
              <a:t>network</a:t>
            </a: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rPr lang="en">
                <a:solidFill>
                  <a:schemeClr val="dk2"/>
                </a:solidFill>
                <a:latin typeface="Trebuchet MS"/>
                <a:ea typeface="Trebuchet MS"/>
                <a:cs typeface="Trebuchet MS"/>
                <a:sym typeface="Trebuchet MS"/>
              </a:rPr>
              <a:t>Updated Solar Abundances →</a:t>
            </a: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rPr lang="en">
                <a:solidFill>
                  <a:schemeClr val="dk2"/>
                </a:solidFill>
                <a:latin typeface="Trebuchet MS"/>
                <a:ea typeface="Trebuchet MS"/>
                <a:cs typeface="Trebuchet MS"/>
                <a:sym typeface="Trebuchet MS"/>
              </a:rPr>
              <a:t>← Updated solar abundances</a:t>
            </a:r>
          </a:p>
          <a:p>
            <a:pPr algn="ctr" rtl="0">
              <a:spcBef>
                <a:spcPts val="0"/>
              </a:spcBef>
              <a:buNone/>
            </a:pPr>
            <a:r>
              <a:rPr lang="en">
                <a:solidFill>
                  <a:schemeClr val="dk2"/>
                </a:solidFill>
                <a:latin typeface="Trebuchet MS"/>
                <a:ea typeface="Trebuchet MS"/>
                <a:cs typeface="Trebuchet MS"/>
                <a:sym typeface="Trebuchet MS"/>
              </a:rPr>
              <a:t>switch H/He</a:t>
            </a: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rPr lang="en">
                <a:solidFill>
                  <a:schemeClr val="dk2"/>
                </a:solidFill>
                <a:latin typeface="Trebuchet MS"/>
                <a:ea typeface="Trebuchet MS"/>
                <a:cs typeface="Trebuchet MS"/>
                <a:sym typeface="Trebuchet MS"/>
              </a:rPr>
              <a:t>Solar metallicity all carbon →</a:t>
            </a: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a:p>
            <a:pPr algn="ctr" rtl="0">
              <a:spcBef>
                <a:spcPts val="0"/>
              </a:spcBef>
              <a:buNone/>
            </a:pPr>
            <a:r>
              <a:t/>
            </a:r>
            <a:endParaRPr>
              <a:solidFill>
                <a:schemeClr val="dk2"/>
              </a:solidFill>
              <a:latin typeface="Trebuchet MS"/>
              <a:ea typeface="Trebuchet MS"/>
              <a:cs typeface="Trebuchet MS"/>
              <a:sym typeface="Trebuchet MS"/>
            </a:endParaRPr>
          </a:p>
        </p:txBody>
      </p:sp>
      <p:pic>
        <p:nvPicPr>
          <p:cNvPr id="113" name="Shape 113"/>
          <p:cNvPicPr preferRelativeResize="0"/>
          <p:nvPr/>
        </p:nvPicPr>
        <p:blipFill>
          <a:blip r:embed="rId6"/>
          <a:stretch>
            <a:fillRect/>
          </a:stretch>
        </p:blipFill>
        <p:spPr>
          <a:xfrm>
            <a:off y="0" x="0"/>
            <a:ext cy="2631550" cx="36544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pic>
        <p:nvPicPr>
          <p:cNvPr id="118" name="Shape 118"/>
          <p:cNvPicPr preferRelativeResize="0"/>
          <p:nvPr/>
        </p:nvPicPr>
        <p:blipFill>
          <a:blip r:embed="rId3"/>
          <a:stretch>
            <a:fillRect/>
          </a:stretch>
        </p:blipFill>
        <p:spPr>
          <a:xfrm>
            <a:off y="0" x="0"/>
            <a:ext cy="2582375" cx="3548100"/>
          </a:xfrm>
          <a:prstGeom prst="rect">
            <a:avLst/>
          </a:prstGeom>
          <a:noFill/>
          <a:ln>
            <a:noFill/>
          </a:ln>
        </p:spPr>
      </p:pic>
      <p:pic>
        <p:nvPicPr>
          <p:cNvPr id="119" name="Shape 119"/>
          <p:cNvPicPr preferRelativeResize="0"/>
          <p:nvPr/>
        </p:nvPicPr>
        <p:blipFill>
          <a:blip r:embed="rId4"/>
          <a:stretch>
            <a:fillRect/>
          </a:stretch>
        </p:blipFill>
        <p:spPr>
          <a:xfrm>
            <a:off y="2561125" x="0"/>
            <a:ext cy="2582375" cx="3566749"/>
          </a:xfrm>
          <a:prstGeom prst="rect">
            <a:avLst/>
          </a:prstGeom>
          <a:noFill/>
          <a:ln>
            <a:noFill/>
          </a:ln>
        </p:spPr>
      </p:pic>
      <p:pic>
        <p:nvPicPr>
          <p:cNvPr id="120" name="Shape 120"/>
          <p:cNvPicPr preferRelativeResize="0"/>
          <p:nvPr/>
        </p:nvPicPr>
        <p:blipFill>
          <a:blip r:embed="rId5"/>
          <a:stretch>
            <a:fillRect/>
          </a:stretch>
        </p:blipFill>
        <p:spPr>
          <a:xfrm>
            <a:off y="0" x="5624848"/>
            <a:ext cy="2565331" cx="3566749"/>
          </a:xfrm>
          <a:prstGeom prst="rect">
            <a:avLst/>
          </a:prstGeom>
          <a:noFill/>
          <a:ln>
            <a:noFill/>
          </a:ln>
        </p:spPr>
      </p:pic>
      <p:pic>
        <p:nvPicPr>
          <p:cNvPr id="121" name="Shape 121"/>
          <p:cNvPicPr preferRelativeResize="0"/>
          <p:nvPr/>
        </p:nvPicPr>
        <p:blipFill>
          <a:blip r:embed="rId6"/>
          <a:stretch>
            <a:fillRect/>
          </a:stretch>
        </p:blipFill>
        <p:spPr>
          <a:xfrm>
            <a:off y="2561124" x="5621582"/>
            <a:ext cy="2582374" cx="3570013"/>
          </a:xfrm>
          <a:prstGeom prst="rect">
            <a:avLst/>
          </a:prstGeom>
          <a:noFill/>
          <a:ln>
            <a:noFill/>
          </a:ln>
        </p:spPr>
      </p:pic>
      <p:sp>
        <p:nvSpPr>
          <p:cNvPr id="122" name="Shape 122"/>
          <p:cNvSpPr txBox="1"/>
          <p:nvPr/>
        </p:nvSpPr>
        <p:spPr>
          <a:xfrm>
            <a:off y="43500" x="3621100"/>
            <a:ext cy="4012499" cx="2000400"/>
          </a:xfrm>
          <a:prstGeom prst="rect">
            <a:avLst/>
          </a:prstGeom>
        </p:spPr>
        <p:txBody>
          <a:bodyPr bIns="91425" rIns="91425" lIns="91425" tIns="91425" anchor="t" anchorCtr="0">
            <a:noAutofit/>
          </a:bodyPr>
          <a:lstStyle/>
          <a:p>
            <a:pPr algn="ctr" rtl="0">
              <a:spcBef>
                <a:spcPts val="0"/>
              </a:spcBef>
              <a:buNone/>
            </a:pPr>
            <a:r>
              <a:rPr lang="en">
                <a:solidFill>
                  <a:schemeClr val="dk2"/>
                </a:solidFill>
              </a:rPr>
              <a:t>No Metal</a:t>
            </a:r>
          </a:p>
          <a:p>
            <a:pPr algn="ctr" rtl="0">
              <a:spcBef>
                <a:spcPts val="0"/>
              </a:spcBef>
              <a:buNone/>
            </a:pPr>
            <a:r>
              <a:rPr lang="en">
                <a:solidFill>
                  <a:schemeClr val="dk2"/>
                </a:solidFill>
              </a:rPr>
              <a:t>Toy Model</a:t>
            </a: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rPr lang="en">
                <a:solidFill>
                  <a:schemeClr val="dk2"/>
                </a:solidFill>
              </a:rPr>
              <a:t>&lt;=Extra number fraction in He</a:t>
            </a: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rPr lang="en">
                <a:solidFill>
                  <a:schemeClr val="dk2"/>
                </a:solidFill>
              </a:rPr>
              <a:t>25% He=&gt;</a:t>
            </a: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rPr lang="en">
                <a:solidFill>
                  <a:schemeClr val="dk2"/>
                </a:solidFill>
              </a:rPr>
              <a:t>&lt;=50% He</a:t>
            </a: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rtl="0">
              <a:spcBef>
                <a:spcPts val="0"/>
              </a:spcBef>
              <a:buNone/>
            </a:pPr>
            <a:r>
              <a:t/>
            </a:r>
            <a:endParaRPr>
              <a:solidFill>
                <a:schemeClr val="dk2"/>
              </a:solidFill>
            </a:endParaRPr>
          </a:p>
          <a:p>
            <a:pPr algn="ctr">
              <a:spcBef>
                <a:spcPts val="0"/>
              </a:spcBef>
              <a:buNone/>
            </a:pPr>
            <a:r>
              <a:rPr lang="en">
                <a:solidFill>
                  <a:schemeClr val="dk2"/>
                </a:solidFill>
              </a:rPr>
              <a:t>75% He=&gt;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pic>
        <p:nvPicPr>
          <p:cNvPr id="127" name="Shape 127"/>
          <p:cNvPicPr preferRelativeResize="0"/>
          <p:nvPr/>
        </p:nvPicPr>
        <p:blipFill rotWithShape="1">
          <a:blip r:embed="rId3"/>
          <a:srcRect t="17237" b="6588" r="20390" l="18559"/>
          <a:stretch/>
        </p:blipFill>
        <p:spPr>
          <a:xfrm>
            <a:off y="612787" x="1675375"/>
            <a:ext cy="3917925" cx="55607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a:hlinkClick r:id="rId4"/>
          </p:cNvPr>
          <p:cNvSpPr/>
          <p:nvPr/>
        </p:nvSpPr>
        <p:spPr>
          <a:xfrm>
            <a:off y="285750" x="1524000"/>
            <a:ext cy="4572000" cx="6096000"/>
          </a:xfrm>
          <a:prstGeom prst="rect">
            <a:avLst/>
          </a:prstGeom>
          <a:blipFill>
            <a:blip r:embed="rId5"/>
            <a:stretch>
              <a:fillRect/>
            </a:stretch>
          </a:blipFill>
          <a:ln>
            <a:noFill/>
          </a:ln>
        </p:spPr>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a:hlinkClick r:id="rId4"/>
          </p:cNvPr>
          <p:cNvSpPr/>
          <p:nvPr/>
        </p:nvSpPr>
        <p:spPr>
          <a:xfrm>
            <a:off y="285750" x="1524000"/>
            <a:ext cy="4572000" cx="6096000"/>
          </a:xfrm>
          <a:prstGeom prst="rect">
            <a:avLst/>
          </a:prstGeom>
          <a:blipFill>
            <a:blip r:embed="rId5"/>
            <a:stretch>
              <a:fillRect/>
            </a:stretch>
          </a:blipFill>
          <a:ln>
            <a:noFill/>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idx="1" type="body"/>
          </p:nvPr>
        </p:nvSpPr>
        <p:spPr>
          <a:xfrm>
            <a:off y="1244242" x="457200"/>
            <a:ext cy="3630300" cx="8229600"/>
          </a:xfrm>
          <a:prstGeom prst="rect">
            <a:avLst/>
          </a:prstGeom>
        </p:spPr>
        <p:txBody>
          <a:bodyPr bIns="91425" rIns="91425" lIns="91425" tIns="91425" anchor="t" anchorCtr="0">
            <a:noAutofit/>
          </a:bodyPr>
          <a:lstStyle/>
          <a:p>
            <a:pPr>
              <a:spcBef>
                <a:spcPts val="0"/>
              </a:spcBef>
              <a:buNone/>
            </a:pPr>
            <a:r>
              <a:rPr lang="en"/>
              <a:t>Since the initial X-ray burst is dependent on so few nuclei, almost no configuration can stop the burst behavior in a toy model.</a:t>
            </a:r>
          </a:p>
        </p:txBody>
      </p:sp>
      <p:sp>
        <p:nvSpPr>
          <p:cNvPr id="143" name="Shape 143"/>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Conclusions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idx="1" type="body"/>
          </p:nvPr>
        </p:nvSpPr>
        <p:spPr>
          <a:xfrm>
            <a:off y="1244242" x="457200"/>
            <a:ext cy="3630300" cx="8229600"/>
          </a:xfrm>
          <a:prstGeom prst="rect">
            <a:avLst/>
          </a:prstGeom>
        </p:spPr>
        <p:txBody>
          <a:bodyPr bIns="91425" rIns="91425" lIns="91425" tIns="91425" anchor="t" anchorCtr="0">
            <a:noAutofit/>
          </a:bodyPr>
          <a:lstStyle/>
          <a:p>
            <a:pPr algn="l" rtl="0" lvl="0">
              <a:lnSpc>
                <a:spcPct val="135000"/>
              </a:lnSpc>
              <a:spcBef>
                <a:spcPts val="0"/>
              </a:spcBef>
              <a:buNone/>
            </a:pPr>
            <a:r>
              <a:rPr sz="2400" lang="en"/>
              <a:t>[1] J. L. Fisker, W. Tan, J. Görres, M. Wiescher, and R. L.</a:t>
            </a:r>
            <a:br>
              <a:rPr sz="2400" lang="en"/>
            </a:br>
            <a:r>
              <a:rPr sz="2400" lang="en"/>
              <a:t>       Cooper, </a:t>
            </a:r>
            <a:r>
              <a:rPr sz="2400" lang="en" i="1"/>
              <a:t>The Astrophysical Journal</a:t>
            </a:r>
            <a:r>
              <a:rPr sz="2400" lang="en"/>
              <a:t> </a:t>
            </a:r>
            <a:r>
              <a:rPr b="1" sz="2400" lang="en"/>
              <a:t>665</a:t>
            </a:r>
            <a:r>
              <a:rPr sz="2400" lang="en"/>
              <a:t>, 637 (2007).</a:t>
            </a:r>
            <a:br>
              <a:rPr sz="2400" lang="en"/>
            </a:br>
            <a:r>
              <a:rPr sz="2400" lang="en"/>
              <a:t>        </a:t>
            </a:r>
            <a:r>
              <a:rPr u="sng" sz="2000" lang="en"/>
              <a:t>http://dx.doi.org/10.1086/519517</a:t>
            </a:r>
          </a:p>
          <a:p>
            <a:pPr algn="l" rtl="0" lvl="0">
              <a:lnSpc>
                <a:spcPct val="135000"/>
              </a:lnSpc>
              <a:spcBef>
                <a:spcPts val="0"/>
              </a:spcBef>
              <a:buNone/>
            </a:pPr>
            <a:r>
              <a:rPr sz="2400" lang="en"/>
              <a:t>[2] Kaitlyn Cook, </a:t>
            </a:r>
            <a:r>
              <a:rPr u="sng" sz="2000" lang="en"/>
              <a:t>https://github.com/KJCook/sedov-solution</a:t>
            </a:r>
          </a:p>
          <a:p>
            <a:pPr algn="l" rtl="0" lvl="0">
              <a:lnSpc>
                <a:spcPct val="135000"/>
              </a:lnSpc>
              <a:spcBef>
                <a:spcPts val="0"/>
              </a:spcBef>
              <a:buNone/>
            </a:pPr>
            <a:r>
              <a:rPr sz="2400" lang="en"/>
              <a:t>[3] Kevin Siegl, </a:t>
            </a:r>
            <a:r>
              <a:rPr u="sng" sz="2400" lang="en"/>
              <a:t>http://goo.gl/ghtj51</a:t>
            </a:r>
          </a:p>
          <a:p>
            <a:pPr algn="l" rtl="0">
              <a:lnSpc>
                <a:spcPct val="135000"/>
              </a:lnSpc>
              <a:spcBef>
                <a:spcPts val="0"/>
              </a:spcBef>
              <a:buNone/>
            </a:pPr>
            <a:r>
              <a:rPr sz="2400" lang="en"/>
              <a:t>[4] K. Lodders, H. Palme, and H.-P. Gail, (2009).</a:t>
            </a:r>
          </a:p>
          <a:p>
            <a:pPr algn="l" rtl="0" lvl="0">
              <a:lnSpc>
                <a:spcPct val="135000"/>
              </a:lnSpc>
              <a:spcBef>
                <a:spcPts val="0"/>
              </a:spcBef>
              <a:buNone/>
            </a:pPr>
            <a:r>
              <a:rPr sz="2400" lang="en"/>
              <a:t>[5] Alison Dreyfuss, </a:t>
            </a:r>
            <a:r>
              <a:rPr u="sng" sz="2400" lang="en"/>
              <a:t>http://goo.gl/JF78Yu</a:t>
            </a:r>
          </a:p>
        </p:txBody>
      </p:sp>
      <p:sp>
        <p:nvSpPr>
          <p:cNvPr id="149" name="Shape 149"/>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References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txBox="1"/>
          <p:nvPr>
            <p:ph type="title"/>
          </p:nvPr>
        </p:nvSpPr>
        <p:spPr>
          <a:xfrm>
            <a:off y="104625" x="457200"/>
            <a:ext cy="807599" cx="8229600"/>
          </a:xfrm>
          <a:prstGeom prst="rect">
            <a:avLst/>
          </a:prstGeom>
        </p:spPr>
        <p:txBody>
          <a:bodyPr bIns="91425" rIns="91425" lIns="91425" tIns="91425" anchor="b" anchorCtr="0">
            <a:noAutofit/>
          </a:bodyPr>
          <a:lstStyle/>
          <a:p>
            <a:pPr>
              <a:spcBef>
                <a:spcPts val="0"/>
              </a:spcBef>
              <a:buNone/>
            </a:pPr>
            <a:r>
              <a:rPr lang="en"/>
              <a:t>Abstract</a:t>
            </a:r>
          </a:p>
        </p:txBody>
      </p:sp>
      <p:sp>
        <p:nvSpPr>
          <p:cNvPr id="51" name="Shape 51"/>
          <p:cNvSpPr txBox="1"/>
          <p:nvPr>
            <p:ph idx="1" type="body"/>
          </p:nvPr>
        </p:nvSpPr>
        <p:spPr>
          <a:xfrm>
            <a:off y="734774" x="457200"/>
            <a:ext cy="4139999" cx="8229600"/>
          </a:xfrm>
          <a:prstGeom prst="rect">
            <a:avLst/>
          </a:prstGeom>
        </p:spPr>
        <p:txBody>
          <a:bodyPr bIns="91425" rIns="91425" lIns="91425" tIns="91425" anchor="t" anchorCtr="0">
            <a:noAutofit/>
          </a:bodyPr>
          <a:lstStyle/>
          <a:p>
            <a:pPr algn="just">
              <a:spcBef>
                <a:spcPts val="0"/>
              </a:spcBef>
              <a:buNone/>
            </a:pPr>
            <a:r>
              <a:rPr sz="2000" lang="en"/>
              <a:t>Xnet uses various methods to solve the nuclear network differential equation. We applied this method to the X-ray burst using the formulation devised by Fisker in 2007[1]. The major component of this formulation was the temperature profile, which is created using various observables and basic physics arguments. Using this profile, we varied the initial abundances to observe the nucleosynthesis over time as well as gauge burst efficiency in the form of the ratio of initial and final H abundance. In addition, previously created python scripts for reading the special binary output file were modified and refined to a useful and valuable tool to complement XNet. In addition the files necessary to run the specific XRB example were modified and repackaged to be a standalone version of Xnet suitable for reuse.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y="0" x="0"/>
          <a:ext cy="0" cx="0"/>
          <a:chOff y="0" x="0"/>
          <a:chExt cy="0" cx="0"/>
        </a:xfrm>
      </p:grpSpPr>
      <p:sp>
        <p:nvSpPr>
          <p:cNvPr id="56" name="Shape 56"/>
          <p:cNvSpPr txBox="1"/>
          <p:nvPr>
            <p:ph idx="1" type="body"/>
          </p:nvPr>
        </p:nvSpPr>
        <p:spPr>
          <a:xfrm>
            <a:off y="1244242" x="457200"/>
            <a:ext cy="3630300" cx="8229600"/>
          </a:xfrm>
          <a:prstGeom prst="rect">
            <a:avLst/>
          </a:prstGeom>
          <a:ln>
            <a:noFill/>
          </a:ln>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H and </a:t>
            </a:r>
            <a:r>
              <a:rPr baseline="30000" sz="2400" lang="en"/>
              <a:t>4</a:t>
            </a:r>
            <a:r>
              <a:rPr sz="2400" lang="en"/>
              <a:t>He-rich material falling from companion star</a:t>
            </a:r>
          </a:p>
          <a:p>
            <a:pPr rtl="0" lvl="0">
              <a:spcBef>
                <a:spcPts val="0"/>
              </a:spcBef>
              <a:buNone/>
            </a:pPr>
            <a:r>
              <a:t/>
            </a:r>
            <a:endParaRPr sz="800"/>
          </a:p>
          <a:p>
            <a:pPr rtl="0" lvl="0" indent="-381000" marL="457200">
              <a:spcBef>
                <a:spcPts val="0"/>
              </a:spcBef>
              <a:buClr>
                <a:schemeClr val="dk2"/>
              </a:buClr>
              <a:buSzPct val="100000"/>
              <a:buFont typeface="Arial"/>
              <a:buChar char="●"/>
            </a:pPr>
            <a:r>
              <a:rPr sz="2400" lang="en"/>
              <a:t>Burning through steady fusion process while sinking</a:t>
            </a:r>
          </a:p>
          <a:p>
            <a:pPr rtl="0" lvl="0">
              <a:spcBef>
                <a:spcPts val="0"/>
              </a:spcBef>
              <a:buNone/>
            </a:pPr>
            <a:r>
              <a:t/>
            </a:r>
            <a:endParaRPr sz="800"/>
          </a:p>
          <a:p>
            <a:pPr rtl="0" lvl="0" indent="-381000" marL="457200">
              <a:spcBef>
                <a:spcPts val="0"/>
              </a:spcBef>
              <a:buClr>
                <a:schemeClr val="dk2"/>
              </a:buClr>
              <a:buSzPct val="100000"/>
              <a:buFont typeface="Arial"/>
              <a:buChar char="●"/>
            </a:pPr>
            <a:r>
              <a:rPr sz="2400" lang="en"/>
              <a:t>Heating up the NS surface to ignite </a:t>
            </a:r>
            <a:r>
              <a:rPr baseline="30000" sz="2400" lang="en"/>
              <a:t>15</a:t>
            </a:r>
            <a:r>
              <a:rPr sz="2400" lang="en"/>
              <a:t>O(α;γ)</a:t>
            </a:r>
            <a:r>
              <a:rPr baseline="30000" sz="2400" lang="en"/>
              <a:t>19</a:t>
            </a:r>
            <a:r>
              <a:rPr sz="2400" lang="en"/>
              <a:t>Ne</a:t>
            </a:r>
          </a:p>
          <a:p>
            <a:pPr rtl="0" lvl="0">
              <a:spcBef>
                <a:spcPts val="0"/>
              </a:spcBef>
              <a:buNone/>
            </a:pPr>
            <a:r>
              <a:t/>
            </a:r>
            <a:endParaRPr sz="800"/>
          </a:p>
          <a:p>
            <a:pPr rtl="0" lvl="0" indent="-355600" marL="457200">
              <a:spcBef>
                <a:spcPts val="0"/>
              </a:spcBef>
              <a:buClr>
                <a:schemeClr val="dk2"/>
              </a:buClr>
              <a:buSzPct val="83333"/>
              <a:buFont typeface="Arial"/>
              <a:buChar char="●"/>
            </a:pPr>
            <a:r>
              <a:rPr sz="2400" lang="en"/>
              <a:t>Gateway between                                                     hot CNO cycle and rp-process</a:t>
            </a:r>
            <a:r>
              <a:rPr sz="2000" lang="en"/>
              <a:t> </a:t>
            </a:r>
          </a:p>
          <a:p>
            <a:pPr rtl="0" lvl="0">
              <a:spcBef>
                <a:spcPts val="0"/>
              </a:spcBef>
              <a:buNone/>
            </a:pPr>
            <a:r>
              <a:t/>
            </a:r>
            <a:endParaRPr sz="800"/>
          </a:p>
          <a:p>
            <a:pPr rtl="0" lvl="0" indent="-355600" marL="457200">
              <a:spcBef>
                <a:spcPts val="0"/>
              </a:spcBef>
              <a:buClr>
                <a:schemeClr val="dk2"/>
              </a:buClr>
              <a:buSzPct val="83333"/>
              <a:buFont typeface="Arial"/>
              <a:buChar char="●"/>
            </a:pPr>
            <a:r>
              <a:rPr sz="2400" lang="en"/>
              <a:t>Powering a bright X-ray flash</a:t>
            </a:r>
          </a:p>
          <a:p>
            <a:pPr rtl="0" lvl="0">
              <a:spcBef>
                <a:spcPts val="0"/>
              </a:spcBef>
              <a:buClr>
                <a:schemeClr val="dk1"/>
              </a:buClr>
              <a:buSzPct val="55000"/>
              <a:buFont typeface="Arial"/>
              <a:buNone/>
            </a:pPr>
            <a:r>
              <a:rPr sz="2000" lang="en"/>
              <a:t>  </a:t>
            </a:r>
          </a:p>
          <a:p>
            <a:pPr>
              <a:spcBef>
                <a:spcPts val="0"/>
              </a:spcBef>
              <a:buNone/>
            </a:pPr>
            <a:r>
              <a:rPr lang="en"/>
              <a:t> </a:t>
            </a:r>
          </a:p>
        </p:txBody>
      </p:sp>
      <p:sp>
        <p:nvSpPr>
          <p:cNvPr id="57" name="Shape 57"/>
          <p:cNvSpPr txBox="1"/>
          <p:nvPr>
            <p:ph type="title"/>
          </p:nvPr>
        </p:nvSpPr>
        <p:spPr>
          <a:xfrm>
            <a:off y="196478" x="457200"/>
            <a:ext cy="994200" cx="8229600"/>
          </a:xfrm>
          <a:prstGeom prst="rect">
            <a:avLst/>
          </a:prstGeom>
        </p:spPr>
        <p:txBody>
          <a:bodyPr bIns="91425" rIns="91425" lIns="91425" tIns="91425" anchor="b" anchorCtr="0">
            <a:noAutofit/>
          </a:bodyPr>
          <a:lstStyle/>
          <a:p>
            <a:pPr>
              <a:spcBef>
                <a:spcPts val="0"/>
              </a:spcBef>
              <a:buNone/>
            </a:pPr>
            <a:r>
              <a:rPr lang="en"/>
              <a:t>X-ray Burst Scenario</a:t>
            </a:r>
          </a:p>
        </p:txBody>
      </p:sp>
      <p:pic>
        <p:nvPicPr>
          <p:cNvPr id="58" name="Shape 58"/>
          <p:cNvPicPr preferRelativeResize="0"/>
          <p:nvPr/>
        </p:nvPicPr>
        <p:blipFill>
          <a:blip r:embed="rId3"/>
          <a:stretch>
            <a:fillRect/>
          </a:stretch>
        </p:blipFill>
        <p:spPr>
          <a:xfrm>
            <a:off y="2771001" x="5745975"/>
            <a:ext cy="2236625" cx="23798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ph idx="1" type="body"/>
          </p:nvPr>
        </p:nvSpPr>
        <p:spPr>
          <a:xfrm>
            <a:off y="1244242" x="457200"/>
            <a:ext cy="3630300" cx="8229600"/>
          </a:xfrm>
          <a:prstGeom prst="rect">
            <a:avLst/>
          </a:prstGeom>
        </p:spPr>
        <p:txBody>
          <a:bodyPr bIns="91425" rIns="91425" lIns="91425" tIns="91425" anchor="t" anchorCtr="0">
            <a:noAutofit/>
          </a:bodyPr>
          <a:lstStyle/>
          <a:p>
            <a:pPr rtl="0">
              <a:spcBef>
                <a:spcPts val="0"/>
              </a:spcBef>
              <a:buNone/>
            </a:pPr>
            <a:r>
              <a:rPr sz="2400" lang="en" i="1"/>
              <a:t>Radiative flux: F</a:t>
            </a:r>
            <a:r>
              <a:rPr sz="2400" lang="en"/>
              <a:t> ~ </a:t>
            </a:r>
            <a:r>
              <a:rPr sz="2400" lang="en" i="1"/>
              <a:t>σ</a:t>
            </a:r>
            <a:r>
              <a:rPr sz="2400" lang="en"/>
              <a:t> </a:t>
            </a:r>
            <a:r>
              <a:rPr sz="2400" lang="en" i="1"/>
              <a:t>T</a:t>
            </a:r>
            <a:r>
              <a:rPr baseline="30000" sz="2400" lang="en"/>
              <a:t>4</a:t>
            </a:r>
          </a:p>
          <a:p>
            <a:pPr rtl="0" lvl="0" indent="-381000" marL="457200">
              <a:spcBef>
                <a:spcPts val="0"/>
              </a:spcBef>
              <a:buClr>
                <a:schemeClr val="dk2"/>
              </a:buClr>
              <a:buSzPct val="100000"/>
              <a:buFont typeface="Arial"/>
              <a:buChar char="●"/>
            </a:pPr>
            <a:r>
              <a:rPr sz="2400" lang="en"/>
              <a:t>Upper &amp; lower limit: flux &amp; heavy burning</a:t>
            </a:r>
          </a:p>
          <a:p>
            <a:pPr rtl="0" lvl="0" indent="-381000" marL="457200">
              <a:spcBef>
                <a:spcPts val="0"/>
              </a:spcBef>
              <a:buClr>
                <a:schemeClr val="dk2"/>
              </a:buClr>
              <a:buSzPct val="100000"/>
              <a:buFont typeface="Arial"/>
              <a:buChar char="●"/>
            </a:pPr>
            <a:r>
              <a:rPr sz="2400" lang="en"/>
              <a:t>&gt;3α heavy Coulomb-suppressed</a:t>
            </a:r>
          </a:p>
          <a:p>
            <a:pPr rtl="0" lvl="0" indent="-381000" marL="457200">
              <a:spcBef>
                <a:spcPts val="0"/>
              </a:spcBef>
              <a:buClr>
                <a:schemeClr val="dk2"/>
              </a:buClr>
              <a:buSzPct val="100000"/>
              <a:buFont typeface="Arial"/>
              <a:buChar char="●"/>
            </a:pPr>
            <a:r>
              <a:rPr sz="2400" lang="en"/>
              <a:t>basic shape from assumptions &amp; observables</a:t>
            </a:r>
          </a:p>
          <a:p>
            <a:pPr rtl="0" lvl="0" indent="-381000" marL="457200">
              <a:spcBef>
                <a:spcPts val="0"/>
              </a:spcBef>
              <a:buClr>
                <a:schemeClr val="dk2"/>
              </a:buClr>
              <a:buSzPct val="100000"/>
              <a:buFont typeface="Arial"/>
              <a:buChar char="●"/>
            </a:pPr>
            <a:r>
              <a:rPr sz="2400" lang="en"/>
              <a:t>H &amp; He hot CNO</a:t>
            </a:r>
          </a:p>
          <a:p>
            <a:pPr rtl="0" lvl="0" indent="-381000" marL="457200">
              <a:spcBef>
                <a:spcPts val="0"/>
              </a:spcBef>
              <a:buClr>
                <a:schemeClr val="dk2"/>
              </a:buClr>
              <a:buSzPct val="100000"/>
              <a:buFont typeface="Arial"/>
              <a:buChar char="●"/>
            </a:pPr>
            <a:r>
              <a:rPr sz="2400" lang="en"/>
              <a:t>ramp up</a:t>
            </a:r>
          </a:p>
          <a:p>
            <a:pPr rtl="0" lvl="0" indent="-381000" marL="457200">
              <a:spcBef>
                <a:spcPts val="0"/>
              </a:spcBef>
              <a:buClr>
                <a:schemeClr val="dk2"/>
              </a:buClr>
              <a:buSzPct val="100000"/>
              <a:buFont typeface="Arial"/>
              <a:buChar char="●"/>
            </a:pPr>
            <a:r>
              <a:rPr sz="2400" lang="en"/>
              <a:t>hot CNO→ burst</a:t>
            </a:r>
          </a:p>
          <a:p>
            <a:pPr lvl="0" indent="-381000" marL="457200">
              <a:spcBef>
                <a:spcPts val="0"/>
              </a:spcBef>
              <a:buClr>
                <a:schemeClr val="dk2"/>
              </a:buClr>
              <a:buSzPct val="100000"/>
              <a:buFont typeface="Arial"/>
              <a:buChar char="●"/>
            </a:pPr>
            <a:r>
              <a:rPr sz="2400" lang="en"/>
              <a:t>radiative cooling/H burning</a:t>
            </a:r>
          </a:p>
        </p:txBody>
      </p:sp>
      <p:sp>
        <p:nvSpPr>
          <p:cNvPr id="64" name="Shape 64"/>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Temperature Profile Theory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y="0" x="0"/>
          <a:ext cy="0" cx="0"/>
          <a:chOff y="0" x="0"/>
          <a:chExt cy="0" cx="0"/>
        </a:xfrm>
      </p:grpSpPr>
      <p:sp>
        <p:nvSpPr>
          <p:cNvPr id="69" name="Shape 69"/>
          <p:cNvSpPr txBox="1"/>
          <p:nvPr>
            <p:ph idx="1" type="body"/>
          </p:nvPr>
        </p:nvSpPr>
        <p:spPr>
          <a:xfrm>
            <a:off y="3985556" x="7579325"/>
            <a:ext cy="750000" cx="759599"/>
          </a:xfrm>
          <a:prstGeom prst="rect">
            <a:avLst/>
          </a:prstGeom>
        </p:spPr>
        <p:txBody>
          <a:bodyPr bIns="91425" rIns="91425" lIns="91425" tIns="91425" anchor="t" anchorCtr="0">
            <a:noAutofit/>
          </a:bodyPr>
          <a:lstStyle/>
          <a:p>
            <a:pPr>
              <a:spcBef>
                <a:spcPts val="0"/>
              </a:spcBef>
              <a:buNone/>
            </a:pPr>
            <a:r>
              <a:rPr sz="2400" lang="en"/>
              <a:t>                                                        [1]                                                                  </a:t>
            </a:r>
          </a:p>
        </p:txBody>
      </p:sp>
      <p:sp>
        <p:nvSpPr>
          <p:cNvPr id="70" name="Shape 70"/>
          <p:cNvSpPr txBox="1"/>
          <p:nvPr>
            <p:ph type="title"/>
          </p:nvPr>
        </p:nvSpPr>
        <p:spPr>
          <a:xfrm rot="-5399190">
            <a:off y="2291700" x="-1189799"/>
            <a:ext cy="560100" cx="5094000"/>
          </a:xfrm>
          <a:prstGeom prst="rect">
            <a:avLst/>
          </a:prstGeom>
        </p:spPr>
        <p:txBody>
          <a:bodyPr bIns="91425" rIns="91425" lIns="91425" tIns="91425" anchor="b" anchorCtr="0">
            <a:noAutofit/>
          </a:bodyPr>
          <a:lstStyle/>
          <a:p>
            <a:pPr algn="ctr">
              <a:spcBef>
                <a:spcPts val="0"/>
              </a:spcBef>
              <a:buNone/>
            </a:pPr>
            <a:r>
              <a:rPr sz="2400" lang="en"/>
              <a:t>Temperature &amp; Density Profiles</a:t>
            </a:r>
          </a:p>
        </p:txBody>
      </p:sp>
      <p:pic>
        <p:nvPicPr>
          <p:cNvPr id="71" name="Shape 71"/>
          <p:cNvPicPr preferRelativeResize="0"/>
          <p:nvPr/>
        </p:nvPicPr>
        <p:blipFill>
          <a:blip r:embed="rId3"/>
          <a:stretch>
            <a:fillRect/>
          </a:stretch>
        </p:blipFill>
        <p:spPr>
          <a:xfrm>
            <a:off y="0" x="1716000"/>
            <a:ext cy="1826875" cx="5607124"/>
          </a:xfrm>
          <a:prstGeom prst="rect">
            <a:avLst/>
          </a:prstGeom>
          <a:noFill/>
          <a:ln>
            <a:noFill/>
          </a:ln>
        </p:spPr>
      </p:pic>
      <p:pic>
        <p:nvPicPr>
          <p:cNvPr id="72" name="Shape 72"/>
          <p:cNvPicPr preferRelativeResize="0"/>
          <p:nvPr/>
        </p:nvPicPr>
        <p:blipFill>
          <a:blip r:embed="rId4"/>
          <a:stretch>
            <a:fillRect/>
          </a:stretch>
        </p:blipFill>
        <p:spPr>
          <a:xfrm>
            <a:off y="1826875" x="1744750"/>
            <a:ext cy="1750750" cx="5654498"/>
          </a:xfrm>
          <a:prstGeom prst="rect">
            <a:avLst/>
          </a:prstGeom>
          <a:noFill/>
          <a:ln>
            <a:noFill/>
          </a:ln>
        </p:spPr>
      </p:pic>
      <p:pic>
        <p:nvPicPr>
          <p:cNvPr id="73" name="Shape 73"/>
          <p:cNvPicPr preferRelativeResize="0"/>
          <p:nvPr/>
        </p:nvPicPr>
        <p:blipFill>
          <a:blip r:embed="rId5"/>
          <a:stretch>
            <a:fillRect/>
          </a:stretch>
        </p:blipFill>
        <p:spPr>
          <a:xfrm>
            <a:off y="3577625" x="1716000"/>
            <a:ext cy="1565875" cx="565450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idx="1" type="body"/>
          </p:nvPr>
        </p:nvSpPr>
        <p:spPr>
          <a:xfrm>
            <a:off y="820175" x="457200"/>
            <a:ext cy="4127700"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XNet: differential equation (DE) solver implemented using matrix operations</a:t>
            </a:r>
          </a:p>
          <a:p>
            <a:pPr rtl="0" lvl="0" indent="-381000" marL="457200">
              <a:spcBef>
                <a:spcPts val="0"/>
              </a:spcBef>
              <a:buClr>
                <a:schemeClr val="dk2"/>
              </a:buClr>
              <a:buSzPct val="100000"/>
              <a:buFont typeface="Arial"/>
              <a:buChar char="●"/>
            </a:pPr>
            <a:r>
              <a:rPr sz="2400" lang="en"/>
              <a:t>Choice of DE solver:</a:t>
            </a:r>
          </a:p>
          <a:p>
            <a:pPr rtl="0" lvl="1" indent="-317500" marL="914400">
              <a:spcBef>
                <a:spcPts val="0"/>
              </a:spcBef>
              <a:buClr>
                <a:schemeClr val="dk2"/>
              </a:buClr>
              <a:buSzPct val="100000"/>
              <a:buFont typeface="Courier New"/>
              <a:buChar char="o"/>
            </a:pPr>
            <a:r>
              <a:rPr sz="1400" lang="en"/>
              <a:t> </a:t>
            </a:r>
            <a:r>
              <a:rPr b="1" sz="1400" lang="en"/>
              <a:t>Backward Euler method</a:t>
            </a:r>
          </a:p>
          <a:p>
            <a:pPr rtl="0" lvl="1" indent="-317500" marL="914400">
              <a:spcBef>
                <a:spcPts val="0"/>
              </a:spcBef>
              <a:buClr>
                <a:schemeClr val="dk2"/>
              </a:buClr>
              <a:buSzPct val="100000"/>
              <a:buFont typeface="Courier New"/>
              <a:buChar char="o"/>
            </a:pPr>
            <a:r>
              <a:rPr sz="1400" lang="en"/>
              <a:t> Bader–Deufelhard</a:t>
            </a:r>
          </a:p>
          <a:p>
            <a:pPr rtl="0" lvl="0" indent="-381000" marL="457200">
              <a:spcBef>
                <a:spcPts val="0"/>
              </a:spcBef>
              <a:buClr>
                <a:schemeClr val="dk2"/>
              </a:buClr>
              <a:buSzPct val="100000"/>
              <a:buFont typeface="Arial"/>
              <a:buChar char="●"/>
            </a:pPr>
            <a:r>
              <a:rPr sz="2400" lang="en"/>
              <a:t>Choice of matrix solver:</a:t>
            </a:r>
          </a:p>
          <a:p>
            <a:pPr rtl="0" lvl="1" indent="-317500" marL="914400">
              <a:spcBef>
                <a:spcPts val="0"/>
              </a:spcBef>
              <a:buClr>
                <a:schemeClr val="dk2"/>
              </a:buClr>
              <a:buSzPct val="100000"/>
              <a:buFont typeface="Courier New"/>
              <a:buChar char="o"/>
            </a:pPr>
            <a:r>
              <a:rPr b="1" sz="1400" lang="en"/>
              <a:t>Lapack</a:t>
            </a:r>
          </a:p>
          <a:p>
            <a:pPr rtl="0" lvl="1" indent="-317500" marL="914400">
              <a:spcBef>
                <a:spcPts val="0"/>
              </a:spcBef>
              <a:buClr>
                <a:schemeClr val="dk2"/>
              </a:buClr>
              <a:buSzPct val="100000"/>
              <a:buFont typeface="Courier New"/>
              <a:buChar char="o"/>
            </a:pPr>
            <a:r>
              <a:rPr sz="1400" lang="en"/>
              <a:t>Pardiso</a:t>
            </a:r>
          </a:p>
          <a:p>
            <a:pPr rtl="0" lvl="1" indent="-317500" marL="914400">
              <a:spcBef>
                <a:spcPts val="0"/>
              </a:spcBef>
              <a:buClr>
                <a:schemeClr val="dk2"/>
              </a:buClr>
              <a:buSzPct val="100000"/>
              <a:buFont typeface="Courier New"/>
              <a:buChar char="o"/>
            </a:pPr>
            <a:r>
              <a:rPr sz="1400" lang="en"/>
              <a:t>MA28</a:t>
            </a:r>
          </a:p>
          <a:p>
            <a:pPr rtl="0" lvl="1" indent="-317500" marL="914400">
              <a:spcBef>
                <a:spcPts val="0"/>
              </a:spcBef>
              <a:buClr>
                <a:schemeClr val="dk2"/>
              </a:buClr>
              <a:buSzPct val="100000"/>
              <a:buFont typeface="Courier New"/>
              <a:buChar char="o"/>
            </a:pPr>
            <a:r>
              <a:rPr sz="1400" lang="en"/>
              <a:t>MA48</a:t>
            </a:r>
          </a:p>
          <a:p>
            <a:pPr rtl="0" lvl="1" indent="-317500" marL="914400">
              <a:spcBef>
                <a:spcPts val="0"/>
              </a:spcBef>
              <a:buClr>
                <a:schemeClr val="dk2"/>
              </a:buClr>
              <a:buSzPct val="100000"/>
              <a:buFont typeface="Courier New"/>
              <a:buChar char="o"/>
            </a:pPr>
            <a:r>
              <a:rPr sz="1400" lang="en"/>
              <a:t>GPU</a:t>
            </a:r>
          </a:p>
          <a:p>
            <a:pPr rtl="0" lvl="0" indent="-381000" marL="457200">
              <a:spcBef>
                <a:spcPts val="0"/>
              </a:spcBef>
              <a:buClr>
                <a:schemeClr val="dk2"/>
              </a:buClr>
              <a:buSzPct val="100000"/>
              <a:buFont typeface="Arial"/>
              <a:buChar char="●"/>
            </a:pPr>
            <a:r>
              <a:rPr sz="2400" lang="en"/>
              <a:t>Parallelization:</a:t>
            </a:r>
          </a:p>
          <a:p>
            <a:pPr rtl="0" lvl="1" indent="-317500" marL="914400">
              <a:spcBef>
                <a:spcPts val="0"/>
              </a:spcBef>
              <a:buClr>
                <a:schemeClr val="dk2"/>
              </a:buClr>
              <a:buSzPct val="100000"/>
              <a:buFont typeface="Courier New"/>
              <a:buChar char="o"/>
            </a:pPr>
            <a:r>
              <a:rPr sz="1400" lang="en"/>
              <a:t>MPI</a:t>
            </a:r>
          </a:p>
          <a:p>
            <a:pPr rtl="0" lvl="1" indent="-317500" marL="914400">
              <a:spcBef>
                <a:spcPts val="0"/>
              </a:spcBef>
              <a:buClr>
                <a:schemeClr val="dk2"/>
              </a:buClr>
              <a:buSzPct val="100000"/>
              <a:buFont typeface="Courier New"/>
              <a:buChar char="o"/>
            </a:pPr>
            <a:r>
              <a:rPr sz="1400" lang="en"/>
              <a:t>OpenMP</a:t>
            </a:r>
          </a:p>
          <a:p>
            <a:pPr lvl="1" indent="-317500" marL="914400">
              <a:spcBef>
                <a:spcPts val="0"/>
              </a:spcBef>
              <a:buClr>
                <a:schemeClr val="dk2"/>
              </a:buClr>
              <a:buSzPct val="100000"/>
              <a:buFont typeface="Courier New"/>
              <a:buChar char="o"/>
            </a:pPr>
            <a:r>
              <a:rPr sz="1400" lang="en"/>
              <a:t>GPU</a:t>
            </a:r>
          </a:p>
        </p:txBody>
      </p:sp>
      <p:sp>
        <p:nvSpPr>
          <p:cNvPr id="79" name="Shape 79"/>
          <p:cNvSpPr txBox="1"/>
          <p:nvPr>
            <p:ph type="title"/>
          </p:nvPr>
        </p:nvSpPr>
        <p:spPr>
          <a:xfrm>
            <a:off y="184876" x="457200"/>
            <a:ext cy="689099" cx="8229600"/>
          </a:xfrm>
          <a:prstGeom prst="rect">
            <a:avLst/>
          </a:prstGeom>
        </p:spPr>
        <p:txBody>
          <a:bodyPr bIns="91425" rIns="91425" lIns="91425" tIns="91425" anchor="b" anchorCtr="0">
            <a:noAutofit/>
          </a:bodyPr>
          <a:lstStyle/>
          <a:p>
            <a:pPr>
              <a:spcBef>
                <a:spcPts val="0"/>
              </a:spcBef>
              <a:buNone/>
            </a:pPr>
            <a:r>
              <a:rPr lang="en"/>
              <a:t>Experimental Design: Code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idx="1" type="body"/>
          </p:nvPr>
        </p:nvSpPr>
        <p:spPr>
          <a:xfrm>
            <a:off y="870667" x="457200"/>
            <a:ext cy="3630300"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sz="3000" lang="en"/>
              <a:t>Took existing Python scripts for rendering graphs and nuclide chart animation[3,4] streamlined compiling and rendering</a:t>
            </a:r>
          </a:p>
          <a:p>
            <a:pPr rtl="0" lvl="0" indent="-419100" marL="457200">
              <a:spcBef>
                <a:spcPts val="0"/>
              </a:spcBef>
              <a:buClr>
                <a:schemeClr val="dk2"/>
              </a:buClr>
              <a:buSzPct val="100000"/>
              <a:buFont typeface="Arial"/>
              <a:buChar char="●"/>
            </a:pPr>
            <a:r>
              <a:rPr sz="3000" lang="en"/>
              <a:t>Reorganized and modified code and control files for a standalone X-ray burst (XRB) implementation of XNet</a:t>
            </a:r>
          </a:p>
          <a:p>
            <a:pPr rtl="0" lvl="0" indent="-419100" marL="457200">
              <a:spcBef>
                <a:spcPts val="0"/>
              </a:spcBef>
              <a:buClr>
                <a:schemeClr val="dk2"/>
              </a:buClr>
              <a:buSzPct val="100000"/>
              <a:buFont typeface="Arial"/>
              <a:buChar char="●"/>
            </a:pPr>
            <a:r>
              <a:rPr sz="3000" lang="en"/>
              <a:t>Wrote makefile for both Xnet and Reactionlib to unify installation</a:t>
            </a:r>
          </a:p>
        </p:txBody>
      </p:sp>
      <p:sp>
        <p:nvSpPr>
          <p:cNvPr id="85" name="Shape 85"/>
          <p:cNvSpPr txBox="1"/>
          <p:nvPr>
            <p:ph type="title"/>
          </p:nvPr>
        </p:nvSpPr>
        <p:spPr>
          <a:xfrm>
            <a:off y="243176" x="457200"/>
            <a:ext cy="689099" cx="8229600"/>
          </a:xfrm>
          <a:prstGeom prst="rect">
            <a:avLst/>
          </a:prstGeom>
        </p:spPr>
        <p:txBody>
          <a:bodyPr bIns="91425" rIns="91425" lIns="91425" tIns="91425" anchor="b" anchorCtr="0">
            <a:noAutofit/>
          </a:bodyPr>
          <a:lstStyle/>
          <a:p>
            <a:pPr>
              <a:spcBef>
                <a:spcPts val="0"/>
              </a:spcBef>
              <a:buNone/>
            </a:pPr>
            <a:r>
              <a:rPr lang="en"/>
              <a:t>Experimental Design: Code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idx="1" type="body"/>
          </p:nvPr>
        </p:nvSpPr>
        <p:spPr>
          <a:xfrm>
            <a:off y="756592" x="457200"/>
            <a:ext cy="3630300"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Networks:</a:t>
            </a:r>
          </a:p>
          <a:p>
            <a:pPr rtl="0" lvl="1" indent="-342900" marL="914400">
              <a:spcBef>
                <a:spcPts val="0"/>
              </a:spcBef>
              <a:buClr>
                <a:schemeClr val="dk2"/>
              </a:buClr>
              <a:buSzPct val="100000"/>
              <a:buFont typeface="Courier New"/>
              <a:buChar char="o"/>
            </a:pPr>
            <a:r>
              <a:rPr sz="1800" lang="en">
                <a:latin typeface="Inconsolata"/>
                <a:ea typeface="Inconsolata"/>
                <a:cs typeface="Inconsolata"/>
                <a:sym typeface="Inconsolata"/>
              </a:rPr>
              <a:t>sunet </a:t>
            </a:r>
          </a:p>
          <a:p>
            <a:pPr rtl="0" lvl="1" indent="-342900" marL="914400">
              <a:spcBef>
                <a:spcPts val="0"/>
              </a:spcBef>
              <a:buClr>
                <a:schemeClr val="dk2"/>
              </a:buClr>
              <a:buSzPct val="100000"/>
              <a:buFont typeface="Courier New"/>
              <a:buChar char="o"/>
            </a:pPr>
            <a:r>
              <a:rPr sz="1800" lang="en">
                <a:latin typeface="Inconsolata"/>
                <a:ea typeface="Inconsolata"/>
                <a:cs typeface="Inconsolata"/>
                <a:sym typeface="Inconsolata"/>
              </a:rPr>
              <a:t>sunet.xrb</a:t>
            </a:r>
          </a:p>
          <a:p>
            <a:pPr rtl="0" lvl="1" indent="-342900" marL="914400">
              <a:spcBef>
                <a:spcPts val="0"/>
              </a:spcBef>
              <a:buClr>
                <a:schemeClr val="dk2"/>
              </a:buClr>
              <a:buSzPct val="100000"/>
              <a:buFont typeface="Courier New"/>
              <a:buChar char="o"/>
            </a:pPr>
            <a:r>
              <a:rPr sz="1800" lang="en">
                <a:latin typeface="Inconsolata"/>
                <a:ea typeface="Inconsolata"/>
                <a:cs typeface="Inconsolata"/>
                <a:sym typeface="Inconsolata"/>
              </a:rPr>
              <a:t>sunet</a:t>
            </a:r>
            <a:r>
              <a:rPr sz="1800" lang="en"/>
              <a:t> provided by W. R. Hix</a:t>
            </a:r>
          </a:p>
          <a:p>
            <a:pPr rtl="0" lvl="0" indent="-381000" marL="457200">
              <a:spcBef>
                <a:spcPts val="0"/>
              </a:spcBef>
              <a:buClr>
                <a:schemeClr val="dk2"/>
              </a:buClr>
              <a:buSzPct val="100000"/>
              <a:buFont typeface="Arial"/>
              <a:buChar char="●"/>
            </a:pPr>
            <a:r>
              <a:rPr sz="2400" lang="en"/>
              <a:t>Thermal profile:</a:t>
            </a:r>
          </a:p>
          <a:p>
            <a:pPr rtl="0" lvl="1" indent="-342900" marL="914400">
              <a:spcBef>
                <a:spcPts val="0"/>
              </a:spcBef>
              <a:buClr>
                <a:schemeClr val="dk2"/>
              </a:buClr>
              <a:buSzPct val="100000"/>
              <a:buFont typeface="Courier New"/>
              <a:buChar char="o"/>
            </a:pPr>
            <a:r>
              <a:rPr sz="1800" lang="en"/>
              <a:t>Fisker et al. (2007): "xnet folder"</a:t>
            </a:r>
            <a:r>
              <a:rPr sz="1800" lang="en">
                <a:latin typeface="Inconsolata"/>
                <a:ea typeface="Inconsolata"/>
                <a:cs typeface="Inconsolata"/>
                <a:sym typeface="Inconsolata"/>
              </a:rPr>
              <a:t>/test/Test_Problem/</a:t>
            </a:r>
          </a:p>
          <a:p>
            <a:pPr rtl="0" lvl="0" indent="-381000" marL="457200">
              <a:spcBef>
                <a:spcPts val="0"/>
              </a:spcBef>
              <a:buClr>
                <a:schemeClr val="dk2"/>
              </a:buClr>
              <a:buSzPct val="100000"/>
              <a:buFont typeface="Arial"/>
              <a:buChar char="●"/>
            </a:pPr>
            <a:r>
              <a:rPr sz="2400" lang="en"/>
              <a:t>Reaction rate library:</a:t>
            </a:r>
          </a:p>
          <a:p>
            <a:pPr rtl="0" lvl="1" indent="-342900" marL="914400">
              <a:spcBef>
                <a:spcPts val="0"/>
              </a:spcBef>
              <a:buClr>
                <a:schemeClr val="dk2"/>
              </a:buClr>
              <a:buSzPct val="100000"/>
              <a:buFont typeface="Courier New"/>
              <a:buChar char="o"/>
            </a:pPr>
            <a:r>
              <a:rPr sz="1800" lang="en"/>
              <a:t> </a:t>
            </a:r>
            <a:r>
              <a:rPr u="sng" sz="1800" lang="en">
                <a:solidFill>
                  <a:schemeClr val="hlink"/>
                </a:solidFill>
                <a:hlinkClick r:id="rId3"/>
              </a:rPr>
              <a:t>https://groups.nscl.msu.edu/jina/reaclib/db</a:t>
            </a:r>
          </a:p>
          <a:p>
            <a:pPr rtl="0" lvl="0" indent="-381000" marL="457200">
              <a:spcBef>
                <a:spcPts val="0"/>
              </a:spcBef>
              <a:buClr>
                <a:schemeClr val="dk2"/>
              </a:buClr>
              <a:buSzPct val="100000"/>
              <a:buFont typeface="Arial"/>
              <a:buChar char="●"/>
            </a:pPr>
            <a:r>
              <a:rPr sz="2400" lang="en"/>
              <a:t>Multiple abundance files</a:t>
            </a:r>
          </a:p>
          <a:p>
            <a:pPr rtl="0" lvl="1" indent="-342900" marL="914400">
              <a:spcBef>
                <a:spcPts val="0"/>
              </a:spcBef>
              <a:buClr>
                <a:schemeClr val="dk2"/>
              </a:buClr>
              <a:buSzPct val="100000"/>
              <a:buFont typeface="Courier New"/>
              <a:buChar char="o"/>
            </a:pPr>
            <a:r>
              <a:rPr sz="1800" lang="en"/>
              <a:t>solar abundance data by Lodders et al. (2009)</a:t>
            </a:r>
          </a:p>
          <a:p>
            <a:pPr rtl="0" lvl="1" indent="-342900" marL="914400">
              <a:spcBef>
                <a:spcPts val="0"/>
              </a:spcBef>
              <a:buClr>
                <a:schemeClr val="dk2"/>
              </a:buClr>
              <a:buSzPct val="100000"/>
              <a:buFont typeface="Courier New"/>
              <a:buChar char="o"/>
            </a:pPr>
            <a:r>
              <a:rPr sz="1800" lang="en"/>
              <a:t>half solar metallicity (various ratios H/He)</a:t>
            </a:r>
          </a:p>
          <a:p>
            <a:pPr rtl="0" lvl="1" indent="-342900" marL="914400">
              <a:spcBef>
                <a:spcPts val="0"/>
              </a:spcBef>
              <a:buClr>
                <a:schemeClr val="dk2"/>
              </a:buClr>
              <a:buSzPct val="100000"/>
              <a:buFont typeface="Courier New"/>
              <a:buChar char="o"/>
            </a:pPr>
            <a:r>
              <a:rPr sz="1800" lang="en"/>
              <a:t>no metallicity (various ratios H/He)</a:t>
            </a:r>
          </a:p>
          <a:p>
            <a:pPr rtl="0" lvl="1" indent="-342900" marL="914400">
              <a:spcBef>
                <a:spcPts val="0"/>
              </a:spcBef>
              <a:buClr>
                <a:schemeClr val="dk2"/>
              </a:buClr>
              <a:buSzPct val="100000"/>
              <a:buFont typeface="Courier New"/>
              <a:buChar char="o"/>
            </a:pPr>
            <a:r>
              <a:rPr sz="1800" lang="en"/>
              <a:t>full abundance file provided by W. R. Hix</a:t>
            </a:r>
          </a:p>
          <a:p>
            <a:pPr rtl="0" lvl="0" indent="0" marL="0">
              <a:spcBef>
                <a:spcPts val="0"/>
              </a:spcBef>
              <a:buNone/>
            </a:pPr>
            <a:r>
              <a:t/>
            </a:r>
            <a:endParaRPr sz="2400"/>
          </a:p>
        </p:txBody>
      </p:sp>
      <p:sp>
        <p:nvSpPr>
          <p:cNvPr id="91" name="Shape 91"/>
          <p:cNvSpPr txBox="1"/>
          <p:nvPr>
            <p:ph type="title"/>
          </p:nvPr>
        </p:nvSpPr>
        <p:spPr>
          <a:xfrm>
            <a:off y="184851" x="500700"/>
            <a:ext cy="645600" cx="8229600"/>
          </a:xfrm>
          <a:prstGeom prst="rect">
            <a:avLst/>
          </a:prstGeom>
        </p:spPr>
        <p:txBody>
          <a:bodyPr bIns="91425" rIns="91425" lIns="91425" tIns="91425" anchor="b" anchorCtr="0">
            <a:noAutofit/>
          </a:bodyPr>
          <a:lstStyle/>
          <a:p>
            <a:pPr>
              <a:spcBef>
                <a:spcPts val="0"/>
              </a:spcBef>
              <a:buNone/>
            </a:pPr>
            <a:r>
              <a:rPr lang="en"/>
              <a:t>Experimental design: Inputs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idx="1" type="body"/>
          </p:nvPr>
        </p:nvSpPr>
        <p:spPr>
          <a:xfrm>
            <a:off y="1244242" x="457200"/>
            <a:ext cy="3630300" cx="8229600"/>
          </a:xfrm>
          <a:prstGeom prst="rect">
            <a:avLst/>
          </a:prstGeom>
        </p:spPr>
        <p:txBody>
          <a:bodyPr bIns="91425" rIns="91425" lIns="91425" tIns="91425" anchor="t" anchorCtr="0">
            <a:noAutofit/>
          </a:bodyPr>
          <a:lstStyle/>
          <a:p>
            <a:pPr rtl="0">
              <a:spcBef>
                <a:spcPts val="0"/>
              </a:spcBef>
              <a:buNone/>
            </a:pPr>
            <a:r>
              <a:rPr lang="en"/>
              <a:t>How do the initial abundances affect the reactions in an X-ray burst?</a:t>
            </a:r>
          </a:p>
          <a:p>
            <a:pPr rtl="0">
              <a:spcBef>
                <a:spcPts val="0"/>
              </a:spcBef>
              <a:buNone/>
            </a:pPr>
            <a:r>
              <a:t/>
            </a:r>
            <a:endParaRPr/>
          </a:p>
          <a:p>
            <a:pPr rtl="0" lvl="0">
              <a:spcBef>
                <a:spcPts val="0"/>
              </a:spcBef>
              <a:buNone/>
            </a:pPr>
            <a:r>
              <a:rPr lang="en"/>
              <a:t>Can we model a full reaction network burst?</a:t>
            </a:r>
          </a:p>
        </p:txBody>
      </p:sp>
      <p:sp>
        <p:nvSpPr>
          <p:cNvPr id="97" name="Shape 97"/>
          <p:cNvSpPr txBox="1"/>
          <p:nvPr>
            <p:ph type="title"/>
          </p:nvPr>
        </p:nvSpPr>
        <p:spPr>
          <a:xfrm>
            <a:off y="205978" x="457200"/>
            <a:ext cy="994200" cx="8229600"/>
          </a:xfrm>
          <a:prstGeom prst="rect">
            <a:avLst/>
          </a:prstGeom>
        </p:spPr>
        <p:txBody>
          <a:bodyPr bIns="91425" rIns="91425" lIns="91425" tIns="91425" anchor="b" anchorCtr="0">
            <a:noAutofit/>
          </a:bodyPr>
          <a:lstStyle/>
          <a:p>
            <a:pPr>
              <a:spcBef>
                <a:spcPts val="0"/>
              </a:spcBef>
              <a:buNone/>
            </a:pPr>
            <a:r>
              <a:rPr lang="en"/>
              <a:t>Goal</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