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8" r:id="rId2"/>
    <p:sldId id="259"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1C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2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289FE-5BB2-453B-882D-0A6D6447B258}" type="datetimeFigureOut">
              <a:rPr lang="de-DE" smtClean="0"/>
              <a:t>14.02.2021</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D1134-1C0D-481C-9B2B-BACE7CE8FB35}" type="slidenum">
              <a:rPr lang="de-DE" smtClean="0"/>
              <a:t>‹Nr.›</a:t>
            </a:fld>
            <a:endParaRPr lang="de-DE"/>
          </a:p>
        </p:txBody>
      </p:sp>
    </p:spTree>
    <p:extLst>
      <p:ext uri="{BB962C8B-B14F-4D97-AF65-F5344CB8AC3E}">
        <p14:creationId xmlns:p14="http://schemas.microsoft.com/office/powerpoint/2010/main" val="354160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F892BE4-5737-40EE-A5EC-E66A88C3E1DB}" type="datetimeFigureOut">
              <a:rPr lang="de-DE" smtClean="0"/>
              <a:t>14.02.2021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91006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F892BE4-5737-40EE-A5EC-E66A88C3E1DB}" type="datetimeFigureOut">
              <a:rPr lang="de-DE" smtClean="0"/>
              <a:t>14.02.2021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16285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F892BE4-5737-40EE-A5EC-E66A88C3E1DB}" type="datetimeFigureOut">
              <a:rPr lang="de-DE" smtClean="0"/>
              <a:t>14.02.2021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4111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F892BE4-5737-40EE-A5EC-E66A88C3E1DB}" type="datetimeFigureOut">
              <a:rPr lang="de-DE" smtClean="0"/>
              <a:t>14.02.2021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183665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F892BE4-5737-40EE-A5EC-E66A88C3E1DB}" type="datetimeFigureOut">
              <a:rPr lang="de-DE" smtClean="0"/>
              <a:t>14.02.2021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68228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F892BE4-5737-40EE-A5EC-E66A88C3E1DB}" type="datetimeFigureOut">
              <a:rPr lang="de-DE" smtClean="0"/>
              <a:t>14.02.2021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160920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F892BE4-5737-40EE-A5EC-E66A88C3E1DB}" type="datetimeFigureOut">
              <a:rPr lang="de-DE" smtClean="0"/>
              <a:t>14.02.2021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25290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F892BE4-5737-40EE-A5EC-E66A88C3E1DB}" type="datetimeFigureOut">
              <a:rPr lang="de-DE" smtClean="0"/>
              <a:t>14.02.2021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3688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92BE4-5737-40EE-A5EC-E66A88C3E1DB}" type="datetimeFigureOut">
              <a:rPr lang="de-DE" smtClean="0"/>
              <a:t>14.02.2021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3269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F892BE4-5737-40EE-A5EC-E66A88C3E1DB}" type="datetimeFigureOut">
              <a:rPr lang="de-DE" smtClean="0"/>
              <a:t>14.02.2021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73485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F892BE4-5737-40EE-A5EC-E66A88C3E1DB}" type="datetimeFigureOut">
              <a:rPr lang="de-DE" smtClean="0"/>
              <a:t>14.02.2021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CF4C2F6-1C25-440B-8556-7CB9DB0FF6E8}" type="slidenum">
              <a:rPr lang="de-DE" smtClean="0"/>
              <a:t>‹Nr.›</a:t>
            </a:fld>
            <a:endParaRPr lang="de-DE"/>
          </a:p>
        </p:txBody>
      </p:sp>
    </p:spTree>
    <p:extLst>
      <p:ext uri="{BB962C8B-B14F-4D97-AF65-F5344CB8AC3E}">
        <p14:creationId xmlns:p14="http://schemas.microsoft.com/office/powerpoint/2010/main" val="255707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92BE4-5737-40EE-A5EC-E66A88C3E1DB}" type="datetimeFigureOut">
              <a:rPr lang="de-DE" smtClean="0"/>
              <a:t>14.02.2021</a:t>
            </a:fld>
            <a:endParaRPr lang="de-DE"/>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4C2F6-1C25-440B-8556-7CB9DB0FF6E8}" type="slidenum">
              <a:rPr lang="de-DE" smtClean="0"/>
              <a:t>‹Nr.›</a:t>
            </a:fld>
            <a:endParaRPr lang="de-DE"/>
          </a:p>
        </p:txBody>
      </p:sp>
    </p:spTree>
    <p:extLst>
      <p:ext uri="{BB962C8B-B14F-4D97-AF65-F5344CB8AC3E}">
        <p14:creationId xmlns:p14="http://schemas.microsoft.com/office/powerpoint/2010/main" val="1229708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frika, Tiere, Safari, Nashorn, Giraffen, Großwild">
            <a:extLst>
              <a:ext uri="{FF2B5EF4-FFF2-40B4-BE49-F238E27FC236}">
                <a16:creationId xmlns:a16="http://schemas.microsoft.com/office/drawing/2014/main" id="{7792051D-8B14-44EF-9FA3-1159AA8616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61" b="1302"/>
          <a:stretch/>
        </p:blipFill>
        <p:spPr bwMode="auto">
          <a:xfrm>
            <a:off x="-28077" y="0"/>
            <a:ext cx="9934077" cy="6910069"/>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CB8DB982-7171-4D11-A60A-56886A5019DF}"/>
              </a:ext>
            </a:extLst>
          </p:cNvPr>
          <p:cNvSpPr/>
          <p:nvPr/>
        </p:nvSpPr>
        <p:spPr>
          <a:xfrm>
            <a:off x="-28078" y="-8103"/>
            <a:ext cx="9934077" cy="6918172"/>
          </a:xfrm>
          <a:prstGeom prst="rect">
            <a:avLst/>
          </a:prstGeom>
          <a:solidFill>
            <a:schemeClr val="bg1">
              <a:lumMod val="85000"/>
              <a:alpha val="8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a:extLst>
              <a:ext uri="{FF2B5EF4-FFF2-40B4-BE49-F238E27FC236}">
                <a16:creationId xmlns:a16="http://schemas.microsoft.com/office/drawing/2014/main" id="{6753E881-55A1-4DDC-934A-2C0021EF29F0}"/>
              </a:ext>
            </a:extLst>
          </p:cNvPr>
          <p:cNvPicPr/>
          <p:nvPr/>
        </p:nvPicPr>
        <p:blipFill>
          <a:blip r:embed="rId3"/>
          <a:stretch>
            <a:fillRect/>
          </a:stretch>
        </p:blipFill>
        <p:spPr>
          <a:xfrm>
            <a:off x="74552" y="183177"/>
            <a:ext cx="1216691" cy="1191343"/>
          </a:xfrm>
          <a:prstGeom prst="rect">
            <a:avLst/>
          </a:prstGeom>
        </p:spPr>
      </p:pic>
      <p:sp>
        <p:nvSpPr>
          <p:cNvPr id="2" name="Textfeld 1">
            <a:extLst>
              <a:ext uri="{FF2B5EF4-FFF2-40B4-BE49-F238E27FC236}">
                <a16:creationId xmlns:a16="http://schemas.microsoft.com/office/drawing/2014/main" id="{95EEA968-3DCD-4F74-A5C3-62AEEA0DAB5D}"/>
              </a:ext>
            </a:extLst>
          </p:cNvPr>
          <p:cNvSpPr txBox="1"/>
          <p:nvPr/>
        </p:nvSpPr>
        <p:spPr>
          <a:xfrm>
            <a:off x="1393872" y="123741"/>
            <a:ext cx="8634623" cy="738664"/>
          </a:xfrm>
          <a:prstGeom prst="rect">
            <a:avLst/>
          </a:prstGeom>
          <a:noFill/>
        </p:spPr>
        <p:txBody>
          <a:bodyPr wrap="square" rtlCol="0">
            <a:spAutoFit/>
          </a:bodyPr>
          <a:lstStyle/>
          <a:p>
            <a:r>
              <a:rPr lang="en-US" sz="4200" b="1" u="sng" dirty="0">
                <a:solidFill>
                  <a:schemeClr val="accent6">
                    <a:lumMod val="75000"/>
                  </a:schemeClr>
                </a:solidFill>
                <a:effectLst>
                  <a:glow rad="101600">
                    <a:schemeClr val="accent6">
                      <a:satMod val="175000"/>
                      <a:alpha val="40000"/>
                    </a:schemeClr>
                  </a:glow>
                </a:effectLst>
                <a:latin typeface="Freestyle Script" panose="030804020302050B0404" pitchFamily="66" charset="0"/>
              </a:rPr>
              <a:t>BAO la Kiswahili – das </a:t>
            </a:r>
            <a:r>
              <a:rPr lang="en-US" sz="4200" b="1" u="sng" dirty="0" err="1">
                <a:solidFill>
                  <a:schemeClr val="accent6">
                    <a:lumMod val="75000"/>
                  </a:schemeClr>
                </a:solidFill>
                <a:effectLst>
                  <a:glow rad="101600">
                    <a:schemeClr val="accent6">
                      <a:satMod val="175000"/>
                      <a:alpha val="40000"/>
                    </a:schemeClr>
                  </a:glow>
                </a:effectLst>
                <a:latin typeface="Freestyle Script" panose="030804020302050B0404" pitchFamily="66" charset="0"/>
              </a:rPr>
              <a:t>ostafrikanische</a:t>
            </a:r>
            <a:r>
              <a:rPr lang="en-US" sz="4200" b="1" u="sng" dirty="0">
                <a:solidFill>
                  <a:schemeClr val="accent6">
                    <a:lumMod val="75000"/>
                  </a:schemeClr>
                </a:solidFill>
                <a:effectLst>
                  <a:glow rad="101600">
                    <a:schemeClr val="accent6">
                      <a:satMod val="175000"/>
                      <a:alpha val="40000"/>
                    </a:schemeClr>
                  </a:glow>
                </a:effectLst>
                <a:latin typeface="Freestyle Script" panose="030804020302050B0404" pitchFamily="66" charset="0"/>
              </a:rPr>
              <a:t> </a:t>
            </a:r>
            <a:r>
              <a:rPr lang="en-US" sz="4200" b="1" u="sng" dirty="0" err="1">
                <a:solidFill>
                  <a:schemeClr val="accent6">
                    <a:lumMod val="75000"/>
                  </a:schemeClr>
                </a:solidFill>
                <a:effectLst>
                  <a:glow rad="101600">
                    <a:schemeClr val="accent6">
                      <a:satMod val="175000"/>
                      <a:alpha val="40000"/>
                    </a:schemeClr>
                  </a:glow>
                </a:effectLst>
                <a:latin typeface="Freestyle Script" panose="030804020302050B0404" pitchFamily="66" charset="0"/>
              </a:rPr>
              <a:t>Brettspiel</a:t>
            </a:r>
            <a:endParaRPr lang="en-US" sz="4200" b="1" u="sng" dirty="0">
              <a:solidFill>
                <a:schemeClr val="accent6">
                  <a:lumMod val="75000"/>
                </a:schemeClr>
              </a:solidFill>
              <a:effectLst>
                <a:glow rad="101600">
                  <a:schemeClr val="accent6">
                    <a:satMod val="175000"/>
                    <a:alpha val="40000"/>
                  </a:schemeClr>
                </a:glow>
              </a:effectLst>
              <a:latin typeface="Freestyle Script" panose="030804020302050B0404" pitchFamily="66" charset="0"/>
            </a:endParaRPr>
          </a:p>
        </p:txBody>
      </p:sp>
      <p:sp>
        <p:nvSpPr>
          <p:cNvPr id="6" name="Textfeld 5">
            <a:extLst>
              <a:ext uri="{FF2B5EF4-FFF2-40B4-BE49-F238E27FC236}">
                <a16:creationId xmlns:a16="http://schemas.microsoft.com/office/drawing/2014/main" id="{0EE87AEE-C537-4EEA-9E61-D6E17C0B131A}"/>
              </a:ext>
            </a:extLst>
          </p:cNvPr>
          <p:cNvSpPr txBox="1"/>
          <p:nvPr/>
        </p:nvSpPr>
        <p:spPr>
          <a:xfrm>
            <a:off x="1393872" y="986145"/>
            <a:ext cx="8456874" cy="5909310"/>
          </a:xfrm>
          <a:prstGeom prst="rect">
            <a:avLst/>
          </a:prstGeom>
          <a:noFill/>
        </p:spPr>
        <p:txBody>
          <a:bodyPr wrap="square" rtlCol="0">
            <a:spAutoFit/>
          </a:bodyPr>
          <a:lstStyle/>
          <a:p>
            <a:r>
              <a:rPr lang="de-DE" b="1" i="1" dirty="0">
                <a:effectLst>
                  <a:glow rad="63500">
                    <a:schemeClr val="accent1">
                      <a:satMod val="175000"/>
                      <a:alpha val="40000"/>
                    </a:schemeClr>
                  </a:glow>
                </a:effectLst>
              </a:rPr>
              <a:t>Aufbau:</a:t>
            </a:r>
          </a:p>
          <a:p>
            <a:r>
              <a:rPr lang="de-DE" dirty="0">
                <a:effectLst>
                  <a:glow rad="63500">
                    <a:schemeClr val="accent1">
                      <a:satMod val="175000"/>
                      <a:alpha val="40000"/>
                    </a:schemeClr>
                  </a:glow>
                </a:effectLst>
              </a:rPr>
              <a:t>Jedem Spieler gehört eine Hälfte des Brettes mit 2 Reihen und jeweils 8 Mulden.</a:t>
            </a:r>
            <a:br>
              <a:rPr lang="de-DE" dirty="0">
                <a:effectLst>
                  <a:glow rad="63500">
                    <a:schemeClr val="accent1">
                      <a:satMod val="175000"/>
                      <a:alpha val="40000"/>
                    </a:schemeClr>
                  </a:glow>
                </a:effectLst>
              </a:rPr>
            </a:br>
            <a:r>
              <a:rPr lang="de-DE" dirty="0">
                <a:effectLst>
                  <a:glow rad="63500">
                    <a:schemeClr val="accent1">
                      <a:satMod val="175000"/>
                      <a:alpha val="40000"/>
                    </a:schemeClr>
                  </a:glow>
                </a:effectLst>
              </a:rPr>
              <a:t>In jeder Mulde befinden sich 2 Steine. Die erste Reihe grenzt an die des Gegners.</a:t>
            </a:r>
          </a:p>
          <a:p>
            <a:endParaRPr lang="de-DE" dirty="0">
              <a:effectLst>
                <a:glow rad="63500">
                  <a:schemeClr val="accent1">
                    <a:satMod val="175000"/>
                    <a:alpha val="40000"/>
                  </a:schemeClr>
                </a:glow>
              </a:effectLst>
            </a:endParaRPr>
          </a:p>
          <a:p>
            <a:r>
              <a:rPr lang="de-DE" b="1" i="1" dirty="0">
                <a:effectLst>
                  <a:glow rad="63500">
                    <a:schemeClr val="accent1">
                      <a:satMod val="175000"/>
                      <a:alpha val="40000"/>
                    </a:schemeClr>
                  </a:glow>
                </a:effectLst>
              </a:rPr>
              <a:t>Zugauswahl:</a:t>
            </a:r>
          </a:p>
          <a:p>
            <a:r>
              <a:rPr lang="de-DE" dirty="0">
                <a:effectLst>
                  <a:glow rad="63500">
                    <a:schemeClr val="accent1">
                      <a:satMod val="175000"/>
                      <a:alpha val="40000"/>
                    </a:schemeClr>
                  </a:glow>
                </a:effectLst>
              </a:rPr>
              <a:t>Der Spieler selektiert eine Mulde mit mindestens 2 Steinen für den Start seines Zuges. Dann selektiert er eins der beiden Nachbarfelder, um die Richtung des Zuges festzulegen. Der Zug kann abgebrochen werden durch Auswahl des selben Feldes.</a:t>
            </a:r>
            <a:br>
              <a:rPr lang="de-DE" dirty="0">
                <a:effectLst>
                  <a:glow rad="63500">
                    <a:schemeClr val="accent1">
                      <a:satMod val="175000"/>
                      <a:alpha val="40000"/>
                    </a:schemeClr>
                  </a:glow>
                </a:effectLst>
              </a:rPr>
            </a:br>
            <a:endParaRPr lang="de-DE" dirty="0">
              <a:effectLst>
                <a:glow rad="63500">
                  <a:schemeClr val="accent1">
                    <a:satMod val="175000"/>
                    <a:alpha val="40000"/>
                  </a:schemeClr>
                </a:glow>
              </a:effectLst>
            </a:endParaRPr>
          </a:p>
          <a:p>
            <a:r>
              <a:rPr lang="de-DE" b="1" i="1" dirty="0">
                <a:effectLst>
                  <a:glow rad="63500">
                    <a:schemeClr val="accent1">
                      <a:satMod val="175000"/>
                      <a:alpha val="40000"/>
                    </a:schemeClr>
                  </a:glow>
                </a:effectLst>
              </a:rPr>
              <a:t>Zugausführung:</a:t>
            </a:r>
          </a:p>
          <a:p>
            <a:r>
              <a:rPr lang="de-DE" dirty="0">
                <a:effectLst>
                  <a:glow rad="63500">
                    <a:schemeClr val="accent1">
                      <a:satMod val="175000"/>
                      <a:alpha val="40000"/>
                    </a:schemeClr>
                  </a:glow>
                </a:effectLst>
              </a:rPr>
              <a:t>Alle Steine der ausgewählten Mulde werden entnommen und dann wird beginnend mit dem ausgewählten Nachbarfeld mit oder gegen dem Uhrzeigersinn in jedes der folgen-den Mulden ein Stein gelegt. Wenn der letzte Stein gelegt ist, endet der Zug, falls die dortige Mulde leer war oder wird dann in gleicher Weise fortgeführt, indem die Mulde geleert und die Steine in gleicher Richtung weiter verteilt werden, 1 pro folgende Mulde. Wenn bei der Fortsetzung eines Zuges die direkt gegenüber liegende Mulde des Gegners Steine enthielt, werden diese entnommen und ebenfalls für den Zug verwendet.</a:t>
            </a:r>
          </a:p>
          <a:p>
            <a:endParaRPr lang="de-DE" dirty="0">
              <a:effectLst>
                <a:glow rad="63500">
                  <a:schemeClr val="accent1">
                    <a:satMod val="175000"/>
                    <a:alpha val="40000"/>
                  </a:schemeClr>
                </a:glow>
              </a:effectLst>
            </a:endParaRPr>
          </a:p>
          <a:p>
            <a:r>
              <a:rPr lang="de-DE" b="1" i="1" dirty="0">
                <a:effectLst>
                  <a:glow rad="63500">
                    <a:schemeClr val="accent1">
                      <a:satMod val="175000"/>
                      <a:alpha val="40000"/>
                    </a:schemeClr>
                  </a:glow>
                </a:effectLst>
              </a:rPr>
              <a:t>Spielende:</a:t>
            </a:r>
          </a:p>
          <a:p>
            <a:r>
              <a:rPr lang="de-DE" dirty="0">
                <a:effectLst>
                  <a:glow rad="63500">
                    <a:schemeClr val="accent1">
                      <a:satMod val="175000"/>
                      <a:alpha val="40000"/>
                    </a:schemeClr>
                  </a:glow>
                </a:effectLst>
              </a:rPr>
              <a:t>Ein Spieler verliert, sobald seine erste Reihe leer ist oder er keine Mulden mit mehr als 1 Stein mehr zur Verfügung hat.</a:t>
            </a:r>
          </a:p>
        </p:txBody>
      </p:sp>
      <p:pic>
        <p:nvPicPr>
          <p:cNvPr id="18" name="Grafik 17">
            <a:extLst>
              <a:ext uri="{FF2B5EF4-FFF2-40B4-BE49-F238E27FC236}">
                <a16:creationId xmlns:a16="http://schemas.microsoft.com/office/drawing/2014/main" id="{72F6CA1B-147D-435B-A378-48A396AABB3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2702812">
            <a:off x="54227" y="1555563"/>
            <a:ext cx="762990" cy="542571"/>
          </a:xfrm>
          <a:prstGeom prst="rect">
            <a:avLst/>
          </a:prstGeom>
        </p:spPr>
      </p:pic>
      <p:pic>
        <p:nvPicPr>
          <p:cNvPr id="19" name="Grafik 18">
            <a:extLst>
              <a:ext uri="{FF2B5EF4-FFF2-40B4-BE49-F238E27FC236}">
                <a16:creationId xmlns:a16="http://schemas.microsoft.com/office/drawing/2014/main" id="{FFA35A56-E3A0-4A26-853A-092ADF6CA32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5570867">
            <a:off x="620941" y="2600638"/>
            <a:ext cx="762990" cy="542571"/>
          </a:xfrm>
          <a:prstGeom prst="rect">
            <a:avLst/>
          </a:prstGeom>
        </p:spPr>
      </p:pic>
      <p:pic>
        <p:nvPicPr>
          <p:cNvPr id="20" name="Grafik 19">
            <a:extLst>
              <a:ext uri="{FF2B5EF4-FFF2-40B4-BE49-F238E27FC236}">
                <a16:creationId xmlns:a16="http://schemas.microsoft.com/office/drawing/2014/main" id="{A0F09B2E-EC3D-413D-A45C-CB05BF414EC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9240172">
            <a:off x="-65042" y="3126718"/>
            <a:ext cx="762990" cy="542571"/>
          </a:xfrm>
          <a:prstGeom prst="rect">
            <a:avLst/>
          </a:prstGeom>
        </p:spPr>
      </p:pic>
      <p:pic>
        <p:nvPicPr>
          <p:cNvPr id="21" name="Grafik 20">
            <a:extLst>
              <a:ext uri="{FF2B5EF4-FFF2-40B4-BE49-F238E27FC236}">
                <a16:creationId xmlns:a16="http://schemas.microsoft.com/office/drawing/2014/main" id="{506516BB-C6BE-4F5A-8D2F-50988D4064E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307969">
            <a:off x="576554" y="3870545"/>
            <a:ext cx="762990" cy="542571"/>
          </a:xfrm>
          <a:prstGeom prst="rect">
            <a:avLst/>
          </a:prstGeom>
        </p:spPr>
      </p:pic>
      <p:pic>
        <p:nvPicPr>
          <p:cNvPr id="22" name="Grafik 21">
            <a:extLst>
              <a:ext uri="{FF2B5EF4-FFF2-40B4-BE49-F238E27FC236}">
                <a16:creationId xmlns:a16="http://schemas.microsoft.com/office/drawing/2014/main" id="{D9622D5E-7210-407C-873F-AF99313C4D9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4843293">
            <a:off x="-47429" y="4506084"/>
            <a:ext cx="762990" cy="542571"/>
          </a:xfrm>
          <a:prstGeom prst="rect">
            <a:avLst/>
          </a:prstGeom>
        </p:spPr>
      </p:pic>
      <p:pic>
        <p:nvPicPr>
          <p:cNvPr id="23" name="Grafik 22">
            <a:extLst>
              <a:ext uri="{FF2B5EF4-FFF2-40B4-BE49-F238E27FC236}">
                <a16:creationId xmlns:a16="http://schemas.microsoft.com/office/drawing/2014/main" id="{AAB9F3A6-2D73-4D40-9DF0-C13BB644829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3231941">
            <a:off x="620942" y="5066001"/>
            <a:ext cx="762990" cy="542571"/>
          </a:xfrm>
          <a:prstGeom prst="rect">
            <a:avLst/>
          </a:prstGeom>
        </p:spPr>
      </p:pic>
      <p:sp>
        <p:nvSpPr>
          <p:cNvPr id="14" name="Textfeld 13">
            <a:extLst>
              <a:ext uri="{FF2B5EF4-FFF2-40B4-BE49-F238E27FC236}">
                <a16:creationId xmlns:a16="http://schemas.microsoft.com/office/drawing/2014/main" id="{DD864D91-C44F-4B78-A212-36CFD3240C27}"/>
              </a:ext>
            </a:extLst>
          </p:cNvPr>
          <p:cNvSpPr txBox="1"/>
          <p:nvPr/>
        </p:nvSpPr>
        <p:spPr>
          <a:xfrm>
            <a:off x="0" y="6027003"/>
            <a:ext cx="1604167" cy="830997"/>
          </a:xfrm>
          <a:prstGeom prst="rect">
            <a:avLst/>
          </a:prstGeom>
          <a:noFill/>
        </p:spPr>
        <p:txBody>
          <a:bodyPr wrap="square" rtlCol="0">
            <a:spAutoFit/>
          </a:bodyPr>
          <a:lstStyle/>
          <a:p>
            <a:r>
              <a:rPr lang="de-DE" sz="1200" i="1" dirty="0"/>
              <a:t>v1.0, 01/2021</a:t>
            </a:r>
            <a:br>
              <a:rPr lang="de-DE" sz="1200" i="1" dirty="0"/>
            </a:br>
            <a:r>
              <a:rPr lang="de-DE" sz="1200" i="1" dirty="0"/>
              <a:t>Alexander Rühl,</a:t>
            </a:r>
          </a:p>
          <a:p>
            <a:r>
              <a:rPr lang="de-DE" sz="1200" i="1" dirty="0"/>
              <a:t>alex@geziefer.de</a:t>
            </a:r>
          </a:p>
          <a:p>
            <a:r>
              <a:rPr lang="de-DE" sz="1200" i="1" dirty="0"/>
              <a:t>BGA: </a:t>
            </a:r>
            <a:r>
              <a:rPr lang="de-DE" sz="1200" i="1" dirty="0" err="1"/>
              <a:t>Alex_tgiu</a:t>
            </a:r>
            <a:endParaRPr lang="de-DE" sz="1200" i="1" dirty="0"/>
          </a:p>
        </p:txBody>
      </p:sp>
    </p:spTree>
    <p:extLst>
      <p:ext uri="{BB962C8B-B14F-4D97-AF65-F5344CB8AC3E}">
        <p14:creationId xmlns:p14="http://schemas.microsoft.com/office/powerpoint/2010/main" val="78487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frika, Tiere, Safari, Nashorn, Giraffen, Großwild">
            <a:extLst>
              <a:ext uri="{FF2B5EF4-FFF2-40B4-BE49-F238E27FC236}">
                <a16:creationId xmlns:a16="http://schemas.microsoft.com/office/drawing/2014/main" id="{7792051D-8B14-44EF-9FA3-1159AA8616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61" b="1302"/>
          <a:stretch/>
        </p:blipFill>
        <p:spPr bwMode="auto">
          <a:xfrm>
            <a:off x="-28077" y="0"/>
            <a:ext cx="9934077" cy="6910069"/>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CB8DB982-7171-4D11-A60A-56886A5019DF}"/>
              </a:ext>
            </a:extLst>
          </p:cNvPr>
          <p:cNvSpPr/>
          <p:nvPr/>
        </p:nvSpPr>
        <p:spPr>
          <a:xfrm>
            <a:off x="-28078" y="-8103"/>
            <a:ext cx="9934077" cy="6918172"/>
          </a:xfrm>
          <a:prstGeom prst="rect">
            <a:avLst/>
          </a:prstGeom>
          <a:solidFill>
            <a:schemeClr val="bg1">
              <a:lumMod val="85000"/>
              <a:alpha val="8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a:extLst>
              <a:ext uri="{FF2B5EF4-FFF2-40B4-BE49-F238E27FC236}">
                <a16:creationId xmlns:a16="http://schemas.microsoft.com/office/drawing/2014/main" id="{6753E881-55A1-4DDC-934A-2C0021EF29F0}"/>
              </a:ext>
            </a:extLst>
          </p:cNvPr>
          <p:cNvPicPr/>
          <p:nvPr/>
        </p:nvPicPr>
        <p:blipFill>
          <a:blip r:embed="rId3"/>
          <a:stretch>
            <a:fillRect/>
          </a:stretch>
        </p:blipFill>
        <p:spPr>
          <a:xfrm>
            <a:off x="74552" y="183177"/>
            <a:ext cx="1216691" cy="1191343"/>
          </a:xfrm>
          <a:prstGeom prst="rect">
            <a:avLst/>
          </a:prstGeom>
        </p:spPr>
      </p:pic>
      <p:sp>
        <p:nvSpPr>
          <p:cNvPr id="2" name="Textfeld 1">
            <a:extLst>
              <a:ext uri="{FF2B5EF4-FFF2-40B4-BE49-F238E27FC236}">
                <a16:creationId xmlns:a16="http://schemas.microsoft.com/office/drawing/2014/main" id="{95EEA968-3DCD-4F74-A5C3-62AEEA0DAB5D}"/>
              </a:ext>
            </a:extLst>
          </p:cNvPr>
          <p:cNvSpPr txBox="1"/>
          <p:nvPr/>
        </p:nvSpPr>
        <p:spPr>
          <a:xfrm>
            <a:off x="1393872" y="123741"/>
            <a:ext cx="8634623" cy="738664"/>
          </a:xfrm>
          <a:prstGeom prst="rect">
            <a:avLst/>
          </a:prstGeom>
          <a:noFill/>
        </p:spPr>
        <p:txBody>
          <a:bodyPr wrap="square" rtlCol="0">
            <a:spAutoFit/>
          </a:bodyPr>
          <a:lstStyle/>
          <a:p>
            <a:r>
              <a:rPr lang="en-US" sz="4200" b="1" u="sng" dirty="0">
                <a:solidFill>
                  <a:schemeClr val="accent6">
                    <a:lumMod val="75000"/>
                  </a:schemeClr>
                </a:solidFill>
                <a:effectLst>
                  <a:glow rad="101600">
                    <a:schemeClr val="accent6">
                      <a:satMod val="175000"/>
                      <a:alpha val="40000"/>
                    </a:schemeClr>
                  </a:glow>
                </a:effectLst>
                <a:latin typeface="Freestyle Script" panose="030804020302050B0404" pitchFamily="66" charset="0"/>
              </a:rPr>
              <a:t>BAO la Kiswahili – das </a:t>
            </a:r>
            <a:r>
              <a:rPr lang="en-US" sz="4200" b="1" u="sng" dirty="0" err="1">
                <a:solidFill>
                  <a:schemeClr val="accent6">
                    <a:lumMod val="75000"/>
                  </a:schemeClr>
                </a:solidFill>
                <a:effectLst>
                  <a:glow rad="101600">
                    <a:schemeClr val="accent6">
                      <a:satMod val="175000"/>
                      <a:alpha val="40000"/>
                    </a:schemeClr>
                  </a:glow>
                </a:effectLst>
                <a:latin typeface="Freestyle Script" panose="030804020302050B0404" pitchFamily="66" charset="0"/>
              </a:rPr>
              <a:t>ostafrikanische</a:t>
            </a:r>
            <a:r>
              <a:rPr lang="en-US" sz="4200" b="1" u="sng" dirty="0">
                <a:solidFill>
                  <a:schemeClr val="accent6">
                    <a:lumMod val="75000"/>
                  </a:schemeClr>
                </a:solidFill>
                <a:effectLst>
                  <a:glow rad="101600">
                    <a:schemeClr val="accent6">
                      <a:satMod val="175000"/>
                      <a:alpha val="40000"/>
                    </a:schemeClr>
                  </a:glow>
                </a:effectLst>
                <a:latin typeface="Freestyle Script" panose="030804020302050B0404" pitchFamily="66" charset="0"/>
              </a:rPr>
              <a:t> </a:t>
            </a:r>
            <a:r>
              <a:rPr lang="en-US" sz="4200" b="1" u="sng" dirty="0" err="1">
                <a:solidFill>
                  <a:schemeClr val="accent6">
                    <a:lumMod val="75000"/>
                  </a:schemeClr>
                </a:solidFill>
                <a:effectLst>
                  <a:glow rad="101600">
                    <a:schemeClr val="accent6">
                      <a:satMod val="175000"/>
                      <a:alpha val="40000"/>
                    </a:schemeClr>
                  </a:glow>
                </a:effectLst>
                <a:latin typeface="Freestyle Script" panose="030804020302050B0404" pitchFamily="66" charset="0"/>
              </a:rPr>
              <a:t>Brettspiel</a:t>
            </a:r>
            <a:endParaRPr lang="en-US" sz="4200" b="1" u="sng" dirty="0">
              <a:solidFill>
                <a:schemeClr val="accent6">
                  <a:lumMod val="75000"/>
                </a:schemeClr>
              </a:solidFill>
              <a:effectLst>
                <a:glow rad="101600">
                  <a:schemeClr val="accent6">
                    <a:satMod val="175000"/>
                    <a:alpha val="40000"/>
                  </a:schemeClr>
                </a:glow>
              </a:effectLst>
              <a:latin typeface="Freestyle Script" panose="030804020302050B0404" pitchFamily="66" charset="0"/>
            </a:endParaRPr>
          </a:p>
        </p:txBody>
      </p:sp>
      <p:pic>
        <p:nvPicPr>
          <p:cNvPr id="18" name="Grafik 17">
            <a:extLst>
              <a:ext uri="{FF2B5EF4-FFF2-40B4-BE49-F238E27FC236}">
                <a16:creationId xmlns:a16="http://schemas.microsoft.com/office/drawing/2014/main" id="{72F6CA1B-147D-435B-A378-48A396AABB3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2702812">
            <a:off x="54227" y="1555563"/>
            <a:ext cx="762990" cy="542571"/>
          </a:xfrm>
          <a:prstGeom prst="rect">
            <a:avLst/>
          </a:prstGeom>
        </p:spPr>
      </p:pic>
      <p:pic>
        <p:nvPicPr>
          <p:cNvPr id="19" name="Grafik 18">
            <a:extLst>
              <a:ext uri="{FF2B5EF4-FFF2-40B4-BE49-F238E27FC236}">
                <a16:creationId xmlns:a16="http://schemas.microsoft.com/office/drawing/2014/main" id="{FFA35A56-E3A0-4A26-853A-092ADF6CA32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5570867">
            <a:off x="620941" y="2600638"/>
            <a:ext cx="762990" cy="542571"/>
          </a:xfrm>
          <a:prstGeom prst="rect">
            <a:avLst/>
          </a:prstGeom>
        </p:spPr>
      </p:pic>
      <p:pic>
        <p:nvPicPr>
          <p:cNvPr id="20" name="Grafik 19">
            <a:extLst>
              <a:ext uri="{FF2B5EF4-FFF2-40B4-BE49-F238E27FC236}">
                <a16:creationId xmlns:a16="http://schemas.microsoft.com/office/drawing/2014/main" id="{A0F09B2E-EC3D-413D-A45C-CB05BF414EC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9240172">
            <a:off x="-65042" y="3126718"/>
            <a:ext cx="762990" cy="542571"/>
          </a:xfrm>
          <a:prstGeom prst="rect">
            <a:avLst/>
          </a:prstGeom>
        </p:spPr>
      </p:pic>
      <p:pic>
        <p:nvPicPr>
          <p:cNvPr id="21" name="Grafik 20">
            <a:extLst>
              <a:ext uri="{FF2B5EF4-FFF2-40B4-BE49-F238E27FC236}">
                <a16:creationId xmlns:a16="http://schemas.microsoft.com/office/drawing/2014/main" id="{506516BB-C6BE-4F5A-8D2F-50988D4064E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307969">
            <a:off x="576554" y="3870545"/>
            <a:ext cx="762990" cy="542571"/>
          </a:xfrm>
          <a:prstGeom prst="rect">
            <a:avLst/>
          </a:prstGeom>
        </p:spPr>
      </p:pic>
      <p:pic>
        <p:nvPicPr>
          <p:cNvPr id="22" name="Grafik 21">
            <a:extLst>
              <a:ext uri="{FF2B5EF4-FFF2-40B4-BE49-F238E27FC236}">
                <a16:creationId xmlns:a16="http://schemas.microsoft.com/office/drawing/2014/main" id="{D9622D5E-7210-407C-873F-AF99313C4D9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14843293">
            <a:off x="-47429" y="4506084"/>
            <a:ext cx="762990" cy="542571"/>
          </a:xfrm>
          <a:prstGeom prst="rect">
            <a:avLst/>
          </a:prstGeom>
        </p:spPr>
      </p:pic>
      <p:pic>
        <p:nvPicPr>
          <p:cNvPr id="23" name="Grafik 22">
            <a:extLst>
              <a:ext uri="{FF2B5EF4-FFF2-40B4-BE49-F238E27FC236}">
                <a16:creationId xmlns:a16="http://schemas.microsoft.com/office/drawing/2014/main" id="{AAB9F3A6-2D73-4D40-9DF0-C13BB644829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4000"/>
                    </a14:imgEffect>
                    <a14:imgEffect>
                      <a14:colorTemperature colorTemp="5861"/>
                    </a14:imgEffect>
                    <a14:imgEffect>
                      <a14:saturation sat="400000"/>
                    </a14:imgEffect>
                    <a14:imgEffect>
                      <a14:brightnessContrast bright="9000" contrast="6000"/>
                    </a14:imgEffect>
                  </a14:imgLayer>
                </a14:imgProps>
              </a:ext>
              <a:ext uri="{28A0092B-C50C-407E-A947-70E740481C1C}">
                <a14:useLocalDpi xmlns:a14="http://schemas.microsoft.com/office/drawing/2010/main" val="0"/>
              </a:ext>
            </a:extLst>
          </a:blip>
          <a:stretch>
            <a:fillRect/>
          </a:stretch>
        </p:blipFill>
        <p:spPr>
          <a:xfrm rot="3231941">
            <a:off x="620942" y="5066001"/>
            <a:ext cx="762990" cy="542571"/>
          </a:xfrm>
          <a:prstGeom prst="rect">
            <a:avLst/>
          </a:prstGeom>
        </p:spPr>
      </p:pic>
      <p:sp>
        <p:nvSpPr>
          <p:cNvPr id="14" name="Textfeld 13">
            <a:extLst>
              <a:ext uri="{FF2B5EF4-FFF2-40B4-BE49-F238E27FC236}">
                <a16:creationId xmlns:a16="http://schemas.microsoft.com/office/drawing/2014/main" id="{DD864D91-C44F-4B78-A212-36CFD3240C27}"/>
              </a:ext>
            </a:extLst>
          </p:cNvPr>
          <p:cNvSpPr txBox="1"/>
          <p:nvPr/>
        </p:nvSpPr>
        <p:spPr>
          <a:xfrm>
            <a:off x="0" y="6027003"/>
            <a:ext cx="1604167" cy="830997"/>
          </a:xfrm>
          <a:prstGeom prst="rect">
            <a:avLst/>
          </a:prstGeom>
          <a:noFill/>
        </p:spPr>
        <p:txBody>
          <a:bodyPr wrap="square" rtlCol="0">
            <a:spAutoFit/>
          </a:bodyPr>
          <a:lstStyle/>
          <a:p>
            <a:r>
              <a:rPr lang="de-DE" sz="1200" i="1" dirty="0"/>
              <a:t>v1.0, 0/2021</a:t>
            </a:r>
            <a:br>
              <a:rPr lang="de-DE" sz="1200" i="1" dirty="0"/>
            </a:br>
            <a:r>
              <a:rPr lang="de-DE" sz="1200" i="1" dirty="0"/>
              <a:t>Alexander Rühl,</a:t>
            </a:r>
          </a:p>
          <a:p>
            <a:r>
              <a:rPr lang="de-DE" sz="1200" i="1" dirty="0"/>
              <a:t>alex@geziefer.de</a:t>
            </a:r>
          </a:p>
          <a:p>
            <a:r>
              <a:rPr lang="de-DE" sz="1200" i="1" dirty="0"/>
              <a:t>BGA: </a:t>
            </a:r>
            <a:r>
              <a:rPr lang="de-DE" sz="1200" i="1" dirty="0" err="1"/>
              <a:t>Alex_tgiu</a:t>
            </a:r>
            <a:endParaRPr lang="de-DE" sz="1200" i="1" dirty="0"/>
          </a:p>
        </p:txBody>
      </p:sp>
      <p:sp>
        <p:nvSpPr>
          <p:cNvPr id="45" name="Textfeld 44">
            <a:extLst>
              <a:ext uri="{FF2B5EF4-FFF2-40B4-BE49-F238E27FC236}">
                <a16:creationId xmlns:a16="http://schemas.microsoft.com/office/drawing/2014/main" id="{A9C4C6A4-0DB1-4C72-A3A4-2A5CD3B3F39F}"/>
              </a:ext>
            </a:extLst>
          </p:cNvPr>
          <p:cNvSpPr txBox="1"/>
          <p:nvPr/>
        </p:nvSpPr>
        <p:spPr>
          <a:xfrm>
            <a:off x="1393872" y="986145"/>
            <a:ext cx="8456874" cy="4524315"/>
          </a:xfrm>
          <a:prstGeom prst="rect">
            <a:avLst/>
          </a:prstGeom>
          <a:noFill/>
        </p:spPr>
        <p:txBody>
          <a:bodyPr wrap="square" rtlCol="0">
            <a:spAutoFit/>
          </a:bodyPr>
          <a:lstStyle/>
          <a:p>
            <a:r>
              <a:rPr lang="de-DE" b="1" i="1" dirty="0">
                <a:effectLst>
                  <a:glow rad="63500">
                    <a:schemeClr val="accent1">
                      <a:satMod val="175000"/>
                      <a:alpha val="40000"/>
                    </a:schemeClr>
                  </a:glow>
                </a:effectLst>
              </a:rPr>
              <a:t>Beispielzüge</a:t>
            </a:r>
          </a:p>
          <a:p>
            <a:r>
              <a:rPr lang="de-DE" dirty="0">
                <a:effectLst>
                  <a:glow rad="63500">
                    <a:schemeClr val="accent1">
                      <a:satMod val="175000"/>
                      <a:alpha val="40000"/>
                    </a:schemeClr>
                  </a:glow>
                </a:effectLst>
              </a:rPr>
              <a:t>(1) Mulde A mit 2 Steinen und Richtung links ist ausgewählt. Jetzt wird Mulde A geleert, die Steine bewegen sich nach links und füllen dabei Mulden B und C mit je 1 Stein.</a:t>
            </a:r>
          </a:p>
          <a:p>
            <a:endParaRPr lang="de-DE" dirty="0">
              <a:effectLst>
                <a:glow rad="63500">
                  <a:schemeClr val="accent1">
                    <a:satMod val="175000"/>
                    <a:alpha val="40000"/>
                  </a:schemeClr>
                </a:glow>
              </a:effectLst>
            </a:endParaRPr>
          </a:p>
          <a:p>
            <a:endParaRPr lang="de-DE" dirty="0">
              <a:effectLst>
                <a:glow rad="63500">
                  <a:schemeClr val="accent1">
                    <a:satMod val="175000"/>
                    <a:alpha val="40000"/>
                  </a:schemeClr>
                </a:glow>
              </a:effectLst>
            </a:endParaRPr>
          </a:p>
          <a:p>
            <a:endParaRPr lang="de-DE" dirty="0">
              <a:effectLst>
                <a:glow rad="63500">
                  <a:schemeClr val="accent1">
                    <a:satMod val="175000"/>
                    <a:alpha val="40000"/>
                  </a:schemeClr>
                </a:glow>
              </a:effectLst>
            </a:endParaRPr>
          </a:p>
          <a:p>
            <a:r>
              <a:rPr lang="de-DE" dirty="0">
                <a:effectLst>
                  <a:glow rad="63500">
                    <a:schemeClr val="accent1">
                      <a:satMod val="175000"/>
                      <a:alpha val="40000"/>
                    </a:schemeClr>
                  </a:glow>
                </a:effectLst>
              </a:rPr>
              <a:t>(2) Mulde A mit 2 Steinen und Richtung rechts ist ausgewählt. Jetzt wird Mulde A geleert, die Steine bewegen sich nach rechts und füllen dabei Mulden B und C mit je 1 Stein. Da der Zug in Mulde C endet, die zuvor schon Steine enthielt, wird der Zug in gleicher Weise fortgeführt und füllt dabei Mulden D und E.</a:t>
            </a:r>
          </a:p>
          <a:p>
            <a:endParaRPr lang="de-DE" dirty="0">
              <a:effectLst>
                <a:glow rad="63500">
                  <a:schemeClr val="accent1">
                    <a:satMod val="175000"/>
                    <a:alpha val="40000"/>
                  </a:schemeClr>
                </a:glow>
              </a:effectLst>
            </a:endParaRPr>
          </a:p>
          <a:p>
            <a:endParaRPr lang="de-DE" dirty="0">
              <a:effectLst>
                <a:glow rad="63500">
                  <a:schemeClr val="accent1">
                    <a:satMod val="175000"/>
                    <a:alpha val="40000"/>
                  </a:schemeClr>
                </a:glow>
              </a:effectLst>
            </a:endParaRPr>
          </a:p>
          <a:p>
            <a:endParaRPr lang="de-DE" dirty="0">
              <a:effectLst>
                <a:glow rad="63500">
                  <a:schemeClr val="accent1">
                    <a:satMod val="175000"/>
                    <a:alpha val="40000"/>
                  </a:schemeClr>
                </a:glow>
              </a:effectLst>
            </a:endParaRPr>
          </a:p>
          <a:p>
            <a:r>
              <a:rPr lang="de-DE" dirty="0">
                <a:effectLst>
                  <a:glow rad="63500">
                    <a:schemeClr val="accent1">
                      <a:satMod val="175000"/>
                      <a:alpha val="40000"/>
                    </a:schemeClr>
                  </a:glow>
                </a:effectLst>
              </a:rPr>
              <a:t>(3) Gleiche Situation wie in (2), aber nun endet der Zug in Mulde C gegenüber einer gefüllten Mulde X des Gegners. Diese wird ebenso geleert und ihre Steine bei der Fort-setzung des Zuges mit verwendet und es füllen sich Mulden D, E und F gefüllt.</a:t>
            </a:r>
          </a:p>
        </p:txBody>
      </p:sp>
      <p:pic>
        <p:nvPicPr>
          <p:cNvPr id="10" name="Grafik 9">
            <a:extLst>
              <a:ext uri="{FF2B5EF4-FFF2-40B4-BE49-F238E27FC236}">
                <a16:creationId xmlns:a16="http://schemas.microsoft.com/office/drawing/2014/main" id="{D7BDE67C-D0A7-4EB9-A5CC-925DD33BC9CC}"/>
              </a:ext>
            </a:extLst>
          </p:cNvPr>
          <p:cNvPicPr>
            <a:picLocks noChangeAspect="1"/>
          </p:cNvPicPr>
          <p:nvPr/>
        </p:nvPicPr>
        <p:blipFill rotWithShape="1">
          <a:blip r:embed="rId6"/>
          <a:srcRect t="3637"/>
          <a:stretch/>
        </p:blipFill>
        <p:spPr>
          <a:xfrm>
            <a:off x="1480074" y="1945354"/>
            <a:ext cx="2467240" cy="611045"/>
          </a:xfrm>
          <a:prstGeom prst="rect">
            <a:avLst/>
          </a:prstGeom>
        </p:spPr>
      </p:pic>
      <p:pic>
        <p:nvPicPr>
          <p:cNvPr id="24" name="Grafik 23">
            <a:extLst>
              <a:ext uri="{FF2B5EF4-FFF2-40B4-BE49-F238E27FC236}">
                <a16:creationId xmlns:a16="http://schemas.microsoft.com/office/drawing/2014/main" id="{E5ECA7B4-20C6-4F27-8013-F582F1CBA069}"/>
              </a:ext>
            </a:extLst>
          </p:cNvPr>
          <p:cNvPicPr>
            <a:picLocks noChangeAspect="1"/>
          </p:cNvPicPr>
          <p:nvPr/>
        </p:nvPicPr>
        <p:blipFill>
          <a:blip r:embed="rId7"/>
          <a:stretch>
            <a:fillRect/>
          </a:stretch>
        </p:blipFill>
        <p:spPr>
          <a:xfrm>
            <a:off x="4470944" y="1945354"/>
            <a:ext cx="2455711" cy="611045"/>
          </a:xfrm>
          <a:prstGeom prst="rect">
            <a:avLst/>
          </a:prstGeom>
        </p:spPr>
      </p:pic>
      <p:pic>
        <p:nvPicPr>
          <p:cNvPr id="26" name="Grafik 25">
            <a:extLst>
              <a:ext uri="{FF2B5EF4-FFF2-40B4-BE49-F238E27FC236}">
                <a16:creationId xmlns:a16="http://schemas.microsoft.com/office/drawing/2014/main" id="{FCA65FA9-5170-486B-9262-951D7685E427}"/>
              </a:ext>
            </a:extLst>
          </p:cNvPr>
          <p:cNvPicPr>
            <a:picLocks noChangeAspect="1"/>
          </p:cNvPicPr>
          <p:nvPr/>
        </p:nvPicPr>
        <p:blipFill rotWithShape="1">
          <a:blip r:embed="rId8"/>
          <a:srcRect t="2655" b="2655"/>
          <a:stretch/>
        </p:blipFill>
        <p:spPr>
          <a:xfrm>
            <a:off x="1468261" y="3848820"/>
            <a:ext cx="3118637" cy="616810"/>
          </a:xfrm>
          <a:prstGeom prst="rect">
            <a:avLst/>
          </a:prstGeom>
        </p:spPr>
      </p:pic>
      <p:pic>
        <p:nvPicPr>
          <p:cNvPr id="28" name="Grafik 27">
            <a:extLst>
              <a:ext uri="{FF2B5EF4-FFF2-40B4-BE49-F238E27FC236}">
                <a16:creationId xmlns:a16="http://schemas.microsoft.com/office/drawing/2014/main" id="{5FBC9F50-B247-4E80-9B20-F11235647657}"/>
              </a:ext>
            </a:extLst>
          </p:cNvPr>
          <p:cNvPicPr>
            <a:picLocks noChangeAspect="1"/>
          </p:cNvPicPr>
          <p:nvPr/>
        </p:nvPicPr>
        <p:blipFill>
          <a:blip r:embed="rId9"/>
          <a:stretch>
            <a:fillRect/>
          </a:stretch>
        </p:blipFill>
        <p:spPr>
          <a:xfrm>
            <a:off x="5039702" y="3863585"/>
            <a:ext cx="3118637" cy="616810"/>
          </a:xfrm>
          <a:prstGeom prst="rect">
            <a:avLst/>
          </a:prstGeom>
        </p:spPr>
      </p:pic>
      <p:pic>
        <p:nvPicPr>
          <p:cNvPr id="1033" name="Grafik 1032">
            <a:extLst>
              <a:ext uri="{FF2B5EF4-FFF2-40B4-BE49-F238E27FC236}">
                <a16:creationId xmlns:a16="http://schemas.microsoft.com/office/drawing/2014/main" id="{35013E03-83B7-452C-ADD4-A160CEE5AD79}"/>
              </a:ext>
            </a:extLst>
          </p:cNvPr>
          <p:cNvPicPr>
            <a:picLocks noChangeAspect="1"/>
          </p:cNvPicPr>
          <p:nvPr/>
        </p:nvPicPr>
        <p:blipFill>
          <a:blip r:embed="rId10"/>
          <a:stretch>
            <a:fillRect/>
          </a:stretch>
        </p:blipFill>
        <p:spPr>
          <a:xfrm>
            <a:off x="1446498" y="5500772"/>
            <a:ext cx="3700860" cy="1279737"/>
          </a:xfrm>
          <a:prstGeom prst="rect">
            <a:avLst/>
          </a:prstGeom>
        </p:spPr>
      </p:pic>
      <p:pic>
        <p:nvPicPr>
          <p:cNvPr id="1035" name="Grafik 1034">
            <a:extLst>
              <a:ext uri="{FF2B5EF4-FFF2-40B4-BE49-F238E27FC236}">
                <a16:creationId xmlns:a16="http://schemas.microsoft.com/office/drawing/2014/main" id="{3F008611-BA17-453B-B80C-E5474F3658FD}"/>
              </a:ext>
            </a:extLst>
          </p:cNvPr>
          <p:cNvPicPr>
            <a:picLocks noChangeAspect="1"/>
          </p:cNvPicPr>
          <p:nvPr/>
        </p:nvPicPr>
        <p:blipFill>
          <a:blip r:embed="rId11"/>
          <a:stretch>
            <a:fillRect/>
          </a:stretch>
        </p:blipFill>
        <p:spPr>
          <a:xfrm>
            <a:off x="5561160" y="5500772"/>
            <a:ext cx="3718154" cy="1291266"/>
          </a:xfrm>
          <a:prstGeom prst="rect">
            <a:avLst/>
          </a:prstGeom>
        </p:spPr>
      </p:pic>
      <p:sp>
        <p:nvSpPr>
          <p:cNvPr id="1036" name="Pfeil: nach rechts 1035">
            <a:extLst>
              <a:ext uri="{FF2B5EF4-FFF2-40B4-BE49-F238E27FC236}">
                <a16:creationId xmlns:a16="http://schemas.microsoft.com/office/drawing/2014/main" id="{91680389-8680-4703-8A67-7A5434572233}"/>
              </a:ext>
            </a:extLst>
          </p:cNvPr>
          <p:cNvSpPr/>
          <p:nvPr/>
        </p:nvSpPr>
        <p:spPr>
          <a:xfrm>
            <a:off x="4069429" y="2110248"/>
            <a:ext cx="279400" cy="260892"/>
          </a:xfrm>
          <a:prstGeom prst="rightArrow">
            <a:avLst/>
          </a:prstGeom>
          <a:solidFill>
            <a:srgbClr val="261CE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7" name="Pfeil: nach unten gekrümmt 1036">
            <a:extLst>
              <a:ext uri="{FF2B5EF4-FFF2-40B4-BE49-F238E27FC236}">
                <a16:creationId xmlns:a16="http://schemas.microsoft.com/office/drawing/2014/main" id="{DE40CC7D-3CFC-48FB-A474-013F72FC448C}"/>
              </a:ext>
            </a:extLst>
          </p:cNvPr>
          <p:cNvSpPr/>
          <p:nvPr/>
        </p:nvSpPr>
        <p:spPr>
          <a:xfrm flipH="1">
            <a:off x="2405395" y="1876425"/>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9" name="Pfeil: nach unten gekrümmt 48">
            <a:extLst>
              <a:ext uri="{FF2B5EF4-FFF2-40B4-BE49-F238E27FC236}">
                <a16:creationId xmlns:a16="http://schemas.microsoft.com/office/drawing/2014/main" id="{E08C67E6-DC60-4A36-BC10-96F085DC977F}"/>
              </a:ext>
            </a:extLst>
          </p:cNvPr>
          <p:cNvSpPr/>
          <p:nvPr/>
        </p:nvSpPr>
        <p:spPr>
          <a:xfrm flipH="1">
            <a:off x="1753461" y="1876424"/>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38" name="Textfeld 1037">
            <a:extLst>
              <a:ext uri="{FF2B5EF4-FFF2-40B4-BE49-F238E27FC236}">
                <a16:creationId xmlns:a16="http://schemas.microsoft.com/office/drawing/2014/main" id="{3ED3E490-5A53-4795-AE46-2BBC9140129C}"/>
              </a:ext>
            </a:extLst>
          </p:cNvPr>
          <p:cNvSpPr txBox="1"/>
          <p:nvPr/>
        </p:nvSpPr>
        <p:spPr>
          <a:xfrm>
            <a:off x="2715527" y="2143632"/>
            <a:ext cx="304477" cy="369332"/>
          </a:xfrm>
          <a:prstGeom prst="rect">
            <a:avLst/>
          </a:prstGeom>
          <a:noFill/>
        </p:spPr>
        <p:txBody>
          <a:bodyPr wrap="square" rtlCol="0">
            <a:spAutoFit/>
          </a:bodyPr>
          <a:lstStyle/>
          <a:p>
            <a:r>
              <a:rPr lang="de-DE" b="1" dirty="0">
                <a:solidFill>
                  <a:srgbClr val="FFFF00"/>
                </a:solidFill>
              </a:rPr>
              <a:t>A</a:t>
            </a:r>
          </a:p>
        </p:txBody>
      </p:sp>
      <p:sp>
        <p:nvSpPr>
          <p:cNvPr id="51" name="Textfeld 50">
            <a:extLst>
              <a:ext uri="{FF2B5EF4-FFF2-40B4-BE49-F238E27FC236}">
                <a16:creationId xmlns:a16="http://schemas.microsoft.com/office/drawing/2014/main" id="{1F548BEE-FCE6-4901-BA2A-B62E5B4D2373}"/>
              </a:ext>
            </a:extLst>
          </p:cNvPr>
          <p:cNvSpPr txBox="1"/>
          <p:nvPr/>
        </p:nvSpPr>
        <p:spPr>
          <a:xfrm>
            <a:off x="2100917" y="2143632"/>
            <a:ext cx="304477" cy="369332"/>
          </a:xfrm>
          <a:prstGeom prst="rect">
            <a:avLst/>
          </a:prstGeom>
          <a:noFill/>
        </p:spPr>
        <p:txBody>
          <a:bodyPr wrap="square" rtlCol="0">
            <a:spAutoFit/>
          </a:bodyPr>
          <a:lstStyle/>
          <a:p>
            <a:r>
              <a:rPr lang="de-DE" b="1" dirty="0">
                <a:solidFill>
                  <a:srgbClr val="FFFF00"/>
                </a:solidFill>
              </a:rPr>
              <a:t>B</a:t>
            </a:r>
          </a:p>
        </p:txBody>
      </p:sp>
      <p:sp>
        <p:nvSpPr>
          <p:cNvPr id="52" name="Textfeld 51">
            <a:extLst>
              <a:ext uri="{FF2B5EF4-FFF2-40B4-BE49-F238E27FC236}">
                <a16:creationId xmlns:a16="http://schemas.microsoft.com/office/drawing/2014/main" id="{4B330514-6156-4733-A7D6-59B4288F686F}"/>
              </a:ext>
            </a:extLst>
          </p:cNvPr>
          <p:cNvSpPr txBox="1"/>
          <p:nvPr/>
        </p:nvSpPr>
        <p:spPr>
          <a:xfrm>
            <a:off x="1486018" y="2143632"/>
            <a:ext cx="304477" cy="369332"/>
          </a:xfrm>
          <a:prstGeom prst="rect">
            <a:avLst/>
          </a:prstGeom>
          <a:noFill/>
        </p:spPr>
        <p:txBody>
          <a:bodyPr wrap="square" rtlCol="0">
            <a:spAutoFit/>
          </a:bodyPr>
          <a:lstStyle/>
          <a:p>
            <a:r>
              <a:rPr lang="de-DE" b="1" dirty="0">
                <a:solidFill>
                  <a:srgbClr val="FFFF00"/>
                </a:solidFill>
              </a:rPr>
              <a:t>C</a:t>
            </a:r>
          </a:p>
        </p:txBody>
      </p:sp>
      <p:sp>
        <p:nvSpPr>
          <p:cNvPr id="53" name="Pfeil: nach rechts 52">
            <a:extLst>
              <a:ext uri="{FF2B5EF4-FFF2-40B4-BE49-F238E27FC236}">
                <a16:creationId xmlns:a16="http://schemas.microsoft.com/office/drawing/2014/main" id="{2721D41F-9046-485A-BA91-9FB113D7E448}"/>
              </a:ext>
            </a:extLst>
          </p:cNvPr>
          <p:cNvSpPr/>
          <p:nvPr/>
        </p:nvSpPr>
        <p:spPr>
          <a:xfrm>
            <a:off x="4673600" y="4020193"/>
            <a:ext cx="279400" cy="260892"/>
          </a:xfrm>
          <a:prstGeom prst="rightArrow">
            <a:avLst/>
          </a:prstGeom>
          <a:solidFill>
            <a:srgbClr val="261CE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Textfeld 53">
            <a:extLst>
              <a:ext uri="{FF2B5EF4-FFF2-40B4-BE49-F238E27FC236}">
                <a16:creationId xmlns:a16="http://schemas.microsoft.com/office/drawing/2014/main" id="{81332E37-A75B-4C5F-B3D7-65AF31928D53}"/>
              </a:ext>
            </a:extLst>
          </p:cNvPr>
          <p:cNvSpPr txBox="1"/>
          <p:nvPr/>
        </p:nvSpPr>
        <p:spPr>
          <a:xfrm>
            <a:off x="1468260" y="4087794"/>
            <a:ext cx="304477" cy="369332"/>
          </a:xfrm>
          <a:prstGeom prst="rect">
            <a:avLst/>
          </a:prstGeom>
          <a:noFill/>
        </p:spPr>
        <p:txBody>
          <a:bodyPr wrap="square" rtlCol="0">
            <a:spAutoFit/>
          </a:bodyPr>
          <a:lstStyle/>
          <a:p>
            <a:r>
              <a:rPr lang="de-DE" b="1" dirty="0">
                <a:solidFill>
                  <a:srgbClr val="FFFF00"/>
                </a:solidFill>
              </a:rPr>
              <a:t>A</a:t>
            </a:r>
          </a:p>
        </p:txBody>
      </p:sp>
      <p:sp>
        <p:nvSpPr>
          <p:cNvPr id="55" name="Textfeld 54">
            <a:extLst>
              <a:ext uri="{FF2B5EF4-FFF2-40B4-BE49-F238E27FC236}">
                <a16:creationId xmlns:a16="http://schemas.microsoft.com/office/drawing/2014/main" id="{74FF932D-9B5E-4EE0-B88C-42C90F3C63AA}"/>
              </a:ext>
            </a:extLst>
          </p:cNvPr>
          <p:cNvSpPr txBox="1"/>
          <p:nvPr/>
        </p:nvSpPr>
        <p:spPr>
          <a:xfrm>
            <a:off x="2109492" y="4087794"/>
            <a:ext cx="304477" cy="369332"/>
          </a:xfrm>
          <a:prstGeom prst="rect">
            <a:avLst/>
          </a:prstGeom>
          <a:noFill/>
        </p:spPr>
        <p:txBody>
          <a:bodyPr wrap="square" rtlCol="0">
            <a:spAutoFit/>
          </a:bodyPr>
          <a:lstStyle/>
          <a:p>
            <a:r>
              <a:rPr lang="de-DE" b="1" dirty="0">
                <a:solidFill>
                  <a:srgbClr val="FFFF00"/>
                </a:solidFill>
              </a:rPr>
              <a:t>B</a:t>
            </a:r>
          </a:p>
        </p:txBody>
      </p:sp>
      <p:sp>
        <p:nvSpPr>
          <p:cNvPr id="56" name="Textfeld 55">
            <a:extLst>
              <a:ext uri="{FF2B5EF4-FFF2-40B4-BE49-F238E27FC236}">
                <a16:creationId xmlns:a16="http://schemas.microsoft.com/office/drawing/2014/main" id="{F8A81B99-FFC0-4629-BB64-F7227D40885A}"/>
              </a:ext>
            </a:extLst>
          </p:cNvPr>
          <p:cNvSpPr txBox="1"/>
          <p:nvPr/>
        </p:nvSpPr>
        <p:spPr>
          <a:xfrm>
            <a:off x="2746927" y="4087794"/>
            <a:ext cx="304477" cy="369332"/>
          </a:xfrm>
          <a:prstGeom prst="rect">
            <a:avLst/>
          </a:prstGeom>
          <a:noFill/>
        </p:spPr>
        <p:txBody>
          <a:bodyPr wrap="square" rtlCol="0">
            <a:spAutoFit/>
          </a:bodyPr>
          <a:lstStyle/>
          <a:p>
            <a:r>
              <a:rPr lang="de-DE" b="1" dirty="0">
                <a:solidFill>
                  <a:srgbClr val="FFFF00"/>
                </a:solidFill>
              </a:rPr>
              <a:t>C</a:t>
            </a:r>
          </a:p>
        </p:txBody>
      </p:sp>
      <p:sp>
        <p:nvSpPr>
          <p:cNvPr id="57" name="Textfeld 56">
            <a:extLst>
              <a:ext uri="{FF2B5EF4-FFF2-40B4-BE49-F238E27FC236}">
                <a16:creationId xmlns:a16="http://schemas.microsoft.com/office/drawing/2014/main" id="{FB2CF8DE-CAEB-4201-B9DB-E92AEB7C5C1F}"/>
              </a:ext>
            </a:extLst>
          </p:cNvPr>
          <p:cNvSpPr txBox="1"/>
          <p:nvPr/>
        </p:nvSpPr>
        <p:spPr>
          <a:xfrm>
            <a:off x="3384362" y="4093368"/>
            <a:ext cx="304477" cy="369332"/>
          </a:xfrm>
          <a:prstGeom prst="rect">
            <a:avLst/>
          </a:prstGeom>
          <a:noFill/>
        </p:spPr>
        <p:txBody>
          <a:bodyPr wrap="square" rtlCol="0">
            <a:spAutoFit/>
          </a:bodyPr>
          <a:lstStyle/>
          <a:p>
            <a:r>
              <a:rPr lang="de-DE" b="1" dirty="0">
                <a:solidFill>
                  <a:srgbClr val="FFFF00"/>
                </a:solidFill>
              </a:rPr>
              <a:t>D</a:t>
            </a:r>
          </a:p>
        </p:txBody>
      </p:sp>
      <p:sp>
        <p:nvSpPr>
          <p:cNvPr id="58" name="Textfeld 57">
            <a:extLst>
              <a:ext uri="{FF2B5EF4-FFF2-40B4-BE49-F238E27FC236}">
                <a16:creationId xmlns:a16="http://schemas.microsoft.com/office/drawing/2014/main" id="{6D30BF4A-187E-4705-AF04-B792D2C5EF6F}"/>
              </a:ext>
            </a:extLst>
          </p:cNvPr>
          <p:cNvSpPr txBox="1"/>
          <p:nvPr/>
        </p:nvSpPr>
        <p:spPr>
          <a:xfrm>
            <a:off x="4025593" y="4087794"/>
            <a:ext cx="304477" cy="369332"/>
          </a:xfrm>
          <a:prstGeom prst="rect">
            <a:avLst/>
          </a:prstGeom>
          <a:noFill/>
        </p:spPr>
        <p:txBody>
          <a:bodyPr wrap="square" rtlCol="0">
            <a:spAutoFit/>
          </a:bodyPr>
          <a:lstStyle/>
          <a:p>
            <a:r>
              <a:rPr lang="de-DE" b="1" dirty="0">
                <a:solidFill>
                  <a:srgbClr val="FFFF00"/>
                </a:solidFill>
              </a:rPr>
              <a:t>E</a:t>
            </a:r>
          </a:p>
        </p:txBody>
      </p:sp>
      <p:sp>
        <p:nvSpPr>
          <p:cNvPr id="59" name="Pfeil: nach unten gekrümmt 58">
            <a:extLst>
              <a:ext uri="{FF2B5EF4-FFF2-40B4-BE49-F238E27FC236}">
                <a16:creationId xmlns:a16="http://schemas.microsoft.com/office/drawing/2014/main" id="{D296E19E-3581-4263-B9EF-AA426CECA751}"/>
              </a:ext>
            </a:extLst>
          </p:cNvPr>
          <p:cNvSpPr/>
          <p:nvPr/>
        </p:nvSpPr>
        <p:spPr>
          <a:xfrm>
            <a:off x="1834033" y="3767348"/>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0" name="Pfeil: nach unten gekrümmt 59">
            <a:extLst>
              <a:ext uri="{FF2B5EF4-FFF2-40B4-BE49-F238E27FC236}">
                <a16:creationId xmlns:a16="http://schemas.microsoft.com/office/drawing/2014/main" id="{ABC0ABAC-B24E-40E0-9038-2CCBAB993366}"/>
              </a:ext>
            </a:extLst>
          </p:cNvPr>
          <p:cNvSpPr/>
          <p:nvPr/>
        </p:nvSpPr>
        <p:spPr>
          <a:xfrm>
            <a:off x="2489906" y="3767348"/>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1" name="Pfeil: nach unten gekrümmt 60">
            <a:extLst>
              <a:ext uri="{FF2B5EF4-FFF2-40B4-BE49-F238E27FC236}">
                <a16:creationId xmlns:a16="http://schemas.microsoft.com/office/drawing/2014/main" id="{59A77FFC-0FE5-4526-A0D6-FF11A82278C6}"/>
              </a:ext>
            </a:extLst>
          </p:cNvPr>
          <p:cNvSpPr/>
          <p:nvPr/>
        </p:nvSpPr>
        <p:spPr>
          <a:xfrm>
            <a:off x="3119434" y="3758577"/>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2" name="Pfeil: nach unten gekrümmt 61">
            <a:extLst>
              <a:ext uri="{FF2B5EF4-FFF2-40B4-BE49-F238E27FC236}">
                <a16:creationId xmlns:a16="http://schemas.microsoft.com/office/drawing/2014/main" id="{7EEBB7A9-564D-49A7-8332-29835BA64918}"/>
              </a:ext>
            </a:extLst>
          </p:cNvPr>
          <p:cNvSpPr/>
          <p:nvPr/>
        </p:nvSpPr>
        <p:spPr>
          <a:xfrm>
            <a:off x="3755023" y="3758577"/>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3" name="Pfeil: nach rechts 62">
            <a:extLst>
              <a:ext uri="{FF2B5EF4-FFF2-40B4-BE49-F238E27FC236}">
                <a16:creationId xmlns:a16="http://schemas.microsoft.com/office/drawing/2014/main" id="{C7A5C3F7-1864-45BD-9D8E-B5BE84857C78}"/>
              </a:ext>
            </a:extLst>
          </p:cNvPr>
          <p:cNvSpPr/>
          <p:nvPr/>
        </p:nvSpPr>
        <p:spPr>
          <a:xfrm>
            <a:off x="5220021" y="5964942"/>
            <a:ext cx="279400" cy="260892"/>
          </a:xfrm>
          <a:prstGeom prst="rightArrow">
            <a:avLst/>
          </a:prstGeom>
          <a:solidFill>
            <a:srgbClr val="261CE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Textfeld 63">
            <a:extLst>
              <a:ext uri="{FF2B5EF4-FFF2-40B4-BE49-F238E27FC236}">
                <a16:creationId xmlns:a16="http://schemas.microsoft.com/office/drawing/2014/main" id="{25188786-BEFE-4EDD-A88A-6C47CABCC2B4}"/>
              </a:ext>
            </a:extLst>
          </p:cNvPr>
          <p:cNvSpPr txBox="1"/>
          <p:nvPr/>
        </p:nvSpPr>
        <p:spPr>
          <a:xfrm>
            <a:off x="1417391" y="6387302"/>
            <a:ext cx="304477" cy="369332"/>
          </a:xfrm>
          <a:prstGeom prst="rect">
            <a:avLst/>
          </a:prstGeom>
          <a:noFill/>
        </p:spPr>
        <p:txBody>
          <a:bodyPr wrap="square" rtlCol="0">
            <a:spAutoFit/>
          </a:bodyPr>
          <a:lstStyle/>
          <a:p>
            <a:r>
              <a:rPr lang="de-DE" b="1" dirty="0">
                <a:solidFill>
                  <a:srgbClr val="FFFF00"/>
                </a:solidFill>
              </a:rPr>
              <a:t>A</a:t>
            </a:r>
          </a:p>
        </p:txBody>
      </p:sp>
      <p:sp>
        <p:nvSpPr>
          <p:cNvPr id="65" name="Textfeld 64">
            <a:extLst>
              <a:ext uri="{FF2B5EF4-FFF2-40B4-BE49-F238E27FC236}">
                <a16:creationId xmlns:a16="http://schemas.microsoft.com/office/drawing/2014/main" id="{EC69CB77-8579-4EB3-A6EC-074DFCB7A528}"/>
              </a:ext>
            </a:extLst>
          </p:cNvPr>
          <p:cNvSpPr txBox="1"/>
          <p:nvPr/>
        </p:nvSpPr>
        <p:spPr>
          <a:xfrm>
            <a:off x="2058623" y="6387302"/>
            <a:ext cx="304477" cy="369332"/>
          </a:xfrm>
          <a:prstGeom prst="rect">
            <a:avLst/>
          </a:prstGeom>
          <a:noFill/>
        </p:spPr>
        <p:txBody>
          <a:bodyPr wrap="square" rtlCol="0">
            <a:spAutoFit/>
          </a:bodyPr>
          <a:lstStyle/>
          <a:p>
            <a:r>
              <a:rPr lang="de-DE" b="1" dirty="0">
                <a:solidFill>
                  <a:srgbClr val="FFFF00"/>
                </a:solidFill>
              </a:rPr>
              <a:t>B</a:t>
            </a:r>
          </a:p>
        </p:txBody>
      </p:sp>
      <p:sp>
        <p:nvSpPr>
          <p:cNvPr id="66" name="Textfeld 65">
            <a:extLst>
              <a:ext uri="{FF2B5EF4-FFF2-40B4-BE49-F238E27FC236}">
                <a16:creationId xmlns:a16="http://schemas.microsoft.com/office/drawing/2014/main" id="{46AA79EE-08DF-47F8-8FD5-1F5CF036FF4E}"/>
              </a:ext>
            </a:extLst>
          </p:cNvPr>
          <p:cNvSpPr txBox="1"/>
          <p:nvPr/>
        </p:nvSpPr>
        <p:spPr>
          <a:xfrm>
            <a:off x="2696058" y="6387302"/>
            <a:ext cx="304477" cy="369332"/>
          </a:xfrm>
          <a:prstGeom prst="rect">
            <a:avLst/>
          </a:prstGeom>
          <a:noFill/>
        </p:spPr>
        <p:txBody>
          <a:bodyPr wrap="square" rtlCol="0">
            <a:spAutoFit/>
          </a:bodyPr>
          <a:lstStyle/>
          <a:p>
            <a:r>
              <a:rPr lang="de-DE" b="1" dirty="0">
                <a:solidFill>
                  <a:srgbClr val="FFFF00"/>
                </a:solidFill>
              </a:rPr>
              <a:t>C</a:t>
            </a:r>
          </a:p>
        </p:txBody>
      </p:sp>
      <p:sp>
        <p:nvSpPr>
          <p:cNvPr id="67" name="Textfeld 66">
            <a:extLst>
              <a:ext uri="{FF2B5EF4-FFF2-40B4-BE49-F238E27FC236}">
                <a16:creationId xmlns:a16="http://schemas.microsoft.com/office/drawing/2014/main" id="{810F7B9A-CCBC-4B64-AF68-A6507AFB323A}"/>
              </a:ext>
            </a:extLst>
          </p:cNvPr>
          <p:cNvSpPr txBox="1"/>
          <p:nvPr/>
        </p:nvSpPr>
        <p:spPr>
          <a:xfrm>
            <a:off x="3333493" y="6392876"/>
            <a:ext cx="304477" cy="369332"/>
          </a:xfrm>
          <a:prstGeom prst="rect">
            <a:avLst/>
          </a:prstGeom>
          <a:noFill/>
        </p:spPr>
        <p:txBody>
          <a:bodyPr wrap="square" rtlCol="0">
            <a:spAutoFit/>
          </a:bodyPr>
          <a:lstStyle/>
          <a:p>
            <a:r>
              <a:rPr lang="de-DE" b="1" dirty="0">
                <a:solidFill>
                  <a:srgbClr val="FFFF00"/>
                </a:solidFill>
              </a:rPr>
              <a:t>D</a:t>
            </a:r>
          </a:p>
        </p:txBody>
      </p:sp>
      <p:sp>
        <p:nvSpPr>
          <p:cNvPr id="68" name="Textfeld 67">
            <a:extLst>
              <a:ext uri="{FF2B5EF4-FFF2-40B4-BE49-F238E27FC236}">
                <a16:creationId xmlns:a16="http://schemas.microsoft.com/office/drawing/2014/main" id="{1D679C29-87F9-44AC-A044-24E6D14CB5D1}"/>
              </a:ext>
            </a:extLst>
          </p:cNvPr>
          <p:cNvSpPr txBox="1"/>
          <p:nvPr/>
        </p:nvSpPr>
        <p:spPr>
          <a:xfrm>
            <a:off x="3974724" y="6387302"/>
            <a:ext cx="304477" cy="369332"/>
          </a:xfrm>
          <a:prstGeom prst="rect">
            <a:avLst/>
          </a:prstGeom>
          <a:noFill/>
        </p:spPr>
        <p:txBody>
          <a:bodyPr wrap="square" rtlCol="0">
            <a:spAutoFit/>
          </a:bodyPr>
          <a:lstStyle/>
          <a:p>
            <a:r>
              <a:rPr lang="de-DE" b="1" dirty="0">
                <a:solidFill>
                  <a:srgbClr val="FFFF00"/>
                </a:solidFill>
              </a:rPr>
              <a:t>E</a:t>
            </a:r>
          </a:p>
        </p:txBody>
      </p:sp>
      <p:sp>
        <p:nvSpPr>
          <p:cNvPr id="69" name="Pfeil: nach unten gekrümmt 68">
            <a:extLst>
              <a:ext uri="{FF2B5EF4-FFF2-40B4-BE49-F238E27FC236}">
                <a16:creationId xmlns:a16="http://schemas.microsoft.com/office/drawing/2014/main" id="{632E55D9-9B57-49BF-A85E-59F1AB294FE9}"/>
              </a:ext>
            </a:extLst>
          </p:cNvPr>
          <p:cNvSpPr/>
          <p:nvPr/>
        </p:nvSpPr>
        <p:spPr>
          <a:xfrm>
            <a:off x="1783164" y="6066856"/>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0" name="Pfeil: nach unten gekrümmt 69">
            <a:extLst>
              <a:ext uri="{FF2B5EF4-FFF2-40B4-BE49-F238E27FC236}">
                <a16:creationId xmlns:a16="http://schemas.microsoft.com/office/drawing/2014/main" id="{6E806C60-6896-446C-92D8-98019C7B650F}"/>
              </a:ext>
            </a:extLst>
          </p:cNvPr>
          <p:cNvSpPr/>
          <p:nvPr/>
        </p:nvSpPr>
        <p:spPr>
          <a:xfrm>
            <a:off x="2439037" y="6066856"/>
            <a:ext cx="556865"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1" name="Pfeil: nach unten gekrümmt 70">
            <a:extLst>
              <a:ext uri="{FF2B5EF4-FFF2-40B4-BE49-F238E27FC236}">
                <a16:creationId xmlns:a16="http://schemas.microsoft.com/office/drawing/2014/main" id="{64206137-25ED-453E-A289-F9FA8E7D8D47}"/>
              </a:ext>
            </a:extLst>
          </p:cNvPr>
          <p:cNvSpPr/>
          <p:nvPr/>
        </p:nvSpPr>
        <p:spPr>
          <a:xfrm>
            <a:off x="3097717" y="6058085"/>
            <a:ext cx="571468"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2" name="Pfeil: nach unten gekrümmt 71">
            <a:extLst>
              <a:ext uri="{FF2B5EF4-FFF2-40B4-BE49-F238E27FC236}">
                <a16:creationId xmlns:a16="http://schemas.microsoft.com/office/drawing/2014/main" id="{886A1B6E-23FE-4D04-BEDD-AF56F119C6F5}"/>
              </a:ext>
            </a:extLst>
          </p:cNvPr>
          <p:cNvSpPr/>
          <p:nvPr/>
        </p:nvSpPr>
        <p:spPr>
          <a:xfrm>
            <a:off x="3704154" y="6058085"/>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39" name="Pfeil: nach rechts 1038">
            <a:extLst>
              <a:ext uri="{FF2B5EF4-FFF2-40B4-BE49-F238E27FC236}">
                <a16:creationId xmlns:a16="http://schemas.microsoft.com/office/drawing/2014/main" id="{BCDBE11C-69B1-4115-8332-D1B8991B31FB}"/>
              </a:ext>
            </a:extLst>
          </p:cNvPr>
          <p:cNvSpPr/>
          <p:nvPr/>
        </p:nvSpPr>
        <p:spPr>
          <a:xfrm rot="5400000">
            <a:off x="2871675" y="6140815"/>
            <a:ext cx="350268" cy="94957"/>
          </a:xfrm>
          <a:prstGeom prst="right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4" name="Textfeld 73">
            <a:extLst>
              <a:ext uri="{FF2B5EF4-FFF2-40B4-BE49-F238E27FC236}">
                <a16:creationId xmlns:a16="http://schemas.microsoft.com/office/drawing/2014/main" id="{CD6E1720-044B-43A1-83D0-3DFF4937A728}"/>
              </a:ext>
            </a:extLst>
          </p:cNvPr>
          <p:cNvSpPr txBox="1"/>
          <p:nvPr/>
        </p:nvSpPr>
        <p:spPr>
          <a:xfrm>
            <a:off x="2691712" y="5677237"/>
            <a:ext cx="304477" cy="369332"/>
          </a:xfrm>
          <a:prstGeom prst="rect">
            <a:avLst/>
          </a:prstGeom>
          <a:noFill/>
        </p:spPr>
        <p:txBody>
          <a:bodyPr wrap="square" rtlCol="0">
            <a:spAutoFit/>
          </a:bodyPr>
          <a:lstStyle/>
          <a:p>
            <a:r>
              <a:rPr lang="de-DE" b="1" dirty="0">
                <a:solidFill>
                  <a:srgbClr val="FFFF00"/>
                </a:solidFill>
              </a:rPr>
              <a:t>X</a:t>
            </a:r>
          </a:p>
        </p:txBody>
      </p:sp>
      <p:sp>
        <p:nvSpPr>
          <p:cNvPr id="75" name="Pfeil: nach unten gekrümmt 74">
            <a:extLst>
              <a:ext uri="{FF2B5EF4-FFF2-40B4-BE49-F238E27FC236}">
                <a16:creationId xmlns:a16="http://schemas.microsoft.com/office/drawing/2014/main" id="{DC10AF4A-62E9-4A23-8D15-7AEE36719BE6}"/>
              </a:ext>
            </a:extLst>
          </p:cNvPr>
          <p:cNvSpPr/>
          <p:nvPr/>
        </p:nvSpPr>
        <p:spPr>
          <a:xfrm>
            <a:off x="4307676" y="6065427"/>
            <a:ext cx="600620" cy="197783"/>
          </a:xfrm>
          <a:prstGeom prst="curvedDownArrow">
            <a:avLst/>
          </a:prstGeom>
          <a:solidFill>
            <a:srgbClr val="C0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0" name="Textfeld 49">
            <a:extLst>
              <a:ext uri="{FF2B5EF4-FFF2-40B4-BE49-F238E27FC236}">
                <a16:creationId xmlns:a16="http://schemas.microsoft.com/office/drawing/2014/main" id="{97CEE2E6-80C4-4DAA-8BAE-3EEA188087EE}"/>
              </a:ext>
            </a:extLst>
          </p:cNvPr>
          <p:cNvSpPr txBox="1"/>
          <p:nvPr/>
        </p:nvSpPr>
        <p:spPr>
          <a:xfrm>
            <a:off x="4540329" y="6360936"/>
            <a:ext cx="304477" cy="369332"/>
          </a:xfrm>
          <a:prstGeom prst="rect">
            <a:avLst/>
          </a:prstGeom>
          <a:noFill/>
        </p:spPr>
        <p:txBody>
          <a:bodyPr wrap="square" rtlCol="0">
            <a:spAutoFit/>
          </a:bodyPr>
          <a:lstStyle/>
          <a:p>
            <a:r>
              <a:rPr lang="de-DE" b="1" dirty="0">
                <a:solidFill>
                  <a:srgbClr val="FFFF00"/>
                </a:solidFill>
              </a:rPr>
              <a:t>F</a:t>
            </a:r>
          </a:p>
        </p:txBody>
      </p:sp>
    </p:spTree>
    <p:extLst>
      <p:ext uri="{BB962C8B-B14F-4D97-AF65-F5344CB8AC3E}">
        <p14:creationId xmlns:p14="http://schemas.microsoft.com/office/powerpoint/2010/main" val="387933018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427</Words>
  <Application>Microsoft Office PowerPoint</Application>
  <PresentationFormat>A4-Papier (210 x 297 mm)</PresentationFormat>
  <Paragraphs>43</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Arial</vt:lpstr>
      <vt:lpstr>Calibri</vt:lpstr>
      <vt:lpstr>Calibri Light</vt:lpstr>
      <vt:lpstr>Freestyle Script</vt:lpstr>
      <vt:lpstr>Office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Alexander Rühl</dc:creator>
  <cp:lastModifiedBy>Alexander Rühl</cp:lastModifiedBy>
  <cp:revision>37</cp:revision>
  <cp:lastPrinted>2021-01-26T09:16:10Z</cp:lastPrinted>
  <dcterms:created xsi:type="dcterms:W3CDTF">2020-12-31T12:45:39Z</dcterms:created>
  <dcterms:modified xsi:type="dcterms:W3CDTF">2021-02-14T19:18:17Z</dcterms:modified>
</cp:coreProperties>
</file>