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8" r:id="rId2"/>
    <p:sldId id="259" r:id="rId3"/>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1C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165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2289FE-5BB2-453B-882D-0A6D6447B258}" type="datetimeFigureOut">
              <a:rPr lang="de-DE" smtClean="0"/>
              <a:t>14.02.2021</a:t>
            </a:fld>
            <a:endParaRPr lang="de-DE"/>
          </a:p>
        </p:txBody>
      </p:sp>
      <p:sp>
        <p:nvSpPr>
          <p:cNvPr id="4" name="Folienbildplatzhalt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6D1134-1C0D-481C-9B2B-BACE7CE8FB35}" type="slidenum">
              <a:rPr lang="de-DE" smtClean="0"/>
              <a:t>‹Nr.›</a:t>
            </a:fld>
            <a:endParaRPr lang="de-DE"/>
          </a:p>
        </p:txBody>
      </p:sp>
    </p:spTree>
    <p:extLst>
      <p:ext uri="{BB962C8B-B14F-4D97-AF65-F5344CB8AC3E}">
        <p14:creationId xmlns:p14="http://schemas.microsoft.com/office/powerpoint/2010/main" val="3541609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5F892BE4-5737-40EE-A5EC-E66A88C3E1DB}" type="datetimeFigureOut">
              <a:rPr lang="de-DE" smtClean="0"/>
              <a:t>14.02.2021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CF4C2F6-1C25-440B-8556-7CB9DB0FF6E8}" type="slidenum">
              <a:rPr lang="de-DE" smtClean="0"/>
              <a:t>‹Nr.›</a:t>
            </a:fld>
            <a:endParaRPr lang="de-DE"/>
          </a:p>
        </p:txBody>
      </p:sp>
    </p:spTree>
    <p:extLst>
      <p:ext uri="{BB962C8B-B14F-4D97-AF65-F5344CB8AC3E}">
        <p14:creationId xmlns:p14="http://schemas.microsoft.com/office/powerpoint/2010/main" val="291006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F892BE4-5737-40EE-A5EC-E66A88C3E1DB}" type="datetimeFigureOut">
              <a:rPr lang="de-DE" smtClean="0"/>
              <a:t>14.02.2021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CF4C2F6-1C25-440B-8556-7CB9DB0FF6E8}" type="slidenum">
              <a:rPr lang="de-DE" smtClean="0"/>
              <a:t>‹Nr.›</a:t>
            </a:fld>
            <a:endParaRPr lang="de-DE"/>
          </a:p>
        </p:txBody>
      </p:sp>
    </p:spTree>
    <p:extLst>
      <p:ext uri="{BB962C8B-B14F-4D97-AF65-F5344CB8AC3E}">
        <p14:creationId xmlns:p14="http://schemas.microsoft.com/office/powerpoint/2010/main" val="1628520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F892BE4-5737-40EE-A5EC-E66A88C3E1DB}" type="datetimeFigureOut">
              <a:rPr lang="de-DE" smtClean="0"/>
              <a:t>14.02.2021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CF4C2F6-1C25-440B-8556-7CB9DB0FF6E8}" type="slidenum">
              <a:rPr lang="de-DE" smtClean="0"/>
              <a:t>‹Nr.›</a:t>
            </a:fld>
            <a:endParaRPr lang="de-DE"/>
          </a:p>
        </p:txBody>
      </p:sp>
    </p:spTree>
    <p:extLst>
      <p:ext uri="{BB962C8B-B14F-4D97-AF65-F5344CB8AC3E}">
        <p14:creationId xmlns:p14="http://schemas.microsoft.com/office/powerpoint/2010/main" val="2411185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F892BE4-5737-40EE-A5EC-E66A88C3E1DB}" type="datetimeFigureOut">
              <a:rPr lang="de-DE" smtClean="0"/>
              <a:t>14.02.2021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CF4C2F6-1C25-440B-8556-7CB9DB0FF6E8}" type="slidenum">
              <a:rPr lang="de-DE" smtClean="0"/>
              <a:t>‹Nr.›</a:t>
            </a:fld>
            <a:endParaRPr lang="de-DE"/>
          </a:p>
        </p:txBody>
      </p:sp>
    </p:spTree>
    <p:extLst>
      <p:ext uri="{BB962C8B-B14F-4D97-AF65-F5344CB8AC3E}">
        <p14:creationId xmlns:p14="http://schemas.microsoft.com/office/powerpoint/2010/main" val="1836650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5F892BE4-5737-40EE-A5EC-E66A88C3E1DB}" type="datetimeFigureOut">
              <a:rPr lang="de-DE" smtClean="0"/>
              <a:t>14.02.2021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CF4C2F6-1C25-440B-8556-7CB9DB0FF6E8}" type="slidenum">
              <a:rPr lang="de-DE" smtClean="0"/>
              <a:t>‹Nr.›</a:t>
            </a:fld>
            <a:endParaRPr lang="de-DE"/>
          </a:p>
        </p:txBody>
      </p:sp>
    </p:spTree>
    <p:extLst>
      <p:ext uri="{BB962C8B-B14F-4D97-AF65-F5344CB8AC3E}">
        <p14:creationId xmlns:p14="http://schemas.microsoft.com/office/powerpoint/2010/main" val="268228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5F892BE4-5737-40EE-A5EC-E66A88C3E1DB}" type="datetimeFigureOut">
              <a:rPr lang="de-DE" smtClean="0"/>
              <a:t>14.02.2021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CF4C2F6-1C25-440B-8556-7CB9DB0FF6E8}" type="slidenum">
              <a:rPr lang="de-DE" smtClean="0"/>
              <a:t>‹Nr.›</a:t>
            </a:fld>
            <a:endParaRPr lang="de-DE"/>
          </a:p>
        </p:txBody>
      </p:sp>
    </p:spTree>
    <p:extLst>
      <p:ext uri="{BB962C8B-B14F-4D97-AF65-F5344CB8AC3E}">
        <p14:creationId xmlns:p14="http://schemas.microsoft.com/office/powerpoint/2010/main" val="1609201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5F892BE4-5737-40EE-A5EC-E66A88C3E1DB}" type="datetimeFigureOut">
              <a:rPr lang="de-DE" smtClean="0"/>
              <a:t>14.02.2021</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BCF4C2F6-1C25-440B-8556-7CB9DB0FF6E8}" type="slidenum">
              <a:rPr lang="de-DE" smtClean="0"/>
              <a:t>‹Nr.›</a:t>
            </a:fld>
            <a:endParaRPr lang="de-DE"/>
          </a:p>
        </p:txBody>
      </p:sp>
    </p:spTree>
    <p:extLst>
      <p:ext uri="{BB962C8B-B14F-4D97-AF65-F5344CB8AC3E}">
        <p14:creationId xmlns:p14="http://schemas.microsoft.com/office/powerpoint/2010/main" val="2252903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5F892BE4-5737-40EE-A5EC-E66A88C3E1DB}" type="datetimeFigureOut">
              <a:rPr lang="de-DE" smtClean="0"/>
              <a:t>14.02.2021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BCF4C2F6-1C25-440B-8556-7CB9DB0FF6E8}" type="slidenum">
              <a:rPr lang="de-DE" smtClean="0"/>
              <a:t>‹Nr.›</a:t>
            </a:fld>
            <a:endParaRPr lang="de-DE"/>
          </a:p>
        </p:txBody>
      </p:sp>
    </p:spTree>
    <p:extLst>
      <p:ext uri="{BB962C8B-B14F-4D97-AF65-F5344CB8AC3E}">
        <p14:creationId xmlns:p14="http://schemas.microsoft.com/office/powerpoint/2010/main" val="36883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892BE4-5737-40EE-A5EC-E66A88C3E1DB}" type="datetimeFigureOut">
              <a:rPr lang="de-DE" smtClean="0"/>
              <a:t>14.02.2021</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BCF4C2F6-1C25-440B-8556-7CB9DB0FF6E8}" type="slidenum">
              <a:rPr lang="de-DE" smtClean="0"/>
              <a:t>‹Nr.›</a:t>
            </a:fld>
            <a:endParaRPr lang="de-DE"/>
          </a:p>
        </p:txBody>
      </p:sp>
    </p:spTree>
    <p:extLst>
      <p:ext uri="{BB962C8B-B14F-4D97-AF65-F5344CB8AC3E}">
        <p14:creationId xmlns:p14="http://schemas.microsoft.com/office/powerpoint/2010/main" val="232695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5F892BE4-5737-40EE-A5EC-E66A88C3E1DB}" type="datetimeFigureOut">
              <a:rPr lang="de-DE" smtClean="0"/>
              <a:t>14.02.2021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CF4C2F6-1C25-440B-8556-7CB9DB0FF6E8}" type="slidenum">
              <a:rPr lang="de-DE" smtClean="0"/>
              <a:t>‹Nr.›</a:t>
            </a:fld>
            <a:endParaRPr lang="de-DE"/>
          </a:p>
        </p:txBody>
      </p:sp>
    </p:spTree>
    <p:extLst>
      <p:ext uri="{BB962C8B-B14F-4D97-AF65-F5344CB8AC3E}">
        <p14:creationId xmlns:p14="http://schemas.microsoft.com/office/powerpoint/2010/main" val="2734859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5F892BE4-5737-40EE-A5EC-E66A88C3E1DB}" type="datetimeFigureOut">
              <a:rPr lang="de-DE" smtClean="0"/>
              <a:t>14.02.2021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CF4C2F6-1C25-440B-8556-7CB9DB0FF6E8}" type="slidenum">
              <a:rPr lang="de-DE" smtClean="0"/>
              <a:t>‹Nr.›</a:t>
            </a:fld>
            <a:endParaRPr lang="de-DE"/>
          </a:p>
        </p:txBody>
      </p:sp>
    </p:spTree>
    <p:extLst>
      <p:ext uri="{BB962C8B-B14F-4D97-AF65-F5344CB8AC3E}">
        <p14:creationId xmlns:p14="http://schemas.microsoft.com/office/powerpoint/2010/main" val="2557076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892BE4-5737-40EE-A5EC-E66A88C3E1DB}" type="datetimeFigureOut">
              <a:rPr lang="de-DE" smtClean="0"/>
              <a:t>14.02.2021</a:t>
            </a:fld>
            <a:endParaRPr lang="de-DE"/>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F4C2F6-1C25-440B-8556-7CB9DB0FF6E8}" type="slidenum">
              <a:rPr lang="de-DE" smtClean="0"/>
              <a:t>‹Nr.›</a:t>
            </a:fld>
            <a:endParaRPr lang="de-DE"/>
          </a:p>
        </p:txBody>
      </p:sp>
    </p:spTree>
    <p:extLst>
      <p:ext uri="{BB962C8B-B14F-4D97-AF65-F5344CB8AC3E}">
        <p14:creationId xmlns:p14="http://schemas.microsoft.com/office/powerpoint/2010/main" val="1229708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Afrika, Tiere, Safari, Nashorn, Giraffen, Großwild">
            <a:extLst>
              <a:ext uri="{FF2B5EF4-FFF2-40B4-BE49-F238E27FC236}">
                <a16:creationId xmlns:a16="http://schemas.microsoft.com/office/drawing/2014/main" id="{7792051D-8B14-44EF-9FA3-1159AA8616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61" b="1302"/>
          <a:stretch/>
        </p:blipFill>
        <p:spPr bwMode="auto">
          <a:xfrm>
            <a:off x="-28077" y="0"/>
            <a:ext cx="9934077" cy="6910069"/>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a:extLst>
              <a:ext uri="{FF2B5EF4-FFF2-40B4-BE49-F238E27FC236}">
                <a16:creationId xmlns:a16="http://schemas.microsoft.com/office/drawing/2014/main" id="{CB8DB982-7171-4D11-A60A-56886A5019DF}"/>
              </a:ext>
            </a:extLst>
          </p:cNvPr>
          <p:cNvSpPr/>
          <p:nvPr/>
        </p:nvSpPr>
        <p:spPr>
          <a:xfrm>
            <a:off x="-28078" y="-8103"/>
            <a:ext cx="9934077" cy="6918172"/>
          </a:xfrm>
          <a:prstGeom prst="rect">
            <a:avLst/>
          </a:prstGeom>
          <a:solidFill>
            <a:schemeClr val="bg1">
              <a:lumMod val="85000"/>
              <a:alpha val="80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3" name="Grafik 12">
            <a:extLst>
              <a:ext uri="{FF2B5EF4-FFF2-40B4-BE49-F238E27FC236}">
                <a16:creationId xmlns:a16="http://schemas.microsoft.com/office/drawing/2014/main" id="{6753E881-55A1-4DDC-934A-2C0021EF29F0}"/>
              </a:ext>
            </a:extLst>
          </p:cNvPr>
          <p:cNvPicPr/>
          <p:nvPr/>
        </p:nvPicPr>
        <p:blipFill>
          <a:blip r:embed="rId3"/>
          <a:stretch>
            <a:fillRect/>
          </a:stretch>
        </p:blipFill>
        <p:spPr>
          <a:xfrm>
            <a:off x="74552" y="183177"/>
            <a:ext cx="1216691" cy="1191343"/>
          </a:xfrm>
          <a:prstGeom prst="rect">
            <a:avLst/>
          </a:prstGeom>
        </p:spPr>
      </p:pic>
      <p:sp>
        <p:nvSpPr>
          <p:cNvPr id="2" name="Textfeld 1">
            <a:extLst>
              <a:ext uri="{FF2B5EF4-FFF2-40B4-BE49-F238E27FC236}">
                <a16:creationId xmlns:a16="http://schemas.microsoft.com/office/drawing/2014/main" id="{95EEA968-3DCD-4F74-A5C3-62AEEA0DAB5D}"/>
              </a:ext>
            </a:extLst>
          </p:cNvPr>
          <p:cNvSpPr txBox="1"/>
          <p:nvPr/>
        </p:nvSpPr>
        <p:spPr>
          <a:xfrm>
            <a:off x="1393872" y="123741"/>
            <a:ext cx="8634623" cy="738664"/>
          </a:xfrm>
          <a:prstGeom prst="rect">
            <a:avLst/>
          </a:prstGeom>
          <a:noFill/>
        </p:spPr>
        <p:txBody>
          <a:bodyPr wrap="square" rtlCol="0">
            <a:spAutoFit/>
          </a:bodyPr>
          <a:lstStyle/>
          <a:p>
            <a:r>
              <a:rPr lang="en-US" sz="4200" b="1" u="sng" dirty="0">
                <a:solidFill>
                  <a:schemeClr val="accent6">
                    <a:lumMod val="75000"/>
                  </a:schemeClr>
                </a:solidFill>
                <a:effectLst>
                  <a:glow rad="101600">
                    <a:schemeClr val="accent6">
                      <a:satMod val="175000"/>
                      <a:alpha val="40000"/>
                    </a:schemeClr>
                  </a:glow>
                </a:effectLst>
                <a:latin typeface="Freestyle Script" panose="030804020302050B0404" pitchFamily="66" charset="0"/>
              </a:rPr>
              <a:t>BAO la Kiswahili – the East African Board Game</a:t>
            </a:r>
          </a:p>
        </p:txBody>
      </p:sp>
      <p:sp>
        <p:nvSpPr>
          <p:cNvPr id="6" name="Textfeld 5">
            <a:extLst>
              <a:ext uri="{FF2B5EF4-FFF2-40B4-BE49-F238E27FC236}">
                <a16:creationId xmlns:a16="http://schemas.microsoft.com/office/drawing/2014/main" id="{0EE87AEE-C537-4EEA-9E61-D6E17C0B131A}"/>
              </a:ext>
            </a:extLst>
          </p:cNvPr>
          <p:cNvSpPr txBox="1"/>
          <p:nvPr/>
        </p:nvSpPr>
        <p:spPr>
          <a:xfrm>
            <a:off x="1393872" y="986145"/>
            <a:ext cx="8456874" cy="5632311"/>
          </a:xfrm>
          <a:prstGeom prst="rect">
            <a:avLst/>
          </a:prstGeom>
          <a:noFill/>
        </p:spPr>
        <p:txBody>
          <a:bodyPr wrap="square" rtlCol="0">
            <a:spAutoFit/>
          </a:bodyPr>
          <a:lstStyle/>
          <a:p>
            <a:r>
              <a:rPr lang="en-US" b="1" i="1" dirty="0">
                <a:effectLst>
                  <a:glow rad="63500">
                    <a:schemeClr val="accent1">
                      <a:satMod val="175000"/>
                      <a:alpha val="40000"/>
                    </a:schemeClr>
                  </a:glow>
                </a:effectLst>
              </a:rPr>
              <a:t>Setup:</a:t>
            </a:r>
          </a:p>
          <a:p>
            <a:r>
              <a:rPr lang="en-US" dirty="0">
                <a:effectLst>
                  <a:glow rad="63500">
                    <a:schemeClr val="accent1">
                      <a:satMod val="175000"/>
                      <a:alpha val="40000"/>
                    </a:schemeClr>
                  </a:glow>
                </a:effectLst>
              </a:rPr>
              <a:t>Each player owns one half of the board consisting of 2 rows with 8 bowls each.</a:t>
            </a:r>
            <a:br>
              <a:rPr lang="en-US" dirty="0">
                <a:effectLst>
                  <a:glow rad="63500">
                    <a:schemeClr val="accent1">
                      <a:satMod val="175000"/>
                      <a:alpha val="40000"/>
                    </a:schemeClr>
                  </a:glow>
                </a:effectLst>
              </a:rPr>
            </a:br>
            <a:r>
              <a:rPr lang="en-US" dirty="0">
                <a:effectLst>
                  <a:glow rad="63500">
                    <a:schemeClr val="accent1">
                      <a:satMod val="175000"/>
                      <a:alpha val="40000"/>
                    </a:schemeClr>
                  </a:glow>
                </a:effectLst>
              </a:rPr>
              <a:t>Each bowl takes 2 stones. The first row is the one next to the opponent’s bowls.</a:t>
            </a:r>
          </a:p>
          <a:p>
            <a:endParaRPr lang="en-US" dirty="0">
              <a:effectLst>
                <a:glow rad="63500">
                  <a:schemeClr val="accent1">
                    <a:satMod val="175000"/>
                    <a:alpha val="40000"/>
                  </a:schemeClr>
                </a:glow>
              </a:effectLst>
            </a:endParaRPr>
          </a:p>
          <a:p>
            <a:r>
              <a:rPr lang="en-US" b="1" i="1" dirty="0">
                <a:effectLst>
                  <a:glow rad="63500">
                    <a:schemeClr val="accent1">
                      <a:satMod val="175000"/>
                      <a:alpha val="40000"/>
                    </a:schemeClr>
                  </a:glow>
                </a:effectLst>
              </a:rPr>
              <a:t>Move selection:</a:t>
            </a:r>
          </a:p>
          <a:p>
            <a:r>
              <a:rPr lang="en-US" dirty="0">
                <a:effectLst>
                  <a:glow rad="63500">
                    <a:schemeClr val="accent1">
                      <a:satMod val="175000"/>
                      <a:alpha val="40000"/>
                    </a:schemeClr>
                  </a:glow>
                </a:effectLst>
              </a:rPr>
              <a:t>A player selects one of his bowls containing at least 2 stones for starting his move.</a:t>
            </a:r>
          </a:p>
          <a:p>
            <a:r>
              <a:rPr lang="en-US" dirty="0">
                <a:effectLst>
                  <a:glow rad="63500">
                    <a:schemeClr val="accent1">
                      <a:satMod val="175000"/>
                      <a:alpha val="40000"/>
                    </a:schemeClr>
                  </a:glow>
                </a:effectLst>
              </a:rPr>
              <a:t>Then he selects one of the neighbor fields to determine the direction of the move. </a:t>
            </a:r>
          </a:p>
          <a:p>
            <a:r>
              <a:rPr lang="en-US" dirty="0">
                <a:effectLst>
                  <a:glow rad="63500">
                    <a:schemeClr val="accent1">
                      <a:satMod val="175000"/>
                      <a:alpha val="40000"/>
                    </a:schemeClr>
                  </a:glow>
                </a:effectLst>
              </a:rPr>
              <a:t>The move can be canceled by selecting the same field again.</a:t>
            </a:r>
            <a:br>
              <a:rPr lang="en-US" dirty="0">
                <a:effectLst>
                  <a:glow rad="63500">
                    <a:schemeClr val="accent1">
                      <a:satMod val="175000"/>
                      <a:alpha val="40000"/>
                    </a:schemeClr>
                  </a:glow>
                </a:effectLst>
              </a:rPr>
            </a:br>
            <a:endParaRPr lang="en-US" dirty="0">
              <a:effectLst>
                <a:glow rad="63500">
                  <a:schemeClr val="accent1">
                    <a:satMod val="175000"/>
                    <a:alpha val="40000"/>
                  </a:schemeClr>
                </a:glow>
              </a:effectLst>
            </a:endParaRPr>
          </a:p>
          <a:p>
            <a:r>
              <a:rPr lang="en-US" b="1" i="1" dirty="0">
                <a:effectLst>
                  <a:glow rad="63500">
                    <a:schemeClr val="accent1">
                      <a:satMod val="175000"/>
                      <a:alpha val="40000"/>
                    </a:schemeClr>
                  </a:glow>
                </a:effectLst>
              </a:rPr>
              <a:t>Move execution:</a:t>
            </a:r>
          </a:p>
          <a:p>
            <a:r>
              <a:rPr lang="en-US" dirty="0">
                <a:effectLst>
                  <a:glow rad="63500">
                    <a:schemeClr val="accent1">
                      <a:satMod val="175000"/>
                      <a:alpha val="40000"/>
                    </a:schemeClr>
                  </a:glow>
                </a:effectLst>
              </a:rPr>
              <a:t>All stones from the selected bowls are taken and then starting with the selected neighbor field, they move around the player’s 2 rows in a circle, leaving 1 stone in each bowl. When the last stone is put into its bowl, the move either stops if it was empty before, or continues in the same way, by emptying the respective bowl and move further in the same direction, leaving stones in each bowl. If the latter happens with a bowl in the player’s first row and the opponent has stones in the directly adjacent bowl, they are taken as well for the move.</a:t>
            </a:r>
          </a:p>
          <a:p>
            <a:endParaRPr lang="en-US" dirty="0">
              <a:effectLst>
                <a:glow rad="63500">
                  <a:schemeClr val="accent1">
                    <a:satMod val="175000"/>
                    <a:alpha val="40000"/>
                  </a:schemeClr>
                </a:glow>
              </a:effectLst>
            </a:endParaRPr>
          </a:p>
          <a:p>
            <a:r>
              <a:rPr lang="en-US" b="1" i="1" dirty="0">
                <a:effectLst>
                  <a:glow rad="63500">
                    <a:schemeClr val="accent1">
                      <a:satMod val="175000"/>
                      <a:alpha val="40000"/>
                    </a:schemeClr>
                  </a:glow>
                </a:effectLst>
              </a:rPr>
              <a:t>End of game:</a:t>
            </a:r>
          </a:p>
          <a:p>
            <a:r>
              <a:rPr lang="en-US" dirty="0">
                <a:effectLst>
                  <a:glow rad="63500">
                    <a:schemeClr val="accent1">
                      <a:satMod val="175000"/>
                      <a:alpha val="40000"/>
                    </a:schemeClr>
                  </a:glow>
                </a:effectLst>
              </a:rPr>
              <a:t>A player has lost if his first row is empty, or he has no bowls left with more than 1 stone.</a:t>
            </a:r>
          </a:p>
        </p:txBody>
      </p:sp>
      <p:pic>
        <p:nvPicPr>
          <p:cNvPr id="18" name="Grafik 17">
            <a:extLst>
              <a:ext uri="{FF2B5EF4-FFF2-40B4-BE49-F238E27FC236}">
                <a16:creationId xmlns:a16="http://schemas.microsoft.com/office/drawing/2014/main" id="{72F6CA1B-147D-435B-A378-48A396AABB3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4000"/>
                    </a14:imgEffect>
                    <a14:imgEffect>
                      <a14:colorTemperature colorTemp="5861"/>
                    </a14:imgEffect>
                    <a14:imgEffect>
                      <a14:saturation sat="400000"/>
                    </a14:imgEffect>
                    <a14:imgEffect>
                      <a14:brightnessContrast bright="9000" contrast="6000"/>
                    </a14:imgEffect>
                  </a14:imgLayer>
                </a14:imgProps>
              </a:ext>
              <a:ext uri="{28A0092B-C50C-407E-A947-70E740481C1C}">
                <a14:useLocalDpi xmlns:a14="http://schemas.microsoft.com/office/drawing/2010/main" val="0"/>
              </a:ext>
            </a:extLst>
          </a:blip>
          <a:stretch>
            <a:fillRect/>
          </a:stretch>
        </p:blipFill>
        <p:spPr>
          <a:xfrm rot="2702812">
            <a:off x="54227" y="1555563"/>
            <a:ext cx="762990" cy="542571"/>
          </a:xfrm>
          <a:prstGeom prst="rect">
            <a:avLst/>
          </a:prstGeom>
        </p:spPr>
      </p:pic>
      <p:pic>
        <p:nvPicPr>
          <p:cNvPr id="19" name="Grafik 18">
            <a:extLst>
              <a:ext uri="{FF2B5EF4-FFF2-40B4-BE49-F238E27FC236}">
                <a16:creationId xmlns:a16="http://schemas.microsoft.com/office/drawing/2014/main" id="{FFA35A56-E3A0-4A26-853A-092ADF6CA323}"/>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4000"/>
                    </a14:imgEffect>
                    <a14:imgEffect>
                      <a14:colorTemperature colorTemp="5861"/>
                    </a14:imgEffect>
                    <a14:imgEffect>
                      <a14:saturation sat="400000"/>
                    </a14:imgEffect>
                    <a14:imgEffect>
                      <a14:brightnessContrast bright="9000" contrast="6000"/>
                    </a14:imgEffect>
                  </a14:imgLayer>
                </a14:imgProps>
              </a:ext>
              <a:ext uri="{28A0092B-C50C-407E-A947-70E740481C1C}">
                <a14:useLocalDpi xmlns:a14="http://schemas.microsoft.com/office/drawing/2010/main" val="0"/>
              </a:ext>
            </a:extLst>
          </a:blip>
          <a:stretch>
            <a:fillRect/>
          </a:stretch>
        </p:blipFill>
        <p:spPr>
          <a:xfrm rot="15570867">
            <a:off x="620941" y="2600638"/>
            <a:ext cx="762990" cy="542571"/>
          </a:xfrm>
          <a:prstGeom prst="rect">
            <a:avLst/>
          </a:prstGeom>
        </p:spPr>
      </p:pic>
      <p:pic>
        <p:nvPicPr>
          <p:cNvPr id="20" name="Grafik 19">
            <a:extLst>
              <a:ext uri="{FF2B5EF4-FFF2-40B4-BE49-F238E27FC236}">
                <a16:creationId xmlns:a16="http://schemas.microsoft.com/office/drawing/2014/main" id="{A0F09B2E-EC3D-413D-A45C-CB05BF414ECC}"/>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4000"/>
                    </a14:imgEffect>
                    <a14:imgEffect>
                      <a14:colorTemperature colorTemp="5861"/>
                    </a14:imgEffect>
                    <a14:imgEffect>
                      <a14:saturation sat="400000"/>
                    </a14:imgEffect>
                    <a14:imgEffect>
                      <a14:brightnessContrast bright="9000" contrast="6000"/>
                    </a14:imgEffect>
                  </a14:imgLayer>
                </a14:imgProps>
              </a:ext>
              <a:ext uri="{28A0092B-C50C-407E-A947-70E740481C1C}">
                <a14:useLocalDpi xmlns:a14="http://schemas.microsoft.com/office/drawing/2010/main" val="0"/>
              </a:ext>
            </a:extLst>
          </a:blip>
          <a:stretch>
            <a:fillRect/>
          </a:stretch>
        </p:blipFill>
        <p:spPr>
          <a:xfrm rot="19240172">
            <a:off x="-65042" y="3126718"/>
            <a:ext cx="762990" cy="542571"/>
          </a:xfrm>
          <a:prstGeom prst="rect">
            <a:avLst/>
          </a:prstGeom>
        </p:spPr>
      </p:pic>
      <p:pic>
        <p:nvPicPr>
          <p:cNvPr id="21" name="Grafik 20">
            <a:extLst>
              <a:ext uri="{FF2B5EF4-FFF2-40B4-BE49-F238E27FC236}">
                <a16:creationId xmlns:a16="http://schemas.microsoft.com/office/drawing/2014/main" id="{506516BB-C6BE-4F5A-8D2F-50988D4064E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4000"/>
                    </a14:imgEffect>
                    <a14:imgEffect>
                      <a14:colorTemperature colorTemp="5861"/>
                    </a14:imgEffect>
                    <a14:imgEffect>
                      <a14:saturation sat="400000"/>
                    </a14:imgEffect>
                    <a14:imgEffect>
                      <a14:brightnessContrast bright="9000" contrast="6000"/>
                    </a14:imgEffect>
                  </a14:imgLayer>
                </a14:imgProps>
              </a:ext>
              <a:ext uri="{28A0092B-C50C-407E-A947-70E740481C1C}">
                <a14:useLocalDpi xmlns:a14="http://schemas.microsoft.com/office/drawing/2010/main" val="0"/>
              </a:ext>
            </a:extLst>
          </a:blip>
          <a:stretch>
            <a:fillRect/>
          </a:stretch>
        </p:blipFill>
        <p:spPr>
          <a:xfrm rot="1307969">
            <a:off x="576554" y="3870545"/>
            <a:ext cx="762990" cy="542571"/>
          </a:xfrm>
          <a:prstGeom prst="rect">
            <a:avLst/>
          </a:prstGeom>
        </p:spPr>
      </p:pic>
      <p:pic>
        <p:nvPicPr>
          <p:cNvPr id="22" name="Grafik 21">
            <a:extLst>
              <a:ext uri="{FF2B5EF4-FFF2-40B4-BE49-F238E27FC236}">
                <a16:creationId xmlns:a16="http://schemas.microsoft.com/office/drawing/2014/main" id="{D9622D5E-7210-407C-873F-AF99313C4D96}"/>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4000"/>
                    </a14:imgEffect>
                    <a14:imgEffect>
                      <a14:colorTemperature colorTemp="5861"/>
                    </a14:imgEffect>
                    <a14:imgEffect>
                      <a14:saturation sat="400000"/>
                    </a14:imgEffect>
                    <a14:imgEffect>
                      <a14:brightnessContrast bright="9000" contrast="6000"/>
                    </a14:imgEffect>
                  </a14:imgLayer>
                </a14:imgProps>
              </a:ext>
              <a:ext uri="{28A0092B-C50C-407E-A947-70E740481C1C}">
                <a14:useLocalDpi xmlns:a14="http://schemas.microsoft.com/office/drawing/2010/main" val="0"/>
              </a:ext>
            </a:extLst>
          </a:blip>
          <a:stretch>
            <a:fillRect/>
          </a:stretch>
        </p:blipFill>
        <p:spPr>
          <a:xfrm rot="14843293">
            <a:off x="-47429" y="4506084"/>
            <a:ext cx="762990" cy="542571"/>
          </a:xfrm>
          <a:prstGeom prst="rect">
            <a:avLst/>
          </a:prstGeom>
        </p:spPr>
      </p:pic>
      <p:pic>
        <p:nvPicPr>
          <p:cNvPr id="23" name="Grafik 22">
            <a:extLst>
              <a:ext uri="{FF2B5EF4-FFF2-40B4-BE49-F238E27FC236}">
                <a16:creationId xmlns:a16="http://schemas.microsoft.com/office/drawing/2014/main" id="{AAB9F3A6-2D73-4D40-9DF0-C13BB644829C}"/>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4000"/>
                    </a14:imgEffect>
                    <a14:imgEffect>
                      <a14:colorTemperature colorTemp="5861"/>
                    </a14:imgEffect>
                    <a14:imgEffect>
                      <a14:saturation sat="400000"/>
                    </a14:imgEffect>
                    <a14:imgEffect>
                      <a14:brightnessContrast bright="9000" contrast="6000"/>
                    </a14:imgEffect>
                  </a14:imgLayer>
                </a14:imgProps>
              </a:ext>
              <a:ext uri="{28A0092B-C50C-407E-A947-70E740481C1C}">
                <a14:useLocalDpi xmlns:a14="http://schemas.microsoft.com/office/drawing/2010/main" val="0"/>
              </a:ext>
            </a:extLst>
          </a:blip>
          <a:stretch>
            <a:fillRect/>
          </a:stretch>
        </p:blipFill>
        <p:spPr>
          <a:xfrm rot="3231941">
            <a:off x="620942" y="5066001"/>
            <a:ext cx="762990" cy="542571"/>
          </a:xfrm>
          <a:prstGeom prst="rect">
            <a:avLst/>
          </a:prstGeom>
        </p:spPr>
      </p:pic>
      <p:sp>
        <p:nvSpPr>
          <p:cNvPr id="14" name="Textfeld 13">
            <a:extLst>
              <a:ext uri="{FF2B5EF4-FFF2-40B4-BE49-F238E27FC236}">
                <a16:creationId xmlns:a16="http://schemas.microsoft.com/office/drawing/2014/main" id="{DD864D91-C44F-4B78-A212-36CFD3240C27}"/>
              </a:ext>
            </a:extLst>
          </p:cNvPr>
          <p:cNvSpPr txBox="1"/>
          <p:nvPr/>
        </p:nvSpPr>
        <p:spPr>
          <a:xfrm>
            <a:off x="0" y="6027003"/>
            <a:ext cx="1604167" cy="830997"/>
          </a:xfrm>
          <a:prstGeom prst="rect">
            <a:avLst/>
          </a:prstGeom>
          <a:noFill/>
        </p:spPr>
        <p:txBody>
          <a:bodyPr wrap="square" rtlCol="0">
            <a:spAutoFit/>
          </a:bodyPr>
          <a:lstStyle/>
          <a:p>
            <a:r>
              <a:rPr lang="de-DE" sz="1200" i="1" dirty="0"/>
              <a:t>v1.0, 01/2021</a:t>
            </a:r>
            <a:br>
              <a:rPr lang="de-DE" sz="1200" i="1" dirty="0"/>
            </a:br>
            <a:r>
              <a:rPr lang="de-DE" sz="1200" i="1" dirty="0"/>
              <a:t>Alexander Rühl,</a:t>
            </a:r>
          </a:p>
          <a:p>
            <a:r>
              <a:rPr lang="de-DE" sz="1200" i="1" dirty="0"/>
              <a:t>alex@geziefer.de</a:t>
            </a:r>
          </a:p>
          <a:p>
            <a:r>
              <a:rPr lang="de-DE" sz="1200" i="1" dirty="0"/>
              <a:t>BGA: </a:t>
            </a:r>
            <a:r>
              <a:rPr lang="de-DE" sz="1200" i="1" dirty="0" err="1"/>
              <a:t>Alex_tgiu</a:t>
            </a:r>
            <a:endParaRPr lang="de-DE" sz="1200" i="1" dirty="0"/>
          </a:p>
        </p:txBody>
      </p:sp>
    </p:spTree>
    <p:extLst>
      <p:ext uri="{BB962C8B-B14F-4D97-AF65-F5344CB8AC3E}">
        <p14:creationId xmlns:p14="http://schemas.microsoft.com/office/powerpoint/2010/main" val="784879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Afrika, Tiere, Safari, Nashorn, Giraffen, Großwild">
            <a:extLst>
              <a:ext uri="{FF2B5EF4-FFF2-40B4-BE49-F238E27FC236}">
                <a16:creationId xmlns:a16="http://schemas.microsoft.com/office/drawing/2014/main" id="{7792051D-8B14-44EF-9FA3-1159AA8616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61" b="1302"/>
          <a:stretch/>
        </p:blipFill>
        <p:spPr bwMode="auto">
          <a:xfrm>
            <a:off x="-28077" y="0"/>
            <a:ext cx="9934077" cy="6910069"/>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a:extLst>
              <a:ext uri="{FF2B5EF4-FFF2-40B4-BE49-F238E27FC236}">
                <a16:creationId xmlns:a16="http://schemas.microsoft.com/office/drawing/2014/main" id="{CB8DB982-7171-4D11-A60A-56886A5019DF}"/>
              </a:ext>
            </a:extLst>
          </p:cNvPr>
          <p:cNvSpPr/>
          <p:nvPr/>
        </p:nvSpPr>
        <p:spPr>
          <a:xfrm>
            <a:off x="-28078" y="-8103"/>
            <a:ext cx="9934077" cy="6918172"/>
          </a:xfrm>
          <a:prstGeom prst="rect">
            <a:avLst/>
          </a:prstGeom>
          <a:solidFill>
            <a:schemeClr val="bg1">
              <a:lumMod val="85000"/>
              <a:alpha val="80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3" name="Grafik 12">
            <a:extLst>
              <a:ext uri="{FF2B5EF4-FFF2-40B4-BE49-F238E27FC236}">
                <a16:creationId xmlns:a16="http://schemas.microsoft.com/office/drawing/2014/main" id="{6753E881-55A1-4DDC-934A-2C0021EF29F0}"/>
              </a:ext>
            </a:extLst>
          </p:cNvPr>
          <p:cNvPicPr/>
          <p:nvPr/>
        </p:nvPicPr>
        <p:blipFill>
          <a:blip r:embed="rId3"/>
          <a:stretch>
            <a:fillRect/>
          </a:stretch>
        </p:blipFill>
        <p:spPr>
          <a:xfrm>
            <a:off x="74552" y="183177"/>
            <a:ext cx="1216691" cy="1191343"/>
          </a:xfrm>
          <a:prstGeom prst="rect">
            <a:avLst/>
          </a:prstGeom>
        </p:spPr>
      </p:pic>
      <p:sp>
        <p:nvSpPr>
          <p:cNvPr id="2" name="Textfeld 1">
            <a:extLst>
              <a:ext uri="{FF2B5EF4-FFF2-40B4-BE49-F238E27FC236}">
                <a16:creationId xmlns:a16="http://schemas.microsoft.com/office/drawing/2014/main" id="{95EEA968-3DCD-4F74-A5C3-62AEEA0DAB5D}"/>
              </a:ext>
            </a:extLst>
          </p:cNvPr>
          <p:cNvSpPr txBox="1"/>
          <p:nvPr/>
        </p:nvSpPr>
        <p:spPr>
          <a:xfrm>
            <a:off x="1393872" y="123741"/>
            <a:ext cx="8634623" cy="738664"/>
          </a:xfrm>
          <a:prstGeom prst="rect">
            <a:avLst/>
          </a:prstGeom>
          <a:noFill/>
        </p:spPr>
        <p:txBody>
          <a:bodyPr wrap="square" rtlCol="0">
            <a:spAutoFit/>
          </a:bodyPr>
          <a:lstStyle/>
          <a:p>
            <a:r>
              <a:rPr lang="en-US" sz="4200" b="1" u="sng" dirty="0">
                <a:solidFill>
                  <a:schemeClr val="accent6">
                    <a:lumMod val="75000"/>
                  </a:schemeClr>
                </a:solidFill>
                <a:effectLst>
                  <a:glow rad="101600">
                    <a:schemeClr val="accent6">
                      <a:satMod val="175000"/>
                      <a:alpha val="40000"/>
                    </a:schemeClr>
                  </a:glow>
                </a:effectLst>
                <a:latin typeface="Freestyle Script" panose="030804020302050B0404" pitchFamily="66" charset="0"/>
              </a:rPr>
              <a:t>BAO la Kiswahili – the East African Board Game</a:t>
            </a:r>
          </a:p>
        </p:txBody>
      </p:sp>
      <p:pic>
        <p:nvPicPr>
          <p:cNvPr id="18" name="Grafik 17">
            <a:extLst>
              <a:ext uri="{FF2B5EF4-FFF2-40B4-BE49-F238E27FC236}">
                <a16:creationId xmlns:a16="http://schemas.microsoft.com/office/drawing/2014/main" id="{72F6CA1B-147D-435B-A378-48A396AABB3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4000"/>
                    </a14:imgEffect>
                    <a14:imgEffect>
                      <a14:colorTemperature colorTemp="5861"/>
                    </a14:imgEffect>
                    <a14:imgEffect>
                      <a14:saturation sat="400000"/>
                    </a14:imgEffect>
                    <a14:imgEffect>
                      <a14:brightnessContrast bright="9000" contrast="6000"/>
                    </a14:imgEffect>
                  </a14:imgLayer>
                </a14:imgProps>
              </a:ext>
              <a:ext uri="{28A0092B-C50C-407E-A947-70E740481C1C}">
                <a14:useLocalDpi xmlns:a14="http://schemas.microsoft.com/office/drawing/2010/main" val="0"/>
              </a:ext>
            </a:extLst>
          </a:blip>
          <a:stretch>
            <a:fillRect/>
          </a:stretch>
        </p:blipFill>
        <p:spPr>
          <a:xfrm rot="2702812">
            <a:off x="54227" y="1555563"/>
            <a:ext cx="762990" cy="542571"/>
          </a:xfrm>
          <a:prstGeom prst="rect">
            <a:avLst/>
          </a:prstGeom>
        </p:spPr>
      </p:pic>
      <p:pic>
        <p:nvPicPr>
          <p:cNvPr id="19" name="Grafik 18">
            <a:extLst>
              <a:ext uri="{FF2B5EF4-FFF2-40B4-BE49-F238E27FC236}">
                <a16:creationId xmlns:a16="http://schemas.microsoft.com/office/drawing/2014/main" id="{FFA35A56-E3A0-4A26-853A-092ADF6CA323}"/>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4000"/>
                    </a14:imgEffect>
                    <a14:imgEffect>
                      <a14:colorTemperature colorTemp="5861"/>
                    </a14:imgEffect>
                    <a14:imgEffect>
                      <a14:saturation sat="400000"/>
                    </a14:imgEffect>
                    <a14:imgEffect>
                      <a14:brightnessContrast bright="9000" contrast="6000"/>
                    </a14:imgEffect>
                  </a14:imgLayer>
                </a14:imgProps>
              </a:ext>
              <a:ext uri="{28A0092B-C50C-407E-A947-70E740481C1C}">
                <a14:useLocalDpi xmlns:a14="http://schemas.microsoft.com/office/drawing/2010/main" val="0"/>
              </a:ext>
            </a:extLst>
          </a:blip>
          <a:stretch>
            <a:fillRect/>
          </a:stretch>
        </p:blipFill>
        <p:spPr>
          <a:xfrm rot="15570867">
            <a:off x="620941" y="2600638"/>
            <a:ext cx="762990" cy="542571"/>
          </a:xfrm>
          <a:prstGeom prst="rect">
            <a:avLst/>
          </a:prstGeom>
        </p:spPr>
      </p:pic>
      <p:pic>
        <p:nvPicPr>
          <p:cNvPr id="20" name="Grafik 19">
            <a:extLst>
              <a:ext uri="{FF2B5EF4-FFF2-40B4-BE49-F238E27FC236}">
                <a16:creationId xmlns:a16="http://schemas.microsoft.com/office/drawing/2014/main" id="{A0F09B2E-EC3D-413D-A45C-CB05BF414ECC}"/>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4000"/>
                    </a14:imgEffect>
                    <a14:imgEffect>
                      <a14:colorTemperature colorTemp="5861"/>
                    </a14:imgEffect>
                    <a14:imgEffect>
                      <a14:saturation sat="400000"/>
                    </a14:imgEffect>
                    <a14:imgEffect>
                      <a14:brightnessContrast bright="9000" contrast="6000"/>
                    </a14:imgEffect>
                  </a14:imgLayer>
                </a14:imgProps>
              </a:ext>
              <a:ext uri="{28A0092B-C50C-407E-A947-70E740481C1C}">
                <a14:useLocalDpi xmlns:a14="http://schemas.microsoft.com/office/drawing/2010/main" val="0"/>
              </a:ext>
            </a:extLst>
          </a:blip>
          <a:stretch>
            <a:fillRect/>
          </a:stretch>
        </p:blipFill>
        <p:spPr>
          <a:xfrm rot="19240172">
            <a:off x="-65042" y="3126718"/>
            <a:ext cx="762990" cy="542571"/>
          </a:xfrm>
          <a:prstGeom prst="rect">
            <a:avLst/>
          </a:prstGeom>
        </p:spPr>
      </p:pic>
      <p:pic>
        <p:nvPicPr>
          <p:cNvPr id="21" name="Grafik 20">
            <a:extLst>
              <a:ext uri="{FF2B5EF4-FFF2-40B4-BE49-F238E27FC236}">
                <a16:creationId xmlns:a16="http://schemas.microsoft.com/office/drawing/2014/main" id="{506516BB-C6BE-4F5A-8D2F-50988D4064E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4000"/>
                    </a14:imgEffect>
                    <a14:imgEffect>
                      <a14:colorTemperature colorTemp="5861"/>
                    </a14:imgEffect>
                    <a14:imgEffect>
                      <a14:saturation sat="400000"/>
                    </a14:imgEffect>
                    <a14:imgEffect>
                      <a14:brightnessContrast bright="9000" contrast="6000"/>
                    </a14:imgEffect>
                  </a14:imgLayer>
                </a14:imgProps>
              </a:ext>
              <a:ext uri="{28A0092B-C50C-407E-A947-70E740481C1C}">
                <a14:useLocalDpi xmlns:a14="http://schemas.microsoft.com/office/drawing/2010/main" val="0"/>
              </a:ext>
            </a:extLst>
          </a:blip>
          <a:stretch>
            <a:fillRect/>
          </a:stretch>
        </p:blipFill>
        <p:spPr>
          <a:xfrm rot="1307969">
            <a:off x="576554" y="3870545"/>
            <a:ext cx="762990" cy="542571"/>
          </a:xfrm>
          <a:prstGeom prst="rect">
            <a:avLst/>
          </a:prstGeom>
        </p:spPr>
      </p:pic>
      <p:pic>
        <p:nvPicPr>
          <p:cNvPr id="22" name="Grafik 21">
            <a:extLst>
              <a:ext uri="{FF2B5EF4-FFF2-40B4-BE49-F238E27FC236}">
                <a16:creationId xmlns:a16="http://schemas.microsoft.com/office/drawing/2014/main" id="{D9622D5E-7210-407C-873F-AF99313C4D96}"/>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4000"/>
                    </a14:imgEffect>
                    <a14:imgEffect>
                      <a14:colorTemperature colorTemp="5861"/>
                    </a14:imgEffect>
                    <a14:imgEffect>
                      <a14:saturation sat="400000"/>
                    </a14:imgEffect>
                    <a14:imgEffect>
                      <a14:brightnessContrast bright="9000" contrast="6000"/>
                    </a14:imgEffect>
                  </a14:imgLayer>
                </a14:imgProps>
              </a:ext>
              <a:ext uri="{28A0092B-C50C-407E-A947-70E740481C1C}">
                <a14:useLocalDpi xmlns:a14="http://schemas.microsoft.com/office/drawing/2010/main" val="0"/>
              </a:ext>
            </a:extLst>
          </a:blip>
          <a:stretch>
            <a:fillRect/>
          </a:stretch>
        </p:blipFill>
        <p:spPr>
          <a:xfrm rot="14843293">
            <a:off x="-47429" y="4506084"/>
            <a:ext cx="762990" cy="542571"/>
          </a:xfrm>
          <a:prstGeom prst="rect">
            <a:avLst/>
          </a:prstGeom>
        </p:spPr>
      </p:pic>
      <p:pic>
        <p:nvPicPr>
          <p:cNvPr id="23" name="Grafik 22">
            <a:extLst>
              <a:ext uri="{FF2B5EF4-FFF2-40B4-BE49-F238E27FC236}">
                <a16:creationId xmlns:a16="http://schemas.microsoft.com/office/drawing/2014/main" id="{AAB9F3A6-2D73-4D40-9DF0-C13BB644829C}"/>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4000"/>
                    </a14:imgEffect>
                    <a14:imgEffect>
                      <a14:colorTemperature colorTemp="5861"/>
                    </a14:imgEffect>
                    <a14:imgEffect>
                      <a14:saturation sat="400000"/>
                    </a14:imgEffect>
                    <a14:imgEffect>
                      <a14:brightnessContrast bright="9000" contrast="6000"/>
                    </a14:imgEffect>
                  </a14:imgLayer>
                </a14:imgProps>
              </a:ext>
              <a:ext uri="{28A0092B-C50C-407E-A947-70E740481C1C}">
                <a14:useLocalDpi xmlns:a14="http://schemas.microsoft.com/office/drawing/2010/main" val="0"/>
              </a:ext>
            </a:extLst>
          </a:blip>
          <a:stretch>
            <a:fillRect/>
          </a:stretch>
        </p:blipFill>
        <p:spPr>
          <a:xfrm rot="3231941">
            <a:off x="620942" y="5066001"/>
            <a:ext cx="762990" cy="542571"/>
          </a:xfrm>
          <a:prstGeom prst="rect">
            <a:avLst/>
          </a:prstGeom>
        </p:spPr>
      </p:pic>
      <p:sp>
        <p:nvSpPr>
          <p:cNvPr id="14" name="Textfeld 13">
            <a:extLst>
              <a:ext uri="{FF2B5EF4-FFF2-40B4-BE49-F238E27FC236}">
                <a16:creationId xmlns:a16="http://schemas.microsoft.com/office/drawing/2014/main" id="{DD864D91-C44F-4B78-A212-36CFD3240C27}"/>
              </a:ext>
            </a:extLst>
          </p:cNvPr>
          <p:cNvSpPr txBox="1"/>
          <p:nvPr/>
        </p:nvSpPr>
        <p:spPr>
          <a:xfrm>
            <a:off x="0" y="6027003"/>
            <a:ext cx="1604167" cy="830997"/>
          </a:xfrm>
          <a:prstGeom prst="rect">
            <a:avLst/>
          </a:prstGeom>
          <a:noFill/>
        </p:spPr>
        <p:txBody>
          <a:bodyPr wrap="square" rtlCol="0">
            <a:spAutoFit/>
          </a:bodyPr>
          <a:lstStyle/>
          <a:p>
            <a:r>
              <a:rPr lang="de-DE" sz="1200" i="1" dirty="0"/>
              <a:t>v1.0, 0/2021</a:t>
            </a:r>
            <a:br>
              <a:rPr lang="de-DE" sz="1200" i="1" dirty="0"/>
            </a:br>
            <a:r>
              <a:rPr lang="de-DE" sz="1200" i="1" dirty="0"/>
              <a:t>Alexander Rühl,</a:t>
            </a:r>
          </a:p>
          <a:p>
            <a:r>
              <a:rPr lang="de-DE" sz="1200" i="1" dirty="0"/>
              <a:t>alex@geziefer.de</a:t>
            </a:r>
          </a:p>
          <a:p>
            <a:r>
              <a:rPr lang="de-DE" sz="1200" i="1" dirty="0"/>
              <a:t>BGA: </a:t>
            </a:r>
            <a:r>
              <a:rPr lang="de-DE" sz="1200" i="1" dirty="0" err="1"/>
              <a:t>Alex_tgiu</a:t>
            </a:r>
            <a:endParaRPr lang="de-DE" sz="1200" i="1" dirty="0"/>
          </a:p>
        </p:txBody>
      </p:sp>
      <p:sp>
        <p:nvSpPr>
          <p:cNvPr id="45" name="Textfeld 44">
            <a:extLst>
              <a:ext uri="{FF2B5EF4-FFF2-40B4-BE49-F238E27FC236}">
                <a16:creationId xmlns:a16="http://schemas.microsoft.com/office/drawing/2014/main" id="{A9C4C6A4-0DB1-4C72-A3A4-2A5CD3B3F39F}"/>
              </a:ext>
            </a:extLst>
          </p:cNvPr>
          <p:cNvSpPr txBox="1"/>
          <p:nvPr/>
        </p:nvSpPr>
        <p:spPr>
          <a:xfrm>
            <a:off x="1393872" y="986145"/>
            <a:ext cx="8456874" cy="4247317"/>
          </a:xfrm>
          <a:prstGeom prst="rect">
            <a:avLst/>
          </a:prstGeom>
          <a:noFill/>
        </p:spPr>
        <p:txBody>
          <a:bodyPr wrap="square" rtlCol="0">
            <a:spAutoFit/>
          </a:bodyPr>
          <a:lstStyle/>
          <a:p>
            <a:r>
              <a:rPr lang="en-US" b="1" i="1" dirty="0">
                <a:effectLst>
                  <a:glow rad="63500">
                    <a:schemeClr val="accent1">
                      <a:satMod val="175000"/>
                      <a:alpha val="40000"/>
                    </a:schemeClr>
                  </a:glow>
                </a:effectLst>
              </a:rPr>
              <a:t>Example moves:</a:t>
            </a:r>
          </a:p>
          <a:p>
            <a:r>
              <a:rPr lang="en-US" dirty="0">
                <a:effectLst>
                  <a:glow rad="63500">
                    <a:schemeClr val="accent1">
                      <a:satMod val="175000"/>
                      <a:alpha val="40000"/>
                    </a:schemeClr>
                  </a:glow>
                </a:effectLst>
              </a:rPr>
              <a:t>(1) Bowl A is selected with 2 stones and direction left. Now bowl A is emptied and stones move to the left, filling bowls B and C with 1 stone each.</a:t>
            </a:r>
          </a:p>
          <a:p>
            <a:endParaRPr lang="en-US" dirty="0">
              <a:effectLst>
                <a:glow rad="63500">
                  <a:schemeClr val="accent1">
                    <a:satMod val="175000"/>
                    <a:alpha val="40000"/>
                  </a:schemeClr>
                </a:glow>
              </a:effectLst>
            </a:endParaRPr>
          </a:p>
          <a:p>
            <a:endParaRPr lang="en-US" dirty="0">
              <a:effectLst>
                <a:glow rad="63500">
                  <a:schemeClr val="accent1">
                    <a:satMod val="175000"/>
                    <a:alpha val="40000"/>
                  </a:schemeClr>
                </a:glow>
              </a:effectLst>
            </a:endParaRPr>
          </a:p>
          <a:p>
            <a:endParaRPr lang="en-US" dirty="0">
              <a:effectLst>
                <a:glow rad="63500">
                  <a:schemeClr val="accent1">
                    <a:satMod val="175000"/>
                    <a:alpha val="40000"/>
                  </a:schemeClr>
                </a:glow>
              </a:effectLst>
            </a:endParaRPr>
          </a:p>
          <a:p>
            <a:r>
              <a:rPr lang="en-US" dirty="0">
                <a:effectLst>
                  <a:glow rad="63500">
                    <a:schemeClr val="accent1">
                      <a:satMod val="175000"/>
                      <a:alpha val="40000"/>
                    </a:schemeClr>
                  </a:glow>
                </a:effectLst>
              </a:rPr>
              <a:t>(2) Bowl A is selected with 2 stones and direction right. Now bowl A is emptied and stones move to the right, filling bowls B and C with 1 stone each. Since the move stops in bowl C which was not empty before, the move continues in the same way filling D and E.</a:t>
            </a:r>
          </a:p>
          <a:p>
            <a:endParaRPr lang="en-US" dirty="0">
              <a:effectLst>
                <a:glow rad="63500">
                  <a:schemeClr val="accent1">
                    <a:satMod val="175000"/>
                    <a:alpha val="40000"/>
                  </a:schemeClr>
                </a:glow>
              </a:effectLst>
            </a:endParaRPr>
          </a:p>
          <a:p>
            <a:endParaRPr lang="en-US" dirty="0">
              <a:effectLst>
                <a:glow rad="63500">
                  <a:schemeClr val="accent1">
                    <a:satMod val="175000"/>
                    <a:alpha val="40000"/>
                  </a:schemeClr>
                </a:glow>
              </a:effectLst>
            </a:endParaRPr>
          </a:p>
          <a:p>
            <a:endParaRPr lang="en-US" dirty="0">
              <a:effectLst>
                <a:glow rad="63500">
                  <a:schemeClr val="accent1">
                    <a:satMod val="175000"/>
                    <a:alpha val="40000"/>
                  </a:schemeClr>
                </a:glow>
              </a:effectLst>
            </a:endParaRPr>
          </a:p>
          <a:p>
            <a:r>
              <a:rPr lang="en-US" dirty="0">
                <a:effectLst>
                  <a:glow rad="63500">
                    <a:schemeClr val="accent1">
                      <a:satMod val="175000"/>
                      <a:alpha val="40000"/>
                    </a:schemeClr>
                  </a:glow>
                </a:effectLst>
              </a:rPr>
              <a:t>(3) Same start situation as in (2), but now bowl C is opposite to opponent’s bowl X which is not empty. So not only the move continues, but also the stones from X will be emptied and take part in the move filling D, E and F. </a:t>
            </a:r>
          </a:p>
        </p:txBody>
      </p:sp>
      <p:pic>
        <p:nvPicPr>
          <p:cNvPr id="10" name="Grafik 9">
            <a:extLst>
              <a:ext uri="{FF2B5EF4-FFF2-40B4-BE49-F238E27FC236}">
                <a16:creationId xmlns:a16="http://schemas.microsoft.com/office/drawing/2014/main" id="{D7BDE67C-D0A7-4EB9-A5CC-925DD33BC9CC}"/>
              </a:ext>
            </a:extLst>
          </p:cNvPr>
          <p:cNvPicPr>
            <a:picLocks noChangeAspect="1"/>
          </p:cNvPicPr>
          <p:nvPr/>
        </p:nvPicPr>
        <p:blipFill rotWithShape="1">
          <a:blip r:embed="rId6"/>
          <a:srcRect t="3637"/>
          <a:stretch/>
        </p:blipFill>
        <p:spPr>
          <a:xfrm>
            <a:off x="1480074" y="1945354"/>
            <a:ext cx="2467240" cy="611045"/>
          </a:xfrm>
          <a:prstGeom prst="rect">
            <a:avLst/>
          </a:prstGeom>
        </p:spPr>
      </p:pic>
      <p:pic>
        <p:nvPicPr>
          <p:cNvPr id="24" name="Grafik 23">
            <a:extLst>
              <a:ext uri="{FF2B5EF4-FFF2-40B4-BE49-F238E27FC236}">
                <a16:creationId xmlns:a16="http://schemas.microsoft.com/office/drawing/2014/main" id="{E5ECA7B4-20C6-4F27-8013-F582F1CBA069}"/>
              </a:ext>
            </a:extLst>
          </p:cNvPr>
          <p:cNvPicPr>
            <a:picLocks noChangeAspect="1"/>
          </p:cNvPicPr>
          <p:nvPr/>
        </p:nvPicPr>
        <p:blipFill>
          <a:blip r:embed="rId7"/>
          <a:stretch>
            <a:fillRect/>
          </a:stretch>
        </p:blipFill>
        <p:spPr>
          <a:xfrm>
            <a:off x="4470944" y="1945354"/>
            <a:ext cx="2455711" cy="611045"/>
          </a:xfrm>
          <a:prstGeom prst="rect">
            <a:avLst/>
          </a:prstGeom>
        </p:spPr>
      </p:pic>
      <p:pic>
        <p:nvPicPr>
          <p:cNvPr id="26" name="Grafik 25">
            <a:extLst>
              <a:ext uri="{FF2B5EF4-FFF2-40B4-BE49-F238E27FC236}">
                <a16:creationId xmlns:a16="http://schemas.microsoft.com/office/drawing/2014/main" id="{FCA65FA9-5170-486B-9262-951D7685E427}"/>
              </a:ext>
            </a:extLst>
          </p:cNvPr>
          <p:cNvPicPr>
            <a:picLocks noChangeAspect="1"/>
          </p:cNvPicPr>
          <p:nvPr/>
        </p:nvPicPr>
        <p:blipFill rotWithShape="1">
          <a:blip r:embed="rId8"/>
          <a:srcRect t="2655" b="2655"/>
          <a:stretch/>
        </p:blipFill>
        <p:spPr>
          <a:xfrm>
            <a:off x="1468261" y="3588761"/>
            <a:ext cx="3118637" cy="616810"/>
          </a:xfrm>
          <a:prstGeom prst="rect">
            <a:avLst/>
          </a:prstGeom>
        </p:spPr>
      </p:pic>
      <p:pic>
        <p:nvPicPr>
          <p:cNvPr id="28" name="Grafik 27">
            <a:extLst>
              <a:ext uri="{FF2B5EF4-FFF2-40B4-BE49-F238E27FC236}">
                <a16:creationId xmlns:a16="http://schemas.microsoft.com/office/drawing/2014/main" id="{5FBC9F50-B247-4E80-9B20-F11235647657}"/>
              </a:ext>
            </a:extLst>
          </p:cNvPr>
          <p:cNvPicPr>
            <a:picLocks noChangeAspect="1"/>
          </p:cNvPicPr>
          <p:nvPr/>
        </p:nvPicPr>
        <p:blipFill>
          <a:blip r:embed="rId9"/>
          <a:stretch>
            <a:fillRect/>
          </a:stretch>
        </p:blipFill>
        <p:spPr>
          <a:xfrm>
            <a:off x="5039702" y="3603526"/>
            <a:ext cx="3118637" cy="616810"/>
          </a:xfrm>
          <a:prstGeom prst="rect">
            <a:avLst/>
          </a:prstGeom>
        </p:spPr>
      </p:pic>
      <p:pic>
        <p:nvPicPr>
          <p:cNvPr id="1033" name="Grafik 1032">
            <a:extLst>
              <a:ext uri="{FF2B5EF4-FFF2-40B4-BE49-F238E27FC236}">
                <a16:creationId xmlns:a16="http://schemas.microsoft.com/office/drawing/2014/main" id="{35013E03-83B7-452C-ADD4-A160CEE5AD79}"/>
              </a:ext>
            </a:extLst>
          </p:cNvPr>
          <p:cNvPicPr>
            <a:picLocks noChangeAspect="1"/>
          </p:cNvPicPr>
          <p:nvPr/>
        </p:nvPicPr>
        <p:blipFill>
          <a:blip r:embed="rId10"/>
          <a:stretch>
            <a:fillRect/>
          </a:stretch>
        </p:blipFill>
        <p:spPr>
          <a:xfrm>
            <a:off x="1446498" y="5240713"/>
            <a:ext cx="3700860" cy="1279737"/>
          </a:xfrm>
          <a:prstGeom prst="rect">
            <a:avLst/>
          </a:prstGeom>
        </p:spPr>
      </p:pic>
      <p:pic>
        <p:nvPicPr>
          <p:cNvPr id="1035" name="Grafik 1034">
            <a:extLst>
              <a:ext uri="{FF2B5EF4-FFF2-40B4-BE49-F238E27FC236}">
                <a16:creationId xmlns:a16="http://schemas.microsoft.com/office/drawing/2014/main" id="{3F008611-BA17-453B-B80C-E5474F3658FD}"/>
              </a:ext>
            </a:extLst>
          </p:cNvPr>
          <p:cNvPicPr>
            <a:picLocks noChangeAspect="1"/>
          </p:cNvPicPr>
          <p:nvPr/>
        </p:nvPicPr>
        <p:blipFill>
          <a:blip r:embed="rId11"/>
          <a:stretch>
            <a:fillRect/>
          </a:stretch>
        </p:blipFill>
        <p:spPr>
          <a:xfrm>
            <a:off x="5561160" y="5240713"/>
            <a:ext cx="3718154" cy="1291266"/>
          </a:xfrm>
          <a:prstGeom prst="rect">
            <a:avLst/>
          </a:prstGeom>
        </p:spPr>
      </p:pic>
      <p:sp>
        <p:nvSpPr>
          <p:cNvPr id="1036" name="Pfeil: nach rechts 1035">
            <a:extLst>
              <a:ext uri="{FF2B5EF4-FFF2-40B4-BE49-F238E27FC236}">
                <a16:creationId xmlns:a16="http://schemas.microsoft.com/office/drawing/2014/main" id="{91680389-8680-4703-8A67-7A5434572233}"/>
              </a:ext>
            </a:extLst>
          </p:cNvPr>
          <p:cNvSpPr/>
          <p:nvPr/>
        </p:nvSpPr>
        <p:spPr>
          <a:xfrm>
            <a:off x="4069429" y="2110248"/>
            <a:ext cx="279400" cy="260892"/>
          </a:xfrm>
          <a:prstGeom prst="rightArrow">
            <a:avLst/>
          </a:prstGeom>
          <a:solidFill>
            <a:srgbClr val="261CE4"/>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37" name="Pfeil: nach unten gekrümmt 1036">
            <a:extLst>
              <a:ext uri="{FF2B5EF4-FFF2-40B4-BE49-F238E27FC236}">
                <a16:creationId xmlns:a16="http://schemas.microsoft.com/office/drawing/2014/main" id="{DE40CC7D-3CFC-48FB-A474-013F72FC448C}"/>
              </a:ext>
            </a:extLst>
          </p:cNvPr>
          <p:cNvSpPr/>
          <p:nvPr/>
        </p:nvSpPr>
        <p:spPr>
          <a:xfrm flipH="1">
            <a:off x="2405395" y="1876425"/>
            <a:ext cx="600620" cy="197783"/>
          </a:xfrm>
          <a:prstGeom prst="curvedDownArrow">
            <a:avLst/>
          </a:prstGeom>
          <a:solidFill>
            <a:srgbClr val="C0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49" name="Pfeil: nach unten gekrümmt 48">
            <a:extLst>
              <a:ext uri="{FF2B5EF4-FFF2-40B4-BE49-F238E27FC236}">
                <a16:creationId xmlns:a16="http://schemas.microsoft.com/office/drawing/2014/main" id="{E08C67E6-DC60-4A36-BC10-96F085DC977F}"/>
              </a:ext>
            </a:extLst>
          </p:cNvPr>
          <p:cNvSpPr/>
          <p:nvPr/>
        </p:nvSpPr>
        <p:spPr>
          <a:xfrm flipH="1">
            <a:off x="1753461" y="1876424"/>
            <a:ext cx="600620" cy="197783"/>
          </a:xfrm>
          <a:prstGeom prst="curvedDownArrow">
            <a:avLst/>
          </a:prstGeom>
          <a:solidFill>
            <a:srgbClr val="C0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038" name="Textfeld 1037">
            <a:extLst>
              <a:ext uri="{FF2B5EF4-FFF2-40B4-BE49-F238E27FC236}">
                <a16:creationId xmlns:a16="http://schemas.microsoft.com/office/drawing/2014/main" id="{3ED3E490-5A53-4795-AE46-2BBC9140129C}"/>
              </a:ext>
            </a:extLst>
          </p:cNvPr>
          <p:cNvSpPr txBox="1"/>
          <p:nvPr/>
        </p:nvSpPr>
        <p:spPr>
          <a:xfrm>
            <a:off x="2715527" y="2143632"/>
            <a:ext cx="304477" cy="369332"/>
          </a:xfrm>
          <a:prstGeom prst="rect">
            <a:avLst/>
          </a:prstGeom>
          <a:noFill/>
        </p:spPr>
        <p:txBody>
          <a:bodyPr wrap="square" rtlCol="0">
            <a:spAutoFit/>
          </a:bodyPr>
          <a:lstStyle/>
          <a:p>
            <a:r>
              <a:rPr lang="de-DE" b="1" dirty="0">
                <a:solidFill>
                  <a:srgbClr val="FFFF00"/>
                </a:solidFill>
              </a:rPr>
              <a:t>A</a:t>
            </a:r>
          </a:p>
        </p:txBody>
      </p:sp>
      <p:sp>
        <p:nvSpPr>
          <p:cNvPr id="51" name="Textfeld 50">
            <a:extLst>
              <a:ext uri="{FF2B5EF4-FFF2-40B4-BE49-F238E27FC236}">
                <a16:creationId xmlns:a16="http://schemas.microsoft.com/office/drawing/2014/main" id="{1F548BEE-FCE6-4901-BA2A-B62E5B4D2373}"/>
              </a:ext>
            </a:extLst>
          </p:cNvPr>
          <p:cNvSpPr txBox="1"/>
          <p:nvPr/>
        </p:nvSpPr>
        <p:spPr>
          <a:xfrm>
            <a:off x="2100917" y="2143632"/>
            <a:ext cx="304477" cy="369332"/>
          </a:xfrm>
          <a:prstGeom prst="rect">
            <a:avLst/>
          </a:prstGeom>
          <a:noFill/>
        </p:spPr>
        <p:txBody>
          <a:bodyPr wrap="square" rtlCol="0">
            <a:spAutoFit/>
          </a:bodyPr>
          <a:lstStyle/>
          <a:p>
            <a:r>
              <a:rPr lang="de-DE" b="1" dirty="0">
                <a:solidFill>
                  <a:srgbClr val="FFFF00"/>
                </a:solidFill>
              </a:rPr>
              <a:t>B</a:t>
            </a:r>
          </a:p>
        </p:txBody>
      </p:sp>
      <p:sp>
        <p:nvSpPr>
          <p:cNvPr id="52" name="Textfeld 51">
            <a:extLst>
              <a:ext uri="{FF2B5EF4-FFF2-40B4-BE49-F238E27FC236}">
                <a16:creationId xmlns:a16="http://schemas.microsoft.com/office/drawing/2014/main" id="{4B330514-6156-4733-A7D6-59B4288F686F}"/>
              </a:ext>
            </a:extLst>
          </p:cNvPr>
          <p:cNvSpPr txBox="1"/>
          <p:nvPr/>
        </p:nvSpPr>
        <p:spPr>
          <a:xfrm>
            <a:off x="1486018" y="2143632"/>
            <a:ext cx="304477" cy="369332"/>
          </a:xfrm>
          <a:prstGeom prst="rect">
            <a:avLst/>
          </a:prstGeom>
          <a:noFill/>
        </p:spPr>
        <p:txBody>
          <a:bodyPr wrap="square" rtlCol="0">
            <a:spAutoFit/>
          </a:bodyPr>
          <a:lstStyle/>
          <a:p>
            <a:r>
              <a:rPr lang="de-DE" b="1" dirty="0">
                <a:solidFill>
                  <a:srgbClr val="FFFF00"/>
                </a:solidFill>
              </a:rPr>
              <a:t>C</a:t>
            </a:r>
          </a:p>
        </p:txBody>
      </p:sp>
      <p:sp>
        <p:nvSpPr>
          <p:cNvPr id="53" name="Pfeil: nach rechts 52">
            <a:extLst>
              <a:ext uri="{FF2B5EF4-FFF2-40B4-BE49-F238E27FC236}">
                <a16:creationId xmlns:a16="http://schemas.microsoft.com/office/drawing/2014/main" id="{2721D41F-9046-485A-BA91-9FB113D7E448}"/>
              </a:ext>
            </a:extLst>
          </p:cNvPr>
          <p:cNvSpPr/>
          <p:nvPr/>
        </p:nvSpPr>
        <p:spPr>
          <a:xfrm>
            <a:off x="4673600" y="3760134"/>
            <a:ext cx="279400" cy="260892"/>
          </a:xfrm>
          <a:prstGeom prst="rightArrow">
            <a:avLst/>
          </a:prstGeom>
          <a:solidFill>
            <a:srgbClr val="261CE4"/>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Textfeld 53">
            <a:extLst>
              <a:ext uri="{FF2B5EF4-FFF2-40B4-BE49-F238E27FC236}">
                <a16:creationId xmlns:a16="http://schemas.microsoft.com/office/drawing/2014/main" id="{81332E37-A75B-4C5F-B3D7-65AF31928D53}"/>
              </a:ext>
            </a:extLst>
          </p:cNvPr>
          <p:cNvSpPr txBox="1"/>
          <p:nvPr/>
        </p:nvSpPr>
        <p:spPr>
          <a:xfrm>
            <a:off x="1468260" y="3827735"/>
            <a:ext cx="304477" cy="369332"/>
          </a:xfrm>
          <a:prstGeom prst="rect">
            <a:avLst/>
          </a:prstGeom>
          <a:noFill/>
        </p:spPr>
        <p:txBody>
          <a:bodyPr wrap="square" rtlCol="0">
            <a:spAutoFit/>
          </a:bodyPr>
          <a:lstStyle/>
          <a:p>
            <a:r>
              <a:rPr lang="de-DE" b="1" dirty="0">
                <a:solidFill>
                  <a:srgbClr val="FFFF00"/>
                </a:solidFill>
              </a:rPr>
              <a:t>A</a:t>
            </a:r>
          </a:p>
        </p:txBody>
      </p:sp>
      <p:sp>
        <p:nvSpPr>
          <p:cNvPr id="55" name="Textfeld 54">
            <a:extLst>
              <a:ext uri="{FF2B5EF4-FFF2-40B4-BE49-F238E27FC236}">
                <a16:creationId xmlns:a16="http://schemas.microsoft.com/office/drawing/2014/main" id="{74FF932D-9B5E-4EE0-B88C-42C90F3C63AA}"/>
              </a:ext>
            </a:extLst>
          </p:cNvPr>
          <p:cNvSpPr txBox="1"/>
          <p:nvPr/>
        </p:nvSpPr>
        <p:spPr>
          <a:xfrm>
            <a:off x="2109492" y="3827735"/>
            <a:ext cx="304477" cy="369332"/>
          </a:xfrm>
          <a:prstGeom prst="rect">
            <a:avLst/>
          </a:prstGeom>
          <a:noFill/>
        </p:spPr>
        <p:txBody>
          <a:bodyPr wrap="square" rtlCol="0">
            <a:spAutoFit/>
          </a:bodyPr>
          <a:lstStyle/>
          <a:p>
            <a:r>
              <a:rPr lang="de-DE" b="1" dirty="0">
                <a:solidFill>
                  <a:srgbClr val="FFFF00"/>
                </a:solidFill>
              </a:rPr>
              <a:t>B</a:t>
            </a:r>
          </a:p>
        </p:txBody>
      </p:sp>
      <p:sp>
        <p:nvSpPr>
          <p:cNvPr id="56" name="Textfeld 55">
            <a:extLst>
              <a:ext uri="{FF2B5EF4-FFF2-40B4-BE49-F238E27FC236}">
                <a16:creationId xmlns:a16="http://schemas.microsoft.com/office/drawing/2014/main" id="{F8A81B99-FFC0-4629-BB64-F7227D40885A}"/>
              </a:ext>
            </a:extLst>
          </p:cNvPr>
          <p:cNvSpPr txBox="1"/>
          <p:nvPr/>
        </p:nvSpPr>
        <p:spPr>
          <a:xfrm>
            <a:off x="2746927" y="3827735"/>
            <a:ext cx="304477" cy="369332"/>
          </a:xfrm>
          <a:prstGeom prst="rect">
            <a:avLst/>
          </a:prstGeom>
          <a:noFill/>
        </p:spPr>
        <p:txBody>
          <a:bodyPr wrap="square" rtlCol="0">
            <a:spAutoFit/>
          </a:bodyPr>
          <a:lstStyle/>
          <a:p>
            <a:r>
              <a:rPr lang="de-DE" b="1" dirty="0">
                <a:solidFill>
                  <a:srgbClr val="FFFF00"/>
                </a:solidFill>
              </a:rPr>
              <a:t>C</a:t>
            </a:r>
          </a:p>
        </p:txBody>
      </p:sp>
      <p:sp>
        <p:nvSpPr>
          <p:cNvPr id="57" name="Textfeld 56">
            <a:extLst>
              <a:ext uri="{FF2B5EF4-FFF2-40B4-BE49-F238E27FC236}">
                <a16:creationId xmlns:a16="http://schemas.microsoft.com/office/drawing/2014/main" id="{FB2CF8DE-CAEB-4201-B9DB-E92AEB7C5C1F}"/>
              </a:ext>
            </a:extLst>
          </p:cNvPr>
          <p:cNvSpPr txBox="1"/>
          <p:nvPr/>
        </p:nvSpPr>
        <p:spPr>
          <a:xfrm>
            <a:off x="3384362" y="3833309"/>
            <a:ext cx="304477" cy="369332"/>
          </a:xfrm>
          <a:prstGeom prst="rect">
            <a:avLst/>
          </a:prstGeom>
          <a:noFill/>
        </p:spPr>
        <p:txBody>
          <a:bodyPr wrap="square" rtlCol="0">
            <a:spAutoFit/>
          </a:bodyPr>
          <a:lstStyle/>
          <a:p>
            <a:r>
              <a:rPr lang="de-DE" b="1" dirty="0">
                <a:solidFill>
                  <a:srgbClr val="FFFF00"/>
                </a:solidFill>
              </a:rPr>
              <a:t>D</a:t>
            </a:r>
          </a:p>
        </p:txBody>
      </p:sp>
      <p:sp>
        <p:nvSpPr>
          <p:cNvPr id="58" name="Textfeld 57">
            <a:extLst>
              <a:ext uri="{FF2B5EF4-FFF2-40B4-BE49-F238E27FC236}">
                <a16:creationId xmlns:a16="http://schemas.microsoft.com/office/drawing/2014/main" id="{6D30BF4A-187E-4705-AF04-B792D2C5EF6F}"/>
              </a:ext>
            </a:extLst>
          </p:cNvPr>
          <p:cNvSpPr txBox="1"/>
          <p:nvPr/>
        </p:nvSpPr>
        <p:spPr>
          <a:xfrm>
            <a:off x="4025593" y="3827735"/>
            <a:ext cx="304477" cy="369332"/>
          </a:xfrm>
          <a:prstGeom prst="rect">
            <a:avLst/>
          </a:prstGeom>
          <a:noFill/>
        </p:spPr>
        <p:txBody>
          <a:bodyPr wrap="square" rtlCol="0">
            <a:spAutoFit/>
          </a:bodyPr>
          <a:lstStyle/>
          <a:p>
            <a:r>
              <a:rPr lang="de-DE" b="1" dirty="0">
                <a:solidFill>
                  <a:srgbClr val="FFFF00"/>
                </a:solidFill>
              </a:rPr>
              <a:t>E</a:t>
            </a:r>
          </a:p>
        </p:txBody>
      </p:sp>
      <p:sp>
        <p:nvSpPr>
          <p:cNvPr id="59" name="Pfeil: nach unten gekrümmt 58">
            <a:extLst>
              <a:ext uri="{FF2B5EF4-FFF2-40B4-BE49-F238E27FC236}">
                <a16:creationId xmlns:a16="http://schemas.microsoft.com/office/drawing/2014/main" id="{D296E19E-3581-4263-B9EF-AA426CECA751}"/>
              </a:ext>
            </a:extLst>
          </p:cNvPr>
          <p:cNvSpPr/>
          <p:nvPr/>
        </p:nvSpPr>
        <p:spPr>
          <a:xfrm>
            <a:off x="1834033" y="3507289"/>
            <a:ext cx="600620" cy="197783"/>
          </a:xfrm>
          <a:prstGeom prst="curvedDownArrow">
            <a:avLst/>
          </a:prstGeom>
          <a:solidFill>
            <a:srgbClr val="C0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0" name="Pfeil: nach unten gekrümmt 59">
            <a:extLst>
              <a:ext uri="{FF2B5EF4-FFF2-40B4-BE49-F238E27FC236}">
                <a16:creationId xmlns:a16="http://schemas.microsoft.com/office/drawing/2014/main" id="{ABC0ABAC-B24E-40E0-9038-2CCBAB993366}"/>
              </a:ext>
            </a:extLst>
          </p:cNvPr>
          <p:cNvSpPr/>
          <p:nvPr/>
        </p:nvSpPr>
        <p:spPr>
          <a:xfrm>
            <a:off x="2489906" y="3507289"/>
            <a:ext cx="600620" cy="197783"/>
          </a:xfrm>
          <a:prstGeom prst="curvedDownArrow">
            <a:avLst/>
          </a:prstGeom>
          <a:solidFill>
            <a:srgbClr val="C0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1" name="Pfeil: nach unten gekrümmt 60">
            <a:extLst>
              <a:ext uri="{FF2B5EF4-FFF2-40B4-BE49-F238E27FC236}">
                <a16:creationId xmlns:a16="http://schemas.microsoft.com/office/drawing/2014/main" id="{59A77FFC-0FE5-4526-A0D6-FF11A82278C6}"/>
              </a:ext>
            </a:extLst>
          </p:cNvPr>
          <p:cNvSpPr/>
          <p:nvPr/>
        </p:nvSpPr>
        <p:spPr>
          <a:xfrm>
            <a:off x="3119434" y="3498518"/>
            <a:ext cx="600620" cy="197783"/>
          </a:xfrm>
          <a:prstGeom prst="curvedDownArrow">
            <a:avLst/>
          </a:prstGeom>
          <a:solidFill>
            <a:srgbClr val="C0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2" name="Pfeil: nach unten gekrümmt 61">
            <a:extLst>
              <a:ext uri="{FF2B5EF4-FFF2-40B4-BE49-F238E27FC236}">
                <a16:creationId xmlns:a16="http://schemas.microsoft.com/office/drawing/2014/main" id="{7EEBB7A9-564D-49A7-8332-29835BA64918}"/>
              </a:ext>
            </a:extLst>
          </p:cNvPr>
          <p:cNvSpPr/>
          <p:nvPr/>
        </p:nvSpPr>
        <p:spPr>
          <a:xfrm>
            <a:off x="3755023" y="3498518"/>
            <a:ext cx="600620" cy="197783"/>
          </a:xfrm>
          <a:prstGeom prst="curvedDownArrow">
            <a:avLst/>
          </a:prstGeom>
          <a:solidFill>
            <a:srgbClr val="C0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3" name="Pfeil: nach rechts 62">
            <a:extLst>
              <a:ext uri="{FF2B5EF4-FFF2-40B4-BE49-F238E27FC236}">
                <a16:creationId xmlns:a16="http://schemas.microsoft.com/office/drawing/2014/main" id="{C7A5C3F7-1864-45BD-9D8E-B5BE84857C78}"/>
              </a:ext>
            </a:extLst>
          </p:cNvPr>
          <p:cNvSpPr/>
          <p:nvPr/>
        </p:nvSpPr>
        <p:spPr>
          <a:xfrm>
            <a:off x="5220021" y="5704883"/>
            <a:ext cx="279400" cy="260892"/>
          </a:xfrm>
          <a:prstGeom prst="rightArrow">
            <a:avLst/>
          </a:prstGeom>
          <a:solidFill>
            <a:srgbClr val="261CE4"/>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Textfeld 63">
            <a:extLst>
              <a:ext uri="{FF2B5EF4-FFF2-40B4-BE49-F238E27FC236}">
                <a16:creationId xmlns:a16="http://schemas.microsoft.com/office/drawing/2014/main" id="{25188786-BEFE-4EDD-A88A-6C47CABCC2B4}"/>
              </a:ext>
            </a:extLst>
          </p:cNvPr>
          <p:cNvSpPr txBox="1"/>
          <p:nvPr/>
        </p:nvSpPr>
        <p:spPr>
          <a:xfrm>
            <a:off x="1417391" y="6127243"/>
            <a:ext cx="304477" cy="369332"/>
          </a:xfrm>
          <a:prstGeom prst="rect">
            <a:avLst/>
          </a:prstGeom>
          <a:noFill/>
        </p:spPr>
        <p:txBody>
          <a:bodyPr wrap="square" rtlCol="0">
            <a:spAutoFit/>
          </a:bodyPr>
          <a:lstStyle/>
          <a:p>
            <a:r>
              <a:rPr lang="de-DE" b="1" dirty="0">
                <a:solidFill>
                  <a:srgbClr val="FFFF00"/>
                </a:solidFill>
              </a:rPr>
              <a:t>A</a:t>
            </a:r>
          </a:p>
        </p:txBody>
      </p:sp>
      <p:sp>
        <p:nvSpPr>
          <p:cNvPr id="65" name="Textfeld 64">
            <a:extLst>
              <a:ext uri="{FF2B5EF4-FFF2-40B4-BE49-F238E27FC236}">
                <a16:creationId xmlns:a16="http://schemas.microsoft.com/office/drawing/2014/main" id="{EC69CB77-8579-4EB3-A6EC-074DFCB7A528}"/>
              </a:ext>
            </a:extLst>
          </p:cNvPr>
          <p:cNvSpPr txBox="1"/>
          <p:nvPr/>
        </p:nvSpPr>
        <p:spPr>
          <a:xfrm>
            <a:off x="2058623" y="6127243"/>
            <a:ext cx="304477" cy="369332"/>
          </a:xfrm>
          <a:prstGeom prst="rect">
            <a:avLst/>
          </a:prstGeom>
          <a:noFill/>
        </p:spPr>
        <p:txBody>
          <a:bodyPr wrap="square" rtlCol="0">
            <a:spAutoFit/>
          </a:bodyPr>
          <a:lstStyle/>
          <a:p>
            <a:r>
              <a:rPr lang="de-DE" b="1" dirty="0">
                <a:solidFill>
                  <a:srgbClr val="FFFF00"/>
                </a:solidFill>
              </a:rPr>
              <a:t>B</a:t>
            </a:r>
          </a:p>
        </p:txBody>
      </p:sp>
      <p:sp>
        <p:nvSpPr>
          <p:cNvPr id="66" name="Textfeld 65">
            <a:extLst>
              <a:ext uri="{FF2B5EF4-FFF2-40B4-BE49-F238E27FC236}">
                <a16:creationId xmlns:a16="http://schemas.microsoft.com/office/drawing/2014/main" id="{46AA79EE-08DF-47F8-8FD5-1F5CF036FF4E}"/>
              </a:ext>
            </a:extLst>
          </p:cNvPr>
          <p:cNvSpPr txBox="1"/>
          <p:nvPr/>
        </p:nvSpPr>
        <p:spPr>
          <a:xfrm>
            <a:off x="2696058" y="6127243"/>
            <a:ext cx="304477" cy="369332"/>
          </a:xfrm>
          <a:prstGeom prst="rect">
            <a:avLst/>
          </a:prstGeom>
          <a:noFill/>
        </p:spPr>
        <p:txBody>
          <a:bodyPr wrap="square" rtlCol="0">
            <a:spAutoFit/>
          </a:bodyPr>
          <a:lstStyle/>
          <a:p>
            <a:r>
              <a:rPr lang="de-DE" b="1" dirty="0">
                <a:solidFill>
                  <a:srgbClr val="FFFF00"/>
                </a:solidFill>
              </a:rPr>
              <a:t>C</a:t>
            </a:r>
          </a:p>
        </p:txBody>
      </p:sp>
      <p:sp>
        <p:nvSpPr>
          <p:cNvPr id="67" name="Textfeld 66">
            <a:extLst>
              <a:ext uri="{FF2B5EF4-FFF2-40B4-BE49-F238E27FC236}">
                <a16:creationId xmlns:a16="http://schemas.microsoft.com/office/drawing/2014/main" id="{810F7B9A-CCBC-4B64-AF68-A6507AFB323A}"/>
              </a:ext>
            </a:extLst>
          </p:cNvPr>
          <p:cNvSpPr txBox="1"/>
          <p:nvPr/>
        </p:nvSpPr>
        <p:spPr>
          <a:xfrm>
            <a:off x="3333493" y="6132817"/>
            <a:ext cx="304477" cy="369332"/>
          </a:xfrm>
          <a:prstGeom prst="rect">
            <a:avLst/>
          </a:prstGeom>
          <a:noFill/>
        </p:spPr>
        <p:txBody>
          <a:bodyPr wrap="square" rtlCol="0">
            <a:spAutoFit/>
          </a:bodyPr>
          <a:lstStyle/>
          <a:p>
            <a:r>
              <a:rPr lang="de-DE" b="1" dirty="0">
                <a:solidFill>
                  <a:srgbClr val="FFFF00"/>
                </a:solidFill>
              </a:rPr>
              <a:t>D</a:t>
            </a:r>
          </a:p>
        </p:txBody>
      </p:sp>
      <p:sp>
        <p:nvSpPr>
          <p:cNvPr id="68" name="Textfeld 67">
            <a:extLst>
              <a:ext uri="{FF2B5EF4-FFF2-40B4-BE49-F238E27FC236}">
                <a16:creationId xmlns:a16="http://schemas.microsoft.com/office/drawing/2014/main" id="{1D679C29-87F9-44AC-A044-24E6D14CB5D1}"/>
              </a:ext>
            </a:extLst>
          </p:cNvPr>
          <p:cNvSpPr txBox="1"/>
          <p:nvPr/>
        </p:nvSpPr>
        <p:spPr>
          <a:xfrm>
            <a:off x="3974724" y="6127243"/>
            <a:ext cx="304477" cy="369332"/>
          </a:xfrm>
          <a:prstGeom prst="rect">
            <a:avLst/>
          </a:prstGeom>
          <a:noFill/>
        </p:spPr>
        <p:txBody>
          <a:bodyPr wrap="square" rtlCol="0">
            <a:spAutoFit/>
          </a:bodyPr>
          <a:lstStyle/>
          <a:p>
            <a:r>
              <a:rPr lang="de-DE" b="1" dirty="0">
                <a:solidFill>
                  <a:srgbClr val="FFFF00"/>
                </a:solidFill>
              </a:rPr>
              <a:t>E</a:t>
            </a:r>
          </a:p>
        </p:txBody>
      </p:sp>
      <p:sp>
        <p:nvSpPr>
          <p:cNvPr id="69" name="Pfeil: nach unten gekrümmt 68">
            <a:extLst>
              <a:ext uri="{FF2B5EF4-FFF2-40B4-BE49-F238E27FC236}">
                <a16:creationId xmlns:a16="http://schemas.microsoft.com/office/drawing/2014/main" id="{632E55D9-9B57-49BF-A85E-59F1AB294FE9}"/>
              </a:ext>
            </a:extLst>
          </p:cNvPr>
          <p:cNvSpPr/>
          <p:nvPr/>
        </p:nvSpPr>
        <p:spPr>
          <a:xfrm>
            <a:off x="1783164" y="5806797"/>
            <a:ext cx="600620" cy="197783"/>
          </a:xfrm>
          <a:prstGeom prst="curvedDownArrow">
            <a:avLst/>
          </a:prstGeom>
          <a:solidFill>
            <a:srgbClr val="C0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70" name="Pfeil: nach unten gekrümmt 69">
            <a:extLst>
              <a:ext uri="{FF2B5EF4-FFF2-40B4-BE49-F238E27FC236}">
                <a16:creationId xmlns:a16="http://schemas.microsoft.com/office/drawing/2014/main" id="{6E806C60-6896-446C-92D8-98019C7B650F}"/>
              </a:ext>
            </a:extLst>
          </p:cNvPr>
          <p:cNvSpPr/>
          <p:nvPr/>
        </p:nvSpPr>
        <p:spPr>
          <a:xfrm>
            <a:off x="2439037" y="5806797"/>
            <a:ext cx="556865" cy="197783"/>
          </a:xfrm>
          <a:prstGeom prst="curvedDownArrow">
            <a:avLst/>
          </a:prstGeom>
          <a:solidFill>
            <a:srgbClr val="C0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71" name="Pfeil: nach unten gekrümmt 70">
            <a:extLst>
              <a:ext uri="{FF2B5EF4-FFF2-40B4-BE49-F238E27FC236}">
                <a16:creationId xmlns:a16="http://schemas.microsoft.com/office/drawing/2014/main" id="{64206137-25ED-453E-A289-F9FA8E7D8D47}"/>
              </a:ext>
            </a:extLst>
          </p:cNvPr>
          <p:cNvSpPr/>
          <p:nvPr/>
        </p:nvSpPr>
        <p:spPr>
          <a:xfrm>
            <a:off x="3097717" y="5798026"/>
            <a:ext cx="571468" cy="197783"/>
          </a:xfrm>
          <a:prstGeom prst="curvedDownArrow">
            <a:avLst/>
          </a:prstGeom>
          <a:solidFill>
            <a:srgbClr val="C0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72" name="Pfeil: nach unten gekrümmt 71">
            <a:extLst>
              <a:ext uri="{FF2B5EF4-FFF2-40B4-BE49-F238E27FC236}">
                <a16:creationId xmlns:a16="http://schemas.microsoft.com/office/drawing/2014/main" id="{886A1B6E-23FE-4D04-BEDD-AF56F119C6F5}"/>
              </a:ext>
            </a:extLst>
          </p:cNvPr>
          <p:cNvSpPr/>
          <p:nvPr/>
        </p:nvSpPr>
        <p:spPr>
          <a:xfrm>
            <a:off x="3704154" y="5798026"/>
            <a:ext cx="600620" cy="197783"/>
          </a:xfrm>
          <a:prstGeom prst="curvedDownArrow">
            <a:avLst/>
          </a:prstGeom>
          <a:solidFill>
            <a:srgbClr val="C0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039" name="Pfeil: nach rechts 1038">
            <a:extLst>
              <a:ext uri="{FF2B5EF4-FFF2-40B4-BE49-F238E27FC236}">
                <a16:creationId xmlns:a16="http://schemas.microsoft.com/office/drawing/2014/main" id="{BCDBE11C-69B1-4115-8332-D1B8991B31FB}"/>
              </a:ext>
            </a:extLst>
          </p:cNvPr>
          <p:cNvSpPr/>
          <p:nvPr/>
        </p:nvSpPr>
        <p:spPr>
          <a:xfrm rot="5400000">
            <a:off x="2871675" y="5880756"/>
            <a:ext cx="350268" cy="94957"/>
          </a:xfrm>
          <a:prstGeom prst="rightArrow">
            <a:avLst/>
          </a:prstGeom>
          <a:solidFill>
            <a:srgbClr val="C0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74" name="Textfeld 73">
            <a:extLst>
              <a:ext uri="{FF2B5EF4-FFF2-40B4-BE49-F238E27FC236}">
                <a16:creationId xmlns:a16="http://schemas.microsoft.com/office/drawing/2014/main" id="{CD6E1720-044B-43A1-83D0-3DFF4937A728}"/>
              </a:ext>
            </a:extLst>
          </p:cNvPr>
          <p:cNvSpPr txBox="1"/>
          <p:nvPr/>
        </p:nvSpPr>
        <p:spPr>
          <a:xfrm>
            <a:off x="2691712" y="5417178"/>
            <a:ext cx="304477" cy="369332"/>
          </a:xfrm>
          <a:prstGeom prst="rect">
            <a:avLst/>
          </a:prstGeom>
          <a:noFill/>
        </p:spPr>
        <p:txBody>
          <a:bodyPr wrap="square" rtlCol="0">
            <a:spAutoFit/>
          </a:bodyPr>
          <a:lstStyle/>
          <a:p>
            <a:r>
              <a:rPr lang="de-DE" b="1" dirty="0">
                <a:solidFill>
                  <a:srgbClr val="FFFF00"/>
                </a:solidFill>
              </a:rPr>
              <a:t>X</a:t>
            </a:r>
          </a:p>
        </p:txBody>
      </p:sp>
      <p:sp>
        <p:nvSpPr>
          <p:cNvPr id="75" name="Pfeil: nach unten gekrümmt 74">
            <a:extLst>
              <a:ext uri="{FF2B5EF4-FFF2-40B4-BE49-F238E27FC236}">
                <a16:creationId xmlns:a16="http://schemas.microsoft.com/office/drawing/2014/main" id="{DC10AF4A-62E9-4A23-8D15-7AEE36719BE6}"/>
              </a:ext>
            </a:extLst>
          </p:cNvPr>
          <p:cNvSpPr/>
          <p:nvPr/>
        </p:nvSpPr>
        <p:spPr>
          <a:xfrm>
            <a:off x="4307676" y="5805368"/>
            <a:ext cx="600620" cy="197783"/>
          </a:xfrm>
          <a:prstGeom prst="curvedDownArrow">
            <a:avLst/>
          </a:prstGeom>
          <a:solidFill>
            <a:srgbClr val="C0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0" name="Textfeld 49">
            <a:extLst>
              <a:ext uri="{FF2B5EF4-FFF2-40B4-BE49-F238E27FC236}">
                <a16:creationId xmlns:a16="http://schemas.microsoft.com/office/drawing/2014/main" id="{2990D5B4-5E0C-456B-8433-166A9227CE72}"/>
              </a:ext>
            </a:extLst>
          </p:cNvPr>
          <p:cNvSpPr txBox="1"/>
          <p:nvPr/>
        </p:nvSpPr>
        <p:spPr>
          <a:xfrm>
            <a:off x="4586898" y="6127243"/>
            <a:ext cx="304477" cy="369332"/>
          </a:xfrm>
          <a:prstGeom prst="rect">
            <a:avLst/>
          </a:prstGeom>
          <a:noFill/>
        </p:spPr>
        <p:txBody>
          <a:bodyPr wrap="square" rtlCol="0">
            <a:spAutoFit/>
          </a:bodyPr>
          <a:lstStyle/>
          <a:p>
            <a:r>
              <a:rPr lang="de-DE" b="1" dirty="0">
                <a:solidFill>
                  <a:srgbClr val="FFFF00"/>
                </a:solidFill>
              </a:rPr>
              <a:t>F</a:t>
            </a:r>
          </a:p>
        </p:txBody>
      </p:sp>
    </p:spTree>
    <p:extLst>
      <p:ext uri="{BB962C8B-B14F-4D97-AF65-F5344CB8AC3E}">
        <p14:creationId xmlns:p14="http://schemas.microsoft.com/office/powerpoint/2010/main" val="387933018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452</Words>
  <Application>Microsoft Office PowerPoint</Application>
  <PresentationFormat>A4-Papier (210 x 297 mm)</PresentationFormat>
  <Paragraphs>45</Paragraphs>
  <Slides>2</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vt:i4>
      </vt:variant>
    </vt:vector>
  </HeadingPairs>
  <TitlesOfParts>
    <vt:vector size="7" baseType="lpstr">
      <vt:lpstr>Arial</vt:lpstr>
      <vt:lpstr>Calibri</vt:lpstr>
      <vt:lpstr>Calibri Light</vt:lpstr>
      <vt:lpstr>Freestyle Script</vt:lpstr>
      <vt:lpstr>Office</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Alexander Rühl</dc:creator>
  <cp:lastModifiedBy>Alexander Rühl</cp:lastModifiedBy>
  <cp:revision>33</cp:revision>
  <cp:lastPrinted>2021-01-26T09:16:10Z</cp:lastPrinted>
  <dcterms:created xsi:type="dcterms:W3CDTF">2020-12-31T12:45:39Z</dcterms:created>
  <dcterms:modified xsi:type="dcterms:W3CDTF">2021-02-14T19:18:38Z</dcterms:modified>
</cp:coreProperties>
</file>