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zzzo/Social-final-project-" TargetMode="External"/><Relationship Id="rId2" Type="http://schemas.openxmlformats.org/officeDocument/2006/relationships/hyperlink" Target="https://networkrepository.com/socfb-Haverford76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68F4-D3E9-B61A-393A-BFBA6D62F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16D37-59C0-CBCE-103F-20CD8EAD2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Facebook social network</a:t>
            </a:r>
          </a:p>
        </p:txBody>
      </p:sp>
    </p:spTree>
    <p:extLst>
      <p:ext uri="{BB962C8B-B14F-4D97-AF65-F5344CB8AC3E}">
        <p14:creationId xmlns:p14="http://schemas.microsoft.com/office/powerpoint/2010/main" val="135148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30DC80-2DCB-84C2-9F56-F33E0D3C7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6" t="9630" r="6206" b="9630"/>
          <a:stretch/>
        </p:blipFill>
        <p:spPr>
          <a:xfrm>
            <a:off x="1041399" y="800100"/>
            <a:ext cx="9753602" cy="553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08BC1D-CF57-7E77-9729-18F00E553754}"/>
              </a:ext>
            </a:extLst>
          </p:cNvPr>
          <p:cNvSpPr txBox="1"/>
          <p:nvPr/>
        </p:nvSpPr>
        <p:spPr>
          <a:xfrm>
            <a:off x="457199" y="949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Targeted attack </a:t>
            </a:r>
          </a:p>
        </p:txBody>
      </p:sp>
    </p:spTree>
    <p:extLst>
      <p:ext uri="{BB962C8B-B14F-4D97-AF65-F5344CB8AC3E}">
        <p14:creationId xmlns:p14="http://schemas.microsoft.com/office/powerpoint/2010/main" val="280483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A81B6-2321-3D08-59D2-CD375C000979}"/>
              </a:ext>
            </a:extLst>
          </p:cNvPr>
          <p:cNvSpPr txBox="1"/>
          <p:nvPr/>
        </p:nvSpPr>
        <p:spPr>
          <a:xfrm>
            <a:off x="2749550" y="386834"/>
            <a:ext cx="6184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/>
              <a:t>[&lt;matplotlib.lines.Line2D at 0x21af3566460&gt;]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5DC6B1F-D41B-6304-AC80-31DF60FB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51" y="831334"/>
            <a:ext cx="7593599" cy="538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5FFB42-E5D9-AB10-B617-F7DA605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" t="20029" r="6146" b="20029"/>
          <a:stretch/>
        </p:blipFill>
        <p:spPr>
          <a:xfrm>
            <a:off x="533400" y="2146300"/>
            <a:ext cx="11283064" cy="2304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BBCE62-FACB-8102-F583-86AC1925F695}"/>
              </a:ext>
            </a:extLst>
          </p:cNvPr>
          <p:cNvSpPr txBox="1"/>
          <p:nvPr/>
        </p:nvSpPr>
        <p:spPr>
          <a:xfrm>
            <a:off x="533400" y="3868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Random failure vs Targeted attack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580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E0977-0ECE-929C-471A-B6B53E4BB637}"/>
              </a:ext>
            </a:extLst>
          </p:cNvPr>
          <p:cNvSpPr txBox="1"/>
          <p:nvPr/>
        </p:nvSpPr>
        <p:spPr>
          <a:xfrm>
            <a:off x="2724150" y="297934"/>
            <a:ext cx="6184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/>
              <a:t>&lt;matplotlib.legend.Legend at 0x21af3630ca0&gt;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4E40D38-F261-99C2-583A-19EE9B9C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850793"/>
            <a:ext cx="7159625" cy="51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1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3FB55B2-8CE9-B375-F1D9-D21DA7B10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9" t="11287" r="6459" b="11287"/>
          <a:stretch/>
        </p:blipFill>
        <p:spPr>
          <a:xfrm>
            <a:off x="787400" y="787399"/>
            <a:ext cx="10617200" cy="5283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7BF2D0-165D-56DF-1B3D-657A19629F5F}"/>
              </a:ext>
            </a:extLst>
          </p:cNvPr>
          <p:cNvSpPr txBox="1"/>
          <p:nvPr/>
        </p:nvSpPr>
        <p:spPr>
          <a:xfrm>
            <a:off x="342900" y="1709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Community detection </a:t>
            </a:r>
          </a:p>
        </p:txBody>
      </p:sp>
    </p:spTree>
    <p:extLst>
      <p:ext uri="{BB962C8B-B14F-4D97-AF65-F5344CB8AC3E}">
        <p14:creationId xmlns:p14="http://schemas.microsoft.com/office/powerpoint/2010/main" val="186488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4921BD1-7A51-5CC5-CB5B-59FD2A2E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71464"/>
            <a:ext cx="8721725" cy="577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5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B2F32F5-5E80-784D-F6E8-36D751F6E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7" t="16499" r="5937" b="16499"/>
          <a:stretch/>
        </p:blipFill>
        <p:spPr>
          <a:xfrm>
            <a:off x="141924" y="1549398"/>
            <a:ext cx="11908151" cy="3378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F08B8-C056-FF42-1D58-A70EC469659D}"/>
              </a:ext>
            </a:extLst>
          </p:cNvPr>
          <p:cNvSpPr txBox="1"/>
          <p:nvPr/>
        </p:nvSpPr>
        <p:spPr>
          <a:xfrm>
            <a:off x="520700" y="5900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Degree &amp; number of nodes </a:t>
            </a:r>
          </a:p>
        </p:txBody>
      </p:sp>
    </p:spTree>
    <p:extLst>
      <p:ext uri="{BB962C8B-B14F-4D97-AF65-F5344CB8AC3E}">
        <p14:creationId xmlns:p14="http://schemas.microsoft.com/office/powerpoint/2010/main" val="227825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C876FB2-B703-950C-CACC-AFE44F92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865427"/>
            <a:ext cx="7586662" cy="512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94B77F-720A-F779-19C9-37FD2829A735}"/>
              </a:ext>
            </a:extLst>
          </p:cNvPr>
          <p:cNvSpPr txBox="1"/>
          <p:nvPr/>
        </p:nvSpPr>
        <p:spPr>
          <a:xfrm>
            <a:off x="3003550" y="465317"/>
            <a:ext cx="6184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&lt;BarContainer object of 375 artists&gt;</a:t>
            </a:r>
          </a:p>
        </p:txBody>
      </p:sp>
    </p:spTree>
    <p:extLst>
      <p:ext uri="{BB962C8B-B14F-4D97-AF65-F5344CB8AC3E}">
        <p14:creationId xmlns:p14="http://schemas.microsoft.com/office/powerpoint/2010/main" val="168414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91A9763-747F-4E78-2FC6-0AC02A50A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8" t="8889" r="6168" b="8889"/>
          <a:stretch/>
        </p:blipFill>
        <p:spPr>
          <a:xfrm>
            <a:off x="2616198" y="126999"/>
            <a:ext cx="9385302" cy="6074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8F9E-CF8B-B6FB-5E56-A321FBFD0378}"/>
              </a:ext>
            </a:extLst>
          </p:cNvPr>
          <p:cNvSpPr txBox="1"/>
          <p:nvPr/>
        </p:nvSpPr>
        <p:spPr>
          <a:xfrm>
            <a:off x="190500" y="438417"/>
            <a:ext cx="26161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Degree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39892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2646DC-FAD8-C54F-BFD6-CA9720518920}"/>
              </a:ext>
            </a:extLst>
          </p:cNvPr>
          <p:cNvSpPr txBox="1"/>
          <p:nvPr/>
        </p:nvSpPr>
        <p:spPr>
          <a:xfrm>
            <a:off x="977900" y="26244"/>
            <a:ext cx="88138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[1,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181, 182, 184, 185, 186, 187, 188, 189, 190, 191, 192, 193, 194, 195, 198, 199, 200, 201, 202, 203, 204, 205, 206, 207, 208, 210, 211, 212, 213, 214, 216, 217, 218, 219, 220, 222, 223, 224, 226, 227, 228, 231, 233, 235, 241, 244, 247, 248, 249, 250, 252, 254, 258, 263, 265, 272, 275, 278, 281, 292, 296, 328, 338, 344, 347, 350, 375]</a:t>
            </a:r>
          </a:p>
          <a:p>
            <a:r>
              <a:rPr lang="en-US" sz="1500" dirty="0"/>
              <a:t>246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030BEC0D-9F03-E848-89D7-E2DD8DDF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5156200" cy="3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4AC16D41-1501-ADDF-B79A-AC2D9DE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543714"/>
            <a:ext cx="5551487" cy="40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1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273C-65E2-6C78-E529-87F50CC7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7E59-8FE7-3352-50AC-25C99B85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MOHAMMED MOSTAFA FATHY</a:t>
            </a:r>
          </a:p>
          <a:p>
            <a:r>
              <a:rPr lang="en-US" dirty="0"/>
              <a:t>2- BASEL AMGAD LABEEB</a:t>
            </a:r>
          </a:p>
          <a:p>
            <a:r>
              <a:rPr lang="en-US" dirty="0"/>
              <a:t>3 - MOHAMMED MOHEY ELDEEN SALAMA</a:t>
            </a:r>
          </a:p>
          <a:p>
            <a:r>
              <a:rPr lang="en-US" dirty="0"/>
              <a:t>4 - BESHOY ATEF TWFEECK SHAKER</a:t>
            </a:r>
          </a:p>
          <a:p>
            <a:r>
              <a:rPr lang="en-US" dirty="0"/>
              <a:t>5 - MICHEAL MELAD LABEEB </a:t>
            </a:r>
          </a:p>
        </p:txBody>
      </p:sp>
    </p:spTree>
    <p:extLst>
      <p:ext uri="{BB962C8B-B14F-4D97-AF65-F5344CB8AC3E}">
        <p14:creationId xmlns:p14="http://schemas.microsoft.com/office/powerpoint/2010/main" val="264306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33E018B-A08F-2B28-509D-C3F972A2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650"/>
            <a:ext cx="12192000" cy="25191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FFF627-6E9C-74CD-0A44-481C4262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165100"/>
            <a:ext cx="42481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EE24B-A887-D6DC-DA2D-AACA152E209D}"/>
              </a:ext>
            </a:extLst>
          </p:cNvPr>
          <p:cNvSpPr txBox="1"/>
          <p:nvPr/>
        </p:nvSpPr>
        <p:spPr>
          <a:xfrm>
            <a:off x="368490" y="354842"/>
            <a:ext cx="4476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F87D7-57D8-7CB6-848F-FB37D9299470}"/>
              </a:ext>
            </a:extLst>
          </p:cNvPr>
          <p:cNvSpPr txBox="1"/>
          <p:nvPr/>
        </p:nvSpPr>
        <p:spPr>
          <a:xfrm>
            <a:off x="368490" y="15616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random graph with initial state 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E0B067-1091-95BE-67E8-1A93145A4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4" t="17336" r="21562" b="17336"/>
          <a:stretch/>
        </p:blipFill>
        <p:spPr>
          <a:xfrm>
            <a:off x="437475" y="1765298"/>
            <a:ext cx="9840000" cy="332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E8A71-51E1-A997-A42B-83EE211F35D3}"/>
              </a:ext>
            </a:extLst>
          </p:cNvPr>
          <p:cNvSpPr txBox="1"/>
          <p:nvPr/>
        </p:nvSpPr>
        <p:spPr>
          <a:xfrm>
            <a:off x="10417175" y="612844"/>
            <a:ext cx="19907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{0: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2: 'A',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3: 'D',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4: 'A',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5: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6: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7: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8: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9: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10: 'A',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11: 'A',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12: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13: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14: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15: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16: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17: 'A',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18: 'A',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19: 'B'}</a:t>
            </a:r>
          </a:p>
        </p:txBody>
      </p:sp>
    </p:spTree>
    <p:extLst>
      <p:ext uri="{BB962C8B-B14F-4D97-AF65-F5344CB8AC3E}">
        <p14:creationId xmlns:p14="http://schemas.microsoft.com/office/powerpoint/2010/main" val="244561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C845F6F-35D3-EC9B-E7E9-52866647C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9" t="16219" r="19792" b="16219"/>
          <a:stretch/>
        </p:blipFill>
        <p:spPr>
          <a:xfrm>
            <a:off x="457200" y="1809749"/>
            <a:ext cx="9568292" cy="3238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6AB41-49C8-94C8-91BE-D3C5D779AC02}"/>
              </a:ext>
            </a:extLst>
          </p:cNvPr>
          <p:cNvSpPr txBox="1"/>
          <p:nvPr/>
        </p:nvSpPr>
        <p:spPr>
          <a:xfrm>
            <a:off x="10150475" y="396945"/>
            <a:ext cx="9239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{0: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2: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3: 'D',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4: 'D',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5: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6: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7: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8: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9: 'D',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10: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11: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12: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13: 'D',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14: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15: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16: 'C',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17: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18: 'B',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19: 'C'}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C0F6C-CA10-1051-6FED-BD16A13F4BE8}"/>
              </a:ext>
            </a:extLst>
          </p:cNvPr>
          <p:cNvSpPr txBox="1"/>
          <p:nvPr/>
        </p:nvSpPr>
        <p:spPr>
          <a:xfrm>
            <a:off x="638175" y="373846"/>
            <a:ext cx="6203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make a random state 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3C7006-10ED-89C2-A5BD-F8F9F180C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" t="23319" r="6146" b="26669"/>
          <a:stretch/>
        </p:blipFill>
        <p:spPr>
          <a:xfrm>
            <a:off x="571500" y="1316303"/>
            <a:ext cx="10693400" cy="1706297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7A57747-A2EF-6B15-69C4-41267644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324225"/>
            <a:ext cx="42481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E09EA-1D6C-27AF-362E-B6D566431650}"/>
              </a:ext>
            </a:extLst>
          </p:cNvPr>
          <p:cNvSpPr txBox="1"/>
          <p:nvPr/>
        </p:nvSpPr>
        <p:spPr>
          <a:xfrm>
            <a:off x="1270000" y="6662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Run simulation &amp; result after one step :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61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background pattern&#10;&#10;Description automatically generated">
            <a:extLst>
              <a:ext uri="{FF2B5EF4-FFF2-40B4-BE49-F238E27FC236}">
                <a16:creationId xmlns:a16="http://schemas.microsoft.com/office/drawing/2014/main" id="{6BCAE614-0DC7-FED7-C78A-6CB262EA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" t="26365" r="6146" b="26365"/>
          <a:stretch/>
        </p:blipFill>
        <p:spPr>
          <a:xfrm>
            <a:off x="406400" y="1508125"/>
            <a:ext cx="10693400" cy="128905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C99236E-5C2E-A932-7190-871EA392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3057525"/>
            <a:ext cx="42481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44BA6-EB55-31D4-4E86-F23970A215B4}"/>
              </a:ext>
            </a:extLst>
          </p:cNvPr>
          <p:cNvSpPr txBox="1"/>
          <p:nvPr/>
        </p:nvSpPr>
        <p:spPr>
          <a:xfrm>
            <a:off x="1457325" y="5175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Simulation after 41 step: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, rectangle&#10;&#10;Description automatically generated">
            <a:extLst>
              <a:ext uri="{FF2B5EF4-FFF2-40B4-BE49-F238E27FC236}">
                <a16:creationId xmlns:a16="http://schemas.microsoft.com/office/drawing/2014/main" id="{1D981F9E-6310-63A8-169E-BE2A9FBFC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0" t="30537" r="5970" b="30537"/>
          <a:stretch/>
        </p:blipFill>
        <p:spPr>
          <a:xfrm>
            <a:off x="727881" y="1569903"/>
            <a:ext cx="10736238" cy="97581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7D80A2E-F1CE-03DD-A1FC-6012275D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81" y="2545719"/>
            <a:ext cx="5077394" cy="365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3833C-5CA1-C080-0D58-08D89AB47786}"/>
              </a:ext>
            </a:extLst>
          </p:cNvPr>
          <p:cNvSpPr txBox="1"/>
          <p:nvPr/>
        </p:nvSpPr>
        <p:spPr>
          <a:xfrm>
            <a:off x="1371600" y="52799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plot of simulation result in each step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273C-65E2-6C78-E529-87F50CC7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7E59-8FE7-3352-50AC-25C99B85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Description :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ProximaNova"/>
              </a:rPr>
              <a:t>A social friendship network extracted from Facebook consisting of people (nodes) with edges representing friendship ties.</a:t>
            </a:r>
            <a:br>
              <a:rPr lang="en-GB" dirty="0"/>
            </a:br>
            <a:endParaRPr lang="en-US" dirty="0"/>
          </a:p>
          <a:p>
            <a:r>
              <a:rPr lang="en-US" dirty="0"/>
              <a:t>Link:</a:t>
            </a:r>
          </a:p>
          <a:p>
            <a:r>
              <a:rPr lang="en-US" dirty="0">
                <a:hlinkClick r:id="rId2"/>
              </a:rPr>
              <a:t>https://networkrepository.com/socfb-Haverford76.php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Project: </a:t>
            </a:r>
          </a:p>
          <a:p>
            <a:r>
              <a:rPr lang="en-US" dirty="0">
                <a:hlinkClick r:id="rId3"/>
              </a:rPr>
              <a:t>https://github.com/gezzzo/Social-final-project-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65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00A36D4-2694-3138-D7E0-35EBD8F20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6" t="17755" r="6416" b="17755"/>
          <a:stretch/>
        </p:blipFill>
        <p:spPr>
          <a:xfrm>
            <a:off x="273493" y="1128190"/>
            <a:ext cx="9847965" cy="230927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FED2AB-815F-609D-025F-88B27ABD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08" y="3437463"/>
            <a:ext cx="42481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BEB22-D2C7-FE3A-B20E-4DE283D7AA11}"/>
              </a:ext>
            </a:extLst>
          </p:cNvPr>
          <p:cNvSpPr txBox="1"/>
          <p:nvPr/>
        </p:nvSpPr>
        <p:spPr>
          <a:xfrm>
            <a:off x="857250" y="3615263"/>
            <a:ext cx="61849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Name: </a:t>
            </a:r>
          </a:p>
          <a:p>
            <a:r>
              <a:rPr lang="en-GB" dirty="0"/>
              <a:t>Type: Graph</a:t>
            </a:r>
          </a:p>
          <a:p>
            <a:r>
              <a:rPr lang="en-GB" dirty="0"/>
              <a:t>Number of nodes: 1446</a:t>
            </a:r>
          </a:p>
          <a:p>
            <a:r>
              <a:rPr lang="en-GB" dirty="0"/>
              <a:t>Number of edges: 59589</a:t>
            </a:r>
          </a:p>
          <a:p>
            <a:r>
              <a:rPr lang="en-GB" dirty="0"/>
              <a:t>Average degree:  82.4191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D433E-DE6E-9F5C-C23E-A9537E32231E}"/>
              </a:ext>
            </a:extLst>
          </p:cNvPr>
          <p:cNvSpPr txBox="1"/>
          <p:nvPr/>
        </p:nvSpPr>
        <p:spPr>
          <a:xfrm>
            <a:off x="273493" y="2823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Draw Graph &amp; Some Details</a:t>
            </a:r>
          </a:p>
        </p:txBody>
      </p:sp>
    </p:spTree>
    <p:extLst>
      <p:ext uri="{BB962C8B-B14F-4D97-AF65-F5344CB8AC3E}">
        <p14:creationId xmlns:p14="http://schemas.microsoft.com/office/powerpoint/2010/main" val="126463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6D433E-DE6E-9F5C-C23E-A9537E32231E}"/>
              </a:ext>
            </a:extLst>
          </p:cNvPr>
          <p:cNvSpPr txBox="1"/>
          <p:nvPr/>
        </p:nvSpPr>
        <p:spPr>
          <a:xfrm>
            <a:off x="273493" y="2823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Adjacency matrix</a:t>
            </a:r>
          </a:p>
        </p:txBody>
      </p:sp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B97597C-8D76-73ED-E296-89CBE98CE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7" t="26390" r="36146" b="26390"/>
          <a:stretch/>
        </p:blipFill>
        <p:spPr>
          <a:xfrm>
            <a:off x="1371600" y="1347254"/>
            <a:ext cx="8305800" cy="151463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14AB3D-AA70-BC46-AA42-00AEA14ED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0" t="32695" r="50882" b="19322"/>
          <a:stretch/>
        </p:blipFill>
        <p:spPr>
          <a:xfrm>
            <a:off x="2159000" y="3530599"/>
            <a:ext cx="6451600" cy="22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8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6D433E-DE6E-9F5C-C23E-A9537E32231E}"/>
              </a:ext>
            </a:extLst>
          </p:cNvPr>
          <p:cNvSpPr txBox="1"/>
          <p:nvPr/>
        </p:nvSpPr>
        <p:spPr>
          <a:xfrm>
            <a:off x="273493" y="2823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Mean &amp; Median for nodes degree</a:t>
            </a:r>
            <a:endParaRPr lang="en-US" sz="28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B5B116C-AFC2-DDBF-19B7-0D82F234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9" t="22454" r="34479" b="22454"/>
          <a:stretch/>
        </p:blipFill>
        <p:spPr>
          <a:xfrm>
            <a:off x="1282700" y="1498599"/>
            <a:ext cx="7937500" cy="2046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DBDE6-6F37-2DC2-D744-645DCD55D5CA}"/>
              </a:ext>
            </a:extLst>
          </p:cNvPr>
          <p:cNvSpPr txBox="1"/>
          <p:nvPr/>
        </p:nvSpPr>
        <p:spPr>
          <a:xfrm>
            <a:off x="1905443" y="4528404"/>
            <a:ext cx="73147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Mean degree: 82.41908713692946</a:t>
            </a:r>
          </a:p>
          <a:p>
            <a:r>
              <a:rPr lang="en-GB" sz="2400" dirty="0"/>
              <a:t>Median degree: 70.0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10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2244557-7071-DCE9-23B1-BD10D9AC8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9" t="17336" r="22084" b="17336"/>
          <a:stretch/>
        </p:blipFill>
        <p:spPr>
          <a:xfrm>
            <a:off x="3784601" y="89660"/>
            <a:ext cx="8293100" cy="282884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409F80C-7492-6E05-E172-A066998E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8504"/>
            <a:ext cx="5356225" cy="35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E1545-D6AC-1E0B-1EE8-AFFF05B6A516}"/>
              </a:ext>
            </a:extLst>
          </p:cNvPr>
          <p:cNvSpPr txBox="1"/>
          <p:nvPr/>
        </p:nvSpPr>
        <p:spPr>
          <a:xfrm>
            <a:off x="266699" y="2629575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&lt;BarContainer object of 375 artists&gt;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D5021-CBD8-7963-57E9-ADD71415FFA5}"/>
              </a:ext>
            </a:extLst>
          </p:cNvPr>
          <p:cNvSpPr txBox="1"/>
          <p:nvPr/>
        </p:nvSpPr>
        <p:spPr>
          <a:xfrm>
            <a:off x="114299" y="4253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Plotting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2242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CD5021-CBD8-7963-57E9-ADD71415FFA5}"/>
              </a:ext>
            </a:extLst>
          </p:cNvPr>
          <p:cNvSpPr txBox="1"/>
          <p:nvPr/>
        </p:nvSpPr>
        <p:spPr>
          <a:xfrm>
            <a:off x="457199" y="3108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Random failure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2F8815-D69A-7F71-1258-141BA042D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0" t="10925" r="8193" b="11852"/>
          <a:stretch/>
        </p:blipFill>
        <p:spPr>
          <a:xfrm>
            <a:off x="1013971" y="895637"/>
            <a:ext cx="9539729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2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4C8D1-D60C-11C7-2652-C62E6A4E6D4F}"/>
              </a:ext>
            </a:extLst>
          </p:cNvPr>
          <p:cNvSpPr txBox="1"/>
          <p:nvPr/>
        </p:nvSpPr>
        <p:spPr>
          <a:xfrm>
            <a:off x="2254250" y="539234"/>
            <a:ext cx="6184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[&lt;matplotlib.lines.Line2D at 0x21af4920eb0&gt;]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FC1F932-D628-A8FB-7C9C-BDC05ED8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000899"/>
            <a:ext cx="7273926" cy="523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35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2282</TotalTime>
  <Words>907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ProximaNova</vt:lpstr>
      <vt:lpstr>Retrospect</vt:lpstr>
      <vt:lpstr>SOCIAL PROJECT</vt:lpstr>
      <vt:lpstr>Team Members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PROJECT</dc:title>
  <dc:creator>MOHAMMED MOSTAFA</dc:creator>
  <cp:lastModifiedBy>MOHAMMED MOSTAFA</cp:lastModifiedBy>
  <cp:revision>8</cp:revision>
  <dcterms:created xsi:type="dcterms:W3CDTF">2022-06-12T21:33:14Z</dcterms:created>
  <dcterms:modified xsi:type="dcterms:W3CDTF">2022-06-15T00:30:05Z</dcterms:modified>
</cp:coreProperties>
</file>