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3292" r:id="rId3"/>
    <p:sldId id="3293" r:id="rId5"/>
    <p:sldId id="3294" r:id="rId6"/>
    <p:sldId id="3309" r:id="rId7"/>
    <p:sldId id="3301" r:id="rId8"/>
    <p:sldId id="3329" r:id="rId9"/>
    <p:sldId id="3302" r:id="rId10"/>
    <p:sldId id="3313" r:id="rId11"/>
    <p:sldId id="3310" r:id="rId12"/>
    <p:sldId id="3304" r:id="rId13"/>
    <p:sldId id="3297" r:id="rId14"/>
    <p:sldId id="3298" r:id="rId15"/>
    <p:sldId id="3308" r:id="rId16"/>
    <p:sldId id="3349" r:id="rId17"/>
    <p:sldId id="3350" r:id="rId18"/>
    <p:sldId id="3366" r:id="rId19"/>
    <p:sldId id="3316" r:id="rId20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FE5817"/>
    <a:srgbClr val="5ED1E5"/>
    <a:srgbClr val="FFC000"/>
    <a:srgbClr val="F2F2F2"/>
    <a:srgbClr val="C00000"/>
    <a:srgbClr val="F59817"/>
    <a:srgbClr val="0673AE"/>
    <a:srgbClr val="33AE7F"/>
    <a:srgbClr val="66CCFF"/>
    <a:srgbClr val="33C0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7" autoAdjust="0"/>
    <p:restoredTop sz="95317" autoAdjust="0"/>
  </p:normalViewPr>
  <p:slideViewPr>
    <p:cSldViewPr>
      <p:cViewPr>
        <p:scale>
          <a:sx n="50" d="100"/>
          <a:sy n="50" d="100"/>
        </p:scale>
        <p:origin x="-258" y="-516"/>
      </p:cViewPr>
      <p:guideLst>
        <p:guide orient="horz" pos="302"/>
        <p:guide orient="horz" pos="4220"/>
        <p:guide pos="3998"/>
        <p:guide pos="519"/>
        <p:guide pos="7534"/>
        <p:guide pos="6859"/>
      </p:guideLst>
    </p:cSldViewPr>
  </p:slideViewPr>
  <p:outlineViewPr>
    <p:cViewPr>
      <p:scale>
        <a:sx n="100" d="100"/>
        <a:sy n="100" d="100"/>
      </p:scale>
      <p:origin x="0" y="-205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3796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D8A88CB0-5585-4DC3-AF7B-F8B607B001A8}" type="slidenum"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</a:fld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880098FE-C805-4532-821B-05992FEE3077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858750" cy="7232649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0" y="4336405"/>
            <a:ext cx="12858750" cy="2896245"/>
          </a:xfrm>
          <a:prstGeom prst="rect">
            <a:avLst/>
          </a:prstGeom>
          <a:solidFill>
            <a:srgbClr val="FE5817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259"/>
          <p:cNvSpPr>
            <a:spLocks noChangeArrowheads="1"/>
          </p:cNvSpPr>
          <p:nvPr/>
        </p:nvSpPr>
        <p:spPr bwMode="auto">
          <a:xfrm>
            <a:off x="3826278" y="4604001"/>
            <a:ext cx="5206194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 extension scheme</a:t>
            </a:r>
            <a:endParaRPr lang="en-US" altLang="zh-CN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3177721" y="4924280"/>
            <a:ext cx="6503308" cy="676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平台推广方案</a:t>
            </a:r>
            <a:endParaRPr lang="zh-CN" altLang="en-US" sz="4400" b="1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3998202" y="6189263"/>
            <a:ext cx="4862346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800" dirty="0" smtClean="0">
                <a:solidFill>
                  <a:schemeClr val="bg1"/>
                </a:solidFill>
                <a:cs typeface="Arial" panose="020B0604020202020204" pitchFamily="34" charset="0"/>
              </a:rPr>
              <a:t>河北东昊明天商贸有限公司</a:t>
            </a:r>
            <a:endParaRPr lang="zh-CN" altLang="en-US" sz="1800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fractur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00"/>
                            </p:stCondLst>
                            <p:childTnLst>
                              <p:par>
                                <p:cTn id="2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00"/>
                            </p:stCondLst>
                            <p:childTnLst>
                              <p:par>
                                <p:cTn id="2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450"/>
                            </p:stCondLst>
                            <p:childTnLst>
                              <p:par>
                                <p:cTn id="3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950"/>
                            </p:stCondLst>
                            <p:childTnLst>
                              <p:par>
                                <p:cTn id="3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2" grpId="0" animBg="1"/>
      <p:bldP spid="5" grpId="0"/>
      <p:bldP spid="5" grpId="1"/>
      <p:bldP spid="9" grpId="0"/>
      <p:bldP spid="9" grpId="1"/>
      <p:bldP spid="10" grpId="0"/>
      <p:bldP spid="10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68"/>
          <p:cNvSpPr/>
          <p:nvPr/>
        </p:nvSpPr>
        <p:spPr>
          <a:xfrm>
            <a:off x="2169939" y="1442758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4" rIns="73814" bIns="73816" numCol="1" spcCol="1270" anchor="ctr" anchorCtr="0">
            <a:noAutofit/>
          </a:bodyPr>
          <a:lstStyle/>
          <a:p>
            <a:pPr marL="321310" lvl="1" indent="-321310" defTabSz="1374775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21310" lvl="1" indent="-321310" defTabSz="1374775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Freeform 72"/>
          <p:cNvSpPr/>
          <p:nvPr/>
        </p:nvSpPr>
        <p:spPr>
          <a:xfrm>
            <a:off x="8412624" y="5369263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6" rIns="73814" bIns="73814" numCol="1" spcCol="1270" anchor="ctr" anchorCtr="0">
            <a:noAutofit/>
          </a:bodyPr>
          <a:lstStyle/>
          <a:p>
            <a:pPr marL="321310" lvl="1" indent="-321310" defTabSz="1374775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21310" lvl="1" indent="-321310" defTabSz="1374775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Freeform 45"/>
          <p:cNvSpPr/>
          <p:nvPr/>
        </p:nvSpPr>
        <p:spPr>
          <a:xfrm rot="10800000" flipH="1">
            <a:off x="5697503" y="3364268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4" rIns="73814" bIns="73816" numCol="1" spcCol="1270" anchor="ctr" anchorCtr="0">
            <a:noAutofit/>
          </a:bodyPr>
          <a:lstStyle/>
          <a:p>
            <a:pPr marL="321310" lvl="1" indent="-321310" defTabSz="1374775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21310" lvl="1" indent="-321310" defTabSz="1374775">
              <a:lnSpc>
                <a:spcPct val="120000"/>
              </a:lnSpc>
              <a:spcAft>
                <a:spcPct val="15000"/>
              </a:spcAft>
              <a:buChar char="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Text Placeholder 3"/>
          <p:cNvSpPr txBox="1"/>
          <p:nvPr/>
        </p:nvSpPr>
        <p:spPr>
          <a:xfrm>
            <a:off x="2886965" y="1647324"/>
            <a:ext cx="2362794" cy="59055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8524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微信推广式</a:t>
            </a:r>
            <a:endParaRPr lang="zh-CN" altLang="en-US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Freeform 45"/>
          <p:cNvSpPr>
            <a:spLocks noEditPoints="1"/>
          </p:cNvSpPr>
          <p:nvPr/>
        </p:nvSpPr>
        <p:spPr bwMode="auto">
          <a:xfrm>
            <a:off x="2329912" y="1814711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0" name="Text Placeholder 3"/>
          <p:cNvSpPr txBox="1"/>
          <p:nvPr/>
        </p:nvSpPr>
        <p:spPr>
          <a:xfrm>
            <a:off x="9129650" y="5581374"/>
            <a:ext cx="2362794" cy="59055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8524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线下推广式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1" name="Freeform 45"/>
          <p:cNvSpPr>
            <a:spLocks noEditPoints="1"/>
          </p:cNvSpPr>
          <p:nvPr/>
        </p:nvSpPr>
        <p:spPr bwMode="auto">
          <a:xfrm>
            <a:off x="8572597" y="5748761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4" name="Freeform 45"/>
          <p:cNvSpPr>
            <a:spLocks noEditPoints="1"/>
          </p:cNvSpPr>
          <p:nvPr/>
        </p:nvSpPr>
        <p:spPr bwMode="auto">
          <a:xfrm>
            <a:off x="5845838" y="3700661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7" name="Text Placeholder 3"/>
          <p:cNvSpPr txBox="1"/>
          <p:nvPr/>
        </p:nvSpPr>
        <p:spPr>
          <a:xfrm>
            <a:off x="6560838" y="3658369"/>
            <a:ext cx="2362794" cy="59055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128524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线上推广式</a:t>
            </a:r>
            <a:endParaRPr lang="zh-CN" altLang="en-US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749441" y="1363275"/>
            <a:ext cx="1431664" cy="127683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005">
              <a:lnSpc>
                <a:spcPct val="120000"/>
              </a:lnSpc>
              <a:spcAft>
                <a:spcPct val="35000"/>
              </a:spcAft>
            </a:pP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  <a:endParaRPr lang="en-US" sz="2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6992126" y="5289784"/>
            <a:ext cx="1431664" cy="127682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005">
              <a:lnSpc>
                <a:spcPct val="120000"/>
              </a:lnSpc>
              <a:spcAft>
                <a:spcPct val="35000"/>
              </a:spcAft>
            </a:pP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  <a:endParaRPr lang="en-US" sz="2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 flipH="1">
            <a:off x="4265415" y="3268910"/>
            <a:ext cx="1431664" cy="127683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005">
              <a:lnSpc>
                <a:spcPct val="120000"/>
              </a:lnSpc>
              <a:spcAft>
                <a:spcPct val="35000"/>
              </a:spcAft>
            </a:pP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  <a:endParaRPr lang="en-US" sz="20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TextBox 8"/>
          <p:cNvSpPr txBox="1"/>
          <p:nvPr/>
        </p:nvSpPr>
        <p:spPr>
          <a:xfrm>
            <a:off x="824035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运营方案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bldLvl="0" animBg="1"/>
      <p:bldP spid="73" grpId="0" bldLvl="0" animBg="1"/>
      <p:bldP spid="46" grpId="0" bldLvl="0" animBg="1"/>
      <p:bldP spid="74" grpId="0"/>
      <p:bldP spid="75" grpId="0" bldLvl="0" animBg="1"/>
      <p:bldP spid="80" grpId="0"/>
      <p:bldP spid="81" grpId="0" bldLvl="0" animBg="1"/>
      <p:bldP spid="84" grpId="0" bldLvl="0" animBg="1"/>
      <p:bldP spid="87" grpId="0"/>
      <p:bldP spid="68" grpId="0" bldLvl="0" animBg="1"/>
      <p:bldP spid="72" grpId="0" bldLvl="0" animBg="1"/>
      <p:bldP spid="45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8"/>
          <p:cNvSpPr txBox="1"/>
          <p:nvPr/>
        </p:nvSpPr>
        <p:spPr>
          <a:xfrm>
            <a:off x="824035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微信推广</a:t>
            </a:r>
            <a:endParaRPr lang="zh-CN" altLang="en-US" sz="32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16575" y="485775"/>
            <a:ext cx="6459220" cy="6431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tx1">
                    <a:lumMod val="65000"/>
                    <a:lumOff val="35000"/>
                  </a:schemeClr>
                </a:solidFill>
              </a:rPr>
              <a:t>错过了五年前的</a:t>
            </a:r>
            <a:r>
              <a:rPr lang="en-US" altLang="zh-CN" sz="4000" b="1">
                <a:solidFill>
                  <a:srgbClr val="FE5817"/>
                </a:solidFill>
              </a:rPr>
              <a:t>淘宝</a:t>
            </a:r>
            <a:endParaRPr lang="en-US" altLang="zh-CN" sz="4000" b="1">
              <a:solidFill>
                <a:srgbClr val="FE5817"/>
              </a:solidFill>
            </a:endParaRPr>
          </a:p>
          <a:p>
            <a:r>
              <a:rPr lang="zh-CN" altLang="en-US" sz="3600" b="1">
                <a:solidFill>
                  <a:schemeClr val="tx1">
                    <a:lumMod val="65000"/>
                    <a:lumOff val="35000"/>
                  </a:schemeClr>
                </a:solidFill>
              </a:rPr>
              <a:t>错过了三年前</a:t>
            </a:r>
            <a:r>
              <a:rPr lang="en-US" altLang="zh-CN" sz="4000" b="1">
                <a:solidFill>
                  <a:srgbClr val="FE5817"/>
                </a:solidFill>
              </a:rPr>
              <a:t>微博</a:t>
            </a:r>
            <a:endParaRPr lang="zh-CN" altLang="en-US" sz="36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3600" b="1">
                <a:solidFill>
                  <a:schemeClr val="tx1">
                    <a:lumMod val="65000"/>
                    <a:lumOff val="35000"/>
                  </a:schemeClr>
                </a:solidFill>
              </a:rPr>
              <a:t>你是否还会错过</a:t>
            </a:r>
            <a:r>
              <a:rPr lang="en-US" altLang="zh-CN" sz="3600" b="1">
                <a:solidFill>
                  <a:schemeClr val="tx1">
                    <a:lumMod val="65000"/>
                    <a:lumOff val="35000"/>
                  </a:schemeClr>
                </a:solidFill>
              </a:rPr>
              <a:t>2014</a:t>
            </a:r>
            <a:r>
              <a:rPr lang="zh-CN" altLang="en-US" sz="3600" b="1">
                <a:solidFill>
                  <a:schemeClr val="tx1">
                    <a:lumMod val="65000"/>
                    <a:lumOff val="35000"/>
                  </a:schemeClr>
                </a:solidFill>
              </a:rPr>
              <a:t>年的</a:t>
            </a:r>
            <a:r>
              <a:rPr lang="en-US" altLang="zh-CN" sz="4000" b="1">
                <a:solidFill>
                  <a:srgbClr val="FE5817"/>
                </a:solidFill>
              </a:rPr>
              <a:t>微信</a:t>
            </a:r>
            <a:r>
              <a:rPr lang="zh-CN" altLang="en-US" sz="3600" b="1">
                <a:solidFill>
                  <a:schemeClr val="tx1">
                    <a:lumMod val="65000"/>
                    <a:lumOff val="35000"/>
                  </a:schemeClr>
                </a:solidFill>
              </a:rPr>
              <a:t>？</a:t>
            </a:r>
            <a:endParaRPr lang="zh-CN" altLang="en-US" sz="36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3600" b="1">
                <a:solidFill>
                  <a:schemeClr val="tx1">
                    <a:lumMod val="65000"/>
                    <a:lumOff val="35000"/>
                  </a:schemeClr>
                </a:solidFill>
              </a:rPr>
              <a:t>据官方数据统计，微信用户量已</a:t>
            </a:r>
            <a:r>
              <a:rPr lang="en-US" altLang="zh-CN" sz="4000" b="1">
                <a:solidFill>
                  <a:srgbClr val="FE5817"/>
                </a:solidFill>
              </a:rPr>
              <a:t>突破10</a:t>
            </a:r>
            <a:r>
              <a:rPr lang="zh-CN" altLang="en-US" sz="4000" b="1">
                <a:solidFill>
                  <a:srgbClr val="FE5817"/>
                </a:solidFill>
              </a:rPr>
              <a:t>亿！</a:t>
            </a:r>
            <a:endParaRPr lang="zh-CN" altLang="en-US" sz="4000" b="1">
              <a:solidFill>
                <a:srgbClr val="FE5817"/>
              </a:solidFill>
            </a:endParaRPr>
          </a:p>
          <a:p>
            <a:r>
              <a:rPr lang="zh-CN" altLang="en-US" sz="3600" b="1">
                <a:solidFill>
                  <a:schemeClr val="tx1">
                    <a:lumMod val="65000"/>
                    <a:lumOff val="35000"/>
                  </a:schemeClr>
                </a:solidFill>
              </a:rPr>
              <a:t>微信自媒体正改变人们的习惯的同时也将改变商业与营销的方式</a:t>
            </a:r>
            <a:endParaRPr lang="zh-CN" altLang="en-US" sz="36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3600" b="1">
                <a:solidFill>
                  <a:schemeClr val="tx1">
                    <a:lumMod val="65000"/>
                    <a:lumOff val="35000"/>
                  </a:schemeClr>
                </a:solidFill>
              </a:rPr>
              <a:t>微信已经成为新的商家必争之战略高地。</a:t>
            </a:r>
            <a:endParaRPr lang="zh-CN" altLang="en-US" sz="36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sz="3600" b="1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endParaRPr lang="en-US" altLang="zh-CN" sz="3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2032635"/>
            <a:ext cx="5140325" cy="4011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8"/>
          <p:cNvSpPr txBox="1"/>
          <p:nvPr/>
        </p:nvSpPr>
        <p:spPr>
          <a:xfrm>
            <a:off x="824035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微信推广</a:t>
            </a:r>
            <a:endParaRPr lang="zh-CN" altLang="en-US" sz="32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606425" y="1743710"/>
            <a:ext cx="1477645" cy="1737360"/>
            <a:chOff x="3570" y="3200"/>
            <a:chExt cx="2151" cy="2943"/>
          </a:xfrm>
        </p:grpSpPr>
        <p:sp>
          <p:nvSpPr>
            <p:cNvPr id="64" name="矩形 63"/>
            <p:cNvSpPr/>
            <p:nvPr/>
          </p:nvSpPr>
          <p:spPr>
            <a:xfrm flipH="1">
              <a:off x="3570" y="3385"/>
              <a:ext cx="204" cy="2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波形 62"/>
            <p:cNvSpPr/>
            <p:nvPr/>
          </p:nvSpPr>
          <p:spPr>
            <a:xfrm>
              <a:off x="3887" y="3200"/>
              <a:ext cx="1835" cy="1638"/>
            </a:xfrm>
            <a:prstGeom prst="wav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596640" y="1290955"/>
            <a:ext cx="1060450" cy="1274445"/>
            <a:chOff x="3570" y="3200"/>
            <a:chExt cx="2151" cy="2943"/>
          </a:xfrm>
        </p:grpSpPr>
        <p:sp>
          <p:nvSpPr>
            <p:cNvPr id="67" name="矩形 66"/>
            <p:cNvSpPr/>
            <p:nvPr/>
          </p:nvSpPr>
          <p:spPr>
            <a:xfrm flipH="1">
              <a:off x="3570" y="3385"/>
              <a:ext cx="204" cy="2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波形 67"/>
            <p:cNvSpPr/>
            <p:nvPr/>
          </p:nvSpPr>
          <p:spPr>
            <a:xfrm>
              <a:off x="3887" y="3200"/>
              <a:ext cx="1835" cy="1638"/>
            </a:xfrm>
            <a:prstGeom prst="wav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1797050" y="4779010"/>
            <a:ext cx="1060450" cy="1274445"/>
            <a:chOff x="3570" y="3200"/>
            <a:chExt cx="2151" cy="2943"/>
          </a:xfrm>
        </p:grpSpPr>
        <p:sp>
          <p:nvSpPr>
            <p:cNvPr id="70" name="矩形 69"/>
            <p:cNvSpPr/>
            <p:nvPr/>
          </p:nvSpPr>
          <p:spPr>
            <a:xfrm flipH="1">
              <a:off x="3570" y="3385"/>
              <a:ext cx="204" cy="2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1" name="波形 70"/>
            <p:cNvSpPr/>
            <p:nvPr/>
          </p:nvSpPr>
          <p:spPr>
            <a:xfrm>
              <a:off x="3887" y="3200"/>
              <a:ext cx="1835" cy="1638"/>
            </a:xfrm>
            <a:prstGeom prst="wav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4077335" y="3395345"/>
            <a:ext cx="1060450" cy="1274445"/>
            <a:chOff x="3570" y="3200"/>
            <a:chExt cx="2151" cy="2943"/>
          </a:xfrm>
        </p:grpSpPr>
        <p:sp>
          <p:nvSpPr>
            <p:cNvPr id="73" name="矩形 72"/>
            <p:cNvSpPr/>
            <p:nvPr/>
          </p:nvSpPr>
          <p:spPr>
            <a:xfrm flipH="1">
              <a:off x="3570" y="3385"/>
              <a:ext cx="204" cy="2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" name="波形 73"/>
            <p:cNvSpPr/>
            <p:nvPr/>
          </p:nvSpPr>
          <p:spPr>
            <a:xfrm>
              <a:off x="3887" y="3200"/>
              <a:ext cx="1835" cy="1638"/>
            </a:xfrm>
            <a:prstGeom prst="wav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75" name="直接箭头连接符 74"/>
          <p:cNvCxnSpPr/>
          <p:nvPr/>
        </p:nvCxnSpPr>
        <p:spPr>
          <a:xfrm flipV="1">
            <a:off x="1028700" y="2392680"/>
            <a:ext cx="2160270" cy="935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956945" y="3472815"/>
            <a:ext cx="2807970" cy="575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884555" y="3616325"/>
            <a:ext cx="1080135" cy="936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泪滴形 77"/>
          <p:cNvSpPr/>
          <p:nvPr/>
        </p:nvSpPr>
        <p:spPr>
          <a:xfrm>
            <a:off x="5282565" y="1249680"/>
            <a:ext cx="792480" cy="792480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b="1"/>
              <a:t>1</a:t>
            </a:r>
            <a:endParaRPr lang="en-US" altLang="zh-CN" sz="4000" b="1"/>
          </a:p>
        </p:txBody>
      </p:sp>
      <p:sp>
        <p:nvSpPr>
          <p:cNvPr id="79" name="泪滴形 78"/>
          <p:cNvSpPr/>
          <p:nvPr/>
        </p:nvSpPr>
        <p:spPr>
          <a:xfrm>
            <a:off x="5781040" y="3616325"/>
            <a:ext cx="792480" cy="792480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b="1"/>
              <a:t>2</a:t>
            </a:r>
            <a:endParaRPr lang="en-US" altLang="zh-CN" sz="4000" b="1"/>
          </a:p>
        </p:txBody>
      </p:sp>
      <p:sp>
        <p:nvSpPr>
          <p:cNvPr id="80" name="泪滴形 79"/>
          <p:cNvSpPr/>
          <p:nvPr/>
        </p:nvSpPr>
        <p:spPr>
          <a:xfrm>
            <a:off x="4177665" y="5488305"/>
            <a:ext cx="792480" cy="792480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b="1"/>
              <a:t>3</a:t>
            </a:r>
            <a:endParaRPr lang="en-US" altLang="zh-CN" sz="4000" b="1"/>
          </a:p>
        </p:txBody>
      </p:sp>
      <p:sp>
        <p:nvSpPr>
          <p:cNvPr id="81" name="文本框 80"/>
          <p:cNvSpPr txBox="1"/>
          <p:nvPr/>
        </p:nvSpPr>
        <p:spPr>
          <a:xfrm>
            <a:off x="6638290" y="1285240"/>
            <a:ext cx="60102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开拓市场宣传新渠道，拓展客户开发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6710045" y="3536315"/>
            <a:ext cx="601027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增强与关注客户群的互动，进一步发展潜在顾客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5461635" y="5623560"/>
            <a:ext cx="60102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开拓市场宣传新渠道，拓展客户开发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4073876" y="5701987"/>
            <a:ext cx="559550" cy="558194"/>
            <a:chOff x="4448949" y="5252205"/>
            <a:chExt cx="610979" cy="609498"/>
          </a:xfrm>
          <a:solidFill>
            <a:schemeClr val="accent3"/>
          </a:solidFill>
        </p:grpSpPr>
        <p:sp>
          <p:nvSpPr>
            <p:cNvPr id="20" name="Freeform 505"/>
            <p:cNvSpPr>
              <a:spLocks noEditPoints="1"/>
            </p:cNvSpPr>
            <p:nvPr/>
          </p:nvSpPr>
          <p:spPr bwMode="auto">
            <a:xfrm>
              <a:off x="4625207" y="5403284"/>
              <a:ext cx="259203" cy="404357"/>
            </a:xfrm>
            <a:custGeom>
              <a:avLst/>
              <a:gdLst>
                <a:gd name="T0" fmla="*/ 72 w 148"/>
                <a:gd name="T1" fmla="*/ 231 h 231"/>
                <a:gd name="T2" fmla="*/ 43 w 148"/>
                <a:gd name="T3" fmla="*/ 226 h 231"/>
                <a:gd name="T4" fmla="*/ 36 w 148"/>
                <a:gd name="T5" fmla="*/ 207 h 231"/>
                <a:gd name="T6" fmla="*/ 31 w 148"/>
                <a:gd name="T7" fmla="*/ 158 h 231"/>
                <a:gd name="T8" fmla="*/ 23 w 148"/>
                <a:gd name="T9" fmla="*/ 135 h 231"/>
                <a:gd name="T10" fmla="*/ 10 w 148"/>
                <a:gd name="T11" fmla="*/ 112 h 231"/>
                <a:gd name="T12" fmla="*/ 2 w 148"/>
                <a:gd name="T13" fmla="*/ 63 h 231"/>
                <a:gd name="T14" fmla="*/ 73 w 148"/>
                <a:gd name="T15" fmla="*/ 0 h 231"/>
                <a:gd name="T16" fmla="*/ 74 w 148"/>
                <a:gd name="T17" fmla="*/ 0 h 231"/>
                <a:gd name="T18" fmla="*/ 146 w 148"/>
                <a:gd name="T19" fmla="*/ 63 h 231"/>
                <a:gd name="T20" fmla="*/ 138 w 148"/>
                <a:gd name="T21" fmla="*/ 112 h 231"/>
                <a:gd name="T22" fmla="*/ 125 w 148"/>
                <a:gd name="T23" fmla="*/ 135 h 231"/>
                <a:gd name="T24" fmla="*/ 116 w 148"/>
                <a:gd name="T25" fmla="*/ 158 h 231"/>
                <a:gd name="T26" fmla="*/ 111 w 148"/>
                <a:gd name="T27" fmla="*/ 207 h 231"/>
                <a:gd name="T28" fmla="*/ 104 w 148"/>
                <a:gd name="T29" fmla="*/ 226 h 231"/>
                <a:gd name="T30" fmla="*/ 72 w 148"/>
                <a:gd name="T31" fmla="*/ 231 h 231"/>
                <a:gd name="T32" fmla="*/ 72 w 148"/>
                <a:gd name="T33" fmla="*/ 214 h 231"/>
                <a:gd name="T34" fmla="*/ 96 w 148"/>
                <a:gd name="T35" fmla="*/ 170 h 231"/>
                <a:gd name="T36" fmla="*/ 98 w 148"/>
                <a:gd name="T37" fmla="*/ 165 h 231"/>
                <a:gd name="T38" fmla="*/ 99 w 148"/>
                <a:gd name="T39" fmla="*/ 157 h 231"/>
                <a:gd name="T40" fmla="*/ 102 w 148"/>
                <a:gd name="T41" fmla="*/ 146 h 231"/>
                <a:gd name="T42" fmla="*/ 130 w 148"/>
                <a:gd name="T43" fmla="*/ 66 h 231"/>
                <a:gd name="T44" fmla="*/ 119 w 148"/>
                <a:gd name="T45" fmla="*/ 41 h 231"/>
                <a:gd name="T46" fmla="*/ 74 w 148"/>
                <a:gd name="T47" fmla="*/ 17 h 231"/>
                <a:gd name="T48" fmla="*/ 74 w 148"/>
                <a:gd name="T49" fmla="*/ 17 h 231"/>
                <a:gd name="T50" fmla="*/ 29 w 148"/>
                <a:gd name="T51" fmla="*/ 41 h 231"/>
                <a:gd name="T52" fmla="*/ 18 w 148"/>
                <a:gd name="T53" fmla="*/ 66 h 231"/>
                <a:gd name="T54" fmla="*/ 25 w 148"/>
                <a:gd name="T55" fmla="*/ 105 h 231"/>
                <a:gd name="T56" fmla="*/ 46 w 148"/>
                <a:gd name="T57" fmla="*/ 146 h 231"/>
                <a:gd name="T58" fmla="*/ 48 w 148"/>
                <a:gd name="T59" fmla="*/ 157 h 231"/>
                <a:gd name="T60" fmla="*/ 50 w 148"/>
                <a:gd name="T61" fmla="*/ 165 h 231"/>
                <a:gd name="T62" fmla="*/ 52 w 148"/>
                <a:gd name="T63" fmla="*/ 17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8" h="231">
                  <a:moveTo>
                    <a:pt x="72" y="231"/>
                  </a:moveTo>
                  <a:cubicBezTo>
                    <a:pt x="72" y="231"/>
                    <a:pt x="72" y="231"/>
                    <a:pt x="72" y="231"/>
                  </a:cubicBezTo>
                  <a:cubicBezTo>
                    <a:pt x="59" y="231"/>
                    <a:pt x="50" y="228"/>
                    <a:pt x="46" y="226"/>
                  </a:cubicBezTo>
                  <a:cubicBezTo>
                    <a:pt x="43" y="226"/>
                    <a:pt x="43" y="226"/>
                    <a:pt x="43" y="226"/>
                  </a:cubicBezTo>
                  <a:cubicBezTo>
                    <a:pt x="42" y="224"/>
                    <a:pt x="42" y="224"/>
                    <a:pt x="42" y="224"/>
                  </a:cubicBezTo>
                  <a:cubicBezTo>
                    <a:pt x="39" y="220"/>
                    <a:pt x="37" y="214"/>
                    <a:pt x="36" y="207"/>
                  </a:cubicBezTo>
                  <a:cubicBezTo>
                    <a:pt x="35" y="198"/>
                    <a:pt x="34" y="186"/>
                    <a:pt x="35" y="172"/>
                  </a:cubicBezTo>
                  <a:cubicBezTo>
                    <a:pt x="33" y="169"/>
                    <a:pt x="31" y="164"/>
                    <a:pt x="31" y="158"/>
                  </a:cubicBezTo>
                  <a:cubicBezTo>
                    <a:pt x="31" y="153"/>
                    <a:pt x="29" y="142"/>
                    <a:pt x="23" y="135"/>
                  </a:cubicBezTo>
                  <a:cubicBezTo>
                    <a:pt x="23" y="135"/>
                    <a:pt x="23" y="135"/>
                    <a:pt x="23" y="135"/>
                  </a:cubicBezTo>
                  <a:cubicBezTo>
                    <a:pt x="23" y="135"/>
                    <a:pt x="23" y="135"/>
                    <a:pt x="23" y="135"/>
                  </a:cubicBezTo>
                  <a:cubicBezTo>
                    <a:pt x="22" y="134"/>
                    <a:pt x="16" y="125"/>
                    <a:pt x="10" y="112"/>
                  </a:cubicBezTo>
                  <a:cubicBezTo>
                    <a:pt x="6" y="104"/>
                    <a:pt x="4" y="96"/>
                    <a:pt x="2" y="89"/>
                  </a:cubicBezTo>
                  <a:cubicBezTo>
                    <a:pt x="0" y="79"/>
                    <a:pt x="0" y="71"/>
                    <a:pt x="2" y="63"/>
                  </a:cubicBezTo>
                  <a:cubicBezTo>
                    <a:pt x="2" y="61"/>
                    <a:pt x="5" y="47"/>
                    <a:pt x="14" y="32"/>
                  </a:cubicBezTo>
                  <a:cubicBezTo>
                    <a:pt x="24" y="17"/>
                    <a:pt x="41" y="0"/>
                    <a:pt x="73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07" y="0"/>
                    <a:pt x="124" y="18"/>
                    <a:pt x="134" y="32"/>
                  </a:cubicBezTo>
                  <a:cubicBezTo>
                    <a:pt x="143" y="47"/>
                    <a:pt x="146" y="61"/>
                    <a:pt x="146" y="63"/>
                  </a:cubicBezTo>
                  <a:cubicBezTo>
                    <a:pt x="148" y="71"/>
                    <a:pt x="147" y="80"/>
                    <a:pt x="145" y="89"/>
                  </a:cubicBezTo>
                  <a:cubicBezTo>
                    <a:pt x="144" y="96"/>
                    <a:pt x="141" y="104"/>
                    <a:pt x="138" y="112"/>
                  </a:cubicBezTo>
                  <a:cubicBezTo>
                    <a:pt x="132" y="125"/>
                    <a:pt x="125" y="135"/>
                    <a:pt x="125" y="135"/>
                  </a:cubicBezTo>
                  <a:cubicBezTo>
                    <a:pt x="125" y="135"/>
                    <a:pt x="125" y="135"/>
                    <a:pt x="125" y="135"/>
                  </a:cubicBezTo>
                  <a:cubicBezTo>
                    <a:pt x="125" y="135"/>
                    <a:pt x="125" y="135"/>
                    <a:pt x="125" y="135"/>
                  </a:cubicBezTo>
                  <a:cubicBezTo>
                    <a:pt x="119" y="142"/>
                    <a:pt x="117" y="153"/>
                    <a:pt x="116" y="158"/>
                  </a:cubicBezTo>
                  <a:cubicBezTo>
                    <a:pt x="117" y="164"/>
                    <a:pt x="114" y="169"/>
                    <a:pt x="113" y="172"/>
                  </a:cubicBezTo>
                  <a:cubicBezTo>
                    <a:pt x="113" y="186"/>
                    <a:pt x="113" y="198"/>
                    <a:pt x="111" y="207"/>
                  </a:cubicBezTo>
                  <a:cubicBezTo>
                    <a:pt x="110" y="214"/>
                    <a:pt x="108" y="220"/>
                    <a:pt x="106" y="223"/>
                  </a:cubicBezTo>
                  <a:cubicBezTo>
                    <a:pt x="104" y="226"/>
                    <a:pt x="104" y="226"/>
                    <a:pt x="104" y="226"/>
                  </a:cubicBezTo>
                  <a:cubicBezTo>
                    <a:pt x="101" y="227"/>
                    <a:pt x="101" y="227"/>
                    <a:pt x="101" y="227"/>
                  </a:cubicBezTo>
                  <a:cubicBezTo>
                    <a:pt x="91" y="230"/>
                    <a:pt x="81" y="231"/>
                    <a:pt x="72" y="231"/>
                  </a:cubicBezTo>
                  <a:close/>
                  <a:moveTo>
                    <a:pt x="55" y="212"/>
                  </a:moveTo>
                  <a:cubicBezTo>
                    <a:pt x="58" y="213"/>
                    <a:pt x="64" y="214"/>
                    <a:pt x="72" y="214"/>
                  </a:cubicBezTo>
                  <a:cubicBezTo>
                    <a:pt x="79" y="214"/>
                    <a:pt x="86" y="213"/>
                    <a:pt x="93" y="211"/>
                  </a:cubicBezTo>
                  <a:cubicBezTo>
                    <a:pt x="95" y="207"/>
                    <a:pt x="97" y="196"/>
                    <a:pt x="96" y="170"/>
                  </a:cubicBezTo>
                  <a:cubicBezTo>
                    <a:pt x="95" y="167"/>
                    <a:pt x="95" y="167"/>
                    <a:pt x="95" y="167"/>
                  </a:cubicBezTo>
                  <a:cubicBezTo>
                    <a:pt x="98" y="165"/>
                    <a:pt x="98" y="165"/>
                    <a:pt x="98" y="165"/>
                  </a:cubicBezTo>
                  <a:cubicBezTo>
                    <a:pt x="98" y="164"/>
                    <a:pt x="100" y="161"/>
                    <a:pt x="100" y="158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100" y="157"/>
                    <a:pt x="100" y="157"/>
                    <a:pt x="100" y="157"/>
                  </a:cubicBezTo>
                  <a:cubicBezTo>
                    <a:pt x="100" y="156"/>
                    <a:pt x="100" y="152"/>
                    <a:pt x="102" y="146"/>
                  </a:cubicBezTo>
                  <a:cubicBezTo>
                    <a:pt x="104" y="137"/>
                    <a:pt x="107" y="130"/>
                    <a:pt x="111" y="125"/>
                  </a:cubicBezTo>
                  <a:cubicBezTo>
                    <a:pt x="113" y="122"/>
                    <a:pt x="134" y="91"/>
                    <a:pt x="130" y="66"/>
                  </a:cubicBezTo>
                  <a:cubicBezTo>
                    <a:pt x="130" y="66"/>
                    <a:pt x="130" y="66"/>
                    <a:pt x="130" y="66"/>
                  </a:cubicBezTo>
                  <a:cubicBezTo>
                    <a:pt x="129" y="65"/>
                    <a:pt x="127" y="53"/>
                    <a:pt x="119" y="41"/>
                  </a:cubicBezTo>
                  <a:cubicBezTo>
                    <a:pt x="109" y="25"/>
                    <a:pt x="94" y="17"/>
                    <a:pt x="74" y="17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4" y="17"/>
                    <a:pt x="74" y="17"/>
                    <a:pt x="73" y="17"/>
                  </a:cubicBezTo>
                  <a:cubicBezTo>
                    <a:pt x="54" y="17"/>
                    <a:pt x="39" y="25"/>
                    <a:pt x="29" y="41"/>
                  </a:cubicBezTo>
                  <a:cubicBezTo>
                    <a:pt x="21" y="53"/>
                    <a:pt x="18" y="65"/>
                    <a:pt x="18" y="66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6" y="79"/>
                    <a:pt x="21" y="94"/>
                    <a:pt x="25" y="105"/>
                  </a:cubicBezTo>
                  <a:cubicBezTo>
                    <a:pt x="30" y="116"/>
                    <a:pt x="35" y="124"/>
                    <a:pt x="36" y="125"/>
                  </a:cubicBezTo>
                  <a:cubicBezTo>
                    <a:pt x="41" y="130"/>
                    <a:pt x="44" y="137"/>
                    <a:pt x="46" y="146"/>
                  </a:cubicBezTo>
                  <a:cubicBezTo>
                    <a:pt x="48" y="152"/>
                    <a:pt x="48" y="156"/>
                    <a:pt x="48" y="157"/>
                  </a:cubicBezTo>
                  <a:cubicBezTo>
                    <a:pt x="48" y="157"/>
                    <a:pt x="48" y="157"/>
                    <a:pt x="48" y="157"/>
                  </a:cubicBezTo>
                  <a:cubicBezTo>
                    <a:pt x="48" y="158"/>
                    <a:pt x="48" y="158"/>
                    <a:pt x="48" y="158"/>
                  </a:cubicBezTo>
                  <a:cubicBezTo>
                    <a:pt x="48" y="162"/>
                    <a:pt x="50" y="165"/>
                    <a:pt x="50" y="165"/>
                  </a:cubicBezTo>
                  <a:cubicBezTo>
                    <a:pt x="52" y="167"/>
                    <a:pt x="52" y="167"/>
                    <a:pt x="52" y="167"/>
                  </a:cubicBezTo>
                  <a:cubicBezTo>
                    <a:pt x="52" y="170"/>
                    <a:pt x="52" y="170"/>
                    <a:pt x="52" y="170"/>
                  </a:cubicBezTo>
                  <a:cubicBezTo>
                    <a:pt x="51" y="197"/>
                    <a:pt x="53" y="208"/>
                    <a:pt x="55" y="2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506"/>
            <p:cNvSpPr/>
            <p:nvPr/>
          </p:nvSpPr>
          <p:spPr bwMode="auto">
            <a:xfrm>
              <a:off x="4704449" y="5692110"/>
              <a:ext cx="99978" cy="101460"/>
            </a:xfrm>
            <a:custGeom>
              <a:avLst/>
              <a:gdLst>
                <a:gd name="T0" fmla="*/ 1 w 57"/>
                <a:gd name="T1" fmla="*/ 1 h 58"/>
                <a:gd name="T2" fmla="*/ 57 w 57"/>
                <a:gd name="T3" fmla="*/ 0 h 58"/>
                <a:gd name="T4" fmla="*/ 52 w 57"/>
                <a:gd name="T5" fmla="*/ 48 h 58"/>
                <a:gd name="T6" fmla="*/ 26 w 57"/>
                <a:gd name="T7" fmla="*/ 58 h 58"/>
                <a:gd name="T8" fmla="*/ 0 w 57"/>
                <a:gd name="T9" fmla="*/ 45 h 58"/>
                <a:gd name="T10" fmla="*/ 1 w 57"/>
                <a:gd name="T11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8">
                  <a:moveTo>
                    <a:pt x="1" y="1"/>
                  </a:moveTo>
                  <a:cubicBezTo>
                    <a:pt x="1" y="1"/>
                    <a:pt x="22" y="12"/>
                    <a:pt x="57" y="0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0" y="45"/>
                    <a:pt x="0" y="45"/>
                    <a:pt x="0" y="45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Freeform 507"/>
            <p:cNvSpPr/>
            <p:nvPr/>
          </p:nvSpPr>
          <p:spPr bwMode="auto">
            <a:xfrm>
              <a:off x="4740737" y="5620274"/>
              <a:ext cx="28142" cy="128120"/>
            </a:xfrm>
            <a:custGeom>
              <a:avLst/>
              <a:gdLst>
                <a:gd name="T0" fmla="*/ 16 w 16"/>
                <a:gd name="T1" fmla="*/ 65 h 73"/>
                <a:gd name="T2" fmla="*/ 8 w 16"/>
                <a:gd name="T3" fmla="*/ 73 h 73"/>
                <a:gd name="T4" fmla="*/ 8 w 16"/>
                <a:gd name="T5" fmla="*/ 73 h 73"/>
                <a:gd name="T6" fmla="*/ 1 w 16"/>
                <a:gd name="T7" fmla="*/ 65 h 73"/>
                <a:gd name="T8" fmla="*/ 0 w 16"/>
                <a:gd name="T9" fmla="*/ 8 h 73"/>
                <a:gd name="T10" fmla="*/ 7 w 16"/>
                <a:gd name="T11" fmla="*/ 0 h 73"/>
                <a:gd name="T12" fmla="*/ 7 w 16"/>
                <a:gd name="T13" fmla="*/ 0 h 73"/>
                <a:gd name="T14" fmla="*/ 15 w 16"/>
                <a:gd name="T15" fmla="*/ 8 h 73"/>
                <a:gd name="T16" fmla="*/ 16 w 16"/>
                <a:gd name="T17" fmla="*/ 6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73">
                  <a:moveTo>
                    <a:pt x="16" y="65"/>
                  </a:moveTo>
                  <a:cubicBezTo>
                    <a:pt x="16" y="69"/>
                    <a:pt x="12" y="73"/>
                    <a:pt x="8" y="73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4" y="73"/>
                    <a:pt x="1" y="69"/>
                    <a:pt x="1" y="6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5" y="4"/>
                    <a:pt x="15" y="8"/>
                  </a:cubicBezTo>
                  <a:lnTo>
                    <a:pt x="16" y="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508"/>
            <p:cNvSpPr/>
            <p:nvPr/>
          </p:nvSpPr>
          <p:spPr bwMode="auto">
            <a:xfrm>
              <a:off x="4699265" y="5511408"/>
              <a:ext cx="102941" cy="143673"/>
            </a:xfrm>
            <a:custGeom>
              <a:avLst/>
              <a:gdLst>
                <a:gd name="T0" fmla="*/ 75 w 139"/>
                <a:gd name="T1" fmla="*/ 194 h 194"/>
                <a:gd name="T2" fmla="*/ 0 w 139"/>
                <a:gd name="T3" fmla="*/ 12 h 194"/>
                <a:gd name="T4" fmla="*/ 14 w 139"/>
                <a:gd name="T5" fmla="*/ 7 h 194"/>
                <a:gd name="T6" fmla="*/ 73 w 139"/>
                <a:gd name="T7" fmla="*/ 147 h 194"/>
                <a:gd name="T8" fmla="*/ 123 w 139"/>
                <a:gd name="T9" fmla="*/ 0 h 194"/>
                <a:gd name="T10" fmla="*/ 139 w 139"/>
                <a:gd name="T11" fmla="*/ 5 h 194"/>
                <a:gd name="T12" fmla="*/ 75 w 139"/>
                <a:gd name="T13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94">
                  <a:moveTo>
                    <a:pt x="75" y="194"/>
                  </a:moveTo>
                  <a:lnTo>
                    <a:pt x="0" y="12"/>
                  </a:lnTo>
                  <a:lnTo>
                    <a:pt x="14" y="7"/>
                  </a:lnTo>
                  <a:lnTo>
                    <a:pt x="73" y="147"/>
                  </a:lnTo>
                  <a:lnTo>
                    <a:pt x="123" y="0"/>
                  </a:lnTo>
                  <a:lnTo>
                    <a:pt x="139" y="5"/>
                  </a:lnTo>
                  <a:lnTo>
                    <a:pt x="75" y="1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509"/>
            <p:cNvSpPr/>
            <p:nvPr/>
          </p:nvSpPr>
          <p:spPr bwMode="auto">
            <a:xfrm>
              <a:off x="4704449" y="5494375"/>
              <a:ext cx="92573" cy="31104"/>
            </a:xfrm>
            <a:custGeom>
              <a:avLst/>
              <a:gdLst>
                <a:gd name="T0" fmla="*/ 0 w 53"/>
                <a:gd name="T1" fmla="*/ 15 h 18"/>
                <a:gd name="T2" fmla="*/ 6 w 53"/>
                <a:gd name="T3" fmla="*/ 9 h 18"/>
                <a:gd name="T4" fmla="*/ 7 w 53"/>
                <a:gd name="T5" fmla="*/ 17 h 18"/>
                <a:gd name="T6" fmla="*/ 9 w 53"/>
                <a:gd name="T7" fmla="*/ 9 h 18"/>
                <a:gd name="T8" fmla="*/ 17 w 53"/>
                <a:gd name="T9" fmla="*/ 14 h 18"/>
                <a:gd name="T10" fmla="*/ 13 w 53"/>
                <a:gd name="T11" fmla="*/ 15 h 18"/>
                <a:gd name="T12" fmla="*/ 16 w 53"/>
                <a:gd name="T13" fmla="*/ 9 h 18"/>
                <a:gd name="T14" fmla="*/ 24 w 53"/>
                <a:gd name="T15" fmla="*/ 7 h 18"/>
                <a:gd name="T16" fmla="*/ 24 w 53"/>
                <a:gd name="T17" fmla="*/ 15 h 18"/>
                <a:gd name="T18" fmla="*/ 21 w 53"/>
                <a:gd name="T19" fmla="*/ 11 h 18"/>
                <a:gd name="T20" fmla="*/ 36 w 53"/>
                <a:gd name="T21" fmla="*/ 12 h 18"/>
                <a:gd name="T22" fmla="*/ 30 w 53"/>
                <a:gd name="T23" fmla="*/ 14 h 18"/>
                <a:gd name="T24" fmla="*/ 36 w 53"/>
                <a:gd name="T25" fmla="*/ 6 h 18"/>
                <a:gd name="T26" fmla="*/ 40 w 53"/>
                <a:gd name="T27" fmla="*/ 16 h 18"/>
                <a:gd name="T28" fmla="*/ 41 w 53"/>
                <a:gd name="T29" fmla="*/ 9 h 18"/>
                <a:gd name="T30" fmla="*/ 51 w 53"/>
                <a:gd name="T31" fmla="*/ 8 h 18"/>
                <a:gd name="T32" fmla="*/ 50 w 53"/>
                <a:gd name="T33" fmla="*/ 16 h 18"/>
                <a:gd name="T34" fmla="*/ 48 w 53"/>
                <a:gd name="T35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" h="18">
                  <a:moveTo>
                    <a:pt x="0" y="15"/>
                  </a:moveTo>
                  <a:cubicBezTo>
                    <a:pt x="0" y="12"/>
                    <a:pt x="2" y="7"/>
                    <a:pt x="6" y="9"/>
                  </a:cubicBezTo>
                  <a:cubicBezTo>
                    <a:pt x="8" y="10"/>
                    <a:pt x="11" y="16"/>
                    <a:pt x="7" y="17"/>
                  </a:cubicBezTo>
                  <a:cubicBezTo>
                    <a:pt x="4" y="17"/>
                    <a:pt x="8" y="9"/>
                    <a:pt x="9" y="9"/>
                  </a:cubicBezTo>
                  <a:cubicBezTo>
                    <a:pt x="13" y="7"/>
                    <a:pt x="18" y="10"/>
                    <a:pt x="17" y="14"/>
                  </a:cubicBezTo>
                  <a:cubicBezTo>
                    <a:pt x="16" y="16"/>
                    <a:pt x="14" y="17"/>
                    <a:pt x="13" y="15"/>
                  </a:cubicBezTo>
                  <a:cubicBezTo>
                    <a:pt x="12" y="13"/>
                    <a:pt x="15" y="10"/>
                    <a:pt x="16" y="9"/>
                  </a:cubicBezTo>
                  <a:cubicBezTo>
                    <a:pt x="18" y="7"/>
                    <a:pt x="20" y="5"/>
                    <a:pt x="24" y="7"/>
                  </a:cubicBezTo>
                  <a:cubicBezTo>
                    <a:pt x="26" y="9"/>
                    <a:pt x="27" y="14"/>
                    <a:pt x="24" y="15"/>
                  </a:cubicBezTo>
                  <a:cubicBezTo>
                    <a:pt x="22" y="16"/>
                    <a:pt x="19" y="13"/>
                    <a:pt x="21" y="11"/>
                  </a:cubicBezTo>
                  <a:cubicBezTo>
                    <a:pt x="23" y="6"/>
                    <a:pt x="37" y="5"/>
                    <a:pt x="36" y="12"/>
                  </a:cubicBezTo>
                  <a:cubicBezTo>
                    <a:pt x="36" y="16"/>
                    <a:pt x="32" y="18"/>
                    <a:pt x="30" y="14"/>
                  </a:cubicBezTo>
                  <a:cubicBezTo>
                    <a:pt x="29" y="11"/>
                    <a:pt x="34" y="7"/>
                    <a:pt x="36" y="6"/>
                  </a:cubicBezTo>
                  <a:cubicBezTo>
                    <a:pt x="46" y="0"/>
                    <a:pt x="45" y="18"/>
                    <a:pt x="40" y="16"/>
                  </a:cubicBezTo>
                  <a:cubicBezTo>
                    <a:pt x="35" y="15"/>
                    <a:pt x="38" y="10"/>
                    <a:pt x="41" y="9"/>
                  </a:cubicBezTo>
                  <a:cubicBezTo>
                    <a:pt x="43" y="8"/>
                    <a:pt x="49" y="7"/>
                    <a:pt x="51" y="8"/>
                  </a:cubicBezTo>
                  <a:cubicBezTo>
                    <a:pt x="53" y="9"/>
                    <a:pt x="53" y="15"/>
                    <a:pt x="50" y="16"/>
                  </a:cubicBezTo>
                  <a:cubicBezTo>
                    <a:pt x="46" y="18"/>
                    <a:pt x="44" y="13"/>
                    <a:pt x="48" y="1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510"/>
            <p:cNvSpPr/>
            <p:nvPr/>
          </p:nvSpPr>
          <p:spPr bwMode="auto">
            <a:xfrm>
              <a:off x="4564479" y="5643232"/>
              <a:ext cx="85167" cy="85907"/>
            </a:xfrm>
            <a:custGeom>
              <a:avLst/>
              <a:gdLst>
                <a:gd name="T0" fmla="*/ 40 w 49"/>
                <a:gd name="T1" fmla="*/ 2 h 49"/>
                <a:gd name="T2" fmla="*/ 47 w 49"/>
                <a:gd name="T3" fmla="*/ 2 h 49"/>
                <a:gd name="T4" fmla="*/ 47 w 49"/>
                <a:gd name="T5" fmla="*/ 2 h 49"/>
                <a:gd name="T6" fmla="*/ 47 w 49"/>
                <a:gd name="T7" fmla="*/ 8 h 49"/>
                <a:gd name="T8" fmla="*/ 9 w 49"/>
                <a:gd name="T9" fmla="*/ 47 h 49"/>
                <a:gd name="T10" fmla="*/ 2 w 49"/>
                <a:gd name="T11" fmla="*/ 47 h 49"/>
                <a:gd name="T12" fmla="*/ 2 w 49"/>
                <a:gd name="T13" fmla="*/ 47 h 49"/>
                <a:gd name="T14" fmla="*/ 2 w 49"/>
                <a:gd name="T15" fmla="*/ 40 h 49"/>
                <a:gd name="T16" fmla="*/ 40 w 49"/>
                <a:gd name="T17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49">
                  <a:moveTo>
                    <a:pt x="40" y="2"/>
                  </a:moveTo>
                  <a:cubicBezTo>
                    <a:pt x="42" y="0"/>
                    <a:pt x="45" y="0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9" y="3"/>
                    <a:pt x="49" y="6"/>
                    <a:pt x="47" y="8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7" y="49"/>
                    <a:pt x="4" y="49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0" y="45"/>
                    <a:pt x="0" y="42"/>
                    <a:pt x="2" y="40"/>
                  </a:cubicBez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511"/>
            <p:cNvSpPr/>
            <p:nvPr/>
          </p:nvSpPr>
          <p:spPr bwMode="auto">
            <a:xfrm>
              <a:off x="4862193" y="5340334"/>
              <a:ext cx="85907" cy="85907"/>
            </a:xfrm>
            <a:custGeom>
              <a:avLst/>
              <a:gdLst>
                <a:gd name="T0" fmla="*/ 40 w 49"/>
                <a:gd name="T1" fmla="*/ 2 h 49"/>
                <a:gd name="T2" fmla="*/ 47 w 49"/>
                <a:gd name="T3" fmla="*/ 2 h 49"/>
                <a:gd name="T4" fmla="*/ 47 w 49"/>
                <a:gd name="T5" fmla="*/ 2 h 49"/>
                <a:gd name="T6" fmla="*/ 47 w 49"/>
                <a:gd name="T7" fmla="*/ 9 h 49"/>
                <a:gd name="T8" fmla="*/ 9 w 49"/>
                <a:gd name="T9" fmla="*/ 47 h 49"/>
                <a:gd name="T10" fmla="*/ 2 w 49"/>
                <a:gd name="T11" fmla="*/ 47 h 49"/>
                <a:gd name="T12" fmla="*/ 2 w 49"/>
                <a:gd name="T13" fmla="*/ 47 h 49"/>
                <a:gd name="T14" fmla="*/ 2 w 49"/>
                <a:gd name="T15" fmla="*/ 41 h 49"/>
                <a:gd name="T16" fmla="*/ 40 w 49"/>
                <a:gd name="T17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49">
                  <a:moveTo>
                    <a:pt x="40" y="2"/>
                  </a:moveTo>
                  <a:cubicBezTo>
                    <a:pt x="42" y="0"/>
                    <a:pt x="45" y="0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9" y="4"/>
                    <a:pt x="49" y="7"/>
                    <a:pt x="47" y="9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7" y="49"/>
                    <a:pt x="4" y="49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0" y="45"/>
                    <a:pt x="0" y="42"/>
                    <a:pt x="2" y="41"/>
                  </a:cubicBez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512"/>
            <p:cNvSpPr/>
            <p:nvPr/>
          </p:nvSpPr>
          <p:spPr bwMode="auto">
            <a:xfrm>
              <a:off x="4555592" y="5350702"/>
              <a:ext cx="87388" cy="82204"/>
            </a:xfrm>
            <a:custGeom>
              <a:avLst/>
              <a:gdLst>
                <a:gd name="T0" fmla="*/ 48 w 50"/>
                <a:gd name="T1" fmla="*/ 38 h 47"/>
                <a:gd name="T2" fmla="*/ 49 w 50"/>
                <a:gd name="T3" fmla="*/ 45 h 47"/>
                <a:gd name="T4" fmla="*/ 49 w 50"/>
                <a:gd name="T5" fmla="*/ 45 h 47"/>
                <a:gd name="T6" fmla="*/ 42 w 50"/>
                <a:gd name="T7" fmla="*/ 45 h 47"/>
                <a:gd name="T8" fmla="*/ 2 w 50"/>
                <a:gd name="T9" fmla="*/ 9 h 47"/>
                <a:gd name="T10" fmla="*/ 2 w 50"/>
                <a:gd name="T11" fmla="*/ 2 h 47"/>
                <a:gd name="T12" fmla="*/ 2 w 50"/>
                <a:gd name="T13" fmla="*/ 2 h 47"/>
                <a:gd name="T14" fmla="*/ 8 w 50"/>
                <a:gd name="T15" fmla="*/ 1 h 47"/>
                <a:gd name="T16" fmla="*/ 48 w 50"/>
                <a:gd name="T17" fmla="*/ 3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47">
                  <a:moveTo>
                    <a:pt x="48" y="38"/>
                  </a:moveTo>
                  <a:cubicBezTo>
                    <a:pt x="50" y="40"/>
                    <a:pt x="50" y="43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7" y="47"/>
                    <a:pt x="44" y="47"/>
                    <a:pt x="42" y="4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0"/>
                    <a:pt x="6" y="0"/>
                    <a:pt x="8" y="1"/>
                  </a:cubicBezTo>
                  <a:lnTo>
                    <a:pt x="48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Freeform 513"/>
            <p:cNvSpPr/>
            <p:nvPr/>
          </p:nvSpPr>
          <p:spPr bwMode="auto">
            <a:xfrm>
              <a:off x="4868858" y="5635826"/>
              <a:ext cx="87388" cy="82204"/>
            </a:xfrm>
            <a:custGeom>
              <a:avLst/>
              <a:gdLst>
                <a:gd name="T0" fmla="*/ 48 w 50"/>
                <a:gd name="T1" fmla="*/ 38 h 47"/>
                <a:gd name="T2" fmla="*/ 48 w 50"/>
                <a:gd name="T3" fmla="*/ 45 h 47"/>
                <a:gd name="T4" fmla="*/ 48 w 50"/>
                <a:gd name="T5" fmla="*/ 45 h 47"/>
                <a:gd name="T6" fmla="*/ 42 w 50"/>
                <a:gd name="T7" fmla="*/ 45 h 47"/>
                <a:gd name="T8" fmla="*/ 2 w 50"/>
                <a:gd name="T9" fmla="*/ 9 h 47"/>
                <a:gd name="T10" fmla="*/ 2 w 50"/>
                <a:gd name="T11" fmla="*/ 2 h 47"/>
                <a:gd name="T12" fmla="*/ 2 w 50"/>
                <a:gd name="T13" fmla="*/ 2 h 47"/>
                <a:gd name="T14" fmla="*/ 8 w 50"/>
                <a:gd name="T15" fmla="*/ 2 h 47"/>
                <a:gd name="T16" fmla="*/ 48 w 50"/>
                <a:gd name="T17" fmla="*/ 3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47">
                  <a:moveTo>
                    <a:pt x="48" y="38"/>
                  </a:moveTo>
                  <a:cubicBezTo>
                    <a:pt x="50" y="40"/>
                    <a:pt x="50" y="43"/>
                    <a:pt x="48" y="45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7" y="47"/>
                    <a:pt x="44" y="47"/>
                    <a:pt x="42" y="4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0"/>
                    <a:pt x="6" y="0"/>
                    <a:pt x="8" y="2"/>
                  </a:cubicBezTo>
                  <a:lnTo>
                    <a:pt x="48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Freeform 514"/>
            <p:cNvSpPr/>
            <p:nvPr/>
          </p:nvSpPr>
          <p:spPr bwMode="auto">
            <a:xfrm>
              <a:off x="4488940" y="5525479"/>
              <a:ext cx="110346" cy="17774"/>
            </a:xfrm>
            <a:custGeom>
              <a:avLst/>
              <a:gdLst>
                <a:gd name="T0" fmla="*/ 58 w 63"/>
                <a:gd name="T1" fmla="*/ 0 h 10"/>
                <a:gd name="T2" fmla="*/ 63 w 63"/>
                <a:gd name="T3" fmla="*/ 5 h 10"/>
                <a:gd name="T4" fmla="*/ 63 w 63"/>
                <a:gd name="T5" fmla="*/ 5 h 10"/>
                <a:gd name="T6" fmla="*/ 58 w 63"/>
                <a:gd name="T7" fmla="*/ 10 h 10"/>
                <a:gd name="T8" fmla="*/ 4 w 63"/>
                <a:gd name="T9" fmla="*/ 10 h 10"/>
                <a:gd name="T10" fmla="*/ 0 w 63"/>
                <a:gd name="T11" fmla="*/ 5 h 10"/>
                <a:gd name="T12" fmla="*/ 0 w 63"/>
                <a:gd name="T13" fmla="*/ 5 h 10"/>
                <a:gd name="T14" fmla="*/ 4 w 63"/>
                <a:gd name="T15" fmla="*/ 0 h 10"/>
                <a:gd name="T16" fmla="*/ 58 w 63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10">
                  <a:moveTo>
                    <a:pt x="58" y="0"/>
                  </a:moveTo>
                  <a:cubicBezTo>
                    <a:pt x="61" y="0"/>
                    <a:pt x="63" y="2"/>
                    <a:pt x="63" y="5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3" y="8"/>
                    <a:pt x="61" y="10"/>
                    <a:pt x="58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lnTo>
                    <a:pt x="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Freeform 515"/>
            <p:cNvSpPr/>
            <p:nvPr/>
          </p:nvSpPr>
          <p:spPr bwMode="auto">
            <a:xfrm>
              <a:off x="4912552" y="5525479"/>
              <a:ext cx="110346" cy="17774"/>
            </a:xfrm>
            <a:custGeom>
              <a:avLst/>
              <a:gdLst>
                <a:gd name="T0" fmla="*/ 59 w 63"/>
                <a:gd name="T1" fmla="*/ 0 h 10"/>
                <a:gd name="T2" fmla="*/ 63 w 63"/>
                <a:gd name="T3" fmla="*/ 5 h 10"/>
                <a:gd name="T4" fmla="*/ 63 w 63"/>
                <a:gd name="T5" fmla="*/ 5 h 10"/>
                <a:gd name="T6" fmla="*/ 59 w 63"/>
                <a:gd name="T7" fmla="*/ 10 h 10"/>
                <a:gd name="T8" fmla="*/ 5 w 63"/>
                <a:gd name="T9" fmla="*/ 10 h 10"/>
                <a:gd name="T10" fmla="*/ 0 w 63"/>
                <a:gd name="T11" fmla="*/ 5 h 10"/>
                <a:gd name="T12" fmla="*/ 0 w 63"/>
                <a:gd name="T13" fmla="*/ 5 h 10"/>
                <a:gd name="T14" fmla="*/ 5 w 63"/>
                <a:gd name="T15" fmla="*/ 0 h 10"/>
                <a:gd name="T16" fmla="*/ 59 w 63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10">
                  <a:moveTo>
                    <a:pt x="59" y="0"/>
                  </a:moveTo>
                  <a:cubicBezTo>
                    <a:pt x="61" y="0"/>
                    <a:pt x="63" y="2"/>
                    <a:pt x="63" y="5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3" y="8"/>
                    <a:pt x="61" y="10"/>
                    <a:pt x="59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lnTo>
                    <a:pt x="5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Freeform 516"/>
            <p:cNvSpPr/>
            <p:nvPr/>
          </p:nvSpPr>
          <p:spPr bwMode="auto">
            <a:xfrm>
              <a:off x="4748143" y="5289234"/>
              <a:ext cx="15552" cy="94794"/>
            </a:xfrm>
            <a:custGeom>
              <a:avLst/>
              <a:gdLst>
                <a:gd name="T0" fmla="*/ 9 w 9"/>
                <a:gd name="T1" fmla="*/ 50 h 54"/>
                <a:gd name="T2" fmla="*/ 4 w 9"/>
                <a:gd name="T3" fmla="*/ 54 h 54"/>
                <a:gd name="T4" fmla="*/ 4 w 9"/>
                <a:gd name="T5" fmla="*/ 54 h 54"/>
                <a:gd name="T6" fmla="*/ 0 w 9"/>
                <a:gd name="T7" fmla="*/ 50 h 54"/>
                <a:gd name="T8" fmla="*/ 0 w 9"/>
                <a:gd name="T9" fmla="*/ 4 h 54"/>
                <a:gd name="T10" fmla="*/ 4 w 9"/>
                <a:gd name="T11" fmla="*/ 0 h 54"/>
                <a:gd name="T12" fmla="*/ 4 w 9"/>
                <a:gd name="T13" fmla="*/ 0 h 54"/>
                <a:gd name="T14" fmla="*/ 9 w 9"/>
                <a:gd name="T15" fmla="*/ 4 h 54"/>
                <a:gd name="T16" fmla="*/ 9 w 9"/>
                <a:gd name="T17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54">
                  <a:moveTo>
                    <a:pt x="9" y="50"/>
                  </a:moveTo>
                  <a:cubicBezTo>
                    <a:pt x="9" y="52"/>
                    <a:pt x="7" y="54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2" y="54"/>
                    <a:pt x="0" y="52"/>
                    <a:pt x="0" y="5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7" y="0"/>
                    <a:pt x="9" y="1"/>
                    <a:pt x="9" y="4"/>
                  </a:cubicBezTo>
                  <a:lnTo>
                    <a:pt x="9" y="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Freeform 517"/>
            <p:cNvSpPr/>
            <p:nvPr/>
          </p:nvSpPr>
          <p:spPr bwMode="auto">
            <a:xfrm>
              <a:off x="4448949" y="5252205"/>
              <a:ext cx="610979" cy="609498"/>
            </a:xfrm>
            <a:custGeom>
              <a:avLst/>
              <a:gdLst>
                <a:gd name="T0" fmla="*/ 349 w 349"/>
                <a:gd name="T1" fmla="*/ 281 h 348"/>
                <a:gd name="T2" fmla="*/ 282 w 349"/>
                <a:gd name="T3" fmla="*/ 348 h 348"/>
                <a:gd name="T4" fmla="*/ 68 w 349"/>
                <a:gd name="T5" fmla="*/ 348 h 348"/>
                <a:gd name="T6" fmla="*/ 0 w 349"/>
                <a:gd name="T7" fmla="*/ 281 h 348"/>
                <a:gd name="T8" fmla="*/ 0 w 349"/>
                <a:gd name="T9" fmla="*/ 67 h 348"/>
                <a:gd name="T10" fmla="*/ 68 w 349"/>
                <a:gd name="T11" fmla="*/ 0 h 348"/>
                <a:gd name="T12" fmla="*/ 282 w 349"/>
                <a:gd name="T13" fmla="*/ 0 h 348"/>
                <a:gd name="T14" fmla="*/ 349 w 349"/>
                <a:gd name="T15" fmla="*/ 67 h 348"/>
                <a:gd name="T16" fmla="*/ 349 w 349"/>
                <a:gd name="T17" fmla="*/ 281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348">
                  <a:moveTo>
                    <a:pt x="349" y="281"/>
                  </a:moveTo>
                  <a:cubicBezTo>
                    <a:pt x="349" y="318"/>
                    <a:pt x="319" y="348"/>
                    <a:pt x="282" y="348"/>
                  </a:cubicBezTo>
                  <a:cubicBezTo>
                    <a:pt x="68" y="348"/>
                    <a:pt x="68" y="348"/>
                    <a:pt x="68" y="348"/>
                  </a:cubicBezTo>
                  <a:cubicBezTo>
                    <a:pt x="31" y="348"/>
                    <a:pt x="0" y="318"/>
                    <a:pt x="0" y="281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30"/>
                    <a:pt x="31" y="0"/>
                    <a:pt x="68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319" y="0"/>
                    <a:pt x="349" y="30"/>
                    <a:pt x="349" y="67"/>
                  </a:cubicBezTo>
                  <a:lnTo>
                    <a:pt x="349" y="281"/>
                  </a:lnTo>
                  <a:close/>
                </a:path>
              </a:pathLst>
            </a:custGeom>
            <a:noFill/>
            <a:ln w="68263" cap="flat">
              <a:solidFill>
                <a:schemeClr val="accent3"/>
              </a:solidFill>
              <a:prstDash val="solid"/>
              <a:miter lim="800000"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104769" y="2479768"/>
            <a:ext cx="1515473" cy="1515473"/>
            <a:chOff x="4247511" y="1566336"/>
            <a:chExt cx="2152126" cy="2152127"/>
          </a:xfrm>
        </p:grpSpPr>
        <p:sp>
          <p:nvSpPr>
            <p:cNvPr id="5" name="Freeform 490"/>
            <p:cNvSpPr>
              <a:spLocks noEditPoints="1"/>
            </p:cNvSpPr>
            <p:nvPr/>
          </p:nvSpPr>
          <p:spPr bwMode="auto">
            <a:xfrm>
              <a:off x="4247511" y="1566336"/>
              <a:ext cx="2152126" cy="2152127"/>
            </a:xfrm>
            <a:custGeom>
              <a:avLst/>
              <a:gdLst>
                <a:gd name="T0" fmla="*/ 1225 w 1229"/>
                <a:gd name="T1" fmla="*/ 665 h 1229"/>
                <a:gd name="T2" fmla="*/ 1201 w 1229"/>
                <a:gd name="T3" fmla="*/ 629 h 1229"/>
                <a:gd name="T4" fmla="*/ 1101 w 1229"/>
                <a:gd name="T5" fmla="*/ 598 h 1229"/>
                <a:gd name="T6" fmla="*/ 1039 w 1229"/>
                <a:gd name="T7" fmla="*/ 535 h 1229"/>
                <a:gd name="T8" fmla="*/ 1046 w 1229"/>
                <a:gd name="T9" fmla="*/ 447 h 1229"/>
                <a:gd name="T10" fmla="*/ 1146 w 1229"/>
                <a:gd name="T11" fmla="*/ 354 h 1229"/>
                <a:gd name="T12" fmla="*/ 1152 w 1229"/>
                <a:gd name="T13" fmla="*/ 314 h 1229"/>
                <a:gd name="T14" fmla="*/ 1082 w 1229"/>
                <a:gd name="T15" fmla="*/ 216 h 1229"/>
                <a:gd name="T16" fmla="*/ 1031 w 1229"/>
                <a:gd name="T17" fmla="*/ 209 h 1229"/>
                <a:gd name="T18" fmla="*/ 920 w 1229"/>
                <a:gd name="T19" fmla="*/ 266 h 1229"/>
                <a:gd name="T20" fmla="*/ 848 w 1229"/>
                <a:gd name="T21" fmla="*/ 253 h 1229"/>
                <a:gd name="T22" fmla="*/ 802 w 1229"/>
                <a:gd name="T23" fmla="*/ 206 h 1229"/>
                <a:gd name="T24" fmla="*/ 806 w 1229"/>
                <a:gd name="T25" fmla="*/ 53 h 1229"/>
                <a:gd name="T26" fmla="*/ 782 w 1229"/>
                <a:gd name="T27" fmla="*/ 24 h 1229"/>
                <a:gd name="T28" fmla="*/ 663 w 1229"/>
                <a:gd name="T29" fmla="*/ 4 h 1229"/>
                <a:gd name="T30" fmla="*/ 628 w 1229"/>
                <a:gd name="T31" fmla="*/ 29 h 1229"/>
                <a:gd name="T32" fmla="*/ 586 w 1229"/>
                <a:gd name="T33" fmla="*/ 164 h 1229"/>
                <a:gd name="T34" fmla="*/ 535 w 1229"/>
                <a:gd name="T35" fmla="*/ 192 h 1229"/>
                <a:gd name="T36" fmla="*/ 457 w 1229"/>
                <a:gd name="T37" fmla="*/ 192 h 1229"/>
                <a:gd name="T38" fmla="*/ 363 w 1229"/>
                <a:gd name="T39" fmla="*/ 90 h 1229"/>
                <a:gd name="T40" fmla="*/ 325 w 1229"/>
                <a:gd name="T41" fmla="*/ 79 h 1229"/>
                <a:gd name="T42" fmla="*/ 218 w 1229"/>
                <a:gd name="T43" fmla="*/ 152 h 1229"/>
                <a:gd name="T44" fmla="*/ 210 w 1229"/>
                <a:gd name="T45" fmla="*/ 202 h 1229"/>
                <a:gd name="T46" fmla="*/ 264 w 1229"/>
                <a:gd name="T47" fmla="*/ 309 h 1229"/>
                <a:gd name="T48" fmla="*/ 253 w 1229"/>
                <a:gd name="T49" fmla="*/ 389 h 1229"/>
                <a:gd name="T50" fmla="*/ 195 w 1229"/>
                <a:gd name="T51" fmla="*/ 431 h 1229"/>
                <a:gd name="T52" fmla="*/ 73 w 1229"/>
                <a:gd name="T53" fmla="*/ 421 h 1229"/>
                <a:gd name="T54" fmla="*/ 25 w 1229"/>
                <a:gd name="T55" fmla="*/ 459 h 1229"/>
                <a:gd name="T56" fmla="*/ 6 w 1229"/>
                <a:gd name="T57" fmla="*/ 563 h 1229"/>
                <a:gd name="T58" fmla="*/ 36 w 1229"/>
                <a:gd name="T59" fmla="*/ 607 h 1229"/>
                <a:gd name="T60" fmla="*/ 148 w 1229"/>
                <a:gd name="T61" fmla="*/ 644 h 1229"/>
                <a:gd name="T62" fmla="*/ 195 w 1229"/>
                <a:gd name="T63" fmla="*/ 714 h 1229"/>
                <a:gd name="T64" fmla="*/ 183 w 1229"/>
                <a:gd name="T65" fmla="*/ 783 h 1229"/>
                <a:gd name="T66" fmla="*/ 97 w 1229"/>
                <a:gd name="T67" fmla="*/ 865 h 1229"/>
                <a:gd name="T68" fmla="*/ 87 w 1229"/>
                <a:gd name="T69" fmla="*/ 920 h 1229"/>
                <a:gd name="T70" fmla="*/ 149 w 1229"/>
                <a:gd name="T71" fmla="*/ 1008 h 1229"/>
                <a:gd name="T72" fmla="*/ 201 w 1229"/>
                <a:gd name="T73" fmla="*/ 1021 h 1229"/>
                <a:gd name="T74" fmla="*/ 315 w 1229"/>
                <a:gd name="T75" fmla="*/ 963 h 1229"/>
                <a:gd name="T76" fmla="*/ 400 w 1229"/>
                <a:gd name="T77" fmla="*/ 987 h 1229"/>
                <a:gd name="T78" fmla="*/ 430 w 1229"/>
                <a:gd name="T79" fmla="*/ 1046 h 1229"/>
                <a:gd name="T80" fmla="*/ 425 w 1229"/>
                <a:gd name="T81" fmla="*/ 1163 h 1229"/>
                <a:gd name="T82" fmla="*/ 455 w 1229"/>
                <a:gd name="T83" fmla="*/ 1202 h 1229"/>
                <a:gd name="T84" fmla="*/ 566 w 1229"/>
                <a:gd name="T85" fmla="*/ 1221 h 1229"/>
                <a:gd name="T86" fmla="*/ 610 w 1229"/>
                <a:gd name="T87" fmla="*/ 1199 h 1229"/>
                <a:gd name="T88" fmla="*/ 649 w 1229"/>
                <a:gd name="T89" fmla="*/ 1075 h 1229"/>
                <a:gd name="T90" fmla="*/ 716 w 1229"/>
                <a:gd name="T91" fmla="*/ 1034 h 1229"/>
                <a:gd name="T92" fmla="*/ 794 w 1229"/>
                <a:gd name="T93" fmla="*/ 1054 h 1229"/>
                <a:gd name="T94" fmla="*/ 866 w 1229"/>
                <a:gd name="T95" fmla="*/ 1133 h 1229"/>
                <a:gd name="T96" fmla="*/ 911 w 1229"/>
                <a:gd name="T97" fmla="*/ 1147 h 1229"/>
                <a:gd name="T98" fmla="*/ 1015 w 1229"/>
                <a:gd name="T99" fmla="*/ 1076 h 1229"/>
                <a:gd name="T100" fmla="*/ 1024 w 1229"/>
                <a:gd name="T101" fmla="*/ 1032 h 1229"/>
                <a:gd name="T102" fmla="*/ 961 w 1229"/>
                <a:gd name="T103" fmla="*/ 895 h 1229"/>
                <a:gd name="T104" fmla="*/ 989 w 1229"/>
                <a:gd name="T105" fmla="*/ 831 h 1229"/>
                <a:gd name="T106" fmla="*/ 1045 w 1229"/>
                <a:gd name="T107" fmla="*/ 798 h 1229"/>
                <a:gd name="T108" fmla="*/ 1154 w 1229"/>
                <a:gd name="T109" fmla="*/ 801 h 1229"/>
                <a:gd name="T110" fmla="*/ 1197 w 1229"/>
                <a:gd name="T111" fmla="*/ 785 h 1229"/>
                <a:gd name="T112" fmla="*/ 1225 w 1229"/>
                <a:gd name="T113" fmla="*/ 665 h 1229"/>
                <a:gd name="T114" fmla="*/ 596 w 1229"/>
                <a:gd name="T115" fmla="*/ 729 h 1229"/>
                <a:gd name="T116" fmla="*/ 499 w 1229"/>
                <a:gd name="T117" fmla="*/ 592 h 1229"/>
                <a:gd name="T118" fmla="*/ 636 w 1229"/>
                <a:gd name="T119" fmla="*/ 495 h 1229"/>
                <a:gd name="T120" fmla="*/ 733 w 1229"/>
                <a:gd name="T121" fmla="*/ 632 h 1229"/>
                <a:gd name="T122" fmla="*/ 596 w 1229"/>
                <a:gd name="T123" fmla="*/ 729 h 1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29" h="1229">
                  <a:moveTo>
                    <a:pt x="1225" y="665"/>
                  </a:moveTo>
                  <a:cubicBezTo>
                    <a:pt x="1229" y="635"/>
                    <a:pt x="1201" y="629"/>
                    <a:pt x="1201" y="629"/>
                  </a:cubicBezTo>
                  <a:cubicBezTo>
                    <a:pt x="1201" y="629"/>
                    <a:pt x="1154" y="612"/>
                    <a:pt x="1101" y="598"/>
                  </a:cubicBezTo>
                  <a:cubicBezTo>
                    <a:pt x="1048" y="583"/>
                    <a:pt x="1039" y="535"/>
                    <a:pt x="1039" y="535"/>
                  </a:cubicBezTo>
                  <a:cubicBezTo>
                    <a:pt x="1013" y="473"/>
                    <a:pt x="1046" y="447"/>
                    <a:pt x="1046" y="447"/>
                  </a:cubicBezTo>
                  <a:cubicBezTo>
                    <a:pt x="1146" y="354"/>
                    <a:pt x="1146" y="354"/>
                    <a:pt x="1146" y="354"/>
                  </a:cubicBezTo>
                  <a:cubicBezTo>
                    <a:pt x="1166" y="334"/>
                    <a:pt x="1152" y="314"/>
                    <a:pt x="1152" y="314"/>
                  </a:cubicBezTo>
                  <a:cubicBezTo>
                    <a:pt x="1082" y="216"/>
                    <a:pt x="1082" y="216"/>
                    <a:pt x="1082" y="216"/>
                  </a:cubicBezTo>
                  <a:cubicBezTo>
                    <a:pt x="1062" y="189"/>
                    <a:pt x="1031" y="209"/>
                    <a:pt x="1031" y="209"/>
                  </a:cubicBezTo>
                  <a:cubicBezTo>
                    <a:pt x="920" y="266"/>
                    <a:pt x="920" y="266"/>
                    <a:pt x="920" y="266"/>
                  </a:cubicBezTo>
                  <a:cubicBezTo>
                    <a:pt x="899" y="275"/>
                    <a:pt x="848" y="253"/>
                    <a:pt x="848" y="253"/>
                  </a:cubicBezTo>
                  <a:cubicBezTo>
                    <a:pt x="818" y="239"/>
                    <a:pt x="802" y="206"/>
                    <a:pt x="802" y="206"/>
                  </a:cubicBezTo>
                  <a:cubicBezTo>
                    <a:pt x="806" y="53"/>
                    <a:pt x="806" y="53"/>
                    <a:pt x="806" y="53"/>
                  </a:cubicBezTo>
                  <a:cubicBezTo>
                    <a:pt x="807" y="32"/>
                    <a:pt x="782" y="24"/>
                    <a:pt x="782" y="24"/>
                  </a:cubicBezTo>
                  <a:cubicBezTo>
                    <a:pt x="663" y="4"/>
                    <a:pt x="663" y="4"/>
                    <a:pt x="663" y="4"/>
                  </a:cubicBezTo>
                  <a:cubicBezTo>
                    <a:pt x="635" y="0"/>
                    <a:pt x="628" y="29"/>
                    <a:pt x="628" y="29"/>
                  </a:cubicBezTo>
                  <a:cubicBezTo>
                    <a:pt x="626" y="35"/>
                    <a:pt x="586" y="164"/>
                    <a:pt x="586" y="164"/>
                  </a:cubicBezTo>
                  <a:cubicBezTo>
                    <a:pt x="578" y="177"/>
                    <a:pt x="535" y="192"/>
                    <a:pt x="535" y="192"/>
                  </a:cubicBezTo>
                  <a:cubicBezTo>
                    <a:pt x="494" y="211"/>
                    <a:pt x="457" y="192"/>
                    <a:pt x="457" y="192"/>
                  </a:cubicBezTo>
                  <a:cubicBezTo>
                    <a:pt x="363" y="90"/>
                    <a:pt x="363" y="90"/>
                    <a:pt x="363" y="90"/>
                  </a:cubicBezTo>
                  <a:cubicBezTo>
                    <a:pt x="350" y="72"/>
                    <a:pt x="325" y="79"/>
                    <a:pt x="325" y="79"/>
                  </a:cubicBezTo>
                  <a:cubicBezTo>
                    <a:pt x="218" y="152"/>
                    <a:pt x="218" y="152"/>
                    <a:pt x="218" y="152"/>
                  </a:cubicBezTo>
                  <a:cubicBezTo>
                    <a:pt x="196" y="170"/>
                    <a:pt x="210" y="202"/>
                    <a:pt x="210" y="202"/>
                  </a:cubicBezTo>
                  <a:cubicBezTo>
                    <a:pt x="264" y="309"/>
                    <a:pt x="264" y="309"/>
                    <a:pt x="264" y="309"/>
                  </a:cubicBezTo>
                  <a:cubicBezTo>
                    <a:pt x="284" y="340"/>
                    <a:pt x="253" y="389"/>
                    <a:pt x="253" y="389"/>
                  </a:cubicBezTo>
                  <a:cubicBezTo>
                    <a:pt x="235" y="421"/>
                    <a:pt x="195" y="431"/>
                    <a:pt x="195" y="431"/>
                  </a:cubicBezTo>
                  <a:cubicBezTo>
                    <a:pt x="73" y="421"/>
                    <a:pt x="73" y="421"/>
                    <a:pt x="73" y="421"/>
                  </a:cubicBezTo>
                  <a:cubicBezTo>
                    <a:pt x="30" y="419"/>
                    <a:pt x="25" y="459"/>
                    <a:pt x="25" y="459"/>
                  </a:cubicBezTo>
                  <a:cubicBezTo>
                    <a:pt x="6" y="563"/>
                    <a:pt x="6" y="563"/>
                    <a:pt x="6" y="563"/>
                  </a:cubicBezTo>
                  <a:cubicBezTo>
                    <a:pt x="0" y="600"/>
                    <a:pt x="36" y="607"/>
                    <a:pt x="36" y="607"/>
                  </a:cubicBezTo>
                  <a:cubicBezTo>
                    <a:pt x="148" y="644"/>
                    <a:pt x="148" y="644"/>
                    <a:pt x="148" y="644"/>
                  </a:cubicBezTo>
                  <a:cubicBezTo>
                    <a:pt x="189" y="655"/>
                    <a:pt x="195" y="714"/>
                    <a:pt x="195" y="714"/>
                  </a:cubicBezTo>
                  <a:cubicBezTo>
                    <a:pt x="208" y="764"/>
                    <a:pt x="183" y="783"/>
                    <a:pt x="183" y="783"/>
                  </a:cubicBezTo>
                  <a:cubicBezTo>
                    <a:pt x="97" y="865"/>
                    <a:pt x="97" y="865"/>
                    <a:pt x="97" y="865"/>
                  </a:cubicBezTo>
                  <a:cubicBezTo>
                    <a:pt x="67" y="888"/>
                    <a:pt x="87" y="920"/>
                    <a:pt x="87" y="920"/>
                  </a:cubicBezTo>
                  <a:cubicBezTo>
                    <a:pt x="149" y="1008"/>
                    <a:pt x="149" y="1008"/>
                    <a:pt x="149" y="1008"/>
                  </a:cubicBezTo>
                  <a:cubicBezTo>
                    <a:pt x="179" y="1038"/>
                    <a:pt x="201" y="1021"/>
                    <a:pt x="201" y="1021"/>
                  </a:cubicBezTo>
                  <a:cubicBezTo>
                    <a:pt x="315" y="963"/>
                    <a:pt x="315" y="963"/>
                    <a:pt x="315" y="963"/>
                  </a:cubicBezTo>
                  <a:cubicBezTo>
                    <a:pt x="356" y="943"/>
                    <a:pt x="400" y="987"/>
                    <a:pt x="400" y="987"/>
                  </a:cubicBezTo>
                  <a:cubicBezTo>
                    <a:pt x="437" y="1013"/>
                    <a:pt x="430" y="1046"/>
                    <a:pt x="430" y="1046"/>
                  </a:cubicBezTo>
                  <a:cubicBezTo>
                    <a:pt x="425" y="1163"/>
                    <a:pt x="425" y="1163"/>
                    <a:pt x="425" y="1163"/>
                  </a:cubicBezTo>
                  <a:cubicBezTo>
                    <a:pt x="422" y="1190"/>
                    <a:pt x="455" y="1202"/>
                    <a:pt x="455" y="1202"/>
                  </a:cubicBezTo>
                  <a:cubicBezTo>
                    <a:pt x="566" y="1221"/>
                    <a:pt x="566" y="1221"/>
                    <a:pt x="566" y="1221"/>
                  </a:cubicBezTo>
                  <a:cubicBezTo>
                    <a:pt x="605" y="1229"/>
                    <a:pt x="610" y="1199"/>
                    <a:pt x="610" y="1199"/>
                  </a:cubicBezTo>
                  <a:cubicBezTo>
                    <a:pt x="649" y="1075"/>
                    <a:pt x="649" y="1075"/>
                    <a:pt x="649" y="1075"/>
                  </a:cubicBezTo>
                  <a:cubicBezTo>
                    <a:pt x="661" y="1042"/>
                    <a:pt x="716" y="1034"/>
                    <a:pt x="716" y="1034"/>
                  </a:cubicBezTo>
                  <a:cubicBezTo>
                    <a:pt x="769" y="1019"/>
                    <a:pt x="794" y="1054"/>
                    <a:pt x="794" y="1054"/>
                  </a:cubicBezTo>
                  <a:cubicBezTo>
                    <a:pt x="866" y="1133"/>
                    <a:pt x="866" y="1133"/>
                    <a:pt x="866" y="1133"/>
                  </a:cubicBezTo>
                  <a:cubicBezTo>
                    <a:pt x="880" y="1157"/>
                    <a:pt x="911" y="1147"/>
                    <a:pt x="911" y="1147"/>
                  </a:cubicBezTo>
                  <a:cubicBezTo>
                    <a:pt x="1015" y="1076"/>
                    <a:pt x="1015" y="1076"/>
                    <a:pt x="1015" y="1076"/>
                  </a:cubicBezTo>
                  <a:cubicBezTo>
                    <a:pt x="1039" y="1054"/>
                    <a:pt x="1024" y="1032"/>
                    <a:pt x="1024" y="1032"/>
                  </a:cubicBezTo>
                  <a:cubicBezTo>
                    <a:pt x="961" y="895"/>
                    <a:pt x="961" y="895"/>
                    <a:pt x="961" y="895"/>
                  </a:cubicBezTo>
                  <a:cubicBezTo>
                    <a:pt x="952" y="871"/>
                    <a:pt x="989" y="831"/>
                    <a:pt x="989" y="831"/>
                  </a:cubicBezTo>
                  <a:cubicBezTo>
                    <a:pt x="1014" y="796"/>
                    <a:pt x="1045" y="798"/>
                    <a:pt x="1045" y="798"/>
                  </a:cubicBezTo>
                  <a:cubicBezTo>
                    <a:pt x="1154" y="801"/>
                    <a:pt x="1154" y="801"/>
                    <a:pt x="1154" y="801"/>
                  </a:cubicBezTo>
                  <a:cubicBezTo>
                    <a:pt x="1194" y="807"/>
                    <a:pt x="1197" y="785"/>
                    <a:pt x="1197" y="785"/>
                  </a:cubicBezTo>
                  <a:cubicBezTo>
                    <a:pt x="1197" y="785"/>
                    <a:pt x="1220" y="696"/>
                    <a:pt x="1225" y="665"/>
                  </a:cubicBezTo>
                  <a:close/>
                  <a:moveTo>
                    <a:pt x="596" y="729"/>
                  </a:moveTo>
                  <a:cubicBezTo>
                    <a:pt x="531" y="718"/>
                    <a:pt x="488" y="657"/>
                    <a:pt x="499" y="592"/>
                  </a:cubicBezTo>
                  <a:cubicBezTo>
                    <a:pt x="510" y="528"/>
                    <a:pt x="571" y="484"/>
                    <a:pt x="636" y="495"/>
                  </a:cubicBezTo>
                  <a:cubicBezTo>
                    <a:pt x="701" y="507"/>
                    <a:pt x="744" y="568"/>
                    <a:pt x="733" y="632"/>
                  </a:cubicBezTo>
                  <a:cubicBezTo>
                    <a:pt x="722" y="697"/>
                    <a:pt x="660" y="740"/>
                    <a:pt x="596" y="7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Freeform 492"/>
            <p:cNvSpPr>
              <a:spLocks noEditPoints="1"/>
            </p:cNvSpPr>
            <p:nvPr/>
          </p:nvSpPr>
          <p:spPr bwMode="auto">
            <a:xfrm>
              <a:off x="4893297" y="2041048"/>
              <a:ext cx="288826" cy="294010"/>
            </a:xfrm>
            <a:custGeom>
              <a:avLst/>
              <a:gdLst>
                <a:gd name="T0" fmla="*/ 128 w 165"/>
                <a:gd name="T1" fmla="*/ 26 h 168"/>
                <a:gd name="T2" fmla="*/ 25 w 165"/>
                <a:gd name="T3" fmla="*/ 37 h 168"/>
                <a:gd name="T4" fmla="*/ 36 w 165"/>
                <a:gd name="T5" fmla="*/ 142 h 168"/>
                <a:gd name="T6" fmla="*/ 140 w 165"/>
                <a:gd name="T7" fmla="*/ 130 h 168"/>
                <a:gd name="T8" fmla="*/ 128 w 165"/>
                <a:gd name="T9" fmla="*/ 26 h 168"/>
                <a:gd name="T10" fmla="*/ 50 w 165"/>
                <a:gd name="T11" fmla="*/ 124 h 168"/>
                <a:gd name="T12" fmla="*/ 42 w 165"/>
                <a:gd name="T13" fmla="*/ 51 h 168"/>
                <a:gd name="T14" fmla="*/ 114 w 165"/>
                <a:gd name="T15" fmla="*/ 43 h 168"/>
                <a:gd name="T16" fmla="*/ 122 w 165"/>
                <a:gd name="T17" fmla="*/ 116 h 168"/>
                <a:gd name="T18" fmla="*/ 50 w 165"/>
                <a:gd name="T19" fmla="*/ 12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5" h="168">
                  <a:moveTo>
                    <a:pt x="128" y="26"/>
                  </a:moveTo>
                  <a:cubicBezTo>
                    <a:pt x="97" y="0"/>
                    <a:pt x="50" y="5"/>
                    <a:pt x="25" y="37"/>
                  </a:cubicBezTo>
                  <a:cubicBezTo>
                    <a:pt x="0" y="69"/>
                    <a:pt x="5" y="116"/>
                    <a:pt x="36" y="142"/>
                  </a:cubicBezTo>
                  <a:cubicBezTo>
                    <a:pt x="68" y="168"/>
                    <a:pt x="114" y="163"/>
                    <a:pt x="140" y="130"/>
                  </a:cubicBezTo>
                  <a:cubicBezTo>
                    <a:pt x="165" y="98"/>
                    <a:pt x="160" y="51"/>
                    <a:pt x="128" y="26"/>
                  </a:cubicBezTo>
                  <a:close/>
                  <a:moveTo>
                    <a:pt x="50" y="124"/>
                  </a:moveTo>
                  <a:cubicBezTo>
                    <a:pt x="28" y="107"/>
                    <a:pt x="25" y="74"/>
                    <a:pt x="42" y="51"/>
                  </a:cubicBezTo>
                  <a:cubicBezTo>
                    <a:pt x="60" y="29"/>
                    <a:pt x="92" y="25"/>
                    <a:pt x="114" y="43"/>
                  </a:cubicBezTo>
                  <a:cubicBezTo>
                    <a:pt x="136" y="61"/>
                    <a:pt x="140" y="94"/>
                    <a:pt x="122" y="116"/>
                  </a:cubicBezTo>
                  <a:cubicBezTo>
                    <a:pt x="105" y="139"/>
                    <a:pt x="72" y="142"/>
                    <a:pt x="50" y="1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Freeform 493"/>
            <p:cNvSpPr/>
            <p:nvPr/>
          </p:nvSpPr>
          <p:spPr bwMode="auto">
            <a:xfrm>
              <a:off x="4888113" y="2272109"/>
              <a:ext cx="91091" cy="108865"/>
            </a:xfrm>
            <a:custGeom>
              <a:avLst/>
              <a:gdLst>
                <a:gd name="T0" fmla="*/ 20 w 52"/>
                <a:gd name="T1" fmla="*/ 56 h 62"/>
                <a:gd name="T2" fmla="*/ 5 w 52"/>
                <a:gd name="T3" fmla="*/ 58 h 62"/>
                <a:gd name="T4" fmla="*/ 5 w 52"/>
                <a:gd name="T5" fmla="*/ 58 h 62"/>
                <a:gd name="T6" fmla="*/ 3 w 52"/>
                <a:gd name="T7" fmla="*/ 43 h 62"/>
                <a:gd name="T8" fmla="*/ 31 w 52"/>
                <a:gd name="T9" fmla="*/ 6 h 62"/>
                <a:gd name="T10" fmla="*/ 46 w 52"/>
                <a:gd name="T11" fmla="*/ 4 h 62"/>
                <a:gd name="T12" fmla="*/ 46 w 52"/>
                <a:gd name="T13" fmla="*/ 4 h 62"/>
                <a:gd name="T14" fmla="*/ 48 w 52"/>
                <a:gd name="T15" fmla="*/ 20 h 62"/>
                <a:gd name="T16" fmla="*/ 20 w 52"/>
                <a:gd name="T17" fmla="*/ 5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62">
                  <a:moveTo>
                    <a:pt x="20" y="56"/>
                  </a:moveTo>
                  <a:cubicBezTo>
                    <a:pt x="17" y="61"/>
                    <a:pt x="10" y="62"/>
                    <a:pt x="5" y="58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0" y="54"/>
                    <a:pt x="0" y="47"/>
                    <a:pt x="3" y="43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5" y="1"/>
                    <a:pt x="42" y="0"/>
                    <a:pt x="46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51" y="8"/>
                    <a:pt x="52" y="15"/>
                    <a:pt x="48" y="20"/>
                  </a:cubicBezTo>
                  <a:lnTo>
                    <a:pt x="20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Freeform 494"/>
            <p:cNvSpPr/>
            <p:nvPr/>
          </p:nvSpPr>
          <p:spPr bwMode="auto">
            <a:xfrm>
              <a:off x="4975501" y="2106219"/>
              <a:ext cx="70355" cy="47397"/>
            </a:xfrm>
            <a:custGeom>
              <a:avLst/>
              <a:gdLst>
                <a:gd name="T0" fmla="*/ 8 w 40"/>
                <a:gd name="T1" fmla="*/ 26 h 27"/>
                <a:gd name="T2" fmla="*/ 9 w 40"/>
                <a:gd name="T3" fmla="*/ 25 h 27"/>
                <a:gd name="T4" fmla="*/ 34 w 40"/>
                <a:gd name="T5" fmla="*/ 10 h 27"/>
                <a:gd name="T6" fmla="*/ 32 w 40"/>
                <a:gd name="T7" fmla="*/ 1 h 27"/>
                <a:gd name="T8" fmla="*/ 32 w 40"/>
                <a:gd name="T9" fmla="*/ 0 h 27"/>
                <a:gd name="T10" fmla="*/ 2 w 40"/>
                <a:gd name="T11" fmla="*/ 19 h 27"/>
                <a:gd name="T12" fmla="*/ 1 w 40"/>
                <a:gd name="T13" fmla="*/ 19 h 27"/>
                <a:gd name="T14" fmla="*/ 8 w 40"/>
                <a:gd name="T15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27">
                  <a:moveTo>
                    <a:pt x="8" y="26"/>
                  </a:moveTo>
                  <a:cubicBezTo>
                    <a:pt x="9" y="26"/>
                    <a:pt x="9" y="25"/>
                    <a:pt x="9" y="25"/>
                  </a:cubicBezTo>
                  <a:cubicBezTo>
                    <a:pt x="16" y="17"/>
                    <a:pt x="25" y="12"/>
                    <a:pt x="34" y="10"/>
                  </a:cubicBezTo>
                  <a:cubicBezTo>
                    <a:pt x="40" y="4"/>
                    <a:pt x="32" y="1"/>
                    <a:pt x="32" y="1"/>
                  </a:cubicBezTo>
                  <a:cubicBezTo>
                    <a:pt x="32" y="1"/>
                    <a:pt x="32" y="1"/>
                    <a:pt x="32" y="0"/>
                  </a:cubicBezTo>
                  <a:cubicBezTo>
                    <a:pt x="21" y="3"/>
                    <a:pt x="10" y="9"/>
                    <a:pt x="2" y="19"/>
                  </a:cubicBezTo>
                  <a:cubicBezTo>
                    <a:pt x="2" y="19"/>
                    <a:pt x="1" y="19"/>
                    <a:pt x="1" y="19"/>
                  </a:cubicBezTo>
                  <a:cubicBezTo>
                    <a:pt x="0" y="27"/>
                    <a:pt x="8" y="26"/>
                    <a:pt x="8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Freeform 522"/>
            <p:cNvSpPr/>
            <p:nvPr/>
          </p:nvSpPr>
          <p:spPr bwMode="auto">
            <a:xfrm>
              <a:off x="5487242" y="2869758"/>
              <a:ext cx="251797" cy="174777"/>
            </a:xfrm>
            <a:custGeom>
              <a:avLst/>
              <a:gdLst>
                <a:gd name="T0" fmla="*/ 296 w 340"/>
                <a:gd name="T1" fmla="*/ 96 h 236"/>
                <a:gd name="T2" fmla="*/ 319 w 340"/>
                <a:gd name="T3" fmla="*/ 52 h 236"/>
                <a:gd name="T4" fmla="*/ 340 w 340"/>
                <a:gd name="T5" fmla="*/ 4 h 236"/>
                <a:gd name="T6" fmla="*/ 286 w 340"/>
                <a:gd name="T7" fmla="*/ 2 h 236"/>
                <a:gd name="T8" fmla="*/ 232 w 340"/>
                <a:gd name="T9" fmla="*/ 0 h 236"/>
                <a:gd name="T10" fmla="*/ 253 w 340"/>
                <a:gd name="T11" fmla="*/ 26 h 236"/>
                <a:gd name="T12" fmla="*/ 2 w 340"/>
                <a:gd name="T13" fmla="*/ 175 h 236"/>
                <a:gd name="T14" fmla="*/ 0 w 340"/>
                <a:gd name="T15" fmla="*/ 236 h 236"/>
                <a:gd name="T16" fmla="*/ 272 w 340"/>
                <a:gd name="T17" fmla="*/ 66 h 236"/>
                <a:gd name="T18" fmla="*/ 296 w 340"/>
                <a:gd name="T19" fmla="*/ 9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236">
                  <a:moveTo>
                    <a:pt x="296" y="96"/>
                  </a:moveTo>
                  <a:lnTo>
                    <a:pt x="319" y="52"/>
                  </a:lnTo>
                  <a:lnTo>
                    <a:pt x="340" y="4"/>
                  </a:lnTo>
                  <a:lnTo>
                    <a:pt x="286" y="2"/>
                  </a:lnTo>
                  <a:lnTo>
                    <a:pt x="232" y="0"/>
                  </a:lnTo>
                  <a:lnTo>
                    <a:pt x="253" y="26"/>
                  </a:lnTo>
                  <a:lnTo>
                    <a:pt x="2" y="175"/>
                  </a:lnTo>
                  <a:lnTo>
                    <a:pt x="0" y="236"/>
                  </a:lnTo>
                  <a:lnTo>
                    <a:pt x="272" y="66"/>
                  </a:lnTo>
                  <a:lnTo>
                    <a:pt x="296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Freeform 523"/>
            <p:cNvSpPr/>
            <p:nvPr/>
          </p:nvSpPr>
          <p:spPr bwMode="auto">
            <a:xfrm>
              <a:off x="5669425" y="2953443"/>
              <a:ext cx="68133" cy="239948"/>
            </a:xfrm>
            <a:custGeom>
              <a:avLst/>
              <a:gdLst>
                <a:gd name="T0" fmla="*/ 39 w 39"/>
                <a:gd name="T1" fmla="*/ 125 h 137"/>
                <a:gd name="T2" fmla="*/ 26 w 39"/>
                <a:gd name="T3" fmla="*/ 137 h 137"/>
                <a:gd name="T4" fmla="*/ 13 w 39"/>
                <a:gd name="T5" fmla="*/ 137 h 137"/>
                <a:gd name="T6" fmla="*/ 0 w 39"/>
                <a:gd name="T7" fmla="*/ 125 h 137"/>
                <a:gd name="T8" fmla="*/ 0 w 39"/>
                <a:gd name="T9" fmla="*/ 13 h 137"/>
                <a:gd name="T10" fmla="*/ 13 w 39"/>
                <a:gd name="T11" fmla="*/ 0 h 137"/>
                <a:gd name="T12" fmla="*/ 26 w 39"/>
                <a:gd name="T13" fmla="*/ 0 h 137"/>
                <a:gd name="T14" fmla="*/ 39 w 39"/>
                <a:gd name="T15" fmla="*/ 13 h 137"/>
                <a:gd name="T16" fmla="*/ 39 w 39"/>
                <a:gd name="T17" fmla="*/ 12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137">
                  <a:moveTo>
                    <a:pt x="39" y="125"/>
                  </a:moveTo>
                  <a:cubicBezTo>
                    <a:pt x="39" y="132"/>
                    <a:pt x="33" y="137"/>
                    <a:pt x="26" y="137"/>
                  </a:cubicBezTo>
                  <a:cubicBezTo>
                    <a:pt x="13" y="137"/>
                    <a:pt x="13" y="137"/>
                    <a:pt x="13" y="137"/>
                  </a:cubicBezTo>
                  <a:cubicBezTo>
                    <a:pt x="6" y="137"/>
                    <a:pt x="0" y="132"/>
                    <a:pt x="0" y="12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3" y="0"/>
                    <a:pt x="39" y="6"/>
                    <a:pt x="39" y="13"/>
                  </a:cubicBezTo>
                  <a:lnTo>
                    <a:pt x="39" y="1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Freeform 524"/>
            <p:cNvSpPr/>
            <p:nvPr/>
          </p:nvSpPr>
          <p:spPr bwMode="auto">
            <a:xfrm>
              <a:off x="5579815" y="3004543"/>
              <a:ext cx="66652" cy="188848"/>
            </a:xfrm>
            <a:custGeom>
              <a:avLst/>
              <a:gdLst>
                <a:gd name="T0" fmla="*/ 38 w 38"/>
                <a:gd name="T1" fmla="*/ 96 h 108"/>
                <a:gd name="T2" fmla="*/ 26 w 38"/>
                <a:gd name="T3" fmla="*/ 108 h 108"/>
                <a:gd name="T4" fmla="*/ 13 w 38"/>
                <a:gd name="T5" fmla="*/ 108 h 108"/>
                <a:gd name="T6" fmla="*/ 0 w 38"/>
                <a:gd name="T7" fmla="*/ 96 h 108"/>
                <a:gd name="T8" fmla="*/ 0 w 38"/>
                <a:gd name="T9" fmla="*/ 12 h 108"/>
                <a:gd name="T10" fmla="*/ 13 w 38"/>
                <a:gd name="T11" fmla="*/ 0 h 108"/>
                <a:gd name="T12" fmla="*/ 26 w 38"/>
                <a:gd name="T13" fmla="*/ 0 h 108"/>
                <a:gd name="T14" fmla="*/ 38 w 38"/>
                <a:gd name="T15" fmla="*/ 12 h 108"/>
                <a:gd name="T16" fmla="*/ 38 w 38"/>
                <a:gd name="T17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108">
                  <a:moveTo>
                    <a:pt x="38" y="96"/>
                  </a:moveTo>
                  <a:cubicBezTo>
                    <a:pt x="38" y="103"/>
                    <a:pt x="33" y="108"/>
                    <a:pt x="26" y="108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6" y="108"/>
                    <a:pt x="0" y="103"/>
                    <a:pt x="0" y="9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3" y="0"/>
                    <a:pt x="38" y="6"/>
                    <a:pt x="38" y="12"/>
                  </a:cubicBezTo>
                  <a:lnTo>
                    <a:pt x="38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Freeform 525"/>
            <p:cNvSpPr/>
            <p:nvPr/>
          </p:nvSpPr>
          <p:spPr bwMode="auto">
            <a:xfrm>
              <a:off x="5483540" y="3051200"/>
              <a:ext cx="79242" cy="148857"/>
            </a:xfrm>
            <a:custGeom>
              <a:avLst/>
              <a:gdLst>
                <a:gd name="T0" fmla="*/ 29 w 45"/>
                <a:gd name="T1" fmla="*/ 85 h 85"/>
                <a:gd name="T2" fmla="*/ 15 w 45"/>
                <a:gd name="T3" fmla="*/ 85 h 85"/>
                <a:gd name="T4" fmla="*/ 0 w 45"/>
                <a:gd name="T5" fmla="*/ 69 h 85"/>
                <a:gd name="T6" fmla="*/ 0 w 45"/>
                <a:gd name="T7" fmla="*/ 16 h 85"/>
                <a:gd name="T8" fmla="*/ 15 w 45"/>
                <a:gd name="T9" fmla="*/ 0 h 85"/>
                <a:gd name="T10" fmla="*/ 29 w 45"/>
                <a:gd name="T11" fmla="*/ 0 h 85"/>
                <a:gd name="T12" fmla="*/ 45 w 45"/>
                <a:gd name="T13" fmla="*/ 16 h 85"/>
                <a:gd name="T14" fmla="*/ 45 w 45"/>
                <a:gd name="T15" fmla="*/ 69 h 85"/>
                <a:gd name="T16" fmla="*/ 29 w 45"/>
                <a:gd name="T1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85">
                  <a:moveTo>
                    <a:pt x="29" y="85"/>
                  </a:moveTo>
                  <a:cubicBezTo>
                    <a:pt x="15" y="85"/>
                    <a:pt x="15" y="85"/>
                    <a:pt x="15" y="85"/>
                  </a:cubicBezTo>
                  <a:cubicBezTo>
                    <a:pt x="7" y="85"/>
                    <a:pt x="0" y="78"/>
                    <a:pt x="0" y="6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7" y="0"/>
                    <a:pt x="45" y="7"/>
                    <a:pt x="45" y="1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5" y="78"/>
                    <a:pt x="37" y="85"/>
                    <a:pt x="29" y="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Freeform 526"/>
            <p:cNvSpPr/>
            <p:nvPr/>
          </p:nvSpPr>
          <p:spPr bwMode="auto">
            <a:xfrm>
              <a:off x="5722006" y="2144729"/>
              <a:ext cx="138489" cy="134786"/>
            </a:xfrm>
            <a:custGeom>
              <a:avLst/>
              <a:gdLst>
                <a:gd name="T0" fmla="*/ 41 w 79"/>
                <a:gd name="T1" fmla="*/ 76 h 77"/>
                <a:gd name="T2" fmla="*/ 78 w 79"/>
                <a:gd name="T3" fmla="*/ 37 h 77"/>
                <a:gd name="T4" fmla="*/ 38 w 79"/>
                <a:gd name="T5" fmla="*/ 0 h 77"/>
                <a:gd name="T6" fmla="*/ 1 w 79"/>
                <a:gd name="T7" fmla="*/ 40 h 77"/>
                <a:gd name="T8" fmla="*/ 41 w 79"/>
                <a:gd name="T9" fmla="*/ 7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7">
                  <a:moveTo>
                    <a:pt x="41" y="76"/>
                  </a:moveTo>
                  <a:cubicBezTo>
                    <a:pt x="62" y="76"/>
                    <a:pt x="79" y="58"/>
                    <a:pt x="78" y="37"/>
                  </a:cubicBezTo>
                  <a:cubicBezTo>
                    <a:pt x="78" y="16"/>
                    <a:pt x="60" y="0"/>
                    <a:pt x="38" y="0"/>
                  </a:cubicBezTo>
                  <a:cubicBezTo>
                    <a:pt x="17" y="1"/>
                    <a:pt x="0" y="19"/>
                    <a:pt x="1" y="40"/>
                  </a:cubicBezTo>
                  <a:cubicBezTo>
                    <a:pt x="2" y="61"/>
                    <a:pt x="20" y="77"/>
                    <a:pt x="41" y="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Freeform 527"/>
            <p:cNvSpPr/>
            <p:nvPr/>
          </p:nvSpPr>
          <p:spPr bwMode="auto">
            <a:xfrm>
              <a:off x="5655354" y="2288402"/>
              <a:ext cx="273274" cy="197735"/>
            </a:xfrm>
            <a:custGeom>
              <a:avLst/>
              <a:gdLst>
                <a:gd name="T0" fmla="*/ 119 w 156"/>
                <a:gd name="T1" fmla="*/ 0 h 113"/>
                <a:gd name="T2" fmla="*/ 80 w 156"/>
                <a:gd name="T3" fmla="*/ 46 h 113"/>
                <a:gd name="T4" fmla="*/ 37 w 156"/>
                <a:gd name="T5" fmla="*/ 1 h 113"/>
                <a:gd name="T6" fmla="*/ 1 w 156"/>
                <a:gd name="T7" fmla="*/ 50 h 113"/>
                <a:gd name="T8" fmla="*/ 3 w 156"/>
                <a:gd name="T9" fmla="*/ 113 h 113"/>
                <a:gd name="T10" fmla="*/ 156 w 156"/>
                <a:gd name="T11" fmla="*/ 113 h 113"/>
                <a:gd name="T12" fmla="*/ 154 w 156"/>
                <a:gd name="T13" fmla="*/ 45 h 113"/>
                <a:gd name="T14" fmla="*/ 119 w 156"/>
                <a:gd name="T1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" h="113">
                  <a:moveTo>
                    <a:pt x="119" y="0"/>
                  </a:moveTo>
                  <a:cubicBezTo>
                    <a:pt x="80" y="46"/>
                    <a:pt x="80" y="46"/>
                    <a:pt x="80" y="46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11" y="11"/>
                    <a:pt x="0" y="26"/>
                    <a:pt x="1" y="50"/>
                  </a:cubicBezTo>
                  <a:cubicBezTo>
                    <a:pt x="3" y="113"/>
                    <a:pt x="3" y="113"/>
                    <a:pt x="3" y="113"/>
                  </a:cubicBezTo>
                  <a:cubicBezTo>
                    <a:pt x="156" y="113"/>
                    <a:pt x="156" y="113"/>
                    <a:pt x="156" y="113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3" y="23"/>
                    <a:pt x="144" y="9"/>
                    <a:pt x="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Freeform 534"/>
            <p:cNvSpPr>
              <a:spLocks noEditPoints="1"/>
            </p:cNvSpPr>
            <p:nvPr/>
          </p:nvSpPr>
          <p:spPr bwMode="auto">
            <a:xfrm>
              <a:off x="4751846" y="2769779"/>
              <a:ext cx="159225" cy="268090"/>
            </a:xfrm>
            <a:custGeom>
              <a:avLst/>
              <a:gdLst>
                <a:gd name="T0" fmla="*/ 54 w 91"/>
                <a:gd name="T1" fmla="*/ 71 h 153"/>
                <a:gd name="T2" fmla="*/ 91 w 91"/>
                <a:gd name="T3" fmla="*/ 25 h 153"/>
                <a:gd name="T4" fmla="*/ 91 w 91"/>
                <a:gd name="T5" fmla="*/ 25 h 153"/>
                <a:gd name="T6" fmla="*/ 91 w 91"/>
                <a:gd name="T7" fmla="*/ 0 h 153"/>
                <a:gd name="T8" fmla="*/ 46 w 91"/>
                <a:gd name="T9" fmla="*/ 0 h 153"/>
                <a:gd name="T10" fmla="*/ 45 w 91"/>
                <a:gd name="T11" fmla="*/ 0 h 153"/>
                <a:gd name="T12" fmla="*/ 0 w 91"/>
                <a:gd name="T13" fmla="*/ 0 h 153"/>
                <a:gd name="T14" fmla="*/ 0 w 91"/>
                <a:gd name="T15" fmla="*/ 25 h 153"/>
                <a:gd name="T16" fmla="*/ 0 w 91"/>
                <a:gd name="T17" fmla="*/ 25 h 153"/>
                <a:gd name="T18" fmla="*/ 37 w 91"/>
                <a:gd name="T19" fmla="*/ 71 h 153"/>
                <a:gd name="T20" fmla="*/ 42 w 91"/>
                <a:gd name="T21" fmla="*/ 77 h 153"/>
                <a:gd name="T22" fmla="*/ 40 w 91"/>
                <a:gd name="T23" fmla="*/ 82 h 153"/>
                <a:gd name="T24" fmla="*/ 0 w 91"/>
                <a:gd name="T25" fmla="*/ 128 h 153"/>
                <a:gd name="T26" fmla="*/ 0 w 91"/>
                <a:gd name="T27" fmla="*/ 128 h 153"/>
                <a:gd name="T28" fmla="*/ 0 w 91"/>
                <a:gd name="T29" fmla="*/ 153 h 153"/>
                <a:gd name="T30" fmla="*/ 45 w 91"/>
                <a:gd name="T31" fmla="*/ 153 h 153"/>
                <a:gd name="T32" fmla="*/ 46 w 91"/>
                <a:gd name="T33" fmla="*/ 153 h 153"/>
                <a:gd name="T34" fmla="*/ 91 w 91"/>
                <a:gd name="T35" fmla="*/ 153 h 153"/>
                <a:gd name="T36" fmla="*/ 91 w 91"/>
                <a:gd name="T37" fmla="*/ 128 h 153"/>
                <a:gd name="T38" fmla="*/ 91 w 91"/>
                <a:gd name="T39" fmla="*/ 128 h 153"/>
                <a:gd name="T40" fmla="*/ 51 w 91"/>
                <a:gd name="T41" fmla="*/ 82 h 153"/>
                <a:gd name="T42" fmla="*/ 49 w 91"/>
                <a:gd name="T43" fmla="*/ 77 h 153"/>
                <a:gd name="T44" fmla="*/ 54 w 91"/>
                <a:gd name="T45" fmla="*/ 71 h 153"/>
                <a:gd name="T46" fmla="*/ 14 w 91"/>
                <a:gd name="T47" fmla="*/ 127 h 153"/>
                <a:gd name="T48" fmla="*/ 14 w 91"/>
                <a:gd name="T49" fmla="*/ 124 h 153"/>
                <a:gd name="T50" fmla="*/ 14 w 91"/>
                <a:gd name="T51" fmla="*/ 124 h 153"/>
                <a:gd name="T52" fmla="*/ 42 w 91"/>
                <a:gd name="T53" fmla="*/ 92 h 153"/>
                <a:gd name="T54" fmla="*/ 14 w 91"/>
                <a:gd name="T55" fmla="*/ 127 h 153"/>
                <a:gd name="T56" fmla="*/ 80 w 91"/>
                <a:gd name="T57" fmla="*/ 124 h 153"/>
                <a:gd name="T58" fmla="*/ 80 w 91"/>
                <a:gd name="T59" fmla="*/ 126 h 153"/>
                <a:gd name="T60" fmla="*/ 52 w 91"/>
                <a:gd name="T61" fmla="*/ 92 h 153"/>
                <a:gd name="T62" fmla="*/ 80 w 91"/>
                <a:gd name="T63" fmla="*/ 124 h 153"/>
                <a:gd name="T64" fmla="*/ 42 w 91"/>
                <a:gd name="T65" fmla="*/ 41 h 153"/>
                <a:gd name="T66" fmla="*/ 18 w 91"/>
                <a:gd name="T67" fmla="*/ 45 h 153"/>
                <a:gd name="T68" fmla="*/ 14 w 91"/>
                <a:gd name="T69" fmla="*/ 28 h 153"/>
                <a:gd name="T70" fmla="*/ 14 w 91"/>
                <a:gd name="T71" fmla="*/ 28 h 153"/>
                <a:gd name="T72" fmla="*/ 14 w 91"/>
                <a:gd name="T73" fmla="*/ 11 h 153"/>
                <a:gd name="T74" fmla="*/ 19 w 91"/>
                <a:gd name="T75" fmla="*/ 11 h 153"/>
                <a:gd name="T76" fmla="*/ 75 w 91"/>
                <a:gd name="T77" fmla="*/ 11 h 153"/>
                <a:gd name="T78" fmla="*/ 80 w 91"/>
                <a:gd name="T79" fmla="*/ 11 h 153"/>
                <a:gd name="T80" fmla="*/ 80 w 91"/>
                <a:gd name="T81" fmla="*/ 28 h 153"/>
                <a:gd name="T82" fmla="*/ 79 w 91"/>
                <a:gd name="T83" fmla="*/ 37 h 153"/>
                <a:gd name="T84" fmla="*/ 60 w 91"/>
                <a:gd name="T85" fmla="*/ 43 h 153"/>
                <a:gd name="T86" fmla="*/ 42 w 91"/>
                <a:gd name="T87" fmla="*/ 4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1" h="153">
                  <a:moveTo>
                    <a:pt x="54" y="71"/>
                  </a:moveTo>
                  <a:cubicBezTo>
                    <a:pt x="75" y="66"/>
                    <a:pt x="91" y="48"/>
                    <a:pt x="91" y="25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48"/>
                    <a:pt x="16" y="66"/>
                    <a:pt x="37" y="71"/>
                  </a:cubicBezTo>
                  <a:cubicBezTo>
                    <a:pt x="39" y="72"/>
                    <a:pt x="41" y="75"/>
                    <a:pt x="42" y="77"/>
                  </a:cubicBezTo>
                  <a:cubicBezTo>
                    <a:pt x="42" y="79"/>
                    <a:pt x="41" y="80"/>
                    <a:pt x="40" y="82"/>
                  </a:cubicBezTo>
                  <a:cubicBezTo>
                    <a:pt x="17" y="85"/>
                    <a:pt x="0" y="104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45" y="153"/>
                    <a:pt x="45" y="153"/>
                    <a:pt x="45" y="153"/>
                  </a:cubicBezTo>
                  <a:cubicBezTo>
                    <a:pt x="46" y="153"/>
                    <a:pt x="46" y="153"/>
                    <a:pt x="46" y="153"/>
                  </a:cubicBezTo>
                  <a:cubicBezTo>
                    <a:pt x="91" y="153"/>
                    <a:pt x="91" y="153"/>
                    <a:pt x="91" y="153"/>
                  </a:cubicBezTo>
                  <a:cubicBezTo>
                    <a:pt x="91" y="128"/>
                    <a:pt x="91" y="128"/>
                    <a:pt x="91" y="128"/>
                  </a:cubicBezTo>
                  <a:cubicBezTo>
                    <a:pt x="91" y="128"/>
                    <a:pt x="91" y="128"/>
                    <a:pt x="91" y="128"/>
                  </a:cubicBezTo>
                  <a:cubicBezTo>
                    <a:pt x="91" y="104"/>
                    <a:pt x="74" y="85"/>
                    <a:pt x="51" y="82"/>
                  </a:cubicBezTo>
                  <a:cubicBezTo>
                    <a:pt x="50" y="80"/>
                    <a:pt x="49" y="79"/>
                    <a:pt x="49" y="77"/>
                  </a:cubicBezTo>
                  <a:cubicBezTo>
                    <a:pt x="50" y="75"/>
                    <a:pt x="51" y="72"/>
                    <a:pt x="54" y="71"/>
                  </a:cubicBezTo>
                  <a:close/>
                  <a:moveTo>
                    <a:pt x="14" y="127"/>
                  </a:moveTo>
                  <a:cubicBezTo>
                    <a:pt x="14" y="124"/>
                    <a:pt x="14" y="124"/>
                    <a:pt x="14" y="124"/>
                  </a:cubicBezTo>
                  <a:cubicBezTo>
                    <a:pt x="14" y="124"/>
                    <a:pt x="14" y="124"/>
                    <a:pt x="14" y="124"/>
                  </a:cubicBezTo>
                  <a:cubicBezTo>
                    <a:pt x="14" y="108"/>
                    <a:pt x="26" y="95"/>
                    <a:pt x="42" y="92"/>
                  </a:cubicBezTo>
                  <a:cubicBezTo>
                    <a:pt x="41" y="98"/>
                    <a:pt x="38" y="114"/>
                    <a:pt x="14" y="127"/>
                  </a:cubicBezTo>
                  <a:close/>
                  <a:moveTo>
                    <a:pt x="80" y="124"/>
                  </a:moveTo>
                  <a:cubicBezTo>
                    <a:pt x="80" y="126"/>
                    <a:pt x="80" y="126"/>
                    <a:pt x="80" y="126"/>
                  </a:cubicBezTo>
                  <a:cubicBezTo>
                    <a:pt x="70" y="120"/>
                    <a:pt x="51" y="106"/>
                    <a:pt x="52" y="92"/>
                  </a:cubicBezTo>
                  <a:cubicBezTo>
                    <a:pt x="67" y="94"/>
                    <a:pt x="80" y="108"/>
                    <a:pt x="80" y="124"/>
                  </a:cubicBezTo>
                  <a:close/>
                  <a:moveTo>
                    <a:pt x="42" y="41"/>
                  </a:moveTo>
                  <a:cubicBezTo>
                    <a:pt x="32" y="37"/>
                    <a:pt x="23" y="42"/>
                    <a:pt x="18" y="45"/>
                  </a:cubicBezTo>
                  <a:cubicBezTo>
                    <a:pt x="16" y="40"/>
                    <a:pt x="14" y="34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31"/>
                    <a:pt x="79" y="34"/>
                    <a:pt x="79" y="37"/>
                  </a:cubicBezTo>
                  <a:cubicBezTo>
                    <a:pt x="73" y="37"/>
                    <a:pt x="63" y="41"/>
                    <a:pt x="60" y="43"/>
                  </a:cubicBezTo>
                  <a:cubicBezTo>
                    <a:pt x="55" y="45"/>
                    <a:pt x="55" y="47"/>
                    <a:pt x="42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Freeform 535"/>
            <p:cNvSpPr/>
            <p:nvPr/>
          </p:nvSpPr>
          <p:spPr bwMode="auto">
            <a:xfrm>
              <a:off x="4735553" y="3046016"/>
              <a:ext cx="194773" cy="35548"/>
            </a:xfrm>
            <a:custGeom>
              <a:avLst/>
              <a:gdLst>
                <a:gd name="T0" fmla="*/ 103 w 111"/>
                <a:gd name="T1" fmla="*/ 0 h 20"/>
                <a:gd name="T2" fmla="*/ 7 w 111"/>
                <a:gd name="T3" fmla="*/ 0 h 20"/>
                <a:gd name="T4" fmla="*/ 0 w 111"/>
                <a:gd name="T5" fmla="*/ 10 h 20"/>
                <a:gd name="T6" fmla="*/ 7 w 111"/>
                <a:gd name="T7" fmla="*/ 20 h 20"/>
                <a:gd name="T8" fmla="*/ 103 w 111"/>
                <a:gd name="T9" fmla="*/ 20 h 20"/>
                <a:gd name="T10" fmla="*/ 111 w 111"/>
                <a:gd name="T11" fmla="*/ 10 h 20"/>
                <a:gd name="T12" fmla="*/ 103 w 111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20">
                  <a:moveTo>
                    <a:pt x="10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5"/>
                    <a:pt x="0" y="10"/>
                  </a:cubicBezTo>
                  <a:cubicBezTo>
                    <a:pt x="0" y="16"/>
                    <a:pt x="3" y="20"/>
                    <a:pt x="7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7" y="20"/>
                    <a:pt x="111" y="16"/>
                    <a:pt x="111" y="10"/>
                  </a:cubicBezTo>
                  <a:cubicBezTo>
                    <a:pt x="111" y="5"/>
                    <a:pt x="107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Freeform 536"/>
            <p:cNvSpPr/>
            <p:nvPr/>
          </p:nvSpPr>
          <p:spPr bwMode="auto">
            <a:xfrm>
              <a:off x="4735553" y="2723863"/>
              <a:ext cx="194773" cy="35548"/>
            </a:xfrm>
            <a:custGeom>
              <a:avLst/>
              <a:gdLst>
                <a:gd name="T0" fmla="*/ 7 w 111"/>
                <a:gd name="T1" fmla="*/ 20 h 20"/>
                <a:gd name="T2" fmla="*/ 103 w 111"/>
                <a:gd name="T3" fmla="*/ 20 h 20"/>
                <a:gd name="T4" fmla="*/ 111 w 111"/>
                <a:gd name="T5" fmla="*/ 10 h 20"/>
                <a:gd name="T6" fmla="*/ 103 w 111"/>
                <a:gd name="T7" fmla="*/ 0 h 20"/>
                <a:gd name="T8" fmla="*/ 7 w 111"/>
                <a:gd name="T9" fmla="*/ 0 h 20"/>
                <a:gd name="T10" fmla="*/ 0 w 111"/>
                <a:gd name="T11" fmla="*/ 10 h 20"/>
                <a:gd name="T12" fmla="*/ 7 w 111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20">
                  <a:moveTo>
                    <a:pt x="7" y="20"/>
                  </a:moveTo>
                  <a:cubicBezTo>
                    <a:pt x="103" y="20"/>
                    <a:pt x="103" y="20"/>
                    <a:pt x="103" y="20"/>
                  </a:cubicBezTo>
                  <a:cubicBezTo>
                    <a:pt x="107" y="20"/>
                    <a:pt x="111" y="16"/>
                    <a:pt x="111" y="10"/>
                  </a:cubicBezTo>
                  <a:cubicBezTo>
                    <a:pt x="111" y="5"/>
                    <a:pt x="107" y="0"/>
                    <a:pt x="10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5"/>
                    <a:pt x="0" y="10"/>
                  </a:cubicBezTo>
                  <a:cubicBezTo>
                    <a:pt x="0" y="16"/>
                    <a:pt x="3" y="20"/>
                    <a:pt x="7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Freeform 537"/>
            <p:cNvSpPr>
              <a:spLocks noEditPoints="1"/>
            </p:cNvSpPr>
            <p:nvPr/>
          </p:nvSpPr>
          <p:spPr bwMode="auto">
            <a:xfrm>
              <a:off x="4893297" y="2823842"/>
              <a:ext cx="225877" cy="224396"/>
            </a:xfrm>
            <a:custGeom>
              <a:avLst/>
              <a:gdLst>
                <a:gd name="T0" fmla="*/ 65 w 129"/>
                <a:gd name="T1" fmla="*/ 0 h 128"/>
                <a:gd name="T2" fmla="*/ 0 w 129"/>
                <a:gd name="T3" fmla="*/ 64 h 128"/>
                <a:gd name="T4" fmla="*/ 65 w 129"/>
                <a:gd name="T5" fmla="*/ 128 h 128"/>
                <a:gd name="T6" fmla="*/ 129 w 129"/>
                <a:gd name="T7" fmla="*/ 64 h 128"/>
                <a:gd name="T8" fmla="*/ 65 w 129"/>
                <a:gd name="T9" fmla="*/ 0 h 128"/>
                <a:gd name="T10" fmla="*/ 65 w 129"/>
                <a:gd name="T11" fmla="*/ 114 h 128"/>
                <a:gd name="T12" fmla="*/ 14 w 129"/>
                <a:gd name="T13" fmla="*/ 64 h 128"/>
                <a:gd name="T14" fmla="*/ 65 w 129"/>
                <a:gd name="T15" fmla="*/ 13 h 128"/>
                <a:gd name="T16" fmla="*/ 115 w 129"/>
                <a:gd name="T17" fmla="*/ 64 h 128"/>
                <a:gd name="T18" fmla="*/ 65 w 129"/>
                <a:gd name="T19" fmla="*/ 11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128">
                  <a:moveTo>
                    <a:pt x="65" y="0"/>
                  </a:moveTo>
                  <a:cubicBezTo>
                    <a:pt x="29" y="0"/>
                    <a:pt x="0" y="28"/>
                    <a:pt x="0" y="64"/>
                  </a:cubicBezTo>
                  <a:cubicBezTo>
                    <a:pt x="0" y="99"/>
                    <a:pt x="29" y="128"/>
                    <a:pt x="65" y="128"/>
                  </a:cubicBezTo>
                  <a:cubicBezTo>
                    <a:pt x="100" y="128"/>
                    <a:pt x="129" y="99"/>
                    <a:pt x="129" y="64"/>
                  </a:cubicBezTo>
                  <a:cubicBezTo>
                    <a:pt x="129" y="28"/>
                    <a:pt x="100" y="0"/>
                    <a:pt x="65" y="0"/>
                  </a:cubicBezTo>
                  <a:close/>
                  <a:moveTo>
                    <a:pt x="65" y="114"/>
                  </a:moveTo>
                  <a:cubicBezTo>
                    <a:pt x="37" y="114"/>
                    <a:pt x="14" y="92"/>
                    <a:pt x="14" y="64"/>
                  </a:cubicBezTo>
                  <a:cubicBezTo>
                    <a:pt x="14" y="36"/>
                    <a:pt x="37" y="13"/>
                    <a:pt x="65" y="13"/>
                  </a:cubicBezTo>
                  <a:cubicBezTo>
                    <a:pt x="92" y="13"/>
                    <a:pt x="115" y="36"/>
                    <a:pt x="115" y="64"/>
                  </a:cubicBezTo>
                  <a:cubicBezTo>
                    <a:pt x="115" y="92"/>
                    <a:pt x="92" y="114"/>
                    <a:pt x="65" y="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Freeform 538"/>
            <p:cNvSpPr>
              <a:spLocks noEditPoints="1"/>
            </p:cNvSpPr>
            <p:nvPr/>
          </p:nvSpPr>
          <p:spPr bwMode="auto">
            <a:xfrm>
              <a:off x="4972539" y="2869758"/>
              <a:ext cx="69615" cy="132564"/>
            </a:xfrm>
            <a:custGeom>
              <a:avLst/>
              <a:gdLst>
                <a:gd name="T0" fmla="*/ 18 w 40"/>
                <a:gd name="T1" fmla="*/ 76 h 76"/>
                <a:gd name="T2" fmla="*/ 18 w 40"/>
                <a:gd name="T3" fmla="*/ 69 h 76"/>
                <a:gd name="T4" fmla="*/ 9 w 40"/>
                <a:gd name="T5" fmla="*/ 66 h 76"/>
                <a:gd name="T6" fmla="*/ 3 w 40"/>
                <a:gd name="T7" fmla="*/ 60 h 76"/>
                <a:gd name="T8" fmla="*/ 0 w 40"/>
                <a:gd name="T9" fmla="*/ 51 h 76"/>
                <a:gd name="T10" fmla="*/ 7 w 40"/>
                <a:gd name="T11" fmla="*/ 49 h 76"/>
                <a:gd name="T12" fmla="*/ 10 w 40"/>
                <a:gd name="T13" fmla="*/ 58 h 76"/>
                <a:gd name="T14" fmla="*/ 18 w 40"/>
                <a:gd name="T15" fmla="*/ 63 h 76"/>
                <a:gd name="T16" fmla="*/ 18 w 40"/>
                <a:gd name="T17" fmla="*/ 39 h 76"/>
                <a:gd name="T18" fmla="*/ 8 w 40"/>
                <a:gd name="T19" fmla="*/ 35 h 76"/>
                <a:gd name="T20" fmla="*/ 3 w 40"/>
                <a:gd name="T21" fmla="*/ 29 h 76"/>
                <a:gd name="T22" fmla="*/ 1 w 40"/>
                <a:gd name="T23" fmla="*/ 21 h 76"/>
                <a:gd name="T24" fmla="*/ 7 w 40"/>
                <a:gd name="T25" fmla="*/ 8 h 76"/>
                <a:gd name="T26" fmla="*/ 18 w 40"/>
                <a:gd name="T27" fmla="*/ 4 h 76"/>
                <a:gd name="T28" fmla="*/ 18 w 40"/>
                <a:gd name="T29" fmla="*/ 0 h 76"/>
                <a:gd name="T30" fmla="*/ 22 w 40"/>
                <a:gd name="T31" fmla="*/ 0 h 76"/>
                <a:gd name="T32" fmla="*/ 22 w 40"/>
                <a:gd name="T33" fmla="*/ 4 h 76"/>
                <a:gd name="T34" fmla="*/ 33 w 40"/>
                <a:gd name="T35" fmla="*/ 8 h 76"/>
                <a:gd name="T36" fmla="*/ 39 w 40"/>
                <a:gd name="T37" fmla="*/ 19 h 76"/>
                <a:gd name="T38" fmla="*/ 31 w 40"/>
                <a:gd name="T39" fmla="*/ 20 h 76"/>
                <a:gd name="T40" fmla="*/ 28 w 40"/>
                <a:gd name="T41" fmla="*/ 14 h 76"/>
                <a:gd name="T42" fmla="*/ 22 w 40"/>
                <a:gd name="T43" fmla="*/ 10 h 76"/>
                <a:gd name="T44" fmla="*/ 22 w 40"/>
                <a:gd name="T45" fmla="*/ 32 h 76"/>
                <a:gd name="T46" fmla="*/ 30 w 40"/>
                <a:gd name="T47" fmla="*/ 34 h 76"/>
                <a:gd name="T48" fmla="*/ 36 w 40"/>
                <a:gd name="T49" fmla="*/ 38 h 76"/>
                <a:gd name="T50" fmla="*/ 39 w 40"/>
                <a:gd name="T51" fmla="*/ 43 h 76"/>
                <a:gd name="T52" fmla="*/ 40 w 40"/>
                <a:gd name="T53" fmla="*/ 50 h 76"/>
                <a:gd name="T54" fmla="*/ 35 w 40"/>
                <a:gd name="T55" fmla="*/ 63 h 76"/>
                <a:gd name="T56" fmla="*/ 22 w 40"/>
                <a:gd name="T57" fmla="*/ 69 h 76"/>
                <a:gd name="T58" fmla="*/ 22 w 40"/>
                <a:gd name="T59" fmla="*/ 76 h 76"/>
                <a:gd name="T60" fmla="*/ 18 w 40"/>
                <a:gd name="T61" fmla="*/ 76 h 76"/>
                <a:gd name="T62" fmla="*/ 18 w 40"/>
                <a:gd name="T63" fmla="*/ 10 h 76"/>
                <a:gd name="T64" fmla="*/ 11 w 40"/>
                <a:gd name="T65" fmla="*/ 14 h 76"/>
                <a:gd name="T66" fmla="*/ 9 w 40"/>
                <a:gd name="T67" fmla="*/ 21 h 76"/>
                <a:gd name="T68" fmla="*/ 11 w 40"/>
                <a:gd name="T69" fmla="*/ 27 h 76"/>
                <a:gd name="T70" fmla="*/ 18 w 40"/>
                <a:gd name="T71" fmla="*/ 31 h 76"/>
                <a:gd name="T72" fmla="*/ 18 w 40"/>
                <a:gd name="T73" fmla="*/ 10 h 76"/>
                <a:gd name="T74" fmla="*/ 22 w 40"/>
                <a:gd name="T75" fmla="*/ 63 h 76"/>
                <a:gd name="T76" fmla="*/ 30 w 40"/>
                <a:gd name="T77" fmla="*/ 59 h 76"/>
                <a:gd name="T78" fmla="*/ 33 w 40"/>
                <a:gd name="T79" fmla="*/ 51 h 76"/>
                <a:gd name="T80" fmla="*/ 31 w 40"/>
                <a:gd name="T81" fmla="*/ 44 h 76"/>
                <a:gd name="T82" fmla="*/ 22 w 40"/>
                <a:gd name="T83" fmla="*/ 40 h 76"/>
                <a:gd name="T84" fmla="*/ 22 w 40"/>
                <a:gd name="T85" fmla="*/ 6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" h="76">
                  <a:moveTo>
                    <a:pt x="18" y="76"/>
                  </a:moveTo>
                  <a:cubicBezTo>
                    <a:pt x="18" y="69"/>
                    <a:pt x="18" y="69"/>
                    <a:pt x="18" y="69"/>
                  </a:cubicBezTo>
                  <a:cubicBezTo>
                    <a:pt x="14" y="68"/>
                    <a:pt x="11" y="68"/>
                    <a:pt x="9" y="66"/>
                  </a:cubicBezTo>
                  <a:cubicBezTo>
                    <a:pt x="6" y="65"/>
                    <a:pt x="4" y="63"/>
                    <a:pt x="3" y="60"/>
                  </a:cubicBezTo>
                  <a:cubicBezTo>
                    <a:pt x="1" y="58"/>
                    <a:pt x="0" y="54"/>
                    <a:pt x="0" y="51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53"/>
                    <a:pt x="9" y="56"/>
                    <a:pt x="10" y="58"/>
                  </a:cubicBezTo>
                  <a:cubicBezTo>
                    <a:pt x="12" y="61"/>
                    <a:pt x="15" y="62"/>
                    <a:pt x="18" y="63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5" y="38"/>
                    <a:pt x="12" y="37"/>
                    <a:pt x="8" y="35"/>
                  </a:cubicBezTo>
                  <a:cubicBezTo>
                    <a:pt x="6" y="34"/>
                    <a:pt x="4" y="32"/>
                    <a:pt x="3" y="29"/>
                  </a:cubicBezTo>
                  <a:cubicBezTo>
                    <a:pt x="2" y="27"/>
                    <a:pt x="1" y="24"/>
                    <a:pt x="1" y="21"/>
                  </a:cubicBezTo>
                  <a:cubicBezTo>
                    <a:pt x="1" y="16"/>
                    <a:pt x="3" y="12"/>
                    <a:pt x="7" y="8"/>
                  </a:cubicBezTo>
                  <a:cubicBezTo>
                    <a:pt x="9" y="6"/>
                    <a:pt x="13" y="5"/>
                    <a:pt x="18" y="4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7" y="5"/>
                    <a:pt x="30" y="6"/>
                    <a:pt x="33" y="8"/>
                  </a:cubicBezTo>
                  <a:cubicBezTo>
                    <a:pt x="36" y="11"/>
                    <a:pt x="38" y="14"/>
                    <a:pt x="39" y="19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17"/>
                    <a:pt x="30" y="15"/>
                    <a:pt x="28" y="14"/>
                  </a:cubicBezTo>
                  <a:cubicBezTo>
                    <a:pt x="27" y="12"/>
                    <a:pt x="25" y="11"/>
                    <a:pt x="22" y="10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6" y="33"/>
                    <a:pt x="29" y="34"/>
                    <a:pt x="30" y="34"/>
                  </a:cubicBezTo>
                  <a:cubicBezTo>
                    <a:pt x="32" y="35"/>
                    <a:pt x="34" y="37"/>
                    <a:pt x="36" y="38"/>
                  </a:cubicBezTo>
                  <a:cubicBezTo>
                    <a:pt x="37" y="40"/>
                    <a:pt x="38" y="41"/>
                    <a:pt x="39" y="43"/>
                  </a:cubicBezTo>
                  <a:cubicBezTo>
                    <a:pt x="40" y="46"/>
                    <a:pt x="40" y="48"/>
                    <a:pt x="40" y="50"/>
                  </a:cubicBezTo>
                  <a:cubicBezTo>
                    <a:pt x="40" y="55"/>
                    <a:pt x="39" y="60"/>
                    <a:pt x="35" y="63"/>
                  </a:cubicBezTo>
                  <a:cubicBezTo>
                    <a:pt x="32" y="67"/>
                    <a:pt x="28" y="69"/>
                    <a:pt x="22" y="69"/>
                  </a:cubicBezTo>
                  <a:cubicBezTo>
                    <a:pt x="22" y="76"/>
                    <a:pt x="22" y="76"/>
                    <a:pt x="22" y="76"/>
                  </a:cubicBezTo>
                  <a:lnTo>
                    <a:pt x="18" y="76"/>
                  </a:lnTo>
                  <a:close/>
                  <a:moveTo>
                    <a:pt x="18" y="10"/>
                  </a:moveTo>
                  <a:cubicBezTo>
                    <a:pt x="15" y="11"/>
                    <a:pt x="13" y="12"/>
                    <a:pt x="11" y="14"/>
                  </a:cubicBezTo>
                  <a:cubicBezTo>
                    <a:pt x="9" y="16"/>
                    <a:pt x="9" y="18"/>
                    <a:pt x="9" y="21"/>
                  </a:cubicBezTo>
                  <a:cubicBezTo>
                    <a:pt x="9" y="23"/>
                    <a:pt x="9" y="25"/>
                    <a:pt x="11" y="27"/>
                  </a:cubicBezTo>
                  <a:cubicBezTo>
                    <a:pt x="12" y="29"/>
                    <a:pt x="15" y="30"/>
                    <a:pt x="18" y="31"/>
                  </a:cubicBezTo>
                  <a:lnTo>
                    <a:pt x="18" y="10"/>
                  </a:lnTo>
                  <a:close/>
                  <a:moveTo>
                    <a:pt x="22" y="63"/>
                  </a:moveTo>
                  <a:cubicBezTo>
                    <a:pt x="25" y="62"/>
                    <a:pt x="28" y="61"/>
                    <a:pt x="30" y="59"/>
                  </a:cubicBezTo>
                  <a:cubicBezTo>
                    <a:pt x="32" y="57"/>
                    <a:pt x="33" y="54"/>
                    <a:pt x="33" y="51"/>
                  </a:cubicBezTo>
                  <a:cubicBezTo>
                    <a:pt x="33" y="48"/>
                    <a:pt x="32" y="46"/>
                    <a:pt x="31" y="44"/>
                  </a:cubicBezTo>
                  <a:cubicBezTo>
                    <a:pt x="29" y="42"/>
                    <a:pt x="26" y="41"/>
                    <a:pt x="22" y="40"/>
                  </a:cubicBezTo>
                  <a:lnTo>
                    <a:pt x="22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5718198" y="3855209"/>
            <a:ext cx="2102678" cy="2111024"/>
            <a:chOff x="4958468" y="3328177"/>
            <a:chExt cx="2986020" cy="2997870"/>
          </a:xfrm>
        </p:grpSpPr>
        <p:sp>
          <p:nvSpPr>
            <p:cNvPr id="6" name="Freeform 491"/>
            <p:cNvSpPr>
              <a:spLocks noEditPoints="1"/>
            </p:cNvSpPr>
            <p:nvPr/>
          </p:nvSpPr>
          <p:spPr bwMode="auto">
            <a:xfrm>
              <a:off x="4958468" y="3328177"/>
              <a:ext cx="2986020" cy="2997870"/>
            </a:xfrm>
            <a:custGeom>
              <a:avLst/>
              <a:gdLst>
                <a:gd name="T0" fmla="*/ 1407 w 1705"/>
                <a:gd name="T1" fmla="*/ 204 h 1712"/>
                <a:gd name="T2" fmla="*/ 1345 w 1705"/>
                <a:gd name="T3" fmla="*/ 201 h 1712"/>
                <a:gd name="T4" fmla="*/ 1229 w 1705"/>
                <a:gd name="T5" fmla="*/ 290 h 1712"/>
                <a:gd name="T6" fmla="*/ 1107 w 1705"/>
                <a:gd name="T7" fmla="*/ 310 h 1712"/>
                <a:gd name="T8" fmla="*/ 1012 w 1705"/>
                <a:gd name="T9" fmla="*/ 230 h 1712"/>
                <a:gd name="T10" fmla="*/ 986 w 1705"/>
                <a:gd name="T11" fmla="*/ 40 h 1712"/>
                <a:gd name="T12" fmla="*/ 946 w 1705"/>
                <a:gd name="T13" fmla="*/ 0 h 1712"/>
                <a:gd name="T14" fmla="*/ 777 w 1705"/>
                <a:gd name="T15" fmla="*/ 0 h 1712"/>
                <a:gd name="T16" fmla="*/ 728 w 1705"/>
                <a:gd name="T17" fmla="*/ 54 h 1712"/>
                <a:gd name="T18" fmla="*/ 702 w 1705"/>
                <a:gd name="T19" fmla="*/ 227 h 1712"/>
                <a:gd name="T20" fmla="*/ 628 w 1705"/>
                <a:gd name="T21" fmla="*/ 299 h 1712"/>
                <a:gd name="T22" fmla="*/ 537 w 1705"/>
                <a:gd name="T23" fmla="*/ 313 h 1712"/>
                <a:gd name="T24" fmla="*/ 365 w 1705"/>
                <a:gd name="T25" fmla="*/ 184 h 1712"/>
                <a:gd name="T26" fmla="*/ 312 w 1705"/>
                <a:gd name="T27" fmla="*/ 187 h 1712"/>
                <a:gd name="T28" fmla="*/ 193 w 1705"/>
                <a:gd name="T29" fmla="*/ 307 h 1712"/>
                <a:gd name="T30" fmla="*/ 193 w 1705"/>
                <a:gd name="T31" fmla="*/ 367 h 1712"/>
                <a:gd name="T32" fmla="*/ 314 w 1705"/>
                <a:gd name="T33" fmla="*/ 525 h 1712"/>
                <a:gd name="T34" fmla="*/ 304 w 1705"/>
                <a:gd name="T35" fmla="*/ 607 h 1712"/>
                <a:gd name="T36" fmla="*/ 241 w 1705"/>
                <a:gd name="T37" fmla="*/ 696 h 1712"/>
                <a:gd name="T38" fmla="*/ 46 w 1705"/>
                <a:gd name="T39" fmla="*/ 720 h 1712"/>
                <a:gd name="T40" fmla="*/ 4 w 1705"/>
                <a:gd name="T41" fmla="*/ 755 h 1712"/>
                <a:gd name="T42" fmla="*/ 0 w 1705"/>
                <a:gd name="T43" fmla="*/ 936 h 1712"/>
                <a:gd name="T44" fmla="*/ 51 w 1705"/>
                <a:gd name="T45" fmla="*/ 986 h 1712"/>
                <a:gd name="T46" fmla="*/ 217 w 1705"/>
                <a:gd name="T47" fmla="*/ 1012 h 1712"/>
                <a:gd name="T48" fmla="*/ 298 w 1705"/>
                <a:gd name="T49" fmla="*/ 1089 h 1712"/>
                <a:gd name="T50" fmla="*/ 300 w 1705"/>
                <a:gd name="T51" fmla="*/ 1189 h 1712"/>
                <a:gd name="T52" fmla="*/ 190 w 1705"/>
                <a:gd name="T53" fmla="*/ 1322 h 1712"/>
                <a:gd name="T54" fmla="*/ 194 w 1705"/>
                <a:gd name="T55" fmla="*/ 1407 h 1712"/>
                <a:gd name="T56" fmla="*/ 297 w 1705"/>
                <a:gd name="T57" fmla="*/ 1514 h 1712"/>
                <a:gd name="T58" fmla="*/ 372 w 1705"/>
                <a:gd name="T59" fmla="*/ 1515 h 1712"/>
                <a:gd name="T60" fmla="*/ 505 w 1705"/>
                <a:gd name="T61" fmla="*/ 1417 h 1712"/>
                <a:gd name="T62" fmla="*/ 623 w 1705"/>
                <a:gd name="T63" fmla="*/ 1421 h 1712"/>
                <a:gd name="T64" fmla="*/ 693 w 1705"/>
                <a:gd name="T65" fmla="*/ 1490 h 1712"/>
                <a:gd name="T66" fmla="*/ 716 w 1705"/>
                <a:gd name="T67" fmla="*/ 1655 h 1712"/>
                <a:gd name="T68" fmla="*/ 771 w 1705"/>
                <a:gd name="T69" fmla="*/ 1712 h 1712"/>
                <a:gd name="T70" fmla="*/ 922 w 1705"/>
                <a:gd name="T71" fmla="*/ 1712 h 1712"/>
                <a:gd name="T72" fmla="*/ 980 w 1705"/>
                <a:gd name="T73" fmla="*/ 1663 h 1712"/>
                <a:gd name="T74" fmla="*/ 1007 w 1705"/>
                <a:gd name="T75" fmla="*/ 1486 h 1712"/>
                <a:gd name="T76" fmla="*/ 1103 w 1705"/>
                <a:gd name="T77" fmla="*/ 1408 h 1712"/>
                <a:gd name="T78" fmla="*/ 1194 w 1705"/>
                <a:gd name="T79" fmla="*/ 1422 h 1712"/>
                <a:gd name="T80" fmla="*/ 1324 w 1705"/>
                <a:gd name="T81" fmla="*/ 1523 h 1712"/>
                <a:gd name="T82" fmla="*/ 1393 w 1705"/>
                <a:gd name="T83" fmla="*/ 1521 h 1712"/>
                <a:gd name="T84" fmla="*/ 1505 w 1705"/>
                <a:gd name="T85" fmla="*/ 1410 h 1712"/>
                <a:gd name="T86" fmla="*/ 1516 w 1705"/>
                <a:gd name="T87" fmla="*/ 1341 h 1712"/>
                <a:gd name="T88" fmla="*/ 1406 w 1705"/>
                <a:gd name="T89" fmla="*/ 1195 h 1712"/>
                <a:gd name="T90" fmla="*/ 1414 w 1705"/>
                <a:gd name="T91" fmla="*/ 1085 h 1712"/>
                <a:gd name="T92" fmla="*/ 1501 w 1705"/>
                <a:gd name="T93" fmla="*/ 1012 h 1712"/>
                <a:gd name="T94" fmla="*/ 1649 w 1705"/>
                <a:gd name="T95" fmla="*/ 995 h 1712"/>
                <a:gd name="T96" fmla="*/ 1701 w 1705"/>
                <a:gd name="T97" fmla="*/ 954 h 1712"/>
                <a:gd name="T98" fmla="*/ 1705 w 1705"/>
                <a:gd name="T99" fmla="*/ 778 h 1712"/>
                <a:gd name="T100" fmla="*/ 1662 w 1705"/>
                <a:gd name="T101" fmla="*/ 732 h 1712"/>
                <a:gd name="T102" fmla="*/ 1455 w 1705"/>
                <a:gd name="T103" fmla="*/ 692 h 1712"/>
                <a:gd name="T104" fmla="*/ 1404 w 1705"/>
                <a:gd name="T105" fmla="*/ 608 h 1712"/>
                <a:gd name="T106" fmla="*/ 1412 w 1705"/>
                <a:gd name="T107" fmla="*/ 517 h 1712"/>
                <a:gd name="T108" fmla="*/ 1504 w 1705"/>
                <a:gd name="T109" fmla="*/ 396 h 1712"/>
                <a:gd name="T110" fmla="*/ 1521 w 1705"/>
                <a:gd name="T111" fmla="*/ 332 h 1712"/>
                <a:gd name="T112" fmla="*/ 1407 w 1705"/>
                <a:gd name="T113" fmla="*/ 204 h 1712"/>
                <a:gd name="T114" fmla="*/ 996 w 1705"/>
                <a:gd name="T115" fmla="*/ 1003 h 1712"/>
                <a:gd name="T116" fmla="*/ 703 w 1705"/>
                <a:gd name="T117" fmla="*/ 1002 h 1712"/>
                <a:gd name="T118" fmla="*/ 705 w 1705"/>
                <a:gd name="T119" fmla="*/ 710 h 1712"/>
                <a:gd name="T120" fmla="*/ 997 w 1705"/>
                <a:gd name="T121" fmla="*/ 711 h 1712"/>
                <a:gd name="T122" fmla="*/ 996 w 1705"/>
                <a:gd name="T123" fmla="*/ 1003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5" h="1712">
                  <a:moveTo>
                    <a:pt x="1407" y="204"/>
                  </a:moveTo>
                  <a:cubicBezTo>
                    <a:pt x="1376" y="174"/>
                    <a:pt x="1345" y="201"/>
                    <a:pt x="1345" y="201"/>
                  </a:cubicBezTo>
                  <a:cubicBezTo>
                    <a:pt x="1345" y="201"/>
                    <a:pt x="1289" y="241"/>
                    <a:pt x="1229" y="290"/>
                  </a:cubicBezTo>
                  <a:cubicBezTo>
                    <a:pt x="1169" y="338"/>
                    <a:pt x="1107" y="310"/>
                    <a:pt x="1107" y="310"/>
                  </a:cubicBezTo>
                  <a:cubicBezTo>
                    <a:pt x="1015" y="289"/>
                    <a:pt x="1012" y="230"/>
                    <a:pt x="1012" y="230"/>
                  </a:cubicBezTo>
                  <a:cubicBezTo>
                    <a:pt x="986" y="40"/>
                    <a:pt x="986" y="40"/>
                    <a:pt x="986" y="40"/>
                  </a:cubicBezTo>
                  <a:cubicBezTo>
                    <a:pt x="980" y="1"/>
                    <a:pt x="946" y="0"/>
                    <a:pt x="946" y="0"/>
                  </a:cubicBezTo>
                  <a:cubicBezTo>
                    <a:pt x="777" y="0"/>
                    <a:pt x="777" y="0"/>
                    <a:pt x="777" y="0"/>
                  </a:cubicBezTo>
                  <a:cubicBezTo>
                    <a:pt x="730" y="2"/>
                    <a:pt x="728" y="54"/>
                    <a:pt x="728" y="54"/>
                  </a:cubicBezTo>
                  <a:cubicBezTo>
                    <a:pt x="702" y="227"/>
                    <a:pt x="702" y="227"/>
                    <a:pt x="702" y="227"/>
                  </a:cubicBezTo>
                  <a:cubicBezTo>
                    <a:pt x="696" y="258"/>
                    <a:pt x="628" y="299"/>
                    <a:pt x="628" y="299"/>
                  </a:cubicBezTo>
                  <a:cubicBezTo>
                    <a:pt x="589" y="322"/>
                    <a:pt x="537" y="313"/>
                    <a:pt x="537" y="313"/>
                  </a:cubicBezTo>
                  <a:cubicBezTo>
                    <a:pt x="365" y="184"/>
                    <a:pt x="365" y="184"/>
                    <a:pt x="365" y="184"/>
                  </a:cubicBezTo>
                  <a:cubicBezTo>
                    <a:pt x="342" y="166"/>
                    <a:pt x="312" y="187"/>
                    <a:pt x="312" y="187"/>
                  </a:cubicBezTo>
                  <a:cubicBezTo>
                    <a:pt x="193" y="307"/>
                    <a:pt x="193" y="307"/>
                    <a:pt x="193" y="307"/>
                  </a:cubicBezTo>
                  <a:cubicBezTo>
                    <a:pt x="165" y="336"/>
                    <a:pt x="193" y="367"/>
                    <a:pt x="193" y="367"/>
                  </a:cubicBezTo>
                  <a:cubicBezTo>
                    <a:pt x="199" y="374"/>
                    <a:pt x="314" y="525"/>
                    <a:pt x="314" y="525"/>
                  </a:cubicBezTo>
                  <a:cubicBezTo>
                    <a:pt x="322" y="545"/>
                    <a:pt x="304" y="607"/>
                    <a:pt x="304" y="607"/>
                  </a:cubicBezTo>
                  <a:cubicBezTo>
                    <a:pt x="292" y="669"/>
                    <a:pt x="241" y="696"/>
                    <a:pt x="241" y="696"/>
                  </a:cubicBezTo>
                  <a:cubicBezTo>
                    <a:pt x="46" y="720"/>
                    <a:pt x="46" y="720"/>
                    <a:pt x="46" y="720"/>
                  </a:cubicBezTo>
                  <a:cubicBezTo>
                    <a:pt x="16" y="720"/>
                    <a:pt x="4" y="755"/>
                    <a:pt x="4" y="755"/>
                  </a:cubicBezTo>
                  <a:cubicBezTo>
                    <a:pt x="0" y="936"/>
                    <a:pt x="0" y="936"/>
                    <a:pt x="0" y="936"/>
                  </a:cubicBezTo>
                  <a:cubicBezTo>
                    <a:pt x="2" y="977"/>
                    <a:pt x="51" y="986"/>
                    <a:pt x="51" y="986"/>
                  </a:cubicBezTo>
                  <a:cubicBezTo>
                    <a:pt x="217" y="1012"/>
                    <a:pt x="217" y="1012"/>
                    <a:pt x="217" y="1012"/>
                  </a:cubicBezTo>
                  <a:cubicBezTo>
                    <a:pt x="268" y="1014"/>
                    <a:pt x="298" y="1089"/>
                    <a:pt x="298" y="1089"/>
                  </a:cubicBezTo>
                  <a:cubicBezTo>
                    <a:pt x="321" y="1136"/>
                    <a:pt x="300" y="1189"/>
                    <a:pt x="300" y="1189"/>
                  </a:cubicBezTo>
                  <a:cubicBezTo>
                    <a:pt x="190" y="1322"/>
                    <a:pt x="190" y="1322"/>
                    <a:pt x="190" y="1322"/>
                  </a:cubicBezTo>
                  <a:cubicBezTo>
                    <a:pt x="152" y="1368"/>
                    <a:pt x="194" y="1407"/>
                    <a:pt x="194" y="1407"/>
                  </a:cubicBezTo>
                  <a:cubicBezTo>
                    <a:pt x="297" y="1514"/>
                    <a:pt x="297" y="1514"/>
                    <a:pt x="297" y="1514"/>
                  </a:cubicBezTo>
                  <a:cubicBezTo>
                    <a:pt x="335" y="1550"/>
                    <a:pt x="372" y="1515"/>
                    <a:pt x="372" y="1515"/>
                  </a:cubicBezTo>
                  <a:cubicBezTo>
                    <a:pt x="505" y="1417"/>
                    <a:pt x="505" y="1417"/>
                    <a:pt x="505" y="1417"/>
                  </a:cubicBezTo>
                  <a:cubicBezTo>
                    <a:pt x="551" y="1380"/>
                    <a:pt x="623" y="1421"/>
                    <a:pt x="623" y="1421"/>
                  </a:cubicBezTo>
                  <a:cubicBezTo>
                    <a:pt x="691" y="1446"/>
                    <a:pt x="693" y="1490"/>
                    <a:pt x="693" y="1490"/>
                  </a:cubicBezTo>
                  <a:cubicBezTo>
                    <a:pt x="716" y="1655"/>
                    <a:pt x="716" y="1655"/>
                    <a:pt x="716" y="1655"/>
                  </a:cubicBezTo>
                  <a:cubicBezTo>
                    <a:pt x="718" y="1709"/>
                    <a:pt x="771" y="1712"/>
                    <a:pt x="771" y="1712"/>
                  </a:cubicBezTo>
                  <a:cubicBezTo>
                    <a:pt x="922" y="1712"/>
                    <a:pt x="922" y="1712"/>
                    <a:pt x="922" y="1712"/>
                  </a:cubicBezTo>
                  <a:cubicBezTo>
                    <a:pt x="981" y="1703"/>
                    <a:pt x="980" y="1663"/>
                    <a:pt x="980" y="1663"/>
                  </a:cubicBezTo>
                  <a:cubicBezTo>
                    <a:pt x="1007" y="1486"/>
                    <a:pt x="1007" y="1486"/>
                    <a:pt x="1007" y="1486"/>
                  </a:cubicBezTo>
                  <a:cubicBezTo>
                    <a:pt x="1016" y="1422"/>
                    <a:pt x="1103" y="1408"/>
                    <a:pt x="1103" y="1408"/>
                  </a:cubicBezTo>
                  <a:cubicBezTo>
                    <a:pt x="1163" y="1387"/>
                    <a:pt x="1194" y="1422"/>
                    <a:pt x="1194" y="1422"/>
                  </a:cubicBezTo>
                  <a:cubicBezTo>
                    <a:pt x="1324" y="1523"/>
                    <a:pt x="1324" y="1523"/>
                    <a:pt x="1324" y="1523"/>
                  </a:cubicBezTo>
                  <a:cubicBezTo>
                    <a:pt x="1353" y="1549"/>
                    <a:pt x="1393" y="1521"/>
                    <a:pt x="1393" y="1521"/>
                  </a:cubicBezTo>
                  <a:cubicBezTo>
                    <a:pt x="1505" y="1410"/>
                    <a:pt x="1505" y="1410"/>
                    <a:pt x="1505" y="1410"/>
                  </a:cubicBezTo>
                  <a:cubicBezTo>
                    <a:pt x="1546" y="1372"/>
                    <a:pt x="1516" y="1341"/>
                    <a:pt x="1516" y="1341"/>
                  </a:cubicBezTo>
                  <a:cubicBezTo>
                    <a:pt x="1406" y="1195"/>
                    <a:pt x="1406" y="1195"/>
                    <a:pt x="1406" y="1195"/>
                  </a:cubicBezTo>
                  <a:cubicBezTo>
                    <a:pt x="1378" y="1154"/>
                    <a:pt x="1414" y="1085"/>
                    <a:pt x="1414" y="1085"/>
                  </a:cubicBezTo>
                  <a:cubicBezTo>
                    <a:pt x="1439" y="1013"/>
                    <a:pt x="1501" y="1012"/>
                    <a:pt x="1501" y="1012"/>
                  </a:cubicBezTo>
                  <a:cubicBezTo>
                    <a:pt x="1649" y="995"/>
                    <a:pt x="1649" y="995"/>
                    <a:pt x="1649" y="995"/>
                  </a:cubicBezTo>
                  <a:cubicBezTo>
                    <a:pt x="1688" y="998"/>
                    <a:pt x="1701" y="954"/>
                    <a:pt x="1701" y="954"/>
                  </a:cubicBezTo>
                  <a:cubicBezTo>
                    <a:pt x="1705" y="778"/>
                    <a:pt x="1705" y="778"/>
                    <a:pt x="1705" y="778"/>
                  </a:cubicBezTo>
                  <a:cubicBezTo>
                    <a:pt x="1700" y="733"/>
                    <a:pt x="1662" y="732"/>
                    <a:pt x="1662" y="732"/>
                  </a:cubicBezTo>
                  <a:cubicBezTo>
                    <a:pt x="1455" y="692"/>
                    <a:pt x="1455" y="692"/>
                    <a:pt x="1455" y="692"/>
                  </a:cubicBezTo>
                  <a:cubicBezTo>
                    <a:pt x="1420" y="683"/>
                    <a:pt x="1404" y="608"/>
                    <a:pt x="1404" y="608"/>
                  </a:cubicBezTo>
                  <a:cubicBezTo>
                    <a:pt x="1384" y="551"/>
                    <a:pt x="1412" y="517"/>
                    <a:pt x="1412" y="517"/>
                  </a:cubicBezTo>
                  <a:cubicBezTo>
                    <a:pt x="1504" y="396"/>
                    <a:pt x="1504" y="396"/>
                    <a:pt x="1504" y="396"/>
                  </a:cubicBezTo>
                  <a:cubicBezTo>
                    <a:pt x="1544" y="354"/>
                    <a:pt x="1521" y="332"/>
                    <a:pt x="1521" y="332"/>
                  </a:cubicBezTo>
                  <a:cubicBezTo>
                    <a:pt x="1521" y="332"/>
                    <a:pt x="1438" y="234"/>
                    <a:pt x="1407" y="204"/>
                  </a:cubicBezTo>
                  <a:close/>
                  <a:moveTo>
                    <a:pt x="996" y="1003"/>
                  </a:moveTo>
                  <a:cubicBezTo>
                    <a:pt x="915" y="1084"/>
                    <a:pt x="784" y="1083"/>
                    <a:pt x="703" y="1002"/>
                  </a:cubicBezTo>
                  <a:cubicBezTo>
                    <a:pt x="623" y="921"/>
                    <a:pt x="624" y="790"/>
                    <a:pt x="705" y="710"/>
                  </a:cubicBezTo>
                  <a:cubicBezTo>
                    <a:pt x="786" y="629"/>
                    <a:pt x="917" y="630"/>
                    <a:pt x="997" y="711"/>
                  </a:cubicBezTo>
                  <a:cubicBezTo>
                    <a:pt x="1077" y="792"/>
                    <a:pt x="1077" y="923"/>
                    <a:pt x="996" y="10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Freeform 495"/>
            <p:cNvSpPr/>
            <p:nvPr/>
          </p:nvSpPr>
          <p:spPr bwMode="auto">
            <a:xfrm>
              <a:off x="5791621" y="5558806"/>
              <a:ext cx="124417" cy="14071"/>
            </a:xfrm>
            <a:custGeom>
              <a:avLst/>
              <a:gdLst>
                <a:gd name="T0" fmla="*/ 68 w 71"/>
                <a:gd name="T1" fmla="*/ 0 h 8"/>
                <a:gd name="T2" fmla="*/ 2 w 71"/>
                <a:gd name="T3" fmla="*/ 0 h 8"/>
                <a:gd name="T4" fmla="*/ 0 w 71"/>
                <a:gd name="T5" fmla="*/ 4 h 8"/>
                <a:gd name="T6" fmla="*/ 4 w 71"/>
                <a:gd name="T7" fmla="*/ 7 h 8"/>
                <a:gd name="T8" fmla="*/ 8 w 71"/>
                <a:gd name="T9" fmla="*/ 7 h 8"/>
                <a:gd name="T10" fmla="*/ 8 w 71"/>
                <a:gd name="T11" fmla="*/ 7 h 8"/>
                <a:gd name="T12" fmla="*/ 62 w 71"/>
                <a:gd name="T13" fmla="*/ 7 h 8"/>
                <a:gd name="T14" fmla="*/ 68 w 71"/>
                <a:gd name="T15" fmla="*/ 7 h 8"/>
                <a:gd name="T16" fmla="*/ 71 w 71"/>
                <a:gd name="T17" fmla="*/ 4 h 8"/>
                <a:gd name="T18" fmla="*/ 68 w 71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8">
                  <a:moveTo>
                    <a:pt x="6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0" y="0"/>
                    <a:pt x="0" y="4"/>
                  </a:cubicBezTo>
                  <a:cubicBezTo>
                    <a:pt x="0" y="8"/>
                    <a:pt x="4" y="7"/>
                    <a:pt x="4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7"/>
                    <a:pt x="71" y="6"/>
                    <a:pt x="71" y="4"/>
                  </a:cubicBezTo>
                  <a:cubicBezTo>
                    <a:pt x="71" y="1"/>
                    <a:pt x="68" y="0"/>
                    <a:pt x="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Freeform 496"/>
            <p:cNvSpPr/>
            <p:nvPr/>
          </p:nvSpPr>
          <p:spPr bwMode="auto">
            <a:xfrm>
              <a:off x="5784956" y="5539550"/>
              <a:ext cx="136267" cy="14071"/>
            </a:xfrm>
            <a:custGeom>
              <a:avLst/>
              <a:gdLst>
                <a:gd name="T0" fmla="*/ 75 w 78"/>
                <a:gd name="T1" fmla="*/ 0 h 8"/>
                <a:gd name="T2" fmla="*/ 3 w 78"/>
                <a:gd name="T3" fmla="*/ 0 h 8"/>
                <a:gd name="T4" fmla="*/ 0 w 78"/>
                <a:gd name="T5" fmla="*/ 4 h 8"/>
                <a:gd name="T6" fmla="*/ 6 w 78"/>
                <a:gd name="T7" fmla="*/ 7 h 8"/>
                <a:gd name="T8" fmla="*/ 72 w 78"/>
                <a:gd name="T9" fmla="*/ 7 h 8"/>
                <a:gd name="T10" fmla="*/ 75 w 78"/>
                <a:gd name="T11" fmla="*/ 7 h 8"/>
                <a:gd name="T12" fmla="*/ 78 w 78"/>
                <a:gd name="T13" fmla="*/ 3 h 8"/>
                <a:gd name="T14" fmla="*/ 75 w 78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8">
                  <a:moveTo>
                    <a:pt x="7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0"/>
                    <a:pt x="0" y="4"/>
                  </a:cubicBezTo>
                  <a:cubicBezTo>
                    <a:pt x="0" y="8"/>
                    <a:pt x="6" y="7"/>
                    <a:pt x="6" y="7"/>
                  </a:cubicBezTo>
                  <a:cubicBezTo>
                    <a:pt x="72" y="7"/>
                    <a:pt x="72" y="7"/>
                    <a:pt x="72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5" y="7"/>
                    <a:pt x="78" y="7"/>
                    <a:pt x="78" y="3"/>
                  </a:cubicBezTo>
                  <a:cubicBezTo>
                    <a:pt x="78" y="0"/>
                    <a:pt x="75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Freeform 497"/>
            <p:cNvSpPr/>
            <p:nvPr/>
          </p:nvSpPr>
          <p:spPr bwMode="auto">
            <a:xfrm>
              <a:off x="5784956" y="5501040"/>
              <a:ext cx="136267" cy="12590"/>
            </a:xfrm>
            <a:custGeom>
              <a:avLst/>
              <a:gdLst>
                <a:gd name="T0" fmla="*/ 76 w 78"/>
                <a:gd name="T1" fmla="*/ 0 h 7"/>
                <a:gd name="T2" fmla="*/ 3 w 78"/>
                <a:gd name="T3" fmla="*/ 0 h 7"/>
                <a:gd name="T4" fmla="*/ 0 w 78"/>
                <a:gd name="T5" fmla="*/ 4 h 7"/>
                <a:gd name="T6" fmla="*/ 3 w 78"/>
                <a:gd name="T7" fmla="*/ 7 h 7"/>
                <a:gd name="T8" fmla="*/ 75 w 78"/>
                <a:gd name="T9" fmla="*/ 7 h 7"/>
                <a:gd name="T10" fmla="*/ 78 w 78"/>
                <a:gd name="T11" fmla="*/ 3 h 7"/>
                <a:gd name="T12" fmla="*/ 76 w 7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">
                  <a:moveTo>
                    <a:pt x="7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0" y="4"/>
                  </a:cubicBezTo>
                  <a:cubicBezTo>
                    <a:pt x="0" y="7"/>
                    <a:pt x="3" y="7"/>
                    <a:pt x="3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5" y="7"/>
                    <a:pt x="78" y="7"/>
                    <a:pt x="78" y="3"/>
                  </a:cubicBezTo>
                  <a:cubicBezTo>
                    <a:pt x="78" y="0"/>
                    <a:pt x="76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Freeform 498"/>
            <p:cNvSpPr/>
            <p:nvPr/>
          </p:nvSpPr>
          <p:spPr bwMode="auto">
            <a:xfrm>
              <a:off x="5784956" y="5520295"/>
              <a:ext cx="136267" cy="12590"/>
            </a:xfrm>
            <a:custGeom>
              <a:avLst/>
              <a:gdLst>
                <a:gd name="T0" fmla="*/ 76 w 78"/>
                <a:gd name="T1" fmla="*/ 0 h 7"/>
                <a:gd name="T2" fmla="*/ 3 w 78"/>
                <a:gd name="T3" fmla="*/ 0 h 7"/>
                <a:gd name="T4" fmla="*/ 0 w 78"/>
                <a:gd name="T5" fmla="*/ 4 h 7"/>
                <a:gd name="T6" fmla="*/ 3 w 78"/>
                <a:gd name="T7" fmla="*/ 7 h 7"/>
                <a:gd name="T8" fmla="*/ 75 w 78"/>
                <a:gd name="T9" fmla="*/ 7 h 7"/>
                <a:gd name="T10" fmla="*/ 78 w 78"/>
                <a:gd name="T11" fmla="*/ 3 h 7"/>
                <a:gd name="T12" fmla="*/ 76 w 7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">
                  <a:moveTo>
                    <a:pt x="7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0" y="4"/>
                  </a:cubicBezTo>
                  <a:cubicBezTo>
                    <a:pt x="0" y="7"/>
                    <a:pt x="3" y="7"/>
                    <a:pt x="3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5" y="7"/>
                    <a:pt x="78" y="7"/>
                    <a:pt x="78" y="3"/>
                  </a:cubicBezTo>
                  <a:cubicBezTo>
                    <a:pt x="78" y="0"/>
                    <a:pt x="76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Freeform 499"/>
            <p:cNvSpPr>
              <a:spLocks noEditPoints="1"/>
            </p:cNvSpPr>
            <p:nvPr/>
          </p:nvSpPr>
          <p:spPr bwMode="auto">
            <a:xfrm>
              <a:off x="5690161" y="5090018"/>
              <a:ext cx="324374" cy="402135"/>
            </a:xfrm>
            <a:custGeom>
              <a:avLst/>
              <a:gdLst>
                <a:gd name="T0" fmla="*/ 94 w 185"/>
                <a:gd name="T1" fmla="*/ 0 h 230"/>
                <a:gd name="T2" fmla="*/ 87 w 185"/>
                <a:gd name="T3" fmla="*/ 0 h 230"/>
                <a:gd name="T4" fmla="*/ 8 w 185"/>
                <a:gd name="T5" fmla="*/ 51 h 230"/>
                <a:gd name="T6" fmla="*/ 0 w 185"/>
                <a:gd name="T7" fmla="*/ 92 h 230"/>
                <a:gd name="T8" fmla="*/ 9 w 185"/>
                <a:gd name="T9" fmla="*/ 133 h 230"/>
                <a:gd name="T10" fmla="*/ 25 w 185"/>
                <a:gd name="T11" fmla="*/ 163 h 230"/>
                <a:gd name="T12" fmla="*/ 40 w 185"/>
                <a:gd name="T13" fmla="*/ 193 h 230"/>
                <a:gd name="T14" fmla="*/ 43 w 185"/>
                <a:gd name="T15" fmla="*/ 213 h 230"/>
                <a:gd name="T16" fmla="*/ 55 w 185"/>
                <a:gd name="T17" fmla="*/ 230 h 230"/>
                <a:gd name="T18" fmla="*/ 134 w 185"/>
                <a:gd name="T19" fmla="*/ 229 h 230"/>
                <a:gd name="T20" fmla="*/ 145 w 185"/>
                <a:gd name="T21" fmla="*/ 193 h 230"/>
                <a:gd name="T22" fmla="*/ 160 w 185"/>
                <a:gd name="T23" fmla="*/ 163 h 230"/>
                <a:gd name="T24" fmla="*/ 185 w 185"/>
                <a:gd name="T25" fmla="*/ 92 h 230"/>
                <a:gd name="T26" fmla="*/ 185 w 185"/>
                <a:gd name="T27" fmla="*/ 89 h 230"/>
                <a:gd name="T28" fmla="*/ 176 w 185"/>
                <a:gd name="T29" fmla="*/ 92 h 230"/>
                <a:gd name="T30" fmla="*/ 152 w 185"/>
                <a:gd name="T31" fmla="*/ 158 h 230"/>
                <a:gd name="T32" fmla="*/ 148 w 185"/>
                <a:gd name="T33" fmla="*/ 164 h 230"/>
                <a:gd name="T34" fmla="*/ 148 w 185"/>
                <a:gd name="T35" fmla="*/ 141 h 230"/>
                <a:gd name="T36" fmla="*/ 141 w 185"/>
                <a:gd name="T37" fmla="*/ 122 h 230"/>
                <a:gd name="T38" fmla="*/ 107 w 185"/>
                <a:gd name="T39" fmla="*/ 101 h 230"/>
                <a:gd name="T40" fmla="*/ 101 w 185"/>
                <a:gd name="T41" fmla="*/ 137 h 230"/>
                <a:gd name="T42" fmla="*/ 97 w 185"/>
                <a:gd name="T43" fmla="*/ 117 h 230"/>
                <a:gd name="T44" fmla="*/ 89 w 185"/>
                <a:gd name="T45" fmla="*/ 126 h 230"/>
                <a:gd name="T46" fmla="*/ 85 w 185"/>
                <a:gd name="T47" fmla="*/ 141 h 230"/>
                <a:gd name="T48" fmla="*/ 80 w 185"/>
                <a:gd name="T49" fmla="*/ 101 h 230"/>
                <a:gd name="T50" fmla="*/ 93 w 185"/>
                <a:gd name="T51" fmla="*/ 113 h 230"/>
                <a:gd name="T52" fmla="*/ 107 w 185"/>
                <a:gd name="T53" fmla="*/ 101 h 230"/>
                <a:gd name="T54" fmla="*/ 110 w 185"/>
                <a:gd name="T55" fmla="*/ 85 h 230"/>
                <a:gd name="T56" fmla="*/ 90 w 185"/>
                <a:gd name="T57" fmla="*/ 44 h 230"/>
                <a:gd name="T58" fmla="*/ 77 w 185"/>
                <a:gd name="T59" fmla="*/ 83 h 230"/>
                <a:gd name="T60" fmla="*/ 80 w 185"/>
                <a:gd name="T61" fmla="*/ 99 h 230"/>
                <a:gd name="T62" fmla="*/ 47 w 185"/>
                <a:gd name="T63" fmla="*/ 119 h 230"/>
                <a:gd name="T64" fmla="*/ 38 w 185"/>
                <a:gd name="T65" fmla="*/ 141 h 230"/>
                <a:gd name="T66" fmla="*/ 36 w 185"/>
                <a:gd name="T67" fmla="*/ 159 h 230"/>
                <a:gd name="T68" fmla="*/ 33 w 185"/>
                <a:gd name="T69" fmla="*/ 159 h 230"/>
                <a:gd name="T70" fmla="*/ 17 w 185"/>
                <a:gd name="T71" fmla="*/ 129 h 230"/>
                <a:gd name="T72" fmla="*/ 9 w 185"/>
                <a:gd name="T73" fmla="*/ 87 h 230"/>
                <a:gd name="T74" fmla="*/ 33 w 185"/>
                <a:gd name="T75" fmla="*/ 33 h 230"/>
                <a:gd name="T76" fmla="*/ 93 w 185"/>
                <a:gd name="T77" fmla="*/ 9 h 230"/>
                <a:gd name="T78" fmla="*/ 176 w 185"/>
                <a:gd name="T79" fmla="*/ 9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5" h="230">
                  <a:moveTo>
                    <a:pt x="158" y="26"/>
                  </a:moveTo>
                  <a:cubicBezTo>
                    <a:pt x="142" y="10"/>
                    <a:pt x="120" y="1"/>
                    <a:pt x="94" y="0"/>
                  </a:cubicBezTo>
                  <a:cubicBezTo>
                    <a:pt x="94" y="0"/>
                    <a:pt x="94" y="0"/>
                    <a:pt x="93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63" y="0"/>
                    <a:pt x="44" y="9"/>
                    <a:pt x="27" y="26"/>
                  </a:cubicBezTo>
                  <a:cubicBezTo>
                    <a:pt x="20" y="33"/>
                    <a:pt x="13" y="40"/>
                    <a:pt x="8" y="51"/>
                  </a:cubicBezTo>
                  <a:cubicBezTo>
                    <a:pt x="3" y="62"/>
                    <a:pt x="0" y="74"/>
                    <a:pt x="0" y="87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" y="109"/>
                    <a:pt x="4" y="122"/>
                    <a:pt x="9" y="133"/>
                  </a:cubicBezTo>
                  <a:cubicBezTo>
                    <a:pt x="13" y="142"/>
                    <a:pt x="18" y="151"/>
                    <a:pt x="23" y="160"/>
                  </a:cubicBezTo>
                  <a:cubicBezTo>
                    <a:pt x="25" y="163"/>
                    <a:pt x="25" y="163"/>
                    <a:pt x="25" y="163"/>
                  </a:cubicBezTo>
                  <a:cubicBezTo>
                    <a:pt x="26" y="165"/>
                    <a:pt x="27" y="167"/>
                    <a:pt x="28" y="169"/>
                  </a:cubicBezTo>
                  <a:cubicBezTo>
                    <a:pt x="33" y="177"/>
                    <a:pt x="37" y="184"/>
                    <a:pt x="40" y="193"/>
                  </a:cubicBezTo>
                  <a:cubicBezTo>
                    <a:pt x="41" y="197"/>
                    <a:pt x="41" y="201"/>
                    <a:pt x="42" y="205"/>
                  </a:cubicBezTo>
                  <a:cubicBezTo>
                    <a:pt x="42" y="208"/>
                    <a:pt x="42" y="210"/>
                    <a:pt x="43" y="213"/>
                  </a:cubicBezTo>
                  <a:cubicBezTo>
                    <a:pt x="44" y="220"/>
                    <a:pt x="49" y="225"/>
                    <a:pt x="52" y="229"/>
                  </a:cubicBezTo>
                  <a:cubicBezTo>
                    <a:pt x="53" y="230"/>
                    <a:pt x="54" y="230"/>
                    <a:pt x="55" y="230"/>
                  </a:cubicBezTo>
                  <a:cubicBezTo>
                    <a:pt x="130" y="230"/>
                    <a:pt x="130" y="230"/>
                    <a:pt x="130" y="230"/>
                  </a:cubicBezTo>
                  <a:cubicBezTo>
                    <a:pt x="132" y="230"/>
                    <a:pt x="133" y="230"/>
                    <a:pt x="134" y="229"/>
                  </a:cubicBezTo>
                  <a:cubicBezTo>
                    <a:pt x="140" y="223"/>
                    <a:pt x="141" y="214"/>
                    <a:pt x="142" y="205"/>
                  </a:cubicBezTo>
                  <a:cubicBezTo>
                    <a:pt x="143" y="201"/>
                    <a:pt x="144" y="197"/>
                    <a:pt x="145" y="193"/>
                  </a:cubicBezTo>
                  <a:cubicBezTo>
                    <a:pt x="148" y="185"/>
                    <a:pt x="152" y="176"/>
                    <a:pt x="156" y="168"/>
                  </a:cubicBezTo>
                  <a:cubicBezTo>
                    <a:pt x="158" y="166"/>
                    <a:pt x="159" y="164"/>
                    <a:pt x="160" y="163"/>
                  </a:cubicBezTo>
                  <a:cubicBezTo>
                    <a:pt x="161" y="160"/>
                    <a:pt x="162" y="157"/>
                    <a:pt x="164" y="155"/>
                  </a:cubicBezTo>
                  <a:cubicBezTo>
                    <a:pt x="173" y="137"/>
                    <a:pt x="184" y="119"/>
                    <a:pt x="185" y="92"/>
                  </a:cubicBezTo>
                  <a:cubicBezTo>
                    <a:pt x="185" y="92"/>
                    <a:pt x="185" y="92"/>
                    <a:pt x="185" y="92"/>
                  </a:cubicBezTo>
                  <a:cubicBezTo>
                    <a:pt x="185" y="89"/>
                    <a:pt x="185" y="89"/>
                    <a:pt x="185" y="89"/>
                  </a:cubicBezTo>
                  <a:cubicBezTo>
                    <a:pt x="184" y="64"/>
                    <a:pt x="175" y="43"/>
                    <a:pt x="158" y="26"/>
                  </a:cubicBezTo>
                  <a:close/>
                  <a:moveTo>
                    <a:pt x="176" y="92"/>
                  </a:moveTo>
                  <a:cubicBezTo>
                    <a:pt x="174" y="116"/>
                    <a:pt x="165" y="133"/>
                    <a:pt x="156" y="150"/>
                  </a:cubicBezTo>
                  <a:cubicBezTo>
                    <a:pt x="154" y="153"/>
                    <a:pt x="153" y="156"/>
                    <a:pt x="152" y="158"/>
                  </a:cubicBezTo>
                  <a:cubicBezTo>
                    <a:pt x="151" y="160"/>
                    <a:pt x="149" y="162"/>
                    <a:pt x="148" y="164"/>
                  </a:cubicBezTo>
                  <a:cubicBezTo>
                    <a:pt x="148" y="164"/>
                    <a:pt x="148" y="164"/>
                    <a:pt x="148" y="164"/>
                  </a:cubicBezTo>
                  <a:cubicBezTo>
                    <a:pt x="148" y="161"/>
                    <a:pt x="148" y="159"/>
                    <a:pt x="149" y="154"/>
                  </a:cubicBezTo>
                  <a:cubicBezTo>
                    <a:pt x="150" y="148"/>
                    <a:pt x="148" y="144"/>
                    <a:pt x="148" y="141"/>
                  </a:cubicBezTo>
                  <a:cubicBezTo>
                    <a:pt x="147" y="137"/>
                    <a:pt x="145" y="129"/>
                    <a:pt x="145" y="129"/>
                  </a:cubicBezTo>
                  <a:cubicBezTo>
                    <a:pt x="145" y="120"/>
                    <a:pt x="141" y="122"/>
                    <a:pt x="141" y="122"/>
                  </a:cubicBezTo>
                  <a:cubicBezTo>
                    <a:pt x="139" y="118"/>
                    <a:pt x="117" y="110"/>
                    <a:pt x="117" y="110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9" y="103"/>
                    <a:pt x="109" y="103"/>
                    <a:pt x="109" y="103"/>
                  </a:cubicBezTo>
                  <a:cubicBezTo>
                    <a:pt x="109" y="111"/>
                    <a:pt x="101" y="137"/>
                    <a:pt x="101" y="137"/>
                  </a:cubicBezTo>
                  <a:cubicBezTo>
                    <a:pt x="102" y="134"/>
                    <a:pt x="96" y="124"/>
                    <a:pt x="96" y="124"/>
                  </a:cubicBezTo>
                  <a:cubicBezTo>
                    <a:pt x="95" y="123"/>
                    <a:pt x="97" y="117"/>
                    <a:pt x="97" y="117"/>
                  </a:cubicBezTo>
                  <a:cubicBezTo>
                    <a:pt x="90" y="109"/>
                    <a:pt x="86" y="118"/>
                    <a:pt x="86" y="118"/>
                  </a:cubicBezTo>
                  <a:cubicBezTo>
                    <a:pt x="85" y="120"/>
                    <a:pt x="89" y="126"/>
                    <a:pt x="89" y="126"/>
                  </a:cubicBezTo>
                  <a:cubicBezTo>
                    <a:pt x="88" y="127"/>
                    <a:pt x="88" y="133"/>
                    <a:pt x="88" y="133"/>
                  </a:cubicBezTo>
                  <a:cubicBezTo>
                    <a:pt x="87" y="135"/>
                    <a:pt x="85" y="141"/>
                    <a:pt x="85" y="141"/>
                  </a:cubicBezTo>
                  <a:cubicBezTo>
                    <a:pt x="80" y="128"/>
                    <a:pt x="78" y="103"/>
                    <a:pt x="78" y="103"/>
                  </a:cubicBezTo>
                  <a:cubicBezTo>
                    <a:pt x="77" y="102"/>
                    <a:pt x="80" y="101"/>
                    <a:pt x="80" y="101"/>
                  </a:cubicBezTo>
                  <a:cubicBezTo>
                    <a:pt x="82" y="104"/>
                    <a:pt x="82" y="104"/>
                    <a:pt x="82" y="104"/>
                  </a:cubicBezTo>
                  <a:cubicBezTo>
                    <a:pt x="84" y="108"/>
                    <a:pt x="93" y="113"/>
                    <a:pt x="93" y="113"/>
                  </a:cubicBezTo>
                  <a:cubicBezTo>
                    <a:pt x="102" y="107"/>
                    <a:pt x="102" y="107"/>
                    <a:pt x="102" y="107"/>
                  </a:cubicBezTo>
                  <a:cubicBezTo>
                    <a:pt x="108" y="104"/>
                    <a:pt x="107" y="101"/>
                    <a:pt x="107" y="101"/>
                  </a:cubicBezTo>
                  <a:cubicBezTo>
                    <a:pt x="106" y="100"/>
                    <a:pt x="106" y="94"/>
                    <a:pt x="106" y="94"/>
                  </a:cubicBezTo>
                  <a:cubicBezTo>
                    <a:pt x="107" y="93"/>
                    <a:pt x="110" y="85"/>
                    <a:pt x="110" y="85"/>
                  </a:cubicBezTo>
                  <a:cubicBezTo>
                    <a:pt x="114" y="80"/>
                    <a:pt x="113" y="71"/>
                    <a:pt x="113" y="71"/>
                  </a:cubicBezTo>
                  <a:cubicBezTo>
                    <a:pt x="119" y="41"/>
                    <a:pt x="90" y="44"/>
                    <a:pt x="90" y="44"/>
                  </a:cubicBezTo>
                  <a:cubicBezTo>
                    <a:pt x="69" y="46"/>
                    <a:pt x="75" y="72"/>
                    <a:pt x="75" y="72"/>
                  </a:cubicBezTo>
                  <a:cubicBezTo>
                    <a:pt x="72" y="73"/>
                    <a:pt x="77" y="83"/>
                    <a:pt x="77" y="83"/>
                  </a:cubicBezTo>
                  <a:cubicBezTo>
                    <a:pt x="76" y="84"/>
                    <a:pt x="79" y="91"/>
                    <a:pt x="79" y="91"/>
                  </a:cubicBezTo>
                  <a:cubicBezTo>
                    <a:pt x="80" y="99"/>
                    <a:pt x="80" y="99"/>
                    <a:pt x="80" y="99"/>
                  </a:cubicBezTo>
                  <a:cubicBezTo>
                    <a:pt x="78" y="100"/>
                    <a:pt x="71" y="109"/>
                    <a:pt x="71" y="109"/>
                  </a:cubicBezTo>
                  <a:cubicBezTo>
                    <a:pt x="59" y="109"/>
                    <a:pt x="47" y="119"/>
                    <a:pt x="47" y="119"/>
                  </a:cubicBezTo>
                  <a:cubicBezTo>
                    <a:pt x="40" y="118"/>
                    <a:pt x="41" y="123"/>
                    <a:pt x="41" y="129"/>
                  </a:cubicBezTo>
                  <a:cubicBezTo>
                    <a:pt x="41" y="134"/>
                    <a:pt x="41" y="133"/>
                    <a:pt x="38" y="141"/>
                  </a:cubicBezTo>
                  <a:cubicBezTo>
                    <a:pt x="35" y="148"/>
                    <a:pt x="39" y="144"/>
                    <a:pt x="37" y="148"/>
                  </a:cubicBezTo>
                  <a:cubicBezTo>
                    <a:pt x="36" y="151"/>
                    <a:pt x="36" y="154"/>
                    <a:pt x="36" y="159"/>
                  </a:cubicBezTo>
                  <a:cubicBezTo>
                    <a:pt x="36" y="160"/>
                    <a:pt x="36" y="162"/>
                    <a:pt x="36" y="163"/>
                  </a:cubicBezTo>
                  <a:cubicBezTo>
                    <a:pt x="35" y="162"/>
                    <a:pt x="34" y="160"/>
                    <a:pt x="33" y="159"/>
                  </a:cubicBezTo>
                  <a:cubicBezTo>
                    <a:pt x="31" y="155"/>
                    <a:pt x="31" y="155"/>
                    <a:pt x="31" y="155"/>
                  </a:cubicBezTo>
                  <a:cubicBezTo>
                    <a:pt x="26" y="147"/>
                    <a:pt x="21" y="138"/>
                    <a:pt x="17" y="129"/>
                  </a:cubicBezTo>
                  <a:cubicBezTo>
                    <a:pt x="12" y="119"/>
                    <a:pt x="10" y="108"/>
                    <a:pt x="9" y="92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10" y="75"/>
                    <a:pt x="12" y="65"/>
                    <a:pt x="17" y="55"/>
                  </a:cubicBezTo>
                  <a:cubicBezTo>
                    <a:pt x="21" y="46"/>
                    <a:pt x="27" y="39"/>
                    <a:pt x="33" y="33"/>
                  </a:cubicBezTo>
                  <a:cubicBezTo>
                    <a:pt x="48" y="17"/>
                    <a:pt x="66" y="10"/>
                    <a:pt x="87" y="9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117" y="10"/>
                    <a:pt x="137" y="18"/>
                    <a:pt x="151" y="32"/>
                  </a:cubicBezTo>
                  <a:cubicBezTo>
                    <a:pt x="167" y="48"/>
                    <a:pt x="175" y="67"/>
                    <a:pt x="176" y="90"/>
                  </a:cubicBezTo>
                  <a:lnTo>
                    <a:pt x="176" y="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Freeform 500"/>
            <p:cNvSpPr/>
            <p:nvPr/>
          </p:nvSpPr>
          <p:spPr bwMode="auto">
            <a:xfrm>
              <a:off x="6883236" y="5084093"/>
              <a:ext cx="430277" cy="369550"/>
            </a:xfrm>
            <a:custGeom>
              <a:avLst/>
              <a:gdLst>
                <a:gd name="T0" fmla="*/ 164 w 246"/>
                <a:gd name="T1" fmla="*/ 0 h 211"/>
                <a:gd name="T2" fmla="*/ 81 w 246"/>
                <a:gd name="T3" fmla="*/ 0 h 211"/>
                <a:gd name="T4" fmla="*/ 0 w 246"/>
                <a:gd name="T5" fmla="*/ 68 h 211"/>
                <a:gd name="T6" fmla="*/ 25 w 246"/>
                <a:gd name="T7" fmla="*/ 68 h 211"/>
                <a:gd name="T8" fmla="*/ 84 w 246"/>
                <a:gd name="T9" fmla="*/ 23 h 211"/>
                <a:gd name="T10" fmla="*/ 161 w 246"/>
                <a:gd name="T11" fmla="*/ 23 h 211"/>
                <a:gd name="T12" fmla="*/ 222 w 246"/>
                <a:gd name="T13" fmla="*/ 85 h 211"/>
                <a:gd name="T14" fmla="*/ 161 w 246"/>
                <a:gd name="T15" fmla="*/ 146 h 211"/>
                <a:gd name="T16" fmla="*/ 123 w 246"/>
                <a:gd name="T17" fmla="*/ 146 h 211"/>
                <a:gd name="T18" fmla="*/ 123 w 246"/>
                <a:gd name="T19" fmla="*/ 155 h 211"/>
                <a:gd name="T20" fmla="*/ 123 w 246"/>
                <a:gd name="T21" fmla="*/ 160 h 211"/>
                <a:gd name="T22" fmla="*/ 123 w 246"/>
                <a:gd name="T23" fmla="*/ 168 h 211"/>
                <a:gd name="T24" fmla="*/ 139 w 246"/>
                <a:gd name="T25" fmla="*/ 168 h 211"/>
                <a:gd name="T26" fmla="*/ 189 w 246"/>
                <a:gd name="T27" fmla="*/ 211 h 211"/>
                <a:gd name="T28" fmla="*/ 186 w 246"/>
                <a:gd name="T29" fmla="*/ 165 h 211"/>
                <a:gd name="T30" fmla="*/ 246 w 246"/>
                <a:gd name="T31" fmla="*/ 86 h 211"/>
                <a:gd name="T32" fmla="*/ 246 w 246"/>
                <a:gd name="T33" fmla="*/ 82 h 211"/>
                <a:gd name="T34" fmla="*/ 164 w 246"/>
                <a:gd name="T3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6" h="211">
                  <a:moveTo>
                    <a:pt x="164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41" y="0"/>
                    <a:pt x="7" y="29"/>
                    <a:pt x="0" y="68"/>
                  </a:cubicBezTo>
                  <a:cubicBezTo>
                    <a:pt x="25" y="68"/>
                    <a:pt x="25" y="68"/>
                    <a:pt x="25" y="68"/>
                  </a:cubicBezTo>
                  <a:cubicBezTo>
                    <a:pt x="33" y="42"/>
                    <a:pt x="56" y="23"/>
                    <a:pt x="84" y="23"/>
                  </a:cubicBezTo>
                  <a:cubicBezTo>
                    <a:pt x="161" y="23"/>
                    <a:pt x="161" y="23"/>
                    <a:pt x="161" y="23"/>
                  </a:cubicBezTo>
                  <a:cubicBezTo>
                    <a:pt x="195" y="23"/>
                    <a:pt x="222" y="51"/>
                    <a:pt x="222" y="85"/>
                  </a:cubicBezTo>
                  <a:cubicBezTo>
                    <a:pt x="222" y="119"/>
                    <a:pt x="195" y="146"/>
                    <a:pt x="161" y="146"/>
                  </a:cubicBezTo>
                  <a:cubicBezTo>
                    <a:pt x="123" y="146"/>
                    <a:pt x="123" y="146"/>
                    <a:pt x="123" y="146"/>
                  </a:cubicBezTo>
                  <a:cubicBezTo>
                    <a:pt x="123" y="149"/>
                    <a:pt x="123" y="152"/>
                    <a:pt x="123" y="155"/>
                  </a:cubicBezTo>
                  <a:cubicBezTo>
                    <a:pt x="123" y="160"/>
                    <a:pt x="123" y="160"/>
                    <a:pt x="123" y="160"/>
                  </a:cubicBezTo>
                  <a:cubicBezTo>
                    <a:pt x="123" y="162"/>
                    <a:pt x="123" y="165"/>
                    <a:pt x="123" y="168"/>
                  </a:cubicBezTo>
                  <a:cubicBezTo>
                    <a:pt x="139" y="168"/>
                    <a:pt x="139" y="168"/>
                    <a:pt x="139" y="168"/>
                  </a:cubicBezTo>
                  <a:cubicBezTo>
                    <a:pt x="189" y="211"/>
                    <a:pt x="189" y="211"/>
                    <a:pt x="189" y="211"/>
                  </a:cubicBezTo>
                  <a:cubicBezTo>
                    <a:pt x="186" y="165"/>
                    <a:pt x="186" y="165"/>
                    <a:pt x="186" y="165"/>
                  </a:cubicBezTo>
                  <a:cubicBezTo>
                    <a:pt x="220" y="156"/>
                    <a:pt x="246" y="124"/>
                    <a:pt x="246" y="86"/>
                  </a:cubicBezTo>
                  <a:cubicBezTo>
                    <a:pt x="246" y="82"/>
                    <a:pt x="246" y="82"/>
                    <a:pt x="246" y="82"/>
                  </a:cubicBezTo>
                  <a:cubicBezTo>
                    <a:pt x="246" y="37"/>
                    <a:pt x="210" y="0"/>
                    <a:pt x="1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Freeform 501"/>
            <p:cNvSpPr/>
            <p:nvPr/>
          </p:nvSpPr>
          <p:spPr bwMode="auto">
            <a:xfrm>
              <a:off x="6866944" y="5366255"/>
              <a:ext cx="17774" cy="39991"/>
            </a:xfrm>
            <a:custGeom>
              <a:avLst/>
              <a:gdLst>
                <a:gd name="T0" fmla="*/ 0 w 10"/>
                <a:gd name="T1" fmla="*/ 0 h 23"/>
                <a:gd name="T2" fmla="*/ 0 w 10"/>
                <a:gd name="T3" fmla="*/ 23 h 23"/>
                <a:gd name="T4" fmla="*/ 8 w 10"/>
                <a:gd name="T5" fmla="*/ 19 h 23"/>
                <a:gd name="T6" fmla="*/ 10 w 10"/>
                <a:gd name="T7" fmla="*/ 11 h 23"/>
                <a:gd name="T8" fmla="*/ 8 w 10"/>
                <a:gd name="T9" fmla="*/ 4 h 23"/>
                <a:gd name="T10" fmla="*/ 0 w 10"/>
                <a:gd name="T1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3">
                  <a:moveTo>
                    <a:pt x="0" y="0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3" y="22"/>
                    <a:pt x="6" y="21"/>
                    <a:pt x="8" y="19"/>
                  </a:cubicBezTo>
                  <a:cubicBezTo>
                    <a:pt x="9" y="17"/>
                    <a:pt x="10" y="14"/>
                    <a:pt x="10" y="11"/>
                  </a:cubicBezTo>
                  <a:cubicBezTo>
                    <a:pt x="10" y="8"/>
                    <a:pt x="10" y="6"/>
                    <a:pt x="8" y="4"/>
                  </a:cubicBezTo>
                  <a:cubicBezTo>
                    <a:pt x="7" y="3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502"/>
            <p:cNvSpPr>
              <a:spLocks noEditPoints="1"/>
            </p:cNvSpPr>
            <p:nvPr/>
          </p:nvSpPr>
          <p:spPr bwMode="auto">
            <a:xfrm>
              <a:off x="6775852" y="5277385"/>
              <a:ext cx="174036" cy="173296"/>
            </a:xfrm>
            <a:custGeom>
              <a:avLst/>
              <a:gdLst>
                <a:gd name="T0" fmla="*/ 50 w 99"/>
                <a:gd name="T1" fmla="*/ 0 h 99"/>
                <a:gd name="T2" fmla="*/ 0 w 99"/>
                <a:gd name="T3" fmla="*/ 49 h 99"/>
                <a:gd name="T4" fmla="*/ 50 w 99"/>
                <a:gd name="T5" fmla="*/ 99 h 99"/>
                <a:gd name="T6" fmla="*/ 99 w 99"/>
                <a:gd name="T7" fmla="*/ 49 h 99"/>
                <a:gd name="T8" fmla="*/ 50 w 99"/>
                <a:gd name="T9" fmla="*/ 0 h 99"/>
                <a:gd name="T10" fmla="*/ 65 w 99"/>
                <a:gd name="T11" fmla="*/ 74 h 99"/>
                <a:gd name="T12" fmla="*/ 52 w 99"/>
                <a:gd name="T13" fmla="*/ 80 h 99"/>
                <a:gd name="T14" fmla="*/ 52 w 99"/>
                <a:gd name="T15" fmla="*/ 87 h 99"/>
                <a:gd name="T16" fmla="*/ 48 w 99"/>
                <a:gd name="T17" fmla="*/ 87 h 99"/>
                <a:gd name="T18" fmla="*/ 48 w 99"/>
                <a:gd name="T19" fmla="*/ 80 h 99"/>
                <a:gd name="T20" fmla="*/ 39 w 99"/>
                <a:gd name="T21" fmla="*/ 77 h 99"/>
                <a:gd name="T22" fmla="*/ 33 w 99"/>
                <a:gd name="T23" fmla="*/ 72 h 99"/>
                <a:gd name="T24" fmla="*/ 30 w 99"/>
                <a:gd name="T25" fmla="*/ 62 h 99"/>
                <a:gd name="T26" fmla="*/ 38 w 99"/>
                <a:gd name="T27" fmla="*/ 60 h 99"/>
                <a:gd name="T28" fmla="*/ 41 w 99"/>
                <a:gd name="T29" fmla="*/ 69 h 99"/>
                <a:gd name="T30" fmla="*/ 48 w 99"/>
                <a:gd name="T31" fmla="*/ 74 h 99"/>
                <a:gd name="T32" fmla="*/ 48 w 99"/>
                <a:gd name="T33" fmla="*/ 50 h 99"/>
                <a:gd name="T34" fmla="*/ 39 w 99"/>
                <a:gd name="T35" fmla="*/ 47 h 99"/>
                <a:gd name="T36" fmla="*/ 33 w 99"/>
                <a:gd name="T37" fmla="*/ 41 h 99"/>
                <a:gd name="T38" fmla="*/ 31 w 99"/>
                <a:gd name="T39" fmla="*/ 33 h 99"/>
                <a:gd name="T40" fmla="*/ 37 w 99"/>
                <a:gd name="T41" fmla="*/ 20 h 99"/>
                <a:gd name="T42" fmla="*/ 48 w 99"/>
                <a:gd name="T43" fmla="*/ 16 h 99"/>
                <a:gd name="T44" fmla="*/ 48 w 99"/>
                <a:gd name="T45" fmla="*/ 13 h 99"/>
                <a:gd name="T46" fmla="*/ 52 w 99"/>
                <a:gd name="T47" fmla="*/ 13 h 99"/>
                <a:gd name="T48" fmla="*/ 52 w 99"/>
                <a:gd name="T49" fmla="*/ 16 h 99"/>
                <a:gd name="T50" fmla="*/ 63 w 99"/>
                <a:gd name="T51" fmla="*/ 20 h 99"/>
                <a:gd name="T52" fmla="*/ 68 w 99"/>
                <a:gd name="T53" fmla="*/ 31 h 99"/>
                <a:gd name="T54" fmla="*/ 61 w 99"/>
                <a:gd name="T55" fmla="*/ 32 h 99"/>
                <a:gd name="T56" fmla="*/ 58 w 99"/>
                <a:gd name="T57" fmla="*/ 26 h 99"/>
                <a:gd name="T58" fmla="*/ 52 w 99"/>
                <a:gd name="T59" fmla="*/ 23 h 99"/>
                <a:gd name="T60" fmla="*/ 52 w 99"/>
                <a:gd name="T61" fmla="*/ 44 h 99"/>
                <a:gd name="T62" fmla="*/ 60 w 99"/>
                <a:gd name="T63" fmla="*/ 46 h 99"/>
                <a:gd name="T64" fmla="*/ 65 w 99"/>
                <a:gd name="T65" fmla="*/ 50 h 99"/>
                <a:gd name="T66" fmla="*/ 69 w 99"/>
                <a:gd name="T67" fmla="*/ 55 h 99"/>
                <a:gd name="T68" fmla="*/ 70 w 99"/>
                <a:gd name="T69" fmla="*/ 61 h 99"/>
                <a:gd name="T70" fmla="*/ 65 w 99"/>
                <a:gd name="T71" fmla="*/ 7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9" h="99">
                  <a:moveTo>
                    <a:pt x="50" y="0"/>
                  </a:moveTo>
                  <a:cubicBezTo>
                    <a:pt x="22" y="0"/>
                    <a:pt x="0" y="22"/>
                    <a:pt x="0" y="49"/>
                  </a:cubicBezTo>
                  <a:cubicBezTo>
                    <a:pt x="0" y="77"/>
                    <a:pt x="22" y="99"/>
                    <a:pt x="50" y="99"/>
                  </a:cubicBezTo>
                  <a:cubicBezTo>
                    <a:pt x="77" y="99"/>
                    <a:pt x="99" y="77"/>
                    <a:pt x="99" y="49"/>
                  </a:cubicBezTo>
                  <a:cubicBezTo>
                    <a:pt x="99" y="22"/>
                    <a:pt x="77" y="0"/>
                    <a:pt x="50" y="0"/>
                  </a:cubicBezTo>
                  <a:close/>
                  <a:moveTo>
                    <a:pt x="65" y="74"/>
                  </a:moveTo>
                  <a:cubicBezTo>
                    <a:pt x="62" y="78"/>
                    <a:pt x="58" y="79"/>
                    <a:pt x="52" y="80"/>
                  </a:cubicBezTo>
                  <a:cubicBezTo>
                    <a:pt x="52" y="87"/>
                    <a:pt x="52" y="87"/>
                    <a:pt x="52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4" y="79"/>
                    <a:pt x="41" y="79"/>
                    <a:pt x="39" y="77"/>
                  </a:cubicBezTo>
                  <a:cubicBezTo>
                    <a:pt x="37" y="76"/>
                    <a:pt x="35" y="74"/>
                    <a:pt x="33" y="72"/>
                  </a:cubicBezTo>
                  <a:cubicBezTo>
                    <a:pt x="31" y="69"/>
                    <a:pt x="30" y="66"/>
                    <a:pt x="30" y="62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8" y="64"/>
                    <a:pt x="39" y="67"/>
                    <a:pt x="41" y="69"/>
                  </a:cubicBezTo>
                  <a:cubicBezTo>
                    <a:pt x="43" y="72"/>
                    <a:pt x="45" y="73"/>
                    <a:pt x="48" y="74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5" y="49"/>
                    <a:pt x="42" y="48"/>
                    <a:pt x="39" y="47"/>
                  </a:cubicBezTo>
                  <a:cubicBezTo>
                    <a:pt x="36" y="45"/>
                    <a:pt x="35" y="43"/>
                    <a:pt x="33" y="41"/>
                  </a:cubicBezTo>
                  <a:cubicBezTo>
                    <a:pt x="32" y="39"/>
                    <a:pt x="31" y="36"/>
                    <a:pt x="31" y="33"/>
                  </a:cubicBezTo>
                  <a:cubicBezTo>
                    <a:pt x="31" y="28"/>
                    <a:pt x="33" y="24"/>
                    <a:pt x="37" y="20"/>
                  </a:cubicBezTo>
                  <a:cubicBezTo>
                    <a:pt x="39" y="18"/>
                    <a:pt x="43" y="17"/>
                    <a:pt x="48" y="16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7" y="17"/>
                    <a:pt x="60" y="18"/>
                    <a:pt x="63" y="20"/>
                  </a:cubicBezTo>
                  <a:cubicBezTo>
                    <a:pt x="66" y="23"/>
                    <a:pt x="68" y="26"/>
                    <a:pt x="68" y="31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60" y="29"/>
                    <a:pt x="59" y="27"/>
                    <a:pt x="58" y="26"/>
                  </a:cubicBezTo>
                  <a:cubicBezTo>
                    <a:pt x="57" y="24"/>
                    <a:pt x="55" y="23"/>
                    <a:pt x="52" y="2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6" y="45"/>
                    <a:pt x="59" y="46"/>
                    <a:pt x="60" y="46"/>
                  </a:cubicBezTo>
                  <a:cubicBezTo>
                    <a:pt x="62" y="47"/>
                    <a:pt x="64" y="48"/>
                    <a:pt x="65" y="50"/>
                  </a:cubicBezTo>
                  <a:cubicBezTo>
                    <a:pt x="67" y="51"/>
                    <a:pt x="68" y="53"/>
                    <a:pt x="69" y="55"/>
                  </a:cubicBezTo>
                  <a:cubicBezTo>
                    <a:pt x="70" y="57"/>
                    <a:pt x="70" y="59"/>
                    <a:pt x="70" y="61"/>
                  </a:cubicBezTo>
                  <a:cubicBezTo>
                    <a:pt x="70" y="67"/>
                    <a:pt x="68" y="71"/>
                    <a:pt x="65" y="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503"/>
            <p:cNvSpPr/>
            <p:nvPr/>
          </p:nvSpPr>
          <p:spPr bwMode="auto">
            <a:xfrm>
              <a:off x="6844726" y="5315895"/>
              <a:ext cx="15552" cy="36288"/>
            </a:xfrm>
            <a:custGeom>
              <a:avLst/>
              <a:gdLst>
                <a:gd name="T0" fmla="*/ 0 w 9"/>
                <a:gd name="T1" fmla="*/ 11 h 21"/>
                <a:gd name="T2" fmla="*/ 2 w 9"/>
                <a:gd name="T3" fmla="*/ 17 h 21"/>
                <a:gd name="T4" fmla="*/ 9 w 9"/>
                <a:gd name="T5" fmla="*/ 21 h 21"/>
                <a:gd name="T6" fmla="*/ 9 w 9"/>
                <a:gd name="T7" fmla="*/ 0 h 21"/>
                <a:gd name="T8" fmla="*/ 2 w 9"/>
                <a:gd name="T9" fmla="*/ 4 h 21"/>
                <a:gd name="T10" fmla="*/ 0 w 9"/>
                <a:gd name="T11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1">
                  <a:moveTo>
                    <a:pt x="0" y="11"/>
                  </a:moveTo>
                  <a:cubicBezTo>
                    <a:pt x="0" y="13"/>
                    <a:pt x="0" y="15"/>
                    <a:pt x="2" y="17"/>
                  </a:cubicBezTo>
                  <a:cubicBezTo>
                    <a:pt x="3" y="19"/>
                    <a:pt x="6" y="20"/>
                    <a:pt x="9" y="2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1"/>
                    <a:pt x="4" y="2"/>
                    <a:pt x="2" y="4"/>
                  </a:cubicBezTo>
                  <a:cubicBezTo>
                    <a:pt x="1" y="6"/>
                    <a:pt x="0" y="8"/>
                    <a:pt x="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504"/>
            <p:cNvSpPr>
              <a:spLocks noEditPoints="1"/>
            </p:cNvSpPr>
            <p:nvPr/>
          </p:nvSpPr>
          <p:spPr bwMode="auto">
            <a:xfrm>
              <a:off x="6649954" y="5215917"/>
              <a:ext cx="432499" cy="369550"/>
            </a:xfrm>
            <a:custGeom>
              <a:avLst/>
              <a:gdLst>
                <a:gd name="T0" fmla="*/ 165 w 247"/>
                <a:gd name="T1" fmla="*/ 0 h 211"/>
                <a:gd name="T2" fmla="*/ 82 w 247"/>
                <a:gd name="T3" fmla="*/ 0 h 211"/>
                <a:gd name="T4" fmla="*/ 0 w 247"/>
                <a:gd name="T5" fmla="*/ 82 h 211"/>
                <a:gd name="T6" fmla="*/ 0 w 247"/>
                <a:gd name="T7" fmla="*/ 86 h 211"/>
                <a:gd name="T8" fmla="*/ 61 w 247"/>
                <a:gd name="T9" fmla="*/ 165 h 211"/>
                <a:gd name="T10" fmla="*/ 58 w 247"/>
                <a:gd name="T11" fmla="*/ 211 h 211"/>
                <a:gd name="T12" fmla="*/ 107 w 247"/>
                <a:gd name="T13" fmla="*/ 168 h 211"/>
                <a:gd name="T14" fmla="*/ 165 w 247"/>
                <a:gd name="T15" fmla="*/ 168 h 211"/>
                <a:gd name="T16" fmla="*/ 247 w 247"/>
                <a:gd name="T17" fmla="*/ 86 h 211"/>
                <a:gd name="T18" fmla="*/ 247 w 247"/>
                <a:gd name="T19" fmla="*/ 82 h 211"/>
                <a:gd name="T20" fmla="*/ 165 w 247"/>
                <a:gd name="T21" fmla="*/ 0 h 211"/>
                <a:gd name="T22" fmla="*/ 122 w 247"/>
                <a:gd name="T23" fmla="*/ 147 h 211"/>
                <a:gd name="T24" fmla="*/ 59 w 247"/>
                <a:gd name="T25" fmla="*/ 84 h 211"/>
                <a:gd name="T26" fmla="*/ 122 w 247"/>
                <a:gd name="T27" fmla="*/ 22 h 211"/>
                <a:gd name="T28" fmla="*/ 184 w 247"/>
                <a:gd name="T29" fmla="*/ 84 h 211"/>
                <a:gd name="T30" fmla="*/ 122 w 247"/>
                <a:gd name="T31" fmla="*/ 14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7" h="211">
                  <a:moveTo>
                    <a:pt x="165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37" y="0"/>
                    <a:pt x="0" y="37"/>
                    <a:pt x="0" y="82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124"/>
                    <a:pt x="26" y="156"/>
                    <a:pt x="61" y="165"/>
                  </a:cubicBezTo>
                  <a:cubicBezTo>
                    <a:pt x="58" y="211"/>
                    <a:pt x="58" y="211"/>
                    <a:pt x="58" y="211"/>
                  </a:cubicBezTo>
                  <a:cubicBezTo>
                    <a:pt x="107" y="168"/>
                    <a:pt x="107" y="168"/>
                    <a:pt x="107" y="168"/>
                  </a:cubicBezTo>
                  <a:cubicBezTo>
                    <a:pt x="165" y="168"/>
                    <a:pt x="165" y="168"/>
                    <a:pt x="165" y="168"/>
                  </a:cubicBezTo>
                  <a:cubicBezTo>
                    <a:pt x="211" y="168"/>
                    <a:pt x="247" y="131"/>
                    <a:pt x="247" y="86"/>
                  </a:cubicBezTo>
                  <a:cubicBezTo>
                    <a:pt x="247" y="82"/>
                    <a:pt x="247" y="82"/>
                    <a:pt x="247" y="82"/>
                  </a:cubicBezTo>
                  <a:cubicBezTo>
                    <a:pt x="247" y="37"/>
                    <a:pt x="211" y="0"/>
                    <a:pt x="165" y="0"/>
                  </a:cubicBezTo>
                  <a:close/>
                  <a:moveTo>
                    <a:pt x="122" y="147"/>
                  </a:moveTo>
                  <a:cubicBezTo>
                    <a:pt x="87" y="147"/>
                    <a:pt x="59" y="119"/>
                    <a:pt x="59" y="84"/>
                  </a:cubicBezTo>
                  <a:cubicBezTo>
                    <a:pt x="59" y="50"/>
                    <a:pt x="87" y="22"/>
                    <a:pt x="122" y="22"/>
                  </a:cubicBezTo>
                  <a:cubicBezTo>
                    <a:pt x="156" y="22"/>
                    <a:pt x="184" y="50"/>
                    <a:pt x="184" y="84"/>
                  </a:cubicBezTo>
                  <a:cubicBezTo>
                    <a:pt x="184" y="119"/>
                    <a:pt x="156" y="147"/>
                    <a:pt x="122" y="1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Freeform 528"/>
            <p:cNvSpPr/>
            <p:nvPr/>
          </p:nvSpPr>
          <p:spPr bwMode="auto">
            <a:xfrm>
              <a:off x="6725493" y="4091716"/>
              <a:ext cx="94794" cy="94794"/>
            </a:xfrm>
            <a:custGeom>
              <a:avLst/>
              <a:gdLst>
                <a:gd name="T0" fmla="*/ 28 w 54"/>
                <a:gd name="T1" fmla="*/ 53 h 54"/>
                <a:gd name="T2" fmla="*/ 54 w 54"/>
                <a:gd name="T3" fmla="*/ 26 h 54"/>
                <a:gd name="T4" fmla="*/ 26 w 54"/>
                <a:gd name="T5" fmla="*/ 1 h 54"/>
                <a:gd name="T6" fmla="*/ 1 w 54"/>
                <a:gd name="T7" fmla="*/ 28 h 54"/>
                <a:gd name="T8" fmla="*/ 28 w 54"/>
                <a:gd name="T9" fmla="*/ 5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28" y="53"/>
                  </a:moveTo>
                  <a:cubicBezTo>
                    <a:pt x="43" y="53"/>
                    <a:pt x="54" y="41"/>
                    <a:pt x="54" y="26"/>
                  </a:cubicBezTo>
                  <a:cubicBezTo>
                    <a:pt x="53" y="12"/>
                    <a:pt x="41" y="0"/>
                    <a:pt x="26" y="1"/>
                  </a:cubicBezTo>
                  <a:cubicBezTo>
                    <a:pt x="12" y="1"/>
                    <a:pt x="0" y="14"/>
                    <a:pt x="1" y="28"/>
                  </a:cubicBezTo>
                  <a:cubicBezTo>
                    <a:pt x="1" y="42"/>
                    <a:pt x="13" y="54"/>
                    <a:pt x="28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Freeform 529"/>
            <p:cNvSpPr/>
            <p:nvPr/>
          </p:nvSpPr>
          <p:spPr bwMode="auto">
            <a:xfrm>
              <a:off x="6679577" y="4191694"/>
              <a:ext cx="187367" cy="134786"/>
            </a:xfrm>
            <a:custGeom>
              <a:avLst/>
              <a:gdLst>
                <a:gd name="T0" fmla="*/ 82 w 107"/>
                <a:gd name="T1" fmla="*/ 0 h 77"/>
                <a:gd name="T2" fmla="*/ 55 w 107"/>
                <a:gd name="T3" fmla="*/ 31 h 77"/>
                <a:gd name="T4" fmla="*/ 25 w 107"/>
                <a:gd name="T5" fmla="*/ 1 h 77"/>
                <a:gd name="T6" fmla="*/ 1 w 107"/>
                <a:gd name="T7" fmla="*/ 34 h 77"/>
                <a:gd name="T8" fmla="*/ 2 w 107"/>
                <a:gd name="T9" fmla="*/ 77 h 77"/>
                <a:gd name="T10" fmla="*/ 107 w 107"/>
                <a:gd name="T11" fmla="*/ 77 h 77"/>
                <a:gd name="T12" fmla="*/ 105 w 107"/>
                <a:gd name="T13" fmla="*/ 31 h 77"/>
                <a:gd name="T14" fmla="*/ 82 w 107"/>
                <a:gd name="T1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" h="77">
                  <a:moveTo>
                    <a:pt x="82" y="0"/>
                  </a:moveTo>
                  <a:cubicBezTo>
                    <a:pt x="55" y="31"/>
                    <a:pt x="55" y="31"/>
                    <a:pt x="55" y="3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8" y="8"/>
                    <a:pt x="0" y="18"/>
                    <a:pt x="1" y="34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15"/>
                    <a:pt x="99" y="6"/>
                    <a:pt x="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530"/>
            <p:cNvSpPr/>
            <p:nvPr/>
          </p:nvSpPr>
          <p:spPr bwMode="auto">
            <a:xfrm>
              <a:off x="6895086" y="4095418"/>
              <a:ext cx="139970" cy="136267"/>
            </a:xfrm>
            <a:custGeom>
              <a:avLst/>
              <a:gdLst>
                <a:gd name="T0" fmla="*/ 41 w 80"/>
                <a:gd name="T1" fmla="*/ 78 h 78"/>
                <a:gd name="T2" fmla="*/ 79 w 80"/>
                <a:gd name="T3" fmla="*/ 38 h 78"/>
                <a:gd name="T4" fmla="*/ 38 w 80"/>
                <a:gd name="T5" fmla="*/ 0 h 78"/>
                <a:gd name="T6" fmla="*/ 0 w 80"/>
                <a:gd name="T7" fmla="*/ 40 h 78"/>
                <a:gd name="T8" fmla="*/ 41 w 80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78">
                  <a:moveTo>
                    <a:pt x="41" y="78"/>
                  </a:moveTo>
                  <a:cubicBezTo>
                    <a:pt x="63" y="77"/>
                    <a:pt x="80" y="59"/>
                    <a:pt x="79" y="38"/>
                  </a:cubicBezTo>
                  <a:cubicBezTo>
                    <a:pt x="78" y="16"/>
                    <a:pt x="60" y="0"/>
                    <a:pt x="38" y="0"/>
                  </a:cubicBezTo>
                  <a:cubicBezTo>
                    <a:pt x="17" y="1"/>
                    <a:pt x="0" y="19"/>
                    <a:pt x="0" y="40"/>
                  </a:cubicBezTo>
                  <a:cubicBezTo>
                    <a:pt x="1" y="62"/>
                    <a:pt x="19" y="78"/>
                    <a:pt x="41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Freeform 531"/>
            <p:cNvSpPr/>
            <p:nvPr/>
          </p:nvSpPr>
          <p:spPr bwMode="auto">
            <a:xfrm>
              <a:off x="6826952" y="4238351"/>
              <a:ext cx="276977" cy="203660"/>
            </a:xfrm>
            <a:custGeom>
              <a:avLst/>
              <a:gdLst>
                <a:gd name="T0" fmla="*/ 121 w 158"/>
                <a:gd name="T1" fmla="*/ 1 h 116"/>
                <a:gd name="T2" fmla="*/ 156 w 158"/>
                <a:gd name="T3" fmla="*/ 47 h 116"/>
                <a:gd name="T4" fmla="*/ 158 w 158"/>
                <a:gd name="T5" fmla="*/ 116 h 116"/>
                <a:gd name="T6" fmla="*/ 3 w 158"/>
                <a:gd name="T7" fmla="*/ 116 h 116"/>
                <a:gd name="T8" fmla="*/ 1 w 158"/>
                <a:gd name="T9" fmla="*/ 52 h 116"/>
                <a:gd name="T10" fmla="*/ 38 w 158"/>
                <a:gd name="T11" fmla="*/ 3 h 116"/>
                <a:gd name="T12" fmla="*/ 57 w 158"/>
                <a:gd name="T13" fmla="*/ 0 h 116"/>
                <a:gd name="T14" fmla="*/ 77 w 158"/>
                <a:gd name="T15" fmla="*/ 22 h 116"/>
                <a:gd name="T16" fmla="*/ 67 w 158"/>
                <a:gd name="T17" fmla="*/ 114 h 116"/>
                <a:gd name="T18" fmla="*/ 101 w 158"/>
                <a:gd name="T19" fmla="*/ 115 h 116"/>
                <a:gd name="T20" fmla="*/ 85 w 158"/>
                <a:gd name="T21" fmla="*/ 22 h 116"/>
                <a:gd name="T22" fmla="*/ 103 w 158"/>
                <a:gd name="T23" fmla="*/ 1 h 116"/>
                <a:gd name="T24" fmla="*/ 121 w 158"/>
                <a:gd name="T25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8" h="116">
                  <a:moveTo>
                    <a:pt x="121" y="1"/>
                  </a:moveTo>
                  <a:cubicBezTo>
                    <a:pt x="146" y="11"/>
                    <a:pt x="155" y="24"/>
                    <a:pt x="156" y="47"/>
                  </a:cubicBezTo>
                  <a:cubicBezTo>
                    <a:pt x="158" y="116"/>
                    <a:pt x="158" y="116"/>
                    <a:pt x="158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0" y="28"/>
                    <a:pt x="11" y="13"/>
                    <a:pt x="38" y="3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78" y="20"/>
                    <a:pt x="77" y="22"/>
                  </a:cubicBezTo>
                  <a:cubicBezTo>
                    <a:pt x="76" y="24"/>
                    <a:pt x="67" y="114"/>
                    <a:pt x="67" y="114"/>
                  </a:cubicBezTo>
                  <a:cubicBezTo>
                    <a:pt x="101" y="115"/>
                    <a:pt x="101" y="115"/>
                    <a:pt x="101" y="115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103" y="1"/>
                    <a:pt x="103" y="1"/>
                    <a:pt x="103" y="1"/>
                  </a:cubicBezTo>
                  <a:lnTo>
                    <a:pt x="1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Freeform 532"/>
            <p:cNvSpPr/>
            <p:nvPr/>
          </p:nvSpPr>
          <p:spPr bwMode="auto">
            <a:xfrm>
              <a:off x="7115779" y="4091716"/>
              <a:ext cx="94794" cy="94794"/>
            </a:xfrm>
            <a:custGeom>
              <a:avLst/>
              <a:gdLst>
                <a:gd name="T0" fmla="*/ 28 w 54"/>
                <a:gd name="T1" fmla="*/ 53 h 54"/>
                <a:gd name="T2" fmla="*/ 54 w 54"/>
                <a:gd name="T3" fmla="*/ 26 h 54"/>
                <a:gd name="T4" fmla="*/ 26 w 54"/>
                <a:gd name="T5" fmla="*/ 1 h 54"/>
                <a:gd name="T6" fmla="*/ 0 w 54"/>
                <a:gd name="T7" fmla="*/ 28 h 54"/>
                <a:gd name="T8" fmla="*/ 28 w 54"/>
                <a:gd name="T9" fmla="*/ 5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28" y="53"/>
                  </a:moveTo>
                  <a:cubicBezTo>
                    <a:pt x="43" y="53"/>
                    <a:pt x="54" y="41"/>
                    <a:pt x="54" y="26"/>
                  </a:cubicBezTo>
                  <a:cubicBezTo>
                    <a:pt x="53" y="12"/>
                    <a:pt x="41" y="0"/>
                    <a:pt x="26" y="1"/>
                  </a:cubicBezTo>
                  <a:cubicBezTo>
                    <a:pt x="11" y="1"/>
                    <a:pt x="0" y="14"/>
                    <a:pt x="0" y="28"/>
                  </a:cubicBezTo>
                  <a:cubicBezTo>
                    <a:pt x="1" y="42"/>
                    <a:pt x="13" y="54"/>
                    <a:pt x="28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Freeform 533"/>
            <p:cNvSpPr/>
            <p:nvPr/>
          </p:nvSpPr>
          <p:spPr bwMode="auto">
            <a:xfrm>
              <a:off x="7070603" y="4191694"/>
              <a:ext cx="187367" cy="134786"/>
            </a:xfrm>
            <a:custGeom>
              <a:avLst/>
              <a:gdLst>
                <a:gd name="T0" fmla="*/ 82 w 107"/>
                <a:gd name="T1" fmla="*/ 0 h 77"/>
                <a:gd name="T2" fmla="*/ 54 w 107"/>
                <a:gd name="T3" fmla="*/ 31 h 77"/>
                <a:gd name="T4" fmla="*/ 25 w 107"/>
                <a:gd name="T5" fmla="*/ 1 h 77"/>
                <a:gd name="T6" fmla="*/ 0 w 107"/>
                <a:gd name="T7" fmla="*/ 34 h 77"/>
                <a:gd name="T8" fmla="*/ 2 w 107"/>
                <a:gd name="T9" fmla="*/ 77 h 77"/>
                <a:gd name="T10" fmla="*/ 107 w 107"/>
                <a:gd name="T11" fmla="*/ 77 h 77"/>
                <a:gd name="T12" fmla="*/ 105 w 107"/>
                <a:gd name="T13" fmla="*/ 31 h 77"/>
                <a:gd name="T14" fmla="*/ 82 w 107"/>
                <a:gd name="T1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" h="77">
                  <a:moveTo>
                    <a:pt x="82" y="0"/>
                  </a:moveTo>
                  <a:cubicBezTo>
                    <a:pt x="54" y="31"/>
                    <a:pt x="54" y="31"/>
                    <a:pt x="54" y="3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7" y="8"/>
                    <a:pt x="0" y="18"/>
                    <a:pt x="0" y="34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4" y="15"/>
                    <a:pt x="98" y="6"/>
                    <a:pt x="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Freeform 539"/>
            <p:cNvSpPr/>
            <p:nvPr/>
          </p:nvSpPr>
          <p:spPr bwMode="auto">
            <a:xfrm>
              <a:off x="5760517" y="4082829"/>
              <a:ext cx="301416" cy="345111"/>
            </a:xfrm>
            <a:custGeom>
              <a:avLst/>
              <a:gdLst>
                <a:gd name="T0" fmla="*/ 162 w 172"/>
                <a:gd name="T1" fmla="*/ 165 h 197"/>
                <a:gd name="T2" fmla="*/ 158 w 172"/>
                <a:gd name="T3" fmla="*/ 165 h 197"/>
                <a:gd name="T4" fmla="*/ 157 w 172"/>
                <a:gd name="T5" fmla="*/ 152 h 197"/>
                <a:gd name="T6" fmla="*/ 137 w 172"/>
                <a:gd name="T7" fmla="*/ 129 h 197"/>
                <a:gd name="T8" fmla="*/ 137 w 172"/>
                <a:gd name="T9" fmla="*/ 57 h 197"/>
                <a:gd name="T10" fmla="*/ 152 w 172"/>
                <a:gd name="T11" fmla="*/ 44 h 197"/>
                <a:gd name="T12" fmla="*/ 161 w 172"/>
                <a:gd name="T13" fmla="*/ 34 h 197"/>
                <a:gd name="T14" fmla="*/ 161 w 172"/>
                <a:gd name="T15" fmla="*/ 24 h 197"/>
                <a:gd name="T16" fmla="*/ 161 w 172"/>
                <a:gd name="T17" fmla="*/ 20 h 197"/>
                <a:gd name="T18" fmla="*/ 161 w 172"/>
                <a:gd name="T19" fmla="*/ 10 h 197"/>
                <a:gd name="T20" fmla="*/ 151 w 172"/>
                <a:gd name="T21" fmla="*/ 0 h 197"/>
                <a:gd name="T22" fmla="*/ 134 w 172"/>
                <a:gd name="T23" fmla="*/ 0 h 197"/>
                <a:gd name="T24" fmla="*/ 125 w 172"/>
                <a:gd name="T25" fmla="*/ 10 h 197"/>
                <a:gd name="T26" fmla="*/ 125 w 172"/>
                <a:gd name="T27" fmla="*/ 14 h 197"/>
                <a:gd name="T28" fmla="*/ 104 w 172"/>
                <a:gd name="T29" fmla="*/ 14 h 197"/>
                <a:gd name="T30" fmla="*/ 104 w 172"/>
                <a:gd name="T31" fmla="*/ 10 h 197"/>
                <a:gd name="T32" fmla="*/ 95 w 172"/>
                <a:gd name="T33" fmla="*/ 0 h 197"/>
                <a:gd name="T34" fmla="*/ 78 w 172"/>
                <a:gd name="T35" fmla="*/ 0 h 197"/>
                <a:gd name="T36" fmla="*/ 68 w 172"/>
                <a:gd name="T37" fmla="*/ 10 h 197"/>
                <a:gd name="T38" fmla="*/ 68 w 172"/>
                <a:gd name="T39" fmla="*/ 14 h 197"/>
                <a:gd name="T40" fmla="*/ 45 w 172"/>
                <a:gd name="T41" fmla="*/ 14 h 197"/>
                <a:gd name="T42" fmla="*/ 45 w 172"/>
                <a:gd name="T43" fmla="*/ 10 h 197"/>
                <a:gd name="T44" fmla="*/ 35 w 172"/>
                <a:gd name="T45" fmla="*/ 0 h 197"/>
                <a:gd name="T46" fmla="*/ 19 w 172"/>
                <a:gd name="T47" fmla="*/ 0 h 197"/>
                <a:gd name="T48" fmla="*/ 9 w 172"/>
                <a:gd name="T49" fmla="*/ 10 h 197"/>
                <a:gd name="T50" fmla="*/ 9 w 172"/>
                <a:gd name="T51" fmla="*/ 20 h 197"/>
                <a:gd name="T52" fmla="*/ 9 w 172"/>
                <a:gd name="T53" fmla="*/ 24 h 197"/>
                <a:gd name="T54" fmla="*/ 9 w 172"/>
                <a:gd name="T55" fmla="*/ 34 h 197"/>
                <a:gd name="T56" fmla="*/ 13 w 172"/>
                <a:gd name="T57" fmla="*/ 43 h 197"/>
                <a:gd name="T58" fmla="*/ 13 w 172"/>
                <a:gd name="T59" fmla="*/ 43 h 197"/>
                <a:gd name="T60" fmla="*/ 34 w 172"/>
                <a:gd name="T61" fmla="*/ 58 h 197"/>
                <a:gd name="T62" fmla="*/ 33 w 172"/>
                <a:gd name="T63" fmla="*/ 129 h 197"/>
                <a:gd name="T64" fmla="*/ 13 w 172"/>
                <a:gd name="T65" fmla="*/ 151 h 197"/>
                <a:gd name="T66" fmla="*/ 13 w 172"/>
                <a:gd name="T67" fmla="*/ 165 h 197"/>
                <a:gd name="T68" fmla="*/ 10 w 172"/>
                <a:gd name="T69" fmla="*/ 165 h 197"/>
                <a:gd name="T70" fmla="*/ 0 w 172"/>
                <a:gd name="T71" fmla="*/ 176 h 197"/>
                <a:gd name="T72" fmla="*/ 0 w 172"/>
                <a:gd name="T73" fmla="*/ 186 h 197"/>
                <a:gd name="T74" fmla="*/ 10 w 172"/>
                <a:gd name="T75" fmla="*/ 197 h 197"/>
                <a:gd name="T76" fmla="*/ 162 w 172"/>
                <a:gd name="T77" fmla="*/ 197 h 197"/>
                <a:gd name="T78" fmla="*/ 172 w 172"/>
                <a:gd name="T79" fmla="*/ 186 h 197"/>
                <a:gd name="T80" fmla="*/ 172 w 172"/>
                <a:gd name="T81" fmla="*/ 176 h 197"/>
                <a:gd name="T82" fmla="*/ 162 w 172"/>
                <a:gd name="T83" fmla="*/ 16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2" h="197">
                  <a:moveTo>
                    <a:pt x="162" y="165"/>
                  </a:moveTo>
                  <a:cubicBezTo>
                    <a:pt x="158" y="165"/>
                    <a:pt x="158" y="165"/>
                    <a:pt x="158" y="165"/>
                  </a:cubicBezTo>
                  <a:cubicBezTo>
                    <a:pt x="157" y="152"/>
                    <a:pt x="157" y="152"/>
                    <a:pt x="157" y="152"/>
                  </a:cubicBezTo>
                  <a:cubicBezTo>
                    <a:pt x="137" y="129"/>
                    <a:pt x="137" y="129"/>
                    <a:pt x="137" y="129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52" y="44"/>
                    <a:pt x="152" y="44"/>
                    <a:pt x="152" y="44"/>
                  </a:cubicBezTo>
                  <a:cubicBezTo>
                    <a:pt x="157" y="44"/>
                    <a:pt x="161" y="40"/>
                    <a:pt x="161" y="34"/>
                  </a:cubicBezTo>
                  <a:cubicBezTo>
                    <a:pt x="161" y="24"/>
                    <a:pt x="161" y="24"/>
                    <a:pt x="161" y="24"/>
                  </a:cubicBezTo>
                  <a:cubicBezTo>
                    <a:pt x="161" y="20"/>
                    <a:pt x="161" y="20"/>
                    <a:pt x="161" y="20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1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29" y="0"/>
                    <a:pt x="125" y="4"/>
                    <a:pt x="125" y="10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4" y="4"/>
                    <a:pt x="100" y="0"/>
                    <a:pt x="95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2" y="0"/>
                    <a:pt x="68" y="4"/>
                    <a:pt x="68" y="10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4"/>
                    <a:pt x="41" y="0"/>
                    <a:pt x="3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0"/>
                    <a:pt x="9" y="4"/>
                    <a:pt x="9" y="1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8"/>
                    <a:pt x="11" y="41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33" y="129"/>
                    <a:pt x="33" y="129"/>
                    <a:pt x="33" y="129"/>
                  </a:cubicBezTo>
                  <a:cubicBezTo>
                    <a:pt x="13" y="151"/>
                    <a:pt x="13" y="151"/>
                    <a:pt x="13" y="151"/>
                  </a:cubicBezTo>
                  <a:cubicBezTo>
                    <a:pt x="13" y="165"/>
                    <a:pt x="13" y="165"/>
                    <a:pt x="13" y="165"/>
                  </a:cubicBezTo>
                  <a:cubicBezTo>
                    <a:pt x="10" y="165"/>
                    <a:pt x="10" y="165"/>
                    <a:pt x="10" y="165"/>
                  </a:cubicBezTo>
                  <a:cubicBezTo>
                    <a:pt x="5" y="165"/>
                    <a:pt x="0" y="170"/>
                    <a:pt x="0" y="176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92"/>
                    <a:pt x="5" y="197"/>
                    <a:pt x="10" y="197"/>
                  </a:cubicBezTo>
                  <a:cubicBezTo>
                    <a:pt x="162" y="197"/>
                    <a:pt x="162" y="197"/>
                    <a:pt x="162" y="197"/>
                  </a:cubicBezTo>
                  <a:cubicBezTo>
                    <a:pt x="167" y="197"/>
                    <a:pt x="172" y="192"/>
                    <a:pt x="172" y="186"/>
                  </a:cubicBezTo>
                  <a:cubicBezTo>
                    <a:pt x="172" y="176"/>
                    <a:pt x="172" y="176"/>
                    <a:pt x="172" y="176"/>
                  </a:cubicBezTo>
                  <a:cubicBezTo>
                    <a:pt x="172" y="170"/>
                    <a:pt x="167" y="165"/>
                    <a:pt x="162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" name="Freeform 540"/>
            <p:cNvSpPr/>
            <p:nvPr/>
          </p:nvSpPr>
          <p:spPr bwMode="auto">
            <a:xfrm>
              <a:off x="5760517" y="4082829"/>
              <a:ext cx="301416" cy="345111"/>
            </a:xfrm>
            <a:custGeom>
              <a:avLst/>
              <a:gdLst>
                <a:gd name="T0" fmla="*/ 162 w 172"/>
                <a:gd name="T1" fmla="*/ 165 h 197"/>
                <a:gd name="T2" fmla="*/ 158 w 172"/>
                <a:gd name="T3" fmla="*/ 165 h 197"/>
                <a:gd name="T4" fmla="*/ 157 w 172"/>
                <a:gd name="T5" fmla="*/ 152 h 197"/>
                <a:gd name="T6" fmla="*/ 137 w 172"/>
                <a:gd name="T7" fmla="*/ 129 h 197"/>
                <a:gd name="T8" fmla="*/ 137 w 172"/>
                <a:gd name="T9" fmla="*/ 57 h 197"/>
                <a:gd name="T10" fmla="*/ 152 w 172"/>
                <a:gd name="T11" fmla="*/ 44 h 197"/>
                <a:gd name="T12" fmla="*/ 161 w 172"/>
                <a:gd name="T13" fmla="*/ 34 h 197"/>
                <a:gd name="T14" fmla="*/ 161 w 172"/>
                <a:gd name="T15" fmla="*/ 24 h 197"/>
                <a:gd name="T16" fmla="*/ 161 w 172"/>
                <a:gd name="T17" fmla="*/ 20 h 197"/>
                <a:gd name="T18" fmla="*/ 161 w 172"/>
                <a:gd name="T19" fmla="*/ 10 h 197"/>
                <a:gd name="T20" fmla="*/ 151 w 172"/>
                <a:gd name="T21" fmla="*/ 0 h 197"/>
                <a:gd name="T22" fmla="*/ 134 w 172"/>
                <a:gd name="T23" fmla="*/ 0 h 197"/>
                <a:gd name="T24" fmla="*/ 125 w 172"/>
                <a:gd name="T25" fmla="*/ 10 h 197"/>
                <a:gd name="T26" fmla="*/ 125 w 172"/>
                <a:gd name="T27" fmla="*/ 14 h 197"/>
                <a:gd name="T28" fmla="*/ 104 w 172"/>
                <a:gd name="T29" fmla="*/ 14 h 197"/>
                <a:gd name="T30" fmla="*/ 104 w 172"/>
                <a:gd name="T31" fmla="*/ 10 h 197"/>
                <a:gd name="T32" fmla="*/ 95 w 172"/>
                <a:gd name="T33" fmla="*/ 0 h 197"/>
                <a:gd name="T34" fmla="*/ 78 w 172"/>
                <a:gd name="T35" fmla="*/ 0 h 197"/>
                <a:gd name="T36" fmla="*/ 68 w 172"/>
                <a:gd name="T37" fmla="*/ 10 h 197"/>
                <a:gd name="T38" fmla="*/ 68 w 172"/>
                <a:gd name="T39" fmla="*/ 14 h 197"/>
                <a:gd name="T40" fmla="*/ 45 w 172"/>
                <a:gd name="T41" fmla="*/ 14 h 197"/>
                <a:gd name="T42" fmla="*/ 45 w 172"/>
                <a:gd name="T43" fmla="*/ 10 h 197"/>
                <a:gd name="T44" fmla="*/ 35 w 172"/>
                <a:gd name="T45" fmla="*/ 0 h 197"/>
                <a:gd name="T46" fmla="*/ 19 w 172"/>
                <a:gd name="T47" fmla="*/ 0 h 197"/>
                <a:gd name="T48" fmla="*/ 9 w 172"/>
                <a:gd name="T49" fmla="*/ 10 h 197"/>
                <a:gd name="T50" fmla="*/ 9 w 172"/>
                <a:gd name="T51" fmla="*/ 20 h 197"/>
                <a:gd name="T52" fmla="*/ 9 w 172"/>
                <a:gd name="T53" fmla="*/ 24 h 197"/>
                <a:gd name="T54" fmla="*/ 9 w 172"/>
                <a:gd name="T55" fmla="*/ 34 h 197"/>
                <a:gd name="T56" fmla="*/ 13 w 172"/>
                <a:gd name="T57" fmla="*/ 43 h 197"/>
                <a:gd name="T58" fmla="*/ 13 w 172"/>
                <a:gd name="T59" fmla="*/ 43 h 197"/>
                <a:gd name="T60" fmla="*/ 34 w 172"/>
                <a:gd name="T61" fmla="*/ 58 h 197"/>
                <a:gd name="T62" fmla="*/ 33 w 172"/>
                <a:gd name="T63" fmla="*/ 129 h 197"/>
                <a:gd name="T64" fmla="*/ 13 w 172"/>
                <a:gd name="T65" fmla="*/ 151 h 197"/>
                <a:gd name="T66" fmla="*/ 13 w 172"/>
                <a:gd name="T67" fmla="*/ 165 h 197"/>
                <a:gd name="T68" fmla="*/ 10 w 172"/>
                <a:gd name="T69" fmla="*/ 165 h 197"/>
                <a:gd name="T70" fmla="*/ 0 w 172"/>
                <a:gd name="T71" fmla="*/ 176 h 197"/>
                <a:gd name="T72" fmla="*/ 0 w 172"/>
                <a:gd name="T73" fmla="*/ 186 h 197"/>
                <a:gd name="T74" fmla="*/ 10 w 172"/>
                <a:gd name="T75" fmla="*/ 197 h 197"/>
                <a:gd name="T76" fmla="*/ 162 w 172"/>
                <a:gd name="T77" fmla="*/ 197 h 197"/>
                <a:gd name="T78" fmla="*/ 172 w 172"/>
                <a:gd name="T79" fmla="*/ 186 h 197"/>
                <a:gd name="T80" fmla="*/ 172 w 172"/>
                <a:gd name="T81" fmla="*/ 176 h 197"/>
                <a:gd name="T82" fmla="*/ 162 w 172"/>
                <a:gd name="T83" fmla="*/ 16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2" h="197">
                  <a:moveTo>
                    <a:pt x="162" y="165"/>
                  </a:moveTo>
                  <a:cubicBezTo>
                    <a:pt x="158" y="165"/>
                    <a:pt x="158" y="165"/>
                    <a:pt x="158" y="165"/>
                  </a:cubicBezTo>
                  <a:cubicBezTo>
                    <a:pt x="157" y="152"/>
                    <a:pt x="157" y="152"/>
                    <a:pt x="157" y="152"/>
                  </a:cubicBezTo>
                  <a:cubicBezTo>
                    <a:pt x="137" y="129"/>
                    <a:pt x="137" y="129"/>
                    <a:pt x="137" y="129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52" y="44"/>
                    <a:pt x="152" y="44"/>
                    <a:pt x="152" y="44"/>
                  </a:cubicBezTo>
                  <a:cubicBezTo>
                    <a:pt x="157" y="44"/>
                    <a:pt x="161" y="40"/>
                    <a:pt x="161" y="34"/>
                  </a:cubicBezTo>
                  <a:cubicBezTo>
                    <a:pt x="161" y="24"/>
                    <a:pt x="161" y="24"/>
                    <a:pt x="161" y="24"/>
                  </a:cubicBezTo>
                  <a:cubicBezTo>
                    <a:pt x="161" y="20"/>
                    <a:pt x="161" y="20"/>
                    <a:pt x="161" y="20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1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29" y="0"/>
                    <a:pt x="125" y="4"/>
                    <a:pt x="125" y="10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4" y="4"/>
                    <a:pt x="100" y="0"/>
                    <a:pt x="95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2" y="0"/>
                    <a:pt x="68" y="4"/>
                    <a:pt x="68" y="10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4"/>
                    <a:pt x="41" y="0"/>
                    <a:pt x="3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0"/>
                    <a:pt x="9" y="4"/>
                    <a:pt x="9" y="1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8"/>
                    <a:pt x="11" y="41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33" y="129"/>
                    <a:pt x="33" y="129"/>
                    <a:pt x="33" y="129"/>
                  </a:cubicBezTo>
                  <a:cubicBezTo>
                    <a:pt x="13" y="151"/>
                    <a:pt x="13" y="151"/>
                    <a:pt x="13" y="151"/>
                  </a:cubicBezTo>
                  <a:cubicBezTo>
                    <a:pt x="13" y="165"/>
                    <a:pt x="13" y="165"/>
                    <a:pt x="13" y="165"/>
                  </a:cubicBezTo>
                  <a:cubicBezTo>
                    <a:pt x="10" y="165"/>
                    <a:pt x="10" y="165"/>
                    <a:pt x="10" y="165"/>
                  </a:cubicBezTo>
                  <a:cubicBezTo>
                    <a:pt x="5" y="165"/>
                    <a:pt x="0" y="170"/>
                    <a:pt x="0" y="176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92"/>
                    <a:pt x="5" y="197"/>
                    <a:pt x="10" y="197"/>
                  </a:cubicBezTo>
                  <a:cubicBezTo>
                    <a:pt x="162" y="197"/>
                    <a:pt x="162" y="197"/>
                    <a:pt x="162" y="197"/>
                  </a:cubicBezTo>
                  <a:cubicBezTo>
                    <a:pt x="167" y="197"/>
                    <a:pt x="172" y="192"/>
                    <a:pt x="172" y="186"/>
                  </a:cubicBezTo>
                  <a:cubicBezTo>
                    <a:pt x="172" y="176"/>
                    <a:pt x="172" y="176"/>
                    <a:pt x="172" y="176"/>
                  </a:cubicBezTo>
                  <a:cubicBezTo>
                    <a:pt x="172" y="170"/>
                    <a:pt x="167" y="165"/>
                    <a:pt x="162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490730" y="2327393"/>
            <a:ext cx="559550" cy="560228"/>
            <a:chOff x="6557381" y="2464660"/>
            <a:chExt cx="610979" cy="611720"/>
          </a:xfrm>
          <a:solidFill>
            <a:schemeClr val="accent1"/>
          </a:solidFill>
        </p:grpSpPr>
        <p:sp>
          <p:nvSpPr>
            <p:cNvPr id="52" name="Freeform 541"/>
            <p:cNvSpPr/>
            <p:nvPr/>
          </p:nvSpPr>
          <p:spPr bwMode="auto">
            <a:xfrm>
              <a:off x="6557381" y="2464660"/>
              <a:ext cx="610979" cy="611720"/>
            </a:xfrm>
            <a:custGeom>
              <a:avLst/>
              <a:gdLst>
                <a:gd name="T0" fmla="*/ 349 w 349"/>
                <a:gd name="T1" fmla="*/ 282 h 349"/>
                <a:gd name="T2" fmla="*/ 282 w 349"/>
                <a:gd name="T3" fmla="*/ 349 h 349"/>
                <a:gd name="T4" fmla="*/ 68 w 349"/>
                <a:gd name="T5" fmla="*/ 349 h 349"/>
                <a:gd name="T6" fmla="*/ 0 w 349"/>
                <a:gd name="T7" fmla="*/ 282 h 349"/>
                <a:gd name="T8" fmla="*/ 0 w 349"/>
                <a:gd name="T9" fmla="*/ 68 h 349"/>
                <a:gd name="T10" fmla="*/ 68 w 349"/>
                <a:gd name="T11" fmla="*/ 0 h 349"/>
                <a:gd name="T12" fmla="*/ 282 w 349"/>
                <a:gd name="T13" fmla="*/ 0 h 349"/>
                <a:gd name="T14" fmla="*/ 349 w 349"/>
                <a:gd name="T15" fmla="*/ 68 h 349"/>
                <a:gd name="T16" fmla="*/ 349 w 349"/>
                <a:gd name="T17" fmla="*/ 28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349">
                  <a:moveTo>
                    <a:pt x="349" y="282"/>
                  </a:moveTo>
                  <a:cubicBezTo>
                    <a:pt x="349" y="319"/>
                    <a:pt x="319" y="349"/>
                    <a:pt x="282" y="349"/>
                  </a:cubicBezTo>
                  <a:cubicBezTo>
                    <a:pt x="68" y="349"/>
                    <a:pt x="68" y="349"/>
                    <a:pt x="68" y="349"/>
                  </a:cubicBezTo>
                  <a:cubicBezTo>
                    <a:pt x="30" y="349"/>
                    <a:pt x="0" y="319"/>
                    <a:pt x="0" y="282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31"/>
                    <a:pt x="30" y="0"/>
                    <a:pt x="68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319" y="0"/>
                    <a:pt x="349" y="31"/>
                    <a:pt x="349" y="68"/>
                  </a:cubicBezTo>
                  <a:lnTo>
                    <a:pt x="349" y="282"/>
                  </a:lnTo>
                  <a:close/>
                </a:path>
              </a:pathLst>
            </a:custGeom>
            <a:solidFill>
              <a:srgbClr val="FFFFFF"/>
            </a:solidFill>
            <a:ln w="68263" cap="flat">
              <a:solidFill>
                <a:schemeClr val="accent1"/>
              </a:solidFill>
              <a:prstDash val="solid"/>
              <a:miter lim="800000"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Freeform 542"/>
            <p:cNvSpPr>
              <a:spLocks noEditPoints="1"/>
            </p:cNvSpPr>
            <p:nvPr/>
          </p:nvSpPr>
          <p:spPr bwMode="auto">
            <a:xfrm>
              <a:off x="6704757" y="2572044"/>
              <a:ext cx="309563" cy="385102"/>
            </a:xfrm>
            <a:custGeom>
              <a:avLst/>
              <a:gdLst>
                <a:gd name="T0" fmla="*/ 106 w 177"/>
                <a:gd name="T1" fmla="*/ 39 h 220"/>
                <a:gd name="T2" fmla="*/ 119 w 177"/>
                <a:gd name="T3" fmla="*/ 12 h 220"/>
                <a:gd name="T4" fmla="*/ 99 w 177"/>
                <a:gd name="T5" fmla="*/ 6 h 220"/>
                <a:gd name="T6" fmla="*/ 51 w 177"/>
                <a:gd name="T7" fmla="*/ 6 h 220"/>
                <a:gd name="T8" fmla="*/ 55 w 177"/>
                <a:gd name="T9" fmla="*/ 24 h 220"/>
                <a:gd name="T10" fmla="*/ 67 w 177"/>
                <a:gd name="T11" fmla="*/ 39 h 220"/>
                <a:gd name="T12" fmla="*/ 1 w 177"/>
                <a:gd name="T13" fmla="*/ 177 h 220"/>
                <a:gd name="T14" fmla="*/ 3 w 177"/>
                <a:gd name="T15" fmla="*/ 202 h 220"/>
                <a:gd name="T16" fmla="*/ 23 w 177"/>
                <a:gd name="T17" fmla="*/ 220 h 220"/>
                <a:gd name="T18" fmla="*/ 153 w 177"/>
                <a:gd name="T19" fmla="*/ 217 h 220"/>
                <a:gd name="T20" fmla="*/ 175 w 177"/>
                <a:gd name="T21" fmla="*/ 201 h 220"/>
                <a:gd name="T22" fmla="*/ 176 w 177"/>
                <a:gd name="T23" fmla="*/ 195 h 220"/>
                <a:gd name="T24" fmla="*/ 176 w 177"/>
                <a:gd name="T25" fmla="*/ 193 h 220"/>
                <a:gd name="T26" fmla="*/ 176 w 177"/>
                <a:gd name="T27" fmla="*/ 174 h 220"/>
                <a:gd name="T28" fmla="*/ 106 w 177"/>
                <a:gd name="T29" fmla="*/ 39 h 220"/>
                <a:gd name="T30" fmla="*/ 112 w 177"/>
                <a:gd name="T31" fmla="*/ 168 h 220"/>
                <a:gd name="T32" fmla="*/ 92 w 177"/>
                <a:gd name="T33" fmla="*/ 178 h 220"/>
                <a:gd name="T34" fmla="*/ 92 w 177"/>
                <a:gd name="T35" fmla="*/ 190 h 220"/>
                <a:gd name="T36" fmla="*/ 85 w 177"/>
                <a:gd name="T37" fmla="*/ 190 h 220"/>
                <a:gd name="T38" fmla="*/ 85 w 177"/>
                <a:gd name="T39" fmla="*/ 178 h 220"/>
                <a:gd name="T40" fmla="*/ 70 w 177"/>
                <a:gd name="T41" fmla="*/ 174 h 220"/>
                <a:gd name="T42" fmla="*/ 60 w 177"/>
                <a:gd name="T43" fmla="*/ 165 h 220"/>
                <a:gd name="T44" fmla="*/ 55 w 177"/>
                <a:gd name="T45" fmla="*/ 149 h 220"/>
                <a:gd name="T46" fmla="*/ 67 w 177"/>
                <a:gd name="T47" fmla="*/ 147 h 220"/>
                <a:gd name="T48" fmla="*/ 72 w 177"/>
                <a:gd name="T49" fmla="*/ 161 h 220"/>
                <a:gd name="T50" fmla="*/ 85 w 177"/>
                <a:gd name="T51" fmla="*/ 168 h 220"/>
                <a:gd name="T52" fmla="*/ 84 w 177"/>
                <a:gd name="T53" fmla="*/ 130 h 220"/>
                <a:gd name="T54" fmla="*/ 69 w 177"/>
                <a:gd name="T55" fmla="*/ 124 h 220"/>
                <a:gd name="T56" fmla="*/ 60 w 177"/>
                <a:gd name="T57" fmla="*/ 116 h 220"/>
                <a:gd name="T58" fmla="*/ 57 w 177"/>
                <a:gd name="T59" fmla="*/ 103 h 220"/>
                <a:gd name="T60" fmla="*/ 65 w 177"/>
                <a:gd name="T61" fmla="*/ 82 h 220"/>
                <a:gd name="T62" fmla="*/ 83 w 177"/>
                <a:gd name="T63" fmla="*/ 75 h 220"/>
                <a:gd name="T64" fmla="*/ 83 w 177"/>
                <a:gd name="T65" fmla="*/ 69 h 220"/>
                <a:gd name="T66" fmla="*/ 90 w 177"/>
                <a:gd name="T67" fmla="*/ 69 h 220"/>
                <a:gd name="T68" fmla="*/ 90 w 177"/>
                <a:gd name="T69" fmla="*/ 75 h 220"/>
                <a:gd name="T70" fmla="*/ 107 w 177"/>
                <a:gd name="T71" fmla="*/ 81 h 220"/>
                <a:gd name="T72" fmla="*/ 116 w 177"/>
                <a:gd name="T73" fmla="*/ 99 h 220"/>
                <a:gd name="T74" fmla="*/ 104 w 177"/>
                <a:gd name="T75" fmla="*/ 101 h 220"/>
                <a:gd name="T76" fmla="*/ 100 w 177"/>
                <a:gd name="T77" fmla="*/ 90 h 220"/>
                <a:gd name="T78" fmla="*/ 90 w 177"/>
                <a:gd name="T79" fmla="*/ 85 h 220"/>
                <a:gd name="T80" fmla="*/ 91 w 177"/>
                <a:gd name="T81" fmla="*/ 120 h 220"/>
                <a:gd name="T82" fmla="*/ 103 w 177"/>
                <a:gd name="T83" fmla="*/ 123 h 220"/>
                <a:gd name="T84" fmla="*/ 112 w 177"/>
                <a:gd name="T85" fmla="*/ 129 h 220"/>
                <a:gd name="T86" fmla="*/ 118 w 177"/>
                <a:gd name="T87" fmla="*/ 137 h 220"/>
                <a:gd name="T88" fmla="*/ 120 w 177"/>
                <a:gd name="T89" fmla="*/ 147 h 220"/>
                <a:gd name="T90" fmla="*/ 112 w 177"/>
                <a:gd name="T91" fmla="*/ 16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7" h="220">
                  <a:moveTo>
                    <a:pt x="106" y="39"/>
                  </a:moveTo>
                  <a:cubicBezTo>
                    <a:pt x="107" y="30"/>
                    <a:pt x="111" y="19"/>
                    <a:pt x="119" y="12"/>
                  </a:cubicBezTo>
                  <a:cubicBezTo>
                    <a:pt x="131" y="3"/>
                    <a:pt x="112" y="4"/>
                    <a:pt x="99" y="6"/>
                  </a:cubicBezTo>
                  <a:cubicBezTo>
                    <a:pt x="86" y="7"/>
                    <a:pt x="57" y="0"/>
                    <a:pt x="51" y="6"/>
                  </a:cubicBezTo>
                  <a:cubicBezTo>
                    <a:pt x="45" y="11"/>
                    <a:pt x="48" y="20"/>
                    <a:pt x="55" y="24"/>
                  </a:cubicBezTo>
                  <a:cubicBezTo>
                    <a:pt x="59" y="27"/>
                    <a:pt x="64" y="34"/>
                    <a:pt x="67" y="39"/>
                  </a:cubicBezTo>
                  <a:cubicBezTo>
                    <a:pt x="28" y="54"/>
                    <a:pt x="0" y="110"/>
                    <a:pt x="1" y="177"/>
                  </a:cubicBezTo>
                  <a:cubicBezTo>
                    <a:pt x="1" y="185"/>
                    <a:pt x="2" y="194"/>
                    <a:pt x="3" y="202"/>
                  </a:cubicBezTo>
                  <a:cubicBezTo>
                    <a:pt x="5" y="207"/>
                    <a:pt x="10" y="220"/>
                    <a:pt x="23" y="220"/>
                  </a:cubicBezTo>
                  <a:cubicBezTo>
                    <a:pt x="40" y="219"/>
                    <a:pt x="153" y="217"/>
                    <a:pt x="153" y="217"/>
                  </a:cubicBezTo>
                  <a:cubicBezTo>
                    <a:pt x="153" y="217"/>
                    <a:pt x="172" y="217"/>
                    <a:pt x="175" y="201"/>
                  </a:cubicBezTo>
                  <a:cubicBezTo>
                    <a:pt x="175" y="199"/>
                    <a:pt x="176" y="197"/>
                    <a:pt x="176" y="195"/>
                  </a:cubicBezTo>
                  <a:cubicBezTo>
                    <a:pt x="176" y="194"/>
                    <a:pt x="176" y="194"/>
                    <a:pt x="176" y="193"/>
                  </a:cubicBezTo>
                  <a:cubicBezTo>
                    <a:pt x="176" y="187"/>
                    <a:pt x="177" y="180"/>
                    <a:pt x="176" y="174"/>
                  </a:cubicBezTo>
                  <a:cubicBezTo>
                    <a:pt x="175" y="107"/>
                    <a:pt x="145" y="52"/>
                    <a:pt x="106" y="39"/>
                  </a:cubicBezTo>
                  <a:close/>
                  <a:moveTo>
                    <a:pt x="112" y="168"/>
                  </a:moveTo>
                  <a:cubicBezTo>
                    <a:pt x="107" y="174"/>
                    <a:pt x="100" y="177"/>
                    <a:pt x="92" y="178"/>
                  </a:cubicBezTo>
                  <a:cubicBezTo>
                    <a:pt x="92" y="190"/>
                    <a:pt x="92" y="190"/>
                    <a:pt x="92" y="190"/>
                  </a:cubicBezTo>
                  <a:cubicBezTo>
                    <a:pt x="85" y="190"/>
                    <a:pt x="85" y="190"/>
                    <a:pt x="85" y="190"/>
                  </a:cubicBezTo>
                  <a:cubicBezTo>
                    <a:pt x="85" y="178"/>
                    <a:pt x="85" y="178"/>
                    <a:pt x="85" y="178"/>
                  </a:cubicBezTo>
                  <a:cubicBezTo>
                    <a:pt x="79" y="177"/>
                    <a:pt x="74" y="176"/>
                    <a:pt x="70" y="174"/>
                  </a:cubicBezTo>
                  <a:cubicBezTo>
                    <a:pt x="66" y="172"/>
                    <a:pt x="63" y="169"/>
                    <a:pt x="60" y="165"/>
                  </a:cubicBezTo>
                  <a:cubicBezTo>
                    <a:pt x="58" y="161"/>
                    <a:pt x="56" y="155"/>
                    <a:pt x="55" y="149"/>
                  </a:cubicBezTo>
                  <a:cubicBezTo>
                    <a:pt x="67" y="147"/>
                    <a:pt x="67" y="147"/>
                    <a:pt x="67" y="147"/>
                  </a:cubicBezTo>
                  <a:cubicBezTo>
                    <a:pt x="68" y="153"/>
                    <a:pt x="70" y="158"/>
                    <a:pt x="72" y="161"/>
                  </a:cubicBezTo>
                  <a:cubicBezTo>
                    <a:pt x="76" y="165"/>
                    <a:pt x="80" y="167"/>
                    <a:pt x="85" y="168"/>
                  </a:cubicBezTo>
                  <a:cubicBezTo>
                    <a:pt x="84" y="130"/>
                    <a:pt x="84" y="130"/>
                    <a:pt x="84" y="130"/>
                  </a:cubicBezTo>
                  <a:cubicBezTo>
                    <a:pt x="79" y="129"/>
                    <a:pt x="74" y="127"/>
                    <a:pt x="69" y="124"/>
                  </a:cubicBezTo>
                  <a:cubicBezTo>
                    <a:pt x="65" y="122"/>
                    <a:pt x="62" y="119"/>
                    <a:pt x="60" y="116"/>
                  </a:cubicBezTo>
                  <a:cubicBezTo>
                    <a:pt x="58" y="112"/>
                    <a:pt x="57" y="108"/>
                    <a:pt x="57" y="103"/>
                  </a:cubicBezTo>
                  <a:cubicBezTo>
                    <a:pt x="56" y="94"/>
                    <a:pt x="59" y="87"/>
                    <a:pt x="65" y="82"/>
                  </a:cubicBezTo>
                  <a:cubicBezTo>
                    <a:pt x="69" y="78"/>
                    <a:pt x="75" y="76"/>
                    <a:pt x="83" y="75"/>
                  </a:cubicBezTo>
                  <a:cubicBezTo>
                    <a:pt x="83" y="69"/>
                    <a:pt x="83" y="69"/>
                    <a:pt x="83" y="69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7" y="76"/>
                    <a:pt x="103" y="78"/>
                    <a:pt x="107" y="81"/>
                  </a:cubicBezTo>
                  <a:cubicBezTo>
                    <a:pt x="112" y="85"/>
                    <a:pt x="115" y="91"/>
                    <a:pt x="116" y="99"/>
                  </a:cubicBezTo>
                  <a:cubicBezTo>
                    <a:pt x="104" y="101"/>
                    <a:pt x="104" y="101"/>
                    <a:pt x="104" y="101"/>
                  </a:cubicBezTo>
                  <a:cubicBezTo>
                    <a:pt x="103" y="96"/>
                    <a:pt x="102" y="92"/>
                    <a:pt x="100" y="90"/>
                  </a:cubicBezTo>
                  <a:cubicBezTo>
                    <a:pt x="97" y="87"/>
                    <a:pt x="94" y="86"/>
                    <a:pt x="90" y="85"/>
                  </a:cubicBezTo>
                  <a:cubicBezTo>
                    <a:pt x="91" y="120"/>
                    <a:pt x="91" y="120"/>
                    <a:pt x="91" y="120"/>
                  </a:cubicBezTo>
                  <a:cubicBezTo>
                    <a:pt x="97" y="121"/>
                    <a:pt x="101" y="122"/>
                    <a:pt x="103" y="123"/>
                  </a:cubicBezTo>
                  <a:cubicBezTo>
                    <a:pt x="107" y="124"/>
                    <a:pt x="110" y="126"/>
                    <a:pt x="112" y="129"/>
                  </a:cubicBezTo>
                  <a:cubicBezTo>
                    <a:pt x="114" y="131"/>
                    <a:pt x="116" y="134"/>
                    <a:pt x="118" y="137"/>
                  </a:cubicBezTo>
                  <a:cubicBezTo>
                    <a:pt x="119" y="140"/>
                    <a:pt x="120" y="144"/>
                    <a:pt x="120" y="147"/>
                  </a:cubicBezTo>
                  <a:cubicBezTo>
                    <a:pt x="120" y="156"/>
                    <a:pt x="117" y="163"/>
                    <a:pt x="112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4" name="Freeform 543"/>
            <p:cNvSpPr/>
            <p:nvPr/>
          </p:nvSpPr>
          <p:spPr bwMode="auto">
            <a:xfrm>
              <a:off x="6863981" y="2800884"/>
              <a:ext cx="28142" cy="65171"/>
            </a:xfrm>
            <a:custGeom>
              <a:avLst/>
              <a:gdLst>
                <a:gd name="T0" fmla="*/ 0 w 16"/>
                <a:gd name="T1" fmla="*/ 0 h 37"/>
                <a:gd name="T2" fmla="*/ 1 w 16"/>
                <a:gd name="T3" fmla="*/ 37 h 37"/>
                <a:gd name="T4" fmla="*/ 12 w 16"/>
                <a:gd name="T5" fmla="*/ 30 h 37"/>
                <a:gd name="T6" fmla="*/ 16 w 16"/>
                <a:gd name="T7" fmla="*/ 17 h 37"/>
                <a:gd name="T8" fmla="*/ 13 w 16"/>
                <a:gd name="T9" fmla="*/ 7 h 37"/>
                <a:gd name="T10" fmla="*/ 0 w 16"/>
                <a:gd name="T1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7">
                  <a:moveTo>
                    <a:pt x="0" y="0"/>
                  </a:moveTo>
                  <a:cubicBezTo>
                    <a:pt x="1" y="37"/>
                    <a:pt x="1" y="37"/>
                    <a:pt x="1" y="37"/>
                  </a:cubicBezTo>
                  <a:cubicBezTo>
                    <a:pt x="5" y="36"/>
                    <a:pt x="9" y="34"/>
                    <a:pt x="12" y="30"/>
                  </a:cubicBezTo>
                  <a:cubicBezTo>
                    <a:pt x="15" y="27"/>
                    <a:pt x="16" y="23"/>
                    <a:pt x="16" y="17"/>
                  </a:cubicBezTo>
                  <a:cubicBezTo>
                    <a:pt x="16" y="13"/>
                    <a:pt x="15" y="10"/>
                    <a:pt x="13" y="7"/>
                  </a:cubicBezTo>
                  <a:cubicBezTo>
                    <a:pt x="11" y="4"/>
                    <a:pt x="6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5" name="Freeform 544"/>
            <p:cNvSpPr/>
            <p:nvPr/>
          </p:nvSpPr>
          <p:spPr bwMode="auto">
            <a:xfrm>
              <a:off x="6823249" y="2720901"/>
              <a:ext cx="28142" cy="57765"/>
            </a:xfrm>
            <a:custGeom>
              <a:avLst/>
              <a:gdLst>
                <a:gd name="T0" fmla="*/ 1 w 16"/>
                <a:gd name="T1" fmla="*/ 17 h 33"/>
                <a:gd name="T2" fmla="*/ 4 w 16"/>
                <a:gd name="T3" fmla="*/ 27 h 33"/>
                <a:gd name="T4" fmla="*/ 16 w 16"/>
                <a:gd name="T5" fmla="*/ 33 h 33"/>
                <a:gd name="T6" fmla="*/ 15 w 16"/>
                <a:gd name="T7" fmla="*/ 0 h 33"/>
                <a:gd name="T8" fmla="*/ 4 w 16"/>
                <a:gd name="T9" fmla="*/ 6 h 33"/>
                <a:gd name="T10" fmla="*/ 1 w 16"/>
                <a:gd name="T11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3">
                  <a:moveTo>
                    <a:pt x="1" y="17"/>
                  </a:moveTo>
                  <a:cubicBezTo>
                    <a:pt x="1" y="21"/>
                    <a:pt x="2" y="24"/>
                    <a:pt x="4" y="27"/>
                  </a:cubicBezTo>
                  <a:cubicBezTo>
                    <a:pt x="6" y="30"/>
                    <a:pt x="10" y="32"/>
                    <a:pt x="16" y="33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1"/>
                    <a:pt x="7" y="3"/>
                    <a:pt x="4" y="6"/>
                  </a:cubicBezTo>
                  <a:cubicBezTo>
                    <a:pt x="2" y="9"/>
                    <a:pt x="0" y="13"/>
                    <a:pt x="1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3743" tIns="41872" rIns="83743" bIns="41872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74" name="Rectangle 73"/>
          <p:cNvSpPr/>
          <p:nvPr/>
        </p:nvSpPr>
        <p:spPr>
          <a:xfrm>
            <a:off x="7924165" y="3293110"/>
            <a:ext cx="5076190" cy="37839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73685" y="1303020"/>
            <a:ext cx="4798060" cy="3348355"/>
            <a:chOff x="741238" y="2041048"/>
            <a:chExt cx="3254106" cy="1229981"/>
          </a:xfrm>
        </p:grpSpPr>
        <p:sp>
          <p:nvSpPr>
            <p:cNvPr id="78" name="Rectangle 77"/>
            <p:cNvSpPr/>
            <p:nvPr/>
          </p:nvSpPr>
          <p:spPr>
            <a:xfrm>
              <a:off x="741238" y="2041048"/>
              <a:ext cx="3254106" cy="12299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98862" y="2178438"/>
              <a:ext cx="2938859" cy="1010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     </a:t>
              </a: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查看附近人</a:t>
              </a:r>
              <a:r>
                <a:rPr lang="zh-CN" altLang="en-US" sz="2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：用户点击</a:t>
              </a:r>
              <a:r>
                <a:rPr lang="en-US" altLang="zh-CN" sz="2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“</a:t>
              </a:r>
              <a:r>
                <a:rPr lang="zh-CN" altLang="en-US" sz="2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查看附近人</a:t>
              </a:r>
              <a:r>
                <a:rPr lang="en-US" altLang="zh-CN" sz="2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”</a:t>
              </a:r>
              <a:r>
                <a:rPr lang="zh-CN" altLang="en-US" sz="2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后，可以根据自己的地理位置查找到周围的微信用户。在这些附近用户中，除了显示用户姓名等基本信息外，还会显示签名档的内容，所以可以根据这个免费的广告位为自己的产品打广告</a:t>
              </a:r>
              <a:endPara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73" name="TextBox 8"/>
          <p:cNvSpPr txBox="1"/>
          <p:nvPr/>
        </p:nvSpPr>
        <p:spPr>
          <a:xfrm>
            <a:off x="824035" y="172132"/>
            <a:ext cx="3949155" cy="61531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微信营销方式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15305" y="2795270"/>
            <a:ext cx="5822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 b="1"/>
              <a:t>1</a:t>
            </a:r>
            <a:endParaRPr lang="en-US" altLang="zh-CN" sz="4800" b="1"/>
          </a:p>
        </p:txBody>
      </p:sp>
      <p:sp>
        <p:nvSpPr>
          <p:cNvPr id="3" name="文本框 2"/>
          <p:cNvSpPr txBox="1"/>
          <p:nvPr/>
        </p:nvSpPr>
        <p:spPr>
          <a:xfrm>
            <a:off x="6537960" y="4519930"/>
            <a:ext cx="5822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 b="1"/>
              <a:t>2</a:t>
            </a:r>
            <a:endParaRPr lang="en-US" altLang="zh-CN" sz="4800" b="1"/>
          </a:p>
        </p:txBody>
      </p:sp>
      <p:sp>
        <p:nvSpPr>
          <p:cNvPr id="64" name="TextBox 79"/>
          <p:cNvSpPr txBox="1"/>
          <p:nvPr/>
        </p:nvSpPr>
        <p:spPr>
          <a:xfrm>
            <a:off x="8295641" y="3809999"/>
            <a:ext cx="4333240" cy="2750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微信公众平台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：通过企业公众平台的建设，提升企业品牌形象与提升服务质量，进而提升用户的忠诚度，最终形成良好的用户体验，达到促销最终销售的目标。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线上展示、积累粉丝、沉淀潜在客户。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5631878" y="4424018"/>
            <a:ext cx="1436291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TextBox 8"/>
          <p:cNvSpPr txBox="1"/>
          <p:nvPr/>
        </p:nvSpPr>
        <p:spPr>
          <a:xfrm>
            <a:off x="824035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线下活动明细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-40640" y="1157605"/>
          <a:ext cx="12900025" cy="6076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175"/>
                <a:gridCol w="2002155"/>
                <a:gridCol w="6854190"/>
                <a:gridCol w="1881505"/>
              </a:tblGrid>
              <a:tr h="8680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b="1"/>
                        <a:t>职务</a:t>
                      </a:r>
                      <a:endParaRPr lang="zh-CN" altLang="en-US" sz="24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姓名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工作内容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电话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8680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b="1"/>
                        <a:t>总指挥</a:t>
                      </a:r>
                      <a:endParaRPr lang="zh-CN" altLang="en-US" sz="24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XXX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安排活动的所有内容和衔接所有的人力、物力资源，保证活动能够顺利有效的完成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XXX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8680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b="1"/>
                        <a:t>执行指挥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XXX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计划、筹备和督促本次活动的进展事宜（包括活动筹备期、进行期和后期），协调和处理活动期间的现场事宜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XXX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8680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b="1"/>
                        <a:t>物料人员</a:t>
                      </a:r>
                      <a:r>
                        <a:rPr lang="en-US" altLang="zh-CN" sz="2400" b="1"/>
                        <a:t>1</a:t>
                      </a:r>
                      <a:endParaRPr lang="en-US" altLang="zh-CN" sz="24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XXX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负责各区域所需礼品、宣传品、办公用品、饮用水发放、统计和负责各区域所需物料看管、整理和运输工作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XXX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8680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b="1">
                          <a:sym typeface="+mn-ea"/>
                        </a:rPr>
                        <a:t>物料人员</a:t>
                      </a:r>
                      <a:r>
                        <a:rPr lang="en-US" altLang="zh-CN" sz="2400" b="1">
                          <a:sym typeface="+mn-ea"/>
                        </a:rPr>
                        <a:t>2</a:t>
                      </a:r>
                      <a:endParaRPr lang="en-US" altLang="zh-CN" sz="2400" b="1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XXX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负责各区域所需礼品、宣传品、办公用品、饮用水发放、统计和负责各区域所需物料看管、整理和运输工作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XXX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8680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b="1"/>
                        <a:t>收银人员</a:t>
                      </a:r>
                      <a:endParaRPr lang="zh-CN" altLang="en-US" sz="24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XXX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负责活动期间统一收银、核对销货单据，活动后核对销售金额及商户返款等系列工作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XXX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8680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b="1"/>
                        <a:t>现场布置人员</a:t>
                      </a:r>
                      <a:endParaRPr lang="zh-CN" altLang="en-US" sz="24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XXX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负责活动现场布置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XXX</a:t>
                      </a: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8"/>
          <p:cNvSpPr txBox="1"/>
          <p:nvPr/>
        </p:nvSpPr>
        <p:spPr>
          <a:xfrm>
            <a:off x="824035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主推产品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8890" y="1116965"/>
          <a:ext cx="12839700" cy="6132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940"/>
                <a:gridCol w="2378710"/>
                <a:gridCol w="5111115"/>
                <a:gridCol w="3543935"/>
              </a:tblGrid>
              <a:tr h="6800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时间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主推产品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优惠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备注</a:t>
                      </a:r>
                      <a:endParaRPr lang="zh-CN" altLang="en-US" sz="2400"/>
                    </a:p>
                  </a:txBody>
                  <a:tcPr anchor="ctr" anchorCtr="0"/>
                </a:tc>
              </a:tr>
              <a:tr h="908685"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altLang="zh-CN"/>
                        <a:t>2018</a:t>
                      </a:r>
                      <a:r>
                        <a:rPr lang="zh-CN" altLang="en-US"/>
                        <a:t>年</a:t>
                      </a:r>
                      <a:r>
                        <a:rPr lang="en-US" altLang="zh-CN"/>
                        <a:t>XX</a:t>
                      </a:r>
                      <a:r>
                        <a:rPr lang="zh-CN" altLang="en-US"/>
                        <a:t>月</a:t>
                      </a:r>
                      <a:r>
                        <a:rPr lang="en-US" altLang="zh-CN"/>
                        <a:t>XX</a:t>
                      </a:r>
                      <a:r>
                        <a:rPr lang="zh-CN" altLang="en-US"/>
                        <a:t>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zh-CN" altLang="en-US"/>
                        <a:t>大米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500g</a:t>
                      </a:r>
                      <a:r>
                        <a:rPr lang="zh-CN" altLang="en-US"/>
                        <a:t>加一元赠</a:t>
                      </a:r>
                      <a:r>
                        <a:rPr lang="en-US" altLang="zh-CN"/>
                        <a:t>1</a:t>
                      </a:r>
                      <a:r>
                        <a:rPr lang="zh-CN" altLang="en-US"/>
                        <a:t>斤          </a:t>
                      </a:r>
                      <a:r>
                        <a:rPr lang="en-US" altLang="zh-CN"/>
                        <a:t>2500g</a:t>
                      </a:r>
                      <a:r>
                        <a:rPr lang="zh-CN" altLang="en-US"/>
                        <a:t>加一元赠</a:t>
                      </a:r>
                      <a:r>
                        <a:rPr lang="en-US" altLang="zh-CN"/>
                        <a:t>5</a:t>
                      </a:r>
                      <a:r>
                        <a:rPr lang="zh-CN" altLang="en-US"/>
                        <a:t>斤</a:t>
                      </a:r>
                      <a:endParaRPr lang="zh-CN" altLang="en-US"/>
                    </a:p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1000g</a:t>
                      </a:r>
                      <a:r>
                        <a:rPr lang="zh-CN" altLang="en-US"/>
                        <a:t>加一元赠</a:t>
                      </a:r>
                      <a:r>
                        <a:rPr lang="en-US" altLang="zh-CN"/>
                        <a:t>2</a:t>
                      </a:r>
                      <a:r>
                        <a:rPr lang="zh-CN" altLang="en-US"/>
                        <a:t>斤         </a:t>
                      </a:r>
                      <a:r>
                        <a:rPr lang="en-US" altLang="zh-CN"/>
                        <a:t>5000g</a:t>
                      </a:r>
                      <a:r>
                        <a:rPr lang="zh-CN" altLang="en-US"/>
                        <a:t>加一元赠</a:t>
                      </a:r>
                      <a:r>
                        <a:rPr lang="en-US" altLang="zh-CN"/>
                        <a:t>10</a:t>
                      </a:r>
                      <a:r>
                        <a:rPr lang="zh-CN" altLang="en-US"/>
                        <a:t>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908685"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2018</a:t>
                      </a:r>
                      <a:r>
                        <a:rPr lang="zh-CN" altLang="en-US" sz="1800">
                          <a:sym typeface="+mn-ea"/>
                        </a:rPr>
                        <a:t>年</a:t>
                      </a:r>
                      <a:r>
                        <a:rPr lang="en-US" altLang="zh-CN" sz="1800">
                          <a:sym typeface="+mn-ea"/>
                        </a:rPr>
                        <a:t>XX</a:t>
                      </a:r>
                      <a:r>
                        <a:rPr lang="zh-CN" altLang="en-US" sz="1800">
                          <a:sym typeface="+mn-ea"/>
                        </a:rPr>
                        <a:t>月</a:t>
                      </a:r>
                      <a:r>
                        <a:rPr lang="en-US" altLang="zh-CN" sz="1800">
                          <a:sym typeface="+mn-ea"/>
                        </a:rPr>
                        <a:t>XX</a:t>
                      </a:r>
                      <a:r>
                        <a:rPr lang="zh-CN" altLang="en-US" sz="1800">
                          <a:sym typeface="+mn-ea"/>
                        </a:rPr>
                        <a:t>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zh-CN" altLang="en-US"/>
                        <a:t>纸抽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7.9</a:t>
                      </a:r>
                      <a:r>
                        <a:rPr lang="zh-CN" altLang="en-US" sz="1800">
                          <a:sym typeface="+mn-ea"/>
                        </a:rPr>
                        <a:t>元纸抽买两件减</a:t>
                      </a:r>
                      <a:r>
                        <a:rPr lang="en-US" altLang="zh-CN" sz="1800"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sym typeface="+mn-ea"/>
                        </a:rPr>
                        <a:t>元</a:t>
                      </a:r>
                      <a:endParaRPr lang="en-US" altLang="zh-CN"/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/>
                        <a:t>9.9</a:t>
                      </a:r>
                      <a:r>
                        <a:rPr lang="zh-CN" altLang="en-US"/>
                        <a:t>元纸抽买两件减</a:t>
                      </a:r>
                      <a:r>
                        <a:rPr lang="en-US" altLang="zh-CN"/>
                        <a:t>3</a:t>
                      </a:r>
                      <a:r>
                        <a:rPr lang="zh-CN" altLang="en-US"/>
                        <a:t>元</a:t>
                      </a:r>
                      <a:endParaRPr lang="zh-CN" altLang="en-US"/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/>
                        <a:t>14.9</a:t>
                      </a:r>
                      <a:r>
                        <a:rPr lang="zh-CN" altLang="en-US"/>
                        <a:t>元纸抽买两件减</a:t>
                      </a:r>
                      <a:r>
                        <a:rPr lang="en-US" altLang="zh-CN"/>
                        <a:t>4</a:t>
                      </a:r>
                      <a:r>
                        <a:rPr lang="zh-CN" altLang="en-US"/>
                        <a:t>元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909320"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2018</a:t>
                      </a:r>
                      <a:r>
                        <a:rPr lang="zh-CN" altLang="en-US" sz="1800">
                          <a:sym typeface="+mn-ea"/>
                        </a:rPr>
                        <a:t>年</a:t>
                      </a:r>
                      <a:r>
                        <a:rPr lang="en-US" altLang="zh-CN" sz="1800">
                          <a:sym typeface="+mn-ea"/>
                        </a:rPr>
                        <a:t>XX</a:t>
                      </a:r>
                      <a:r>
                        <a:rPr lang="zh-CN" altLang="en-US" sz="1800">
                          <a:sym typeface="+mn-ea"/>
                        </a:rPr>
                        <a:t>月</a:t>
                      </a:r>
                      <a:r>
                        <a:rPr lang="en-US" altLang="zh-CN" sz="1800">
                          <a:sym typeface="+mn-ea"/>
                        </a:rPr>
                        <a:t>XX</a:t>
                      </a:r>
                      <a:r>
                        <a:rPr lang="zh-CN" altLang="en-US" sz="1800">
                          <a:sym typeface="+mn-ea"/>
                        </a:rPr>
                        <a:t>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zh-CN" altLang="en-US"/>
                        <a:t>卷纸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zh-CN" altLang="en-US"/>
                        <a:t>买一袋送纸抽一包（</a:t>
                      </a:r>
                      <a:r>
                        <a:rPr lang="en-US" altLang="zh-CN"/>
                        <a:t>14.9</a:t>
                      </a:r>
                      <a:r>
                        <a:rPr lang="zh-CN" altLang="en-US"/>
                        <a:t>元纸抽内一小包）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908685"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2018</a:t>
                      </a:r>
                      <a:r>
                        <a:rPr lang="zh-CN" altLang="en-US" sz="1800">
                          <a:sym typeface="+mn-ea"/>
                        </a:rPr>
                        <a:t>年</a:t>
                      </a:r>
                      <a:r>
                        <a:rPr lang="en-US" altLang="zh-CN" sz="1800">
                          <a:sym typeface="+mn-ea"/>
                        </a:rPr>
                        <a:t>XX</a:t>
                      </a:r>
                      <a:r>
                        <a:rPr lang="zh-CN" altLang="en-US" sz="1800">
                          <a:sym typeface="+mn-ea"/>
                        </a:rPr>
                        <a:t>月</a:t>
                      </a:r>
                      <a:r>
                        <a:rPr lang="en-US" altLang="zh-CN" sz="1800">
                          <a:sym typeface="+mn-ea"/>
                        </a:rPr>
                        <a:t>XX</a:t>
                      </a:r>
                      <a:r>
                        <a:rPr lang="zh-CN" altLang="en-US" sz="1800">
                          <a:sym typeface="+mn-ea"/>
                        </a:rPr>
                        <a:t>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zh-CN" altLang="en-US"/>
                        <a:t>野菜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zh-CN" altLang="en-US"/>
                        <a:t>买两袋减</a:t>
                      </a:r>
                      <a:r>
                        <a:rPr lang="en-US" altLang="zh-CN"/>
                        <a:t>5</a:t>
                      </a:r>
                      <a:r>
                        <a:rPr lang="zh-CN" altLang="en-US"/>
                        <a:t>元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908685"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2018</a:t>
                      </a:r>
                      <a:r>
                        <a:rPr lang="zh-CN" altLang="en-US" sz="1800">
                          <a:sym typeface="+mn-ea"/>
                        </a:rPr>
                        <a:t>年</a:t>
                      </a:r>
                      <a:r>
                        <a:rPr lang="en-US" altLang="zh-CN" sz="1800">
                          <a:sym typeface="+mn-ea"/>
                        </a:rPr>
                        <a:t>XX</a:t>
                      </a:r>
                      <a:r>
                        <a:rPr lang="zh-CN" altLang="en-US" sz="1800">
                          <a:sym typeface="+mn-ea"/>
                        </a:rPr>
                        <a:t>月</a:t>
                      </a:r>
                      <a:r>
                        <a:rPr lang="en-US" altLang="zh-CN" sz="1800">
                          <a:sym typeface="+mn-ea"/>
                        </a:rPr>
                        <a:t>XX</a:t>
                      </a:r>
                      <a:r>
                        <a:rPr lang="zh-CN" altLang="en-US" sz="1800">
                          <a:sym typeface="+mn-ea"/>
                        </a:rPr>
                        <a:t>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zh-CN" altLang="en-US"/>
                        <a:t>宏宝莱饮料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买三瓶赠</a:t>
                      </a:r>
                      <a:r>
                        <a:rPr lang="en-US" altLang="zh-CN" sz="1800"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sym typeface="+mn-ea"/>
                        </a:rPr>
                        <a:t>瓶（只能赠同类型的饮料）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908685"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2018</a:t>
                      </a:r>
                      <a:r>
                        <a:rPr lang="zh-CN" altLang="en-US" sz="1800">
                          <a:sym typeface="+mn-ea"/>
                        </a:rPr>
                        <a:t>年</a:t>
                      </a:r>
                      <a:r>
                        <a:rPr lang="en-US" altLang="zh-CN" sz="1800">
                          <a:sym typeface="+mn-ea"/>
                        </a:rPr>
                        <a:t>XX</a:t>
                      </a:r>
                      <a:r>
                        <a:rPr lang="zh-CN" altLang="en-US" sz="1800">
                          <a:sym typeface="+mn-ea"/>
                        </a:rPr>
                        <a:t>月</a:t>
                      </a:r>
                      <a:r>
                        <a:rPr lang="en-US" altLang="zh-CN" sz="1800">
                          <a:sym typeface="+mn-ea"/>
                        </a:rPr>
                        <a:t>XX</a:t>
                      </a:r>
                      <a:r>
                        <a:rPr lang="zh-CN" altLang="en-US" sz="1800">
                          <a:sym typeface="+mn-ea"/>
                        </a:rPr>
                        <a:t>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zh-CN" altLang="en-US"/>
                        <a:t>兆丰糖水罐头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zh-CN" altLang="en-US"/>
                        <a:t>买两罐送冰淇淋模具</a:t>
                      </a:r>
                      <a:r>
                        <a:rPr lang="en-US" altLang="zh-CN"/>
                        <a:t>(2.9</a:t>
                      </a:r>
                      <a:r>
                        <a:rPr lang="zh-CN" altLang="en-US"/>
                        <a:t>元一个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https://detail.1688.com/offer/568680980370.html（模具网址）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18745" y="-65405"/>
            <a:ext cx="12972415" cy="731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lnSpc>
                <a:spcPct val="100000"/>
              </a:lnSpc>
            </a:pPr>
            <a:r>
              <a:rPr lang="en-US" altLang="zh-CN" sz="5400" b="1"/>
              <a:t>   </a:t>
            </a:r>
            <a:r>
              <a:rPr lang="zh-CN" altLang="en-US" sz="5400" b="1"/>
              <a:t>活动须知：</a:t>
            </a:r>
            <a:endParaRPr lang="zh-CN" altLang="en-US" sz="3600" b="1"/>
          </a:p>
          <a:p>
            <a:pPr algn="l">
              <a:lnSpc>
                <a:spcPct val="100000"/>
              </a:lnSpc>
            </a:pPr>
            <a:endParaRPr lang="zh-CN" altLang="en-US" sz="2800" b="1"/>
          </a:p>
          <a:p>
            <a:pPr algn="l">
              <a:lnSpc>
                <a:spcPct val="100000"/>
              </a:lnSpc>
            </a:pPr>
            <a:r>
              <a:rPr lang="en-US" altLang="zh-CN" sz="2800" b="1">
                <a:sym typeface="+mn-ea"/>
              </a:rPr>
              <a:t>		1</a:t>
            </a:r>
            <a:r>
              <a:rPr lang="zh-CN" altLang="en-US" sz="2800" b="1">
                <a:sym typeface="+mn-ea"/>
              </a:rPr>
              <a:t>）参与人员须遵守现场秩序；</a:t>
            </a:r>
            <a:endParaRPr lang="zh-CN" altLang="en-US" sz="2800" b="1"/>
          </a:p>
          <a:p>
            <a:pPr algn="l">
              <a:lnSpc>
                <a:spcPct val="100000"/>
              </a:lnSpc>
            </a:pPr>
            <a:r>
              <a:rPr lang="en-US" altLang="zh-CN" sz="2800" b="1"/>
              <a:t>		2</a:t>
            </a:r>
            <a:r>
              <a:rPr lang="zh-CN" altLang="en-US" sz="2800" b="1"/>
              <a:t>）以单次付款金额为准，赠送相应的礼品；</a:t>
            </a:r>
            <a:endParaRPr lang="zh-CN" altLang="en-US" sz="2800" b="1"/>
          </a:p>
          <a:p>
            <a:pPr algn="l">
              <a:lnSpc>
                <a:spcPct val="100000"/>
              </a:lnSpc>
            </a:pPr>
            <a:r>
              <a:rPr lang="en-US" altLang="zh-CN" sz="2800" b="1"/>
              <a:t>		3</a:t>
            </a:r>
            <a:r>
              <a:rPr lang="zh-CN" altLang="en-US" sz="2800" b="1"/>
              <a:t>）仅限于线上付款的客户，即送相应的礼品；</a:t>
            </a:r>
            <a:endParaRPr lang="zh-CN" altLang="en-US" sz="2800" b="1"/>
          </a:p>
          <a:p>
            <a:pPr algn="l">
              <a:lnSpc>
                <a:spcPct val="100000"/>
              </a:lnSpc>
            </a:pPr>
            <a:r>
              <a:rPr lang="en-US" altLang="zh-CN" sz="2800" b="1"/>
              <a:t>		4</a:t>
            </a:r>
            <a:r>
              <a:rPr lang="zh-CN" altLang="en-US" sz="2800" b="1"/>
              <a:t>）活动最终解释权归河北东昊明天商贸有限公司所有。</a:t>
            </a:r>
            <a:endParaRPr lang="zh-CN" altLang="en-US" sz="2800" b="1"/>
          </a:p>
          <a:p>
            <a:pPr algn="l">
              <a:lnSpc>
                <a:spcPct val="100000"/>
              </a:lnSpc>
            </a:pPr>
            <a:endParaRPr lang="zh-CN" altLang="en-US" sz="2800" b="1"/>
          </a:p>
          <a:p>
            <a:pPr algn="l">
              <a:lnSpc>
                <a:spcPct val="100000"/>
              </a:lnSpc>
            </a:pPr>
            <a:endParaRPr lang="zh-CN" altLang="en-US" sz="2800" b="1"/>
          </a:p>
          <a:p>
            <a:pPr algn="l">
              <a:lnSpc>
                <a:spcPct val="100000"/>
              </a:lnSpc>
            </a:pPr>
            <a:endParaRPr lang="zh-CN" altLang="en-US" sz="2800" b="1"/>
          </a:p>
          <a:p>
            <a:pPr algn="l">
              <a:lnSpc>
                <a:spcPct val="100000"/>
              </a:lnSpc>
            </a:pPr>
            <a:endParaRPr lang="zh-CN" altLang="en-US" sz="2800" b="1"/>
          </a:p>
          <a:p>
            <a:pPr algn="l">
              <a:lnSpc>
                <a:spcPct val="100000"/>
              </a:lnSpc>
            </a:pPr>
            <a:endParaRPr lang="zh-CN" altLang="en-US" sz="28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181903" y="59198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PPT</a:t>
            </a:r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论坛：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www.1ppt.cn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12858750" cy="7232649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0" y="4336405"/>
            <a:ext cx="12858750" cy="2896245"/>
          </a:xfrm>
          <a:prstGeom prst="rect">
            <a:avLst/>
          </a:prstGeom>
          <a:solidFill>
            <a:srgbClr val="FE5817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3177721" y="4711937"/>
            <a:ext cx="6503308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THANK YOU </a:t>
            </a:r>
            <a:endParaRPr lang="zh-CN" altLang="en-US" sz="80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4817836" y="6189263"/>
            <a:ext cx="32230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感谢聆听，批评指导</a:t>
            </a:r>
            <a:endParaRPr lang="zh-CN" altLang="en-US" sz="2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fractur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450"/>
                            </p:stCondLst>
                            <p:childTnLst>
                              <p:par>
                                <p:cTn id="2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950"/>
                            </p:stCondLst>
                            <p:childTnLst>
                              <p:par>
                                <p:cTn id="2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49"/>
                            </p:stCondLst>
                            <p:childTnLst>
                              <p:par>
                                <p:cTn id="3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2" grpId="0" animBg="1"/>
      <p:bldP spid="9" grpId="0"/>
      <p:bldP spid="9" grpId="1"/>
      <p:bldP spid="10" grpId="0"/>
      <p:bldP spid="1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MH_Other_1"/>
          <p:cNvSpPr/>
          <p:nvPr>
            <p:custDataLst>
              <p:tags r:id="rId1"/>
            </p:custDataLst>
          </p:nvPr>
        </p:nvSpPr>
        <p:spPr>
          <a:xfrm flipV="1">
            <a:off x="7616758" y="3435290"/>
            <a:ext cx="117196" cy="10715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MH_Other_2"/>
          <p:cNvSpPr/>
          <p:nvPr>
            <p:custDataLst>
              <p:tags r:id="rId2"/>
            </p:custDataLst>
          </p:nvPr>
        </p:nvSpPr>
        <p:spPr>
          <a:xfrm>
            <a:off x="7616758" y="2850986"/>
            <a:ext cx="117196" cy="10715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MH_Other_3"/>
          <p:cNvSpPr/>
          <p:nvPr>
            <p:custDataLst>
              <p:tags r:id="rId3"/>
            </p:custDataLst>
          </p:nvPr>
        </p:nvSpPr>
        <p:spPr>
          <a:xfrm flipV="1">
            <a:off x="7616758" y="4413038"/>
            <a:ext cx="117196" cy="10715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MH_Other_4"/>
          <p:cNvSpPr/>
          <p:nvPr>
            <p:custDataLst>
              <p:tags r:id="rId4"/>
            </p:custDataLst>
          </p:nvPr>
        </p:nvSpPr>
        <p:spPr>
          <a:xfrm>
            <a:off x="7616758" y="3828733"/>
            <a:ext cx="117196" cy="10715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Other_9"/>
          <p:cNvSpPr/>
          <p:nvPr>
            <p:custDataLst>
              <p:tags r:id="rId5"/>
            </p:custDataLst>
          </p:nvPr>
        </p:nvSpPr>
        <p:spPr>
          <a:xfrm>
            <a:off x="6732767" y="2850986"/>
            <a:ext cx="2223370" cy="691455"/>
          </a:xfrm>
          <a:prstGeom prst="rightArrow">
            <a:avLst>
              <a:gd name="adj1" fmla="val 72581"/>
              <a:gd name="adj2" fmla="val 46774"/>
            </a:avLst>
          </a:prstGeom>
          <a:solidFill>
            <a:srgbClr val="ECECEC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MH_Other_10"/>
          <p:cNvSpPr/>
          <p:nvPr>
            <p:custDataLst>
              <p:tags r:id="rId6"/>
            </p:custDataLst>
          </p:nvPr>
        </p:nvSpPr>
        <p:spPr>
          <a:xfrm>
            <a:off x="6732767" y="3828733"/>
            <a:ext cx="2223370" cy="691455"/>
          </a:xfrm>
          <a:prstGeom prst="rightArrow">
            <a:avLst>
              <a:gd name="adj1" fmla="val 72581"/>
              <a:gd name="adj2" fmla="val 46774"/>
            </a:avLst>
          </a:prstGeom>
          <a:solidFill>
            <a:srgbClr val="ECECEC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MH_SubTitle_1"/>
          <p:cNvSpPr/>
          <p:nvPr>
            <p:custDataLst>
              <p:tags r:id="rId7"/>
            </p:custDataLst>
          </p:nvPr>
        </p:nvSpPr>
        <p:spPr>
          <a:xfrm>
            <a:off x="5634476" y="2850986"/>
            <a:ext cx="1982282" cy="691455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11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211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MH_SubTitle_2"/>
          <p:cNvSpPr/>
          <p:nvPr>
            <p:custDataLst>
              <p:tags r:id="rId8"/>
            </p:custDataLst>
          </p:nvPr>
        </p:nvSpPr>
        <p:spPr>
          <a:xfrm>
            <a:off x="5634476" y="3828733"/>
            <a:ext cx="1982282" cy="691455"/>
          </a:xfrm>
          <a:prstGeom prst="rect">
            <a:avLst/>
          </a:prstGeom>
          <a:solidFill>
            <a:schemeClr val="accent2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11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211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MH_Entry_1"/>
          <p:cNvSpPr/>
          <p:nvPr>
            <p:custDataLst>
              <p:tags r:id="rId9"/>
            </p:custDataLst>
          </p:nvPr>
        </p:nvSpPr>
        <p:spPr>
          <a:xfrm>
            <a:off x="9059841" y="2896746"/>
            <a:ext cx="2466542" cy="53848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新零售概念</a:t>
            </a:r>
            <a:endParaRPr lang="zh-CN" altLang="en-US" sz="24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NEW RETAIL CONCEP</a:t>
            </a:r>
            <a:endParaRPr lang="en-US" altLang="zh-CN" sz="11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MH_Entry_2"/>
          <p:cNvSpPr/>
          <p:nvPr>
            <p:custDataLst>
              <p:tags r:id="rId10"/>
            </p:custDataLst>
          </p:nvPr>
        </p:nvSpPr>
        <p:spPr>
          <a:xfrm>
            <a:off x="9059841" y="3853169"/>
            <a:ext cx="2466542" cy="53848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运营方案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OPERATION  SCHEME</a:t>
            </a:r>
            <a:endParaRPr lang="en-US" altLang="zh-CN" sz="11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MH_Others_1"/>
          <p:cNvSpPr txBox="1"/>
          <p:nvPr>
            <p:custDataLst>
              <p:tags r:id="rId11"/>
            </p:custDataLst>
          </p:nvPr>
        </p:nvSpPr>
        <p:spPr>
          <a:xfrm>
            <a:off x="1792962" y="2629961"/>
            <a:ext cx="3078072" cy="176971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115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115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MH_Others_2"/>
          <p:cNvSpPr txBox="1"/>
          <p:nvPr>
            <p:custDataLst>
              <p:tags r:id="rId12"/>
            </p:custDataLst>
          </p:nvPr>
        </p:nvSpPr>
        <p:spPr>
          <a:xfrm>
            <a:off x="1682350" y="4486130"/>
            <a:ext cx="3299296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4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5" grpId="0" bldLvl="0" animBg="1"/>
      <p:bldP spid="27" grpId="0" bldLvl="0" animBg="1"/>
      <p:bldP spid="28" grpId="0" bldLvl="0" animBg="1"/>
      <p:bldP spid="5" grpId="0" bldLvl="0" animBg="1"/>
      <p:bldP spid="12" grpId="0" bldLvl="0" animBg="1"/>
      <p:bldP spid="3" grpId="0" bldLvl="0" animBg="1"/>
      <p:bldP spid="13" grpId="0" bldLvl="0" animBg="1"/>
      <p:bldP spid="22" grpId="0" bldLvl="0" animBg="1"/>
      <p:bldP spid="23" grpId="0" bldLvl="0" animBg="1"/>
      <p:bldP spid="34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3482334" y="3456687"/>
            <a:ext cx="920124" cy="6490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3375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</a:t>
            </a:r>
            <a:r>
              <a:rPr lang="en-US" altLang="zh-CN" sz="422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art</a:t>
            </a:r>
            <a:endParaRPr lang="zh-CN" altLang="en-US" sz="1213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6225120" y="3003559"/>
            <a:ext cx="6633630" cy="1205442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41700" rIns="949167" anchor="ctr"/>
          <a:lstStyle/>
          <a:p>
            <a:pPr>
              <a:lnSpc>
                <a:spcPct val="130000"/>
              </a:lnSpc>
              <a:defRPr/>
            </a:pPr>
            <a:endParaRPr lang="zh-CN" altLang="en-US" sz="1475" kern="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52" name="文本框 1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619392" y="3285915"/>
            <a:ext cx="646011" cy="34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215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章 节</a:t>
            </a:r>
            <a:endParaRPr lang="zh-CN" altLang="en-US" sz="2215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3974" y="2808761"/>
            <a:ext cx="1442703" cy="155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125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10125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5"/>
            </p:custDataLst>
          </p:nvPr>
        </p:nvSpPr>
        <p:spPr>
          <a:xfrm>
            <a:off x="6631409" y="3236724"/>
            <a:ext cx="4258194" cy="553720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kern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市场现状分析</a:t>
            </a:r>
            <a:endParaRPr lang="zh-CN" altLang="en-US" kern="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占位符 6"/>
          <p:cNvSpPr txBox="1"/>
          <p:nvPr>
            <p:custDataLst>
              <p:tags r:id="rId6"/>
            </p:custDataLst>
          </p:nvPr>
        </p:nvSpPr>
        <p:spPr>
          <a:xfrm>
            <a:off x="6631409" y="3813929"/>
            <a:ext cx="4258194" cy="220980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ANALYSIS OF MARKET STATUS</a:t>
            </a:r>
            <a:endParaRPr lang="en-US" altLang="zh-CN" kern="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7"/>
    </p:custDataLst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49"/>
                            </p:stCondLst>
                            <p:childTnLst>
                              <p:par>
                                <p:cTn id="1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2052" grpId="0"/>
      <p:bldP spid="2053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AutoShape 1"/>
          <p:cNvSpPr/>
          <p:nvPr/>
        </p:nvSpPr>
        <p:spPr bwMode="auto">
          <a:xfrm>
            <a:off x="-9524" y="1960141"/>
            <a:ext cx="6438899" cy="287520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noFill/>
            <a:prstDash val="solid"/>
            <a:miter lim="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50000"/>
              </a:lnSpc>
              <a:defRPr/>
            </a:pPr>
            <a:endParaRPr lang="es-ES" sz="2670">
              <a:latin typeface="Arial" panose="020B0604020202020204" pitchFamily="34" charset="0"/>
              <a:ea typeface="微软雅黑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TextBox 15"/>
          <p:cNvSpPr txBox="1"/>
          <p:nvPr/>
        </p:nvSpPr>
        <p:spPr>
          <a:xfrm>
            <a:off x="405130" y="2289810"/>
            <a:ext cx="5609590" cy="22155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随着互联网的快速发展，现在的我们总是会发生这些经历：在实体店试穿到满意的衣服后，会看看网上有无折扣后才决定是否购买；在网上翻来覆去地挑选商品，却会担心自己会成为别人眼中的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“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买家秀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”......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这些心态，是因电商崛起带来的。而电商的下一步，将是打破线上线下界限、追求产品与服务的极致体验，这指的正是处在风口上的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“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新零售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”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AutoShape 1"/>
          <p:cNvSpPr/>
          <p:nvPr/>
        </p:nvSpPr>
        <p:spPr bwMode="auto">
          <a:xfrm>
            <a:off x="6429375" y="1960141"/>
            <a:ext cx="6429376" cy="287520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blipFill dpi="0" rotWithShape="1">
            <a:blip r:embed="rId1" cstate="screen"/>
            <a:srcRect/>
            <a:stretch>
              <a:fillRect/>
            </a:stretch>
          </a:blipFill>
          <a:ln w="25400" cap="flat" cmpd="sng">
            <a:noFill/>
            <a:prstDash val="solid"/>
            <a:miter lim="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50000"/>
              </a:lnSpc>
              <a:defRPr/>
            </a:pPr>
            <a:endParaRPr lang="es-ES" sz="2670">
              <a:latin typeface="Arial" panose="020B0604020202020204" pitchFamily="34" charset="0"/>
              <a:ea typeface="微软雅黑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24035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市场现状分析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624"/>
          <p:cNvSpPr/>
          <p:nvPr/>
        </p:nvSpPr>
        <p:spPr>
          <a:xfrm>
            <a:off x="3288387" y="2488121"/>
            <a:ext cx="6345087" cy="3553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730" y="16970"/>
                  <a:pt x="4055" y="13284"/>
                  <a:pt x="7055" y="10308"/>
                </a:cubicBezTo>
                <a:cubicBezTo>
                  <a:pt x="10098" y="7290"/>
                  <a:pt x="13901" y="4973"/>
                  <a:pt x="18380" y="2877"/>
                </a:cubicBezTo>
                <a:lnTo>
                  <a:pt x="18198" y="0"/>
                </a:lnTo>
                <a:lnTo>
                  <a:pt x="21600" y="4603"/>
                </a:lnTo>
                <a:lnTo>
                  <a:pt x="18924" y="11507"/>
                </a:lnTo>
                <a:lnTo>
                  <a:pt x="18743" y="8630"/>
                </a:lnTo>
                <a:cubicBezTo>
                  <a:pt x="14655" y="9764"/>
                  <a:pt x="11069" y="11155"/>
                  <a:pt x="8004" y="13185"/>
                </a:cubicBezTo>
                <a:cubicBezTo>
                  <a:pt x="4885" y="15251"/>
                  <a:pt x="2242" y="17999"/>
                  <a:pt x="0" y="2160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Text Placeholder 3"/>
          <p:cNvSpPr txBox="1"/>
          <p:nvPr/>
        </p:nvSpPr>
        <p:spPr>
          <a:xfrm>
            <a:off x="254635" y="4692333"/>
            <a:ext cx="3034030" cy="155003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20000"/>
              </a:lnSpc>
              <a:buNone/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新零售是什么？它究竟新在哪里？阿里研究院的报告认为，新零售是以消费者体验为中心的数据驱动的泛零售形态，有人将其归结为“线上+线下+物流”，也有人提出新零售就是“将零售数据化”。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Shape 1626"/>
          <p:cNvSpPr/>
          <p:nvPr/>
        </p:nvSpPr>
        <p:spPr>
          <a:xfrm flipV="1">
            <a:off x="3761000" y="4275926"/>
            <a:ext cx="1" cy="1270207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3262" tIns="23262" rIns="23262" bIns="23262" anchor="ctr"/>
          <a:lstStyle/>
          <a:p>
            <a:pPr lvl="0"/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Shape 1627"/>
          <p:cNvSpPr/>
          <p:nvPr/>
        </p:nvSpPr>
        <p:spPr>
          <a:xfrm flipV="1">
            <a:off x="4977450" y="2888774"/>
            <a:ext cx="1" cy="1803900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3262" tIns="23262" rIns="23262" bIns="23262" anchor="ctr"/>
          <a:lstStyle/>
          <a:p>
            <a:pPr lvl="0"/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Shape 1628"/>
          <p:cNvSpPr/>
          <p:nvPr/>
        </p:nvSpPr>
        <p:spPr>
          <a:xfrm flipV="1">
            <a:off x="6150256" y="2274125"/>
            <a:ext cx="1" cy="1877028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3262" tIns="23262" rIns="23262" bIns="23262" anchor="ctr"/>
          <a:lstStyle/>
          <a:p>
            <a:pPr lvl="0"/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Shape 1629"/>
          <p:cNvSpPr/>
          <p:nvPr/>
        </p:nvSpPr>
        <p:spPr>
          <a:xfrm flipV="1">
            <a:off x="7793481" y="3641557"/>
            <a:ext cx="1" cy="1246393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3262" tIns="23262" rIns="23262" bIns="23262" anchor="ctr"/>
          <a:lstStyle/>
          <a:p>
            <a:pPr lvl="0"/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Shape 1630"/>
          <p:cNvSpPr/>
          <p:nvPr/>
        </p:nvSpPr>
        <p:spPr>
          <a:xfrm>
            <a:off x="3567420" y="4083961"/>
            <a:ext cx="387159" cy="38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7447" tIns="17447" rIns="17447" bIns="17447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Shape 1636"/>
          <p:cNvSpPr/>
          <p:nvPr/>
        </p:nvSpPr>
        <p:spPr>
          <a:xfrm>
            <a:off x="4780806" y="2677406"/>
            <a:ext cx="387159" cy="38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17447" tIns="17447" rIns="17447" bIns="17447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Shape 1642"/>
          <p:cNvSpPr/>
          <p:nvPr/>
        </p:nvSpPr>
        <p:spPr>
          <a:xfrm>
            <a:off x="5959263" y="1910232"/>
            <a:ext cx="387159" cy="38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17447" tIns="17447" rIns="17447" bIns="17447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Shape 1648"/>
          <p:cNvSpPr/>
          <p:nvPr/>
        </p:nvSpPr>
        <p:spPr>
          <a:xfrm>
            <a:off x="7598272" y="4731307"/>
            <a:ext cx="387159" cy="38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17447" tIns="17447" rIns="17447" bIns="17447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Shape 1653"/>
          <p:cNvSpPr/>
          <p:nvPr/>
        </p:nvSpPr>
        <p:spPr>
          <a:xfrm>
            <a:off x="3708087" y="5500752"/>
            <a:ext cx="105820" cy="105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Shape 1654"/>
          <p:cNvSpPr/>
          <p:nvPr/>
        </p:nvSpPr>
        <p:spPr>
          <a:xfrm>
            <a:off x="4895131" y="4612606"/>
            <a:ext cx="164632" cy="164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Shape 1655"/>
          <p:cNvSpPr/>
          <p:nvPr/>
        </p:nvSpPr>
        <p:spPr>
          <a:xfrm>
            <a:off x="6044444" y="4048660"/>
            <a:ext cx="211623" cy="211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Shape 1656"/>
          <p:cNvSpPr/>
          <p:nvPr/>
        </p:nvSpPr>
        <p:spPr>
          <a:xfrm>
            <a:off x="7659778" y="3513302"/>
            <a:ext cx="261698" cy="2616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Text Placeholder 3"/>
          <p:cNvSpPr txBox="1"/>
          <p:nvPr/>
        </p:nvSpPr>
        <p:spPr>
          <a:xfrm>
            <a:off x="1256030" y="2402523"/>
            <a:ext cx="3326130" cy="103314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“本质很简单，就两个字，效率……用一切手段全方位无死角地提高效率”，“在你的购买欲萌发时，就能完成支付。在你的购买欲消退前，就能完成送货。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Text Placeholder 3"/>
          <p:cNvSpPr txBox="1"/>
          <p:nvPr/>
        </p:nvSpPr>
        <p:spPr>
          <a:xfrm>
            <a:off x="6537325" y="1196023"/>
            <a:ext cx="3698240" cy="129159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事实上，新零售是指企业以互联网为依托，通过运用大数据、人工智能等技术手段，对商品的生产、流通与销售过程进行升级改造，并对线上服务、线下体验以及现代物流进行深度融合。</a:t>
            </a:r>
            <a:endParaRPr lang="zh-CN" altLang="en-US" sz="14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Text Placeholder 3"/>
          <p:cNvSpPr txBox="1"/>
          <p:nvPr/>
        </p:nvSpPr>
        <p:spPr>
          <a:xfrm>
            <a:off x="8178165" y="4588193"/>
            <a:ext cx="3086100" cy="7747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总而言之，新零售就是以大数据为驱动，通过新科技发展和用户体验的升级，改造零售业形态。</a:t>
            </a:r>
            <a:endParaRPr lang="zh-CN" altLang="en-US" sz="14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Text Placeholder 4"/>
          <p:cNvSpPr txBox="1"/>
          <p:nvPr/>
        </p:nvSpPr>
        <p:spPr>
          <a:xfrm>
            <a:off x="3643250" y="4148913"/>
            <a:ext cx="235494" cy="2830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id-ID" sz="14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  <a:endParaRPr lang="id-ID" sz="1400" dirty="0">
              <a:solidFill>
                <a:srgbClr val="FCFCFC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Text Placeholder 4"/>
          <p:cNvSpPr txBox="1"/>
          <p:nvPr/>
        </p:nvSpPr>
        <p:spPr>
          <a:xfrm>
            <a:off x="4856642" y="2729465"/>
            <a:ext cx="235494" cy="2830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id-ID" sz="14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  <a:endParaRPr lang="id-ID" sz="1400" dirty="0">
              <a:solidFill>
                <a:srgbClr val="FCFCFC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Text Placeholder 4"/>
          <p:cNvSpPr txBox="1"/>
          <p:nvPr/>
        </p:nvSpPr>
        <p:spPr>
          <a:xfrm>
            <a:off x="6038562" y="1962295"/>
            <a:ext cx="235494" cy="2830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id-ID" sz="14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  <a:endParaRPr lang="id-ID" sz="1400" dirty="0">
              <a:solidFill>
                <a:srgbClr val="FCFCFC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Text Placeholder 4"/>
          <p:cNvSpPr txBox="1"/>
          <p:nvPr/>
        </p:nvSpPr>
        <p:spPr>
          <a:xfrm>
            <a:off x="7674105" y="4802272"/>
            <a:ext cx="235494" cy="2830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id-ID" sz="14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04</a:t>
            </a:r>
            <a:endParaRPr lang="id-ID" sz="1400" dirty="0">
              <a:solidFill>
                <a:srgbClr val="FCFCFC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Shape 1625"/>
          <p:cNvSpPr/>
          <p:nvPr/>
        </p:nvSpPr>
        <p:spPr>
          <a:xfrm>
            <a:off x="9731475" y="2434047"/>
            <a:ext cx="1270207" cy="1270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 Placeholder 3"/>
          <p:cNvSpPr txBox="1"/>
          <p:nvPr/>
        </p:nvSpPr>
        <p:spPr>
          <a:xfrm>
            <a:off x="9827895" y="2533015"/>
            <a:ext cx="1101725" cy="110871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什么是新零售？</a:t>
            </a:r>
            <a:endParaRPr lang="zh-CN" altLang="en-US" sz="1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824035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市场现状分析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000"/>
                            </p:stCondLst>
                            <p:childTnLst>
                              <p:par>
                                <p:cTn id="9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5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5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6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/>
      <p:bldP spid="20" grpId="0"/>
      <p:bldP spid="22" grpId="0"/>
      <p:bldP spid="24" grpId="0"/>
      <p:bldP spid="25" grpId="0"/>
      <p:bldP spid="26" grpId="0"/>
      <p:bldP spid="27" grpId="0"/>
      <p:bldP spid="28" grpId="0" animBg="1"/>
      <p:bldP spid="28" grpId="1" animBg="1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AutoShape 1"/>
          <p:cNvSpPr/>
          <p:nvPr/>
        </p:nvSpPr>
        <p:spPr bwMode="auto">
          <a:xfrm>
            <a:off x="0" y="1604645"/>
            <a:ext cx="6489700" cy="56642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noFill/>
            <a:prstDash val="solid"/>
            <a:miter lim="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50000"/>
              </a:lnSpc>
              <a:defRPr/>
            </a:pPr>
            <a:endParaRPr lang="es-ES" sz="2670">
              <a:latin typeface="Arial" panose="020B0604020202020204" pitchFamily="34" charset="0"/>
              <a:ea typeface="微软雅黑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2290" name="AutoShape 2"/>
          <p:cNvSpPr/>
          <p:nvPr/>
        </p:nvSpPr>
        <p:spPr bwMode="auto">
          <a:xfrm>
            <a:off x="6463030" y="1600200"/>
            <a:ext cx="6395720" cy="566864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 w="25400" cap="flat" cmpd="sng">
            <a:noFill/>
            <a:prstDash val="solid"/>
            <a:miter lim="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50000"/>
              </a:lnSpc>
              <a:defRPr/>
            </a:pPr>
            <a:endParaRPr lang="es-ES" sz="2670">
              <a:latin typeface="Arial" panose="020B0604020202020204" pitchFamily="34" charset="0"/>
              <a:ea typeface="微软雅黑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35" name="TextBox 15"/>
          <p:cNvSpPr txBox="1"/>
          <p:nvPr/>
        </p:nvSpPr>
        <p:spPr>
          <a:xfrm>
            <a:off x="130810" y="1812925"/>
            <a:ext cx="12597765" cy="47599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eaLnBrk="1" latinLnBrk="0" hangingPunct="1">
              <a:lnSpc>
                <a:spcPts val="2320"/>
              </a:lnSpc>
            </a:pP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</a:t>
            </a:r>
            <a:r>
              <a:rPr lang="zh-CN" altLang="en-US" sz="1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当下的时代，传统零售行业受到来自电商互联网的强大冲击。阿里巴巴创始人马云曾预言，线上与线下将深度结合，再加上现代物流，服务商利用大数据、云计算等创新技术，构成了新零售的概念。纯电商的时代将很快结束，纯零售的形式也会被打破，新零售必将引领未来全新的商业模式。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eaLnBrk="1" latinLnBrk="0" hangingPunct="1">
              <a:lnSpc>
                <a:spcPts val="2320"/>
              </a:lnSpc>
            </a:pP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eaLnBrk="1" latinLnBrk="0" hangingPunct="1">
              <a:lnSpc>
                <a:spcPts val="2320"/>
              </a:lnSpc>
            </a:pP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r>
              <a:rPr lang="zh-CN" altLang="en-US" sz="1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概念被提出以来，已有包括阿里巴巴、腾讯、百度、京东、小米、网易、前海云集品等企业开始了新零售的探索之路。其中比较出名、并且从一开始就完全按照新零售模式操作的，有阿里巴巴的“盒马鲜生”、腾讯京东系的“超级物种”、小米公司的“小米之家”、网易公司的“网易严选”等。如“超级物种”、“盒马鲜生”这样的新零售终端有一些共通特性。都是以大数据、人工智能等核心技术为基础；营造场景，迎合新一代消费群体的消费升级需求；布局线上线下，打通二者之间的数据连接；自建物流或者合作物流，追求极高的物流效率，使消费者体验达到极致。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eaLnBrk="1" latinLnBrk="0" hangingPunct="1">
              <a:lnSpc>
                <a:spcPts val="2320"/>
              </a:lnSpc>
            </a:pP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eaLnBrk="1" latinLnBrk="0" hangingPunct="1">
              <a:lnSpc>
                <a:spcPts val="2320"/>
              </a:lnSpc>
            </a:pPr>
            <a:r>
              <a:rPr lang="zh-CN" altLang="en-US" sz="1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根据艾媒咨询的《2017年中国新零售白皮书》，2017年无人零售商店交易额预计达389.4亿元，未来五年无人零售商店将会迎来发展红利期，2020年预计增长率可达281.3%，至2022年市场交易额将超1.8万亿元。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eaLnBrk="1" latinLnBrk="0" hangingPunct="1">
              <a:lnSpc>
                <a:spcPts val="2320"/>
              </a:lnSpc>
            </a:pP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eaLnBrk="1" latinLnBrk="0" hangingPunct="1">
              <a:lnSpc>
                <a:spcPts val="2320"/>
              </a:lnSpc>
            </a:pPr>
            <a:r>
              <a:rPr lang="zh-CN" altLang="en-US" sz="1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在中国进入新零售阶段前，此前已经经历了传统零售业诞生、消费者导向形成、大零售阶段、网上零售阶段和电商薄利阶段。新零售阶段下，实现了线上线下的融合，在大数据、云计算和3D等技术支持下，加之消费者个性化需求增加，融合线上、线下、物流的新零售模式成为激活零售市场的下一步。同时2017年全年，中国新零售的投融资市场旺盛。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8"/>
          <p:cNvSpPr txBox="1"/>
          <p:nvPr/>
        </p:nvSpPr>
        <p:spPr>
          <a:xfrm>
            <a:off x="824035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市场现状分析</a:t>
            </a:r>
            <a:endParaRPr lang="zh-CN" altLang="en-US" sz="32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7"/>
          <p:cNvGrpSpPr/>
          <p:nvPr/>
        </p:nvGrpSpPr>
        <p:grpSpPr>
          <a:xfrm>
            <a:off x="375064" y="2680221"/>
            <a:ext cx="2316294" cy="1514496"/>
            <a:chOff x="1" y="0"/>
            <a:chExt cx="4392858" cy="2872248"/>
          </a:xfrm>
        </p:grpSpPr>
        <p:sp>
          <p:nvSpPr>
            <p:cNvPr id="3" name="Shape 333"/>
            <p:cNvSpPr/>
            <p:nvPr/>
          </p:nvSpPr>
          <p:spPr>
            <a:xfrm>
              <a:off x="1" y="0"/>
              <a:ext cx="4392858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Shape 335"/>
            <p:cNvSpPr/>
            <p:nvPr/>
          </p:nvSpPr>
          <p:spPr>
            <a:xfrm>
              <a:off x="1098968" y="824027"/>
              <a:ext cx="2842099" cy="12596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en-US" sz="1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</a:t>
              </a:r>
              <a:r>
                <a:rPr lang="zh-CN" altLang="en-US" sz="1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、更加以消费</a:t>
              </a:r>
              <a:endParaRPr lang="zh-CN" altLang="en-US" sz="1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者为中心</a:t>
              </a:r>
              <a:endParaRPr lang="zh-CN" altLang="en-US" sz="1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" name="Group 342"/>
          <p:cNvGrpSpPr/>
          <p:nvPr/>
        </p:nvGrpSpPr>
        <p:grpSpPr>
          <a:xfrm>
            <a:off x="2320683" y="2680221"/>
            <a:ext cx="2316294" cy="1514496"/>
            <a:chOff x="0" y="0"/>
            <a:chExt cx="4392859" cy="2872248"/>
          </a:xfrm>
          <a:solidFill>
            <a:srgbClr val="E60000"/>
          </a:solidFill>
        </p:grpSpPr>
        <p:sp>
          <p:nvSpPr>
            <p:cNvPr id="8" name="Shape 338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Shape 340"/>
            <p:cNvSpPr/>
            <p:nvPr/>
          </p:nvSpPr>
          <p:spPr>
            <a:xfrm>
              <a:off x="1194479" y="1289712"/>
              <a:ext cx="2852436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en-US" sz="1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</a:t>
              </a:r>
              <a:r>
                <a:rPr lang="zh-CN" altLang="en-US" sz="1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、精准与场景零售</a:t>
              </a:r>
              <a:endParaRPr lang="zh-CN" altLang="en-US" sz="1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Group 347"/>
          <p:cNvGrpSpPr/>
          <p:nvPr/>
        </p:nvGrpSpPr>
        <p:grpSpPr>
          <a:xfrm>
            <a:off x="4244387" y="2680221"/>
            <a:ext cx="2316294" cy="1514496"/>
            <a:chOff x="0" y="0"/>
            <a:chExt cx="4392859" cy="2872248"/>
          </a:xfrm>
        </p:grpSpPr>
        <p:sp>
          <p:nvSpPr>
            <p:cNvPr id="13" name="Shape 343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Shape 345"/>
            <p:cNvSpPr/>
            <p:nvPr/>
          </p:nvSpPr>
          <p:spPr>
            <a:xfrm>
              <a:off x="1086541" y="1017544"/>
              <a:ext cx="2972476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en-US" sz="1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</a:t>
              </a:r>
              <a:r>
                <a:rPr lang="zh-CN" altLang="en-US" sz="1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、流量零售</a:t>
              </a:r>
              <a:endParaRPr lang="zh-CN" altLang="en-US" sz="1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7" name="Group 352"/>
          <p:cNvGrpSpPr/>
          <p:nvPr/>
        </p:nvGrpSpPr>
        <p:grpSpPr>
          <a:xfrm>
            <a:off x="6166303" y="2680221"/>
            <a:ext cx="2316291" cy="1514496"/>
            <a:chOff x="0" y="0"/>
            <a:chExt cx="4392859" cy="2872248"/>
          </a:xfrm>
          <a:solidFill>
            <a:srgbClr val="E60000"/>
          </a:solidFill>
        </p:grpSpPr>
        <p:sp>
          <p:nvSpPr>
            <p:cNvPr id="18" name="Shape 348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Shape 350"/>
            <p:cNvSpPr/>
            <p:nvPr/>
          </p:nvSpPr>
          <p:spPr>
            <a:xfrm>
              <a:off x="1186403" y="1289712"/>
              <a:ext cx="2924718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en-US" sz="1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4</a:t>
              </a:r>
              <a:r>
                <a:rPr lang="zh-CN" altLang="en-US" sz="1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、社交与社群零售</a:t>
              </a:r>
              <a:endParaRPr lang="zh-CN" altLang="en-US" sz="1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2" name="Group 357"/>
          <p:cNvGrpSpPr/>
          <p:nvPr/>
        </p:nvGrpSpPr>
        <p:grpSpPr>
          <a:xfrm>
            <a:off x="8086501" y="2680221"/>
            <a:ext cx="2316291" cy="1514496"/>
            <a:chOff x="0" y="0"/>
            <a:chExt cx="4392859" cy="2872248"/>
          </a:xfrm>
        </p:grpSpPr>
        <p:sp>
          <p:nvSpPr>
            <p:cNvPr id="23" name="Shape 353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Shape 355"/>
            <p:cNvSpPr/>
            <p:nvPr/>
          </p:nvSpPr>
          <p:spPr>
            <a:xfrm>
              <a:off x="1186405" y="1017547"/>
              <a:ext cx="3014432" cy="369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en-US" sz="1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5</a:t>
              </a:r>
              <a:r>
                <a:rPr lang="zh-CN" altLang="en-US" sz="1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、全渠道零售</a:t>
              </a:r>
              <a:endParaRPr lang="zh-CN" altLang="en-US" sz="1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7" name="Group 360"/>
          <p:cNvGrpSpPr/>
          <p:nvPr/>
        </p:nvGrpSpPr>
        <p:grpSpPr>
          <a:xfrm>
            <a:off x="1380713" y="3978266"/>
            <a:ext cx="448507" cy="448507"/>
            <a:chOff x="0" y="0"/>
            <a:chExt cx="850594" cy="850594"/>
          </a:xfrm>
        </p:grpSpPr>
        <p:sp>
          <p:nvSpPr>
            <p:cNvPr id="28" name="Shape 358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09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Shape 359"/>
            <p:cNvSpPr/>
            <p:nvPr/>
          </p:nvSpPr>
          <p:spPr>
            <a:xfrm>
              <a:off x="300082" y="114147"/>
              <a:ext cx="250430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 algn="ctr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</a:t>
              </a:r>
              <a:endParaRPr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0" name="Group 363"/>
          <p:cNvGrpSpPr/>
          <p:nvPr/>
        </p:nvGrpSpPr>
        <p:grpSpPr>
          <a:xfrm>
            <a:off x="3258833" y="3978266"/>
            <a:ext cx="448507" cy="448507"/>
            <a:chOff x="0" y="0"/>
            <a:chExt cx="850594" cy="850594"/>
          </a:xfrm>
          <a:solidFill>
            <a:srgbClr val="E60000"/>
          </a:solidFill>
        </p:grpSpPr>
        <p:sp>
          <p:nvSpPr>
            <p:cNvPr id="31" name="Shape 361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09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Shape 362"/>
            <p:cNvSpPr/>
            <p:nvPr/>
          </p:nvSpPr>
          <p:spPr>
            <a:xfrm>
              <a:off x="331243" y="202702"/>
              <a:ext cx="188486" cy="445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 algn="ctr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</a:t>
              </a:r>
              <a:endParaRPr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3" name="Group 366"/>
          <p:cNvGrpSpPr/>
          <p:nvPr/>
        </p:nvGrpSpPr>
        <p:grpSpPr>
          <a:xfrm>
            <a:off x="5178281" y="3978266"/>
            <a:ext cx="448507" cy="448507"/>
            <a:chOff x="0" y="0"/>
            <a:chExt cx="850594" cy="850594"/>
          </a:xfrm>
        </p:grpSpPr>
        <p:sp>
          <p:nvSpPr>
            <p:cNvPr id="34" name="Shape 364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09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Shape 365"/>
            <p:cNvSpPr/>
            <p:nvPr/>
          </p:nvSpPr>
          <p:spPr>
            <a:xfrm>
              <a:off x="331243" y="202702"/>
              <a:ext cx="188486" cy="445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 algn="ctr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</a:t>
              </a:r>
              <a:endParaRPr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69"/>
          <p:cNvGrpSpPr/>
          <p:nvPr/>
        </p:nvGrpSpPr>
        <p:grpSpPr>
          <a:xfrm>
            <a:off x="7084955" y="3978266"/>
            <a:ext cx="448507" cy="448507"/>
            <a:chOff x="0" y="0"/>
            <a:chExt cx="850594" cy="850594"/>
          </a:xfrm>
          <a:solidFill>
            <a:srgbClr val="E60000"/>
          </a:solidFill>
        </p:grpSpPr>
        <p:sp>
          <p:nvSpPr>
            <p:cNvPr id="37" name="Shape 367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09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Shape 368"/>
            <p:cNvSpPr/>
            <p:nvPr/>
          </p:nvSpPr>
          <p:spPr>
            <a:xfrm>
              <a:off x="243825" y="114147"/>
              <a:ext cx="362944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 algn="ctr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4</a:t>
              </a:r>
              <a:endParaRPr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Group 372"/>
          <p:cNvGrpSpPr/>
          <p:nvPr/>
        </p:nvGrpSpPr>
        <p:grpSpPr>
          <a:xfrm>
            <a:off x="9020394" y="3978266"/>
            <a:ext cx="448507" cy="448507"/>
            <a:chOff x="0" y="0"/>
            <a:chExt cx="850594" cy="850594"/>
          </a:xfrm>
        </p:grpSpPr>
        <p:sp>
          <p:nvSpPr>
            <p:cNvPr id="40" name="Shape 370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5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09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Shape 371"/>
            <p:cNvSpPr/>
            <p:nvPr/>
          </p:nvSpPr>
          <p:spPr>
            <a:xfrm>
              <a:off x="331243" y="202702"/>
              <a:ext cx="188486" cy="445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 algn="ctr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5</a:t>
              </a:r>
              <a:endParaRPr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2" name="TextBox 8"/>
          <p:cNvSpPr txBox="1"/>
          <p:nvPr/>
        </p:nvSpPr>
        <p:spPr>
          <a:xfrm>
            <a:off x="824035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市场现状分析</a:t>
            </a:r>
            <a:endParaRPr lang="zh-CN" altLang="en-US" sz="32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6250" y="1381125"/>
            <a:ext cx="56902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新零售的未来趋势</a:t>
            </a:r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5" name="Group 357"/>
          <p:cNvGrpSpPr/>
          <p:nvPr/>
        </p:nvGrpSpPr>
        <p:grpSpPr>
          <a:xfrm>
            <a:off x="10023251" y="2680221"/>
            <a:ext cx="2316641" cy="1514496"/>
            <a:chOff x="0" y="0"/>
            <a:chExt cx="4393522" cy="2872248"/>
          </a:xfrm>
        </p:grpSpPr>
        <p:sp>
          <p:nvSpPr>
            <p:cNvPr id="9" name="Shape 353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Shape 355"/>
            <p:cNvSpPr/>
            <p:nvPr/>
          </p:nvSpPr>
          <p:spPr>
            <a:xfrm>
              <a:off x="1379090" y="1289715"/>
              <a:ext cx="3014432" cy="369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en-US" sz="1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6</a:t>
              </a:r>
              <a:r>
                <a:rPr lang="zh-CN" altLang="en-US" sz="1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、智能化零售、无人零售</a:t>
              </a:r>
              <a:endParaRPr lang="zh-CN" altLang="en-US" sz="1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Group 372"/>
          <p:cNvGrpSpPr/>
          <p:nvPr/>
        </p:nvGrpSpPr>
        <p:grpSpPr>
          <a:xfrm>
            <a:off x="10957144" y="3978266"/>
            <a:ext cx="448507" cy="448507"/>
            <a:chOff x="0" y="0"/>
            <a:chExt cx="850594" cy="850594"/>
          </a:xfrm>
        </p:grpSpPr>
        <p:sp>
          <p:nvSpPr>
            <p:cNvPr id="15" name="Shape 370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5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09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Shape 371"/>
            <p:cNvSpPr/>
            <p:nvPr/>
          </p:nvSpPr>
          <p:spPr>
            <a:xfrm>
              <a:off x="331552" y="180830"/>
              <a:ext cx="187867" cy="488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 algn="ctr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lang="en-U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6</a:t>
              </a:r>
              <a:endParaRPr 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3482334" y="3456687"/>
            <a:ext cx="920124" cy="6490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3375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</a:t>
            </a:r>
            <a:r>
              <a:rPr lang="en-US" altLang="zh-CN" sz="422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art</a:t>
            </a:r>
            <a:endParaRPr lang="zh-CN" altLang="en-US" sz="1213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6225120" y="3003559"/>
            <a:ext cx="6633630" cy="1205442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41700" rIns="949167" anchor="ctr"/>
          <a:lstStyle/>
          <a:p>
            <a:pPr>
              <a:lnSpc>
                <a:spcPct val="130000"/>
              </a:lnSpc>
              <a:defRPr/>
            </a:pPr>
            <a:endParaRPr lang="zh-CN" altLang="en-US" sz="1475" kern="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52" name="文本框 1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619392" y="3285915"/>
            <a:ext cx="646011" cy="34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215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章 节</a:t>
            </a:r>
            <a:endParaRPr lang="zh-CN" altLang="en-US" sz="2215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3974" y="2808761"/>
            <a:ext cx="1442703" cy="155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125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10125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5"/>
            </p:custDataLst>
          </p:nvPr>
        </p:nvSpPr>
        <p:spPr>
          <a:xfrm>
            <a:off x="6631409" y="3236724"/>
            <a:ext cx="4258194" cy="553720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kern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运营方案</a:t>
            </a:r>
            <a:endParaRPr lang="zh-CN" altLang="en-US" kern="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占位符 6"/>
          <p:cNvSpPr txBox="1"/>
          <p:nvPr>
            <p:custDataLst>
              <p:tags r:id="rId6"/>
            </p:custDataLst>
          </p:nvPr>
        </p:nvSpPr>
        <p:spPr>
          <a:xfrm>
            <a:off x="6631409" y="3813929"/>
            <a:ext cx="4258194" cy="220980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l"/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OPERATION  SCHEME</a:t>
            </a:r>
            <a:endParaRPr lang="en-US" altLang="zh-CN" kern="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7"/>
    </p:custDataLst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49"/>
                            </p:stCondLst>
                            <p:childTnLst>
                              <p:par>
                                <p:cTn id="1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2052" grpId="0"/>
      <p:bldP spid="2053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1"/>
          <p:cNvSpPr/>
          <p:nvPr/>
        </p:nvSpPr>
        <p:spPr>
          <a:xfrm rot="1321971">
            <a:off x="1537335" y="1443990"/>
            <a:ext cx="3251200" cy="3413760"/>
          </a:xfrm>
          <a:custGeom>
            <a:avLst/>
            <a:gdLst>
              <a:gd name="connsiteX0" fmla="*/ 0 w 2801257"/>
              <a:gd name="connsiteY0" fmla="*/ 0 h 3802743"/>
              <a:gd name="connsiteX1" fmla="*/ 2801257 w 2801257"/>
              <a:gd name="connsiteY1" fmla="*/ 0 h 3802743"/>
              <a:gd name="connsiteX2" fmla="*/ 2801257 w 2801257"/>
              <a:gd name="connsiteY2" fmla="*/ 3802743 h 3802743"/>
              <a:gd name="connsiteX3" fmla="*/ 0 w 2801257"/>
              <a:gd name="connsiteY3" fmla="*/ 3802743 h 3802743"/>
              <a:gd name="connsiteX4" fmla="*/ 0 w 2801257"/>
              <a:gd name="connsiteY4" fmla="*/ 0 h 3802743"/>
              <a:gd name="connsiteX0-1" fmla="*/ 424422 w 2801257"/>
              <a:gd name="connsiteY0-2" fmla="*/ 313631 h 3802743"/>
              <a:gd name="connsiteX1-3" fmla="*/ 2801257 w 2801257"/>
              <a:gd name="connsiteY1-4" fmla="*/ 0 h 3802743"/>
              <a:gd name="connsiteX2-5" fmla="*/ 2801257 w 2801257"/>
              <a:gd name="connsiteY2-6" fmla="*/ 3802743 h 3802743"/>
              <a:gd name="connsiteX3-7" fmla="*/ 0 w 2801257"/>
              <a:gd name="connsiteY3-8" fmla="*/ 3802743 h 3802743"/>
              <a:gd name="connsiteX4-9" fmla="*/ 424422 w 2801257"/>
              <a:gd name="connsiteY4-10" fmla="*/ 313631 h 3802743"/>
              <a:gd name="connsiteX0-11" fmla="*/ 424422 w 3256770"/>
              <a:gd name="connsiteY0-12" fmla="*/ 313631 h 3806294"/>
              <a:gd name="connsiteX1-13" fmla="*/ 2801257 w 3256770"/>
              <a:gd name="connsiteY1-14" fmla="*/ 0 h 3806294"/>
              <a:gd name="connsiteX2-15" fmla="*/ 3256770 w 3256770"/>
              <a:gd name="connsiteY2-16" fmla="*/ 3806294 h 3806294"/>
              <a:gd name="connsiteX3-17" fmla="*/ 0 w 3256770"/>
              <a:gd name="connsiteY3-18" fmla="*/ 3802743 h 3806294"/>
              <a:gd name="connsiteX4-19" fmla="*/ 424422 w 3256770"/>
              <a:gd name="connsiteY4-20" fmla="*/ 313631 h 38062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256770" h="3806294">
                <a:moveTo>
                  <a:pt x="424422" y="313631"/>
                </a:moveTo>
                <a:lnTo>
                  <a:pt x="2801257" y="0"/>
                </a:lnTo>
                <a:lnTo>
                  <a:pt x="3256770" y="3806294"/>
                </a:lnTo>
                <a:lnTo>
                  <a:pt x="0" y="3802743"/>
                </a:lnTo>
                <a:lnTo>
                  <a:pt x="424422" y="31363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240">
              <a:lnSpc>
                <a:spcPct val="150000"/>
              </a:lnSpc>
              <a:defRPr/>
            </a:pPr>
            <a:endParaRPr lang="zh-CN" altLang="en-US" sz="2530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434465" y="1637030"/>
            <a:ext cx="2981960" cy="3521075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85240">
              <a:lnSpc>
                <a:spcPct val="150000"/>
              </a:lnSpc>
              <a:defRPr/>
            </a:pPr>
            <a:endParaRPr lang="zh-CN" altLang="en-US" sz="2530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482141" y="4518633"/>
            <a:ext cx="2934970" cy="4616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、微商城营销活动的目的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27480" y="1622425"/>
            <a:ext cx="2989580" cy="2801620"/>
          </a:xfrm>
          <a:prstGeom prst="rect">
            <a:avLst/>
          </a:prstGeom>
          <a:blipFill dpi="0" rotWithShape="1">
            <a:blip r:embed="rId1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631878" y="4424018"/>
            <a:ext cx="1436291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TextBox 8"/>
          <p:cNvSpPr txBox="1"/>
          <p:nvPr/>
        </p:nvSpPr>
        <p:spPr>
          <a:xfrm>
            <a:off x="824035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商城营销活动目的</a:t>
            </a:r>
            <a:endParaRPr lang="zh-CN" altLang="en-US" sz="32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31815" y="1270"/>
            <a:ext cx="7227570" cy="7230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31815" y="1315720"/>
            <a:ext cx="632841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一、做活动无非两个目的：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en-US" altLang="zh-CN" sz="2400" b="1">
                <a:solidFill>
                  <a:schemeClr val="bg1"/>
                </a:solidFill>
              </a:rPr>
              <a:t>         1</a:t>
            </a:r>
            <a:r>
              <a:rPr lang="zh-CN" altLang="en-US" sz="2400" b="1">
                <a:solidFill>
                  <a:schemeClr val="bg1"/>
                </a:solidFill>
              </a:rPr>
              <a:t>）引流转化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en-US" altLang="zh-CN" sz="2400" b="1">
                <a:solidFill>
                  <a:schemeClr val="bg1"/>
                </a:solidFill>
              </a:rPr>
              <a:t>         2</a:t>
            </a:r>
            <a:r>
              <a:rPr lang="zh-CN" altLang="en-US" sz="2400" b="1">
                <a:solidFill>
                  <a:schemeClr val="bg1"/>
                </a:solidFill>
              </a:rPr>
              <a:t>）品牌推广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en-US" altLang="zh-CN" sz="2400" b="1">
                <a:solidFill>
                  <a:schemeClr val="bg1"/>
                </a:solidFill>
              </a:rPr>
              <a:t>         3</a:t>
            </a:r>
            <a:r>
              <a:rPr lang="zh-CN" altLang="en-US" sz="2400" b="1">
                <a:solidFill>
                  <a:schemeClr val="bg1"/>
                </a:solidFill>
              </a:rPr>
              <a:t>）拓展市场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en-US" altLang="zh-CN" sz="2400" b="1">
                <a:solidFill>
                  <a:schemeClr val="bg1"/>
                </a:solidFill>
              </a:rPr>
              <a:t>         4</a:t>
            </a:r>
            <a:r>
              <a:rPr lang="zh-CN" altLang="en-US" sz="2400" b="1">
                <a:solidFill>
                  <a:schemeClr val="bg1"/>
                </a:solidFill>
              </a:rPr>
              <a:t>）促进招商</a:t>
            </a:r>
            <a:endParaRPr lang="zh-CN" altLang="en-US" sz="2400" b="1">
              <a:solidFill>
                <a:schemeClr val="bg1"/>
              </a:solidFill>
            </a:endParaRPr>
          </a:p>
          <a:p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二、活动时间：</a:t>
            </a:r>
            <a:r>
              <a:rPr lang="en-US" altLang="zh-CN" sz="2400" b="1">
                <a:solidFill>
                  <a:schemeClr val="bg1"/>
                </a:solidFill>
              </a:rPr>
              <a:t>2018</a:t>
            </a:r>
            <a:r>
              <a:rPr lang="zh-CN" altLang="en-US" sz="2400" b="1">
                <a:solidFill>
                  <a:schemeClr val="bg1"/>
                </a:solidFill>
              </a:rPr>
              <a:t>年</a:t>
            </a:r>
            <a:r>
              <a:rPr lang="en-US" altLang="zh-CN" sz="2400" b="1">
                <a:solidFill>
                  <a:schemeClr val="bg1"/>
                </a:solidFill>
              </a:rPr>
              <a:t>XX</a:t>
            </a:r>
            <a:r>
              <a:rPr lang="zh-CN" altLang="en-US" sz="2400" b="1">
                <a:solidFill>
                  <a:schemeClr val="bg1"/>
                </a:solidFill>
              </a:rPr>
              <a:t>月</a:t>
            </a:r>
            <a:r>
              <a:rPr lang="en-US" altLang="zh-CN" sz="2400" b="1">
                <a:solidFill>
                  <a:schemeClr val="bg1"/>
                </a:solidFill>
              </a:rPr>
              <a:t>XX</a:t>
            </a:r>
            <a:r>
              <a:rPr lang="zh-CN" altLang="en-US" sz="2400" b="1">
                <a:solidFill>
                  <a:schemeClr val="bg1"/>
                </a:solidFill>
              </a:rPr>
              <a:t>日</a:t>
            </a:r>
            <a:r>
              <a:rPr lang="en-US" altLang="zh-CN" sz="2400" b="1">
                <a:solidFill>
                  <a:schemeClr val="bg1"/>
                </a:solidFill>
              </a:rPr>
              <a:t>—XX</a:t>
            </a:r>
            <a:r>
              <a:rPr lang="zh-CN" altLang="en-US" sz="2400" b="1">
                <a:solidFill>
                  <a:schemeClr val="bg1"/>
                </a:solidFill>
              </a:rPr>
              <a:t>日</a:t>
            </a:r>
            <a:endParaRPr lang="zh-CN" altLang="en-US" sz="2400" b="1">
              <a:solidFill>
                <a:schemeClr val="bg1"/>
              </a:solidFill>
            </a:endParaRPr>
          </a:p>
          <a:p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三、活动地点：</a:t>
            </a:r>
            <a:r>
              <a:rPr lang="en-US" altLang="zh-CN" sz="2400" b="1">
                <a:solidFill>
                  <a:schemeClr val="bg1"/>
                </a:solidFill>
              </a:rPr>
              <a:t>XXXXXXXXXXX</a:t>
            </a:r>
            <a:endParaRPr lang="en-US" altLang="zh-CN" sz="2400" b="1">
              <a:solidFill>
                <a:schemeClr val="bg1"/>
              </a:solidFill>
            </a:endParaRPr>
          </a:p>
          <a:p>
            <a:endParaRPr lang="en-US" altLang="zh-CN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四、活动主题：</a:t>
            </a:r>
            <a:r>
              <a:rPr lang="en-US" altLang="zh-CN" sz="2400" b="1">
                <a:solidFill>
                  <a:schemeClr val="bg1"/>
                </a:solidFill>
              </a:rPr>
              <a:t>World</a:t>
            </a:r>
            <a:r>
              <a:rPr lang="zh-CN" altLang="en-US" sz="2400" b="1">
                <a:solidFill>
                  <a:schemeClr val="bg1"/>
                </a:solidFill>
              </a:rPr>
              <a:t>社区商城上线，豪礼大派送</a:t>
            </a:r>
            <a:endParaRPr lang="zh-CN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32" grpId="0" bldLvl="0" animBg="1"/>
      <p:bldP spid="41" grpId="0"/>
      <p:bldP spid="2" grpId="0" bldLvl="0" animBg="1"/>
      <p:bldP spid="21" grpId="0"/>
      <p:bldP spid="4" grpId="0" animBg="1"/>
      <p:bldP spid="5" grpId="0"/>
    </p:bldLst>
  </p:timing>
</p:sld>
</file>

<file path=ppt/tags/tag1.xml><?xml version="1.0" encoding="utf-8"?>
<p:tagLst xmlns:p="http://schemas.openxmlformats.org/presentationml/2006/main">
  <p:tag name="MH" val="20161022203059"/>
  <p:tag name="MH_LIBRARY" val="GRAPHIC"/>
  <p:tag name="MH_TYPE" val="Other"/>
  <p:tag name="MH_ORDER" val="1"/>
</p:tagLst>
</file>

<file path=ppt/tags/tag10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11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12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13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1022203059"/>
  <p:tag name="MH_LIBRARY" val="GRAPHIC"/>
</p:tagLst>
</file>

<file path=ppt/tags/tag14.xml><?xml version="1.0" encoding="utf-8"?>
<p:tagLst xmlns:p="http://schemas.openxmlformats.org/presentationml/2006/main">
  <p:tag name="MH" val="20161022204303"/>
  <p:tag name="MH_LIBRARY" val="GRAPHIC"/>
  <p:tag name="MH_ORDER" val="TextBox 11"/>
</p:tagLst>
</file>

<file path=ppt/tags/tag15.xml><?xml version="1.0" encoding="utf-8"?>
<p:tagLst xmlns:p="http://schemas.openxmlformats.org/presentationml/2006/main">
  <p:tag name="MH" val="20161022204303"/>
  <p:tag name="MH_LIBRARY" val="GRAPHIC"/>
  <p:tag name="MH_ORDER" val="Rectangle 12"/>
</p:tagLst>
</file>

<file path=ppt/tags/tag16.xml><?xml version="1.0" encoding="utf-8"?>
<p:tagLst xmlns:p="http://schemas.openxmlformats.org/presentationml/2006/main">
  <p:tag name="MH" val="20161022204303"/>
  <p:tag name="MH_LIBRARY" val="GRAPHIC"/>
  <p:tag name="MH_ORDER" val="文本框 13"/>
</p:tagLst>
</file>

<file path=ppt/tags/tag17.xml><?xml version="1.0" encoding="utf-8"?>
<p:tagLst xmlns:p="http://schemas.openxmlformats.org/presentationml/2006/main">
  <p:tag name="MH" val="20161022204303"/>
  <p:tag name="MH_LIBRARY" val="GRAPHIC"/>
  <p:tag name="MH_ORDER" val="文本框 14"/>
</p:tagLst>
</file>

<file path=ppt/tags/tag18.xml><?xml version="1.0" encoding="utf-8"?>
<p:tagLst xmlns:p="http://schemas.openxmlformats.org/presentationml/2006/main">
  <p:tag name="MH" val="20161022204343"/>
  <p:tag name="MH_LIBRARY" val="GRAPHIC"/>
  <p:tag name="MH_ORDER" val="标题 5"/>
</p:tagLst>
</file>

<file path=ppt/tags/tag19.xml><?xml version="1.0" encoding="utf-8"?>
<p:tagLst xmlns:p="http://schemas.openxmlformats.org/presentationml/2006/main">
  <p:tag name="MH" val="20161022204343"/>
  <p:tag name="MH_LIBRARY" val="GRAPHIC"/>
  <p:tag name="MH_ORDER" val="文本占位符 6"/>
</p:tagLst>
</file>

<file path=ppt/tags/tag2.xml><?xml version="1.0" encoding="utf-8"?>
<p:tagLst xmlns:p="http://schemas.openxmlformats.org/presentationml/2006/main">
  <p:tag name="MH" val="20161022203059"/>
  <p:tag name="MH_LIBRARY" val="GRAPHIC"/>
  <p:tag name="MH_TYPE" val="Other"/>
  <p:tag name="MH_ORDER" val="2"/>
</p:tagLst>
</file>

<file path=ppt/tags/tag20.xml><?xml version="1.0" encoding="utf-8"?>
<p:tagLst xmlns:p="http://schemas.openxmlformats.org/presentationml/2006/main">
  <p:tag name="MH" val="20161022204303"/>
  <p:tag name="MH_LIBRARY" val="GRAPHIC"/>
</p:tagLst>
</file>

<file path=ppt/tags/tag21.xml><?xml version="1.0" encoding="utf-8"?>
<p:tagLst xmlns:p="http://schemas.openxmlformats.org/presentationml/2006/main">
  <p:tag name="MH" val="20161022204303"/>
  <p:tag name="MH_LIBRARY" val="GRAPHIC"/>
  <p:tag name="MH_ORDER" val="TextBox 11"/>
</p:tagLst>
</file>

<file path=ppt/tags/tag22.xml><?xml version="1.0" encoding="utf-8"?>
<p:tagLst xmlns:p="http://schemas.openxmlformats.org/presentationml/2006/main">
  <p:tag name="MH" val="20161022204303"/>
  <p:tag name="MH_LIBRARY" val="GRAPHIC"/>
  <p:tag name="MH_ORDER" val="Rectangle 12"/>
</p:tagLst>
</file>

<file path=ppt/tags/tag23.xml><?xml version="1.0" encoding="utf-8"?>
<p:tagLst xmlns:p="http://schemas.openxmlformats.org/presentationml/2006/main">
  <p:tag name="MH" val="20161022204303"/>
  <p:tag name="MH_LIBRARY" val="GRAPHIC"/>
  <p:tag name="MH_ORDER" val="文本框 13"/>
</p:tagLst>
</file>

<file path=ppt/tags/tag24.xml><?xml version="1.0" encoding="utf-8"?>
<p:tagLst xmlns:p="http://schemas.openxmlformats.org/presentationml/2006/main">
  <p:tag name="MH" val="20161022204303"/>
  <p:tag name="MH_LIBRARY" val="GRAPHIC"/>
  <p:tag name="MH_ORDER" val="文本框 14"/>
</p:tagLst>
</file>

<file path=ppt/tags/tag25.xml><?xml version="1.0" encoding="utf-8"?>
<p:tagLst xmlns:p="http://schemas.openxmlformats.org/presentationml/2006/main">
  <p:tag name="MH" val="20161022204343"/>
  <p:tag name="MH_LIBRARY" val="GRAPHIC"/>
  <p:tag name="MH_ORDER" val="标题 5"/>
</p:tagLst>
</file>

<file path=ppt/tags/tag26.xml><?xml version="1.0" encoding="utf-8"?>
<p:tagLst xmlns:p="http://schemas.openxmlformats.org/presentationml/2006/main">
  <p:tag name="MH" val="20161022204343"/>
  <p:tag name="MH_LIBRARY" val="GRAPHIC"/>
  <p:tag name="MH_ORDER" val="文本占位符 6"/>
</p:tagLst>
</file>

<file path=ppt/tags/tag27.xml><?xml version="1.0" encoding="utf-8"?>
<p:tagLst xmlns:p="http://schemas.openxmlformats.org/presentationml/2006/main">
  <p:tag name="MH" val="20161022204303"/>
  <p:tag name="MH_LIBRARY" val="GRAPHIC"/>
</p:tagLst>
</file>

<file path=ppt/tags/tag3.xml><?xml version="1.0" encoding="utf-8"?>
<p:tagLst xmlns:p="http://schemas.openxmlformats.org/presentationml/2006/main">
  <p:tag name="MH" val="20161022203059"/>
  <p:tag name="MH_LIBRARY" val="GRAPHIC"/>
  <p:tag name="MH_TYPE" val="Other"/>
  <p:tag name="MH_ORDER" val="3"/>
</p:tagLst>
</file>

<file path=ppt/tags/tag4.xml><?xml version="1.0" encoding="utf-8"?>
<p:tagLst xmlns:p="http://schemas.openxmlformats.org/presentationml/2006/main">
  <p:tag name="MH" val="20161022203059"/>
  <p:tag name="MH_LIBRARY" val="GRAPHIC"/>
  <p:tag name="MH_TYPE" val="Other"/>
  <p:tag name="MH_ORDER" val="4"/>
</p:tagLst>
</file>

<file path=ppt/tags/tag5.xml><?xml version="1.0" encoding="utf-8"?>
<p:tagLst xmlns:p="http://schemas.openxmlformats.org/presentationml/2006/main">
  <p:tag name="MH" val="20161022203059"/>
  <p:tag name="MH_LIBRARY" val="GRAPHIC"/>
  <p:tag name="MH_TYPE" val="Other"/>
  <p:tag name="MH_ORDER" val="9"/>
</p:tagLst>
</file>

<file path=ppt/tags/tag6.xml><?xml version="1.0" encoding="utf-8"?>
<p:tagLst xmlns:p="http://schemas.openxmlformats.org/presentationml/2006/main">
  <p:tag name="MH" val="20161022203059"/>
  <p:tag name="MH_LIBRARY" val="GRAPHIC"/>
  <p:tag name="MH_TYPE" val="Other"/>
  <p:tag name="MH_ORDER" val="10"/>
</p:tagLst>
</file>

<file path=ppt/tags/tag7.xml><?xml version="1.0" encoding="utf-8"?>
<p:tagLst xmlns:p="http://schemas.openxmlformats.org/presentationml/2006/main">
  <p:tag name="MH" val="20161022203059"/>
  <p:tag name="MH_LIBRARY" val="GRAPHIC"/>
  <p:tag name="MH_TYPE" val="SubTitle"/>
  <p:tag name="MH_ORDER" val="1"/>
</p:tagLst>
</file>

<file path=ppt/tags/tag8.xml><?xml version="1.0" encoding="utf-8"?>
<p:tagLst xmlns:p="http://schemas.openxmlformats.org/presentationml/2006/main">
  <p:tag name="MH" val="20161022203059"/>
  <p:tag name="MH_LIBRARY" val="GRAPHIC"/>
  <p:tag name="MH_TYPE" val="SubTitle"/>
  <p:tag name="MH_ORDER" val="2"/>
</p:tagLst>
</file>

<file path=ppt/tags/tag9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heme/theme1.xml><?xml version="1.0" encoding="utf-8"?>
<a:theme xmlns:a="http://schemas.openxmlformats.org/drawingml/2006/main" name="第一PPT，www.1ppt.com">
  <a:themeElements>
    <a:clrScheme name="自定义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5817"/>
      </a:accent1>
      <a:accent2>
        <a:srgbClr val="FE5817"/>
      </a:accent2>
      <a:accent3>
        <a:srgbClr val="FE5817"/>
      </a:accent3>
      <a:accent4>
        <a:srgbClr val="FE5817"/>
      </a:accent4>
      <a:accent5>
        <a:srgbClr val="FE5817"/>
      </a:accent5>
      <a:accent6>
        <a:srgbClr val="FE5817"/>
      </a:accent6>
      <a:hlink>
        <a:srgbClr val="FE5817"/>
      </a:hlink>
      <a:folHlink>
        <a:srgbClr val="FE5817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3236</Words>
  <Application>WPS 演示</Application>
  <PresentationFormat>自定义</PresentationFormat>
  <Paragraphs>313</Paragraphs>
  <Slides>17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微软雅黑</vt:lpstr>
      <vt:lpstr>Arial Narrow</vt:lpstr>
      <vt:lpstr>Open Sans</vt:lpstr>
      <vt:lpstr>Open Sans</vt:lpstr>
      <vt:lpstr>STIXGeneral-Bold</vt:lpstr>
      <vt:lpstr>Oxygen</vt:lpstr>
      <vt:lpstr>Calibri</vt:lpstr>
      <vt:lpstr>Arial Unicode MS</vt:lpstr>
      <vt:lpstr>Calibri Light</vt:lpstr>
      <vt:lpstr>HelveticaNeue LT 43 LightEx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商务营销</dc:title>
  <dc:creator/>
  <cp:keywords>第一PPT模板网-WWW.1PPT.COM</cp:keywords>
  <cp:lastModifiedBy>杨小姐与你桐在☀</cp:lastModifiedBy>
  <cp:revision>24</cp:revision>
  <dcterms:created xsi:type="dcterms:W3CDTF">2016-11-06T14:03:00Z</dcterms:created>
  <dcterms:modified xsi:type="dcterms:W3CDTF">2018-08-08T02:45:52Z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</Properties>
</file>