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B8BCA-EA1A-4897-9356-D95C046715CC}" v="9" dt="2024-05-06T03:34:49.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5" d="100"/>
          <a:sy n="85" d="100"/>
        </p:scale>
        <p:origin x="90"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 Forster" userId="8378f6c7-f748-48ea-bb1d-05cc62bf4f59" providerId="ADAL" clId="{320B8BCA-EA1A-4897-9356-D95C046715CC}"/>
    <pc:docChg chg="custSel addSld modSld">
      <pc:chgData name="Gerard Forster" userId="8378f6c7-f748-48ea-bb1d-05cc62bf4f59" providerId="ADAL" clId="{320B8BCA-EA1A-4897-9356-D95C046715CC}" dt="2024-05-06T03:36:08.090" v="2560" actId="20577"/>
      <pc:docMkLst>
        <pc:docMk/>
      </pc:docMkLst>
      <pc:sldChg chg="addSp modSp mod">
        <pc:chgData name="Gerard Forster" userId="8378f6c7-f748-48ea-bb1d-05cc62bf4f59" providerId="ADAL" clId="{320B8BCA-EA1A-4897-9356-D95C046715CC}" dt="2024-05-06T01:59:22.225" v="607" actId="20577"/>
        <pc:sldMkLst>
          <pc:docMk/>
          <pc:sldMk cId="360634429" sldId="260"/>
        </pc:sldMkLst>
        <pc:spChg chg="mod">
          <ac:chgData name="Gerard Forster" userId="8378f6c7-f748-48ea-bb1d-05cc62bf4f59" providerId="ADAL" clId="{320B8BCA-EA1A-4897-9356-D95C046715CC}" dt="2024-05-06T01:59:22.225" v="607" actId="20577"/>
          <ac:spMkLst>
            <pc:docMk/>
            <pc:sldMk cId="360634429" sldId="260"/>
            <ac:spMk id="2" creationId="{1F92A982-536F-7DE7-B027-FE59C9F22995}"/>
          </ac:spMkLst>
        </pc:spChg>
        <pc:spChg chg="add mod">
          <ac:chgData name="Gerard Forster" userId="8378f6c7-f748-48ea-bb1d-05cc62bf4f59" providerId="ADAL" clId="{320B8BCA-EA1A-4897-9356-D95C046715CC}" dt="2024-05-06T01:58:56.153" v="600" actId="20577"/>
          <ac:spMkLst>
            <pc:docMk/>
            <pc:sldMk cId="360634429" sldId="260"/>
            <ac:spMk id="3" creationId="{25D82528-656E-6EE0-E08A-6D3578316281}"/>
          </ac:spMkLst>
        </pc:spChg>
      </pc:sldChg>
      <pc:sldChg chg="addSp modSp new mod">
        <pc:chgData name="Gerard Forster" userId="8378f6c7-f748-48ea-bb1d-05cc62bf4f59" providerId="ADAL" clId="{320B8BCA-EA1A-4897-9356-D95C046715CC}" dt="2024-05-06T02:06:38.781" v="1566" actId="12"/>
        <pc:sldMkLst>
          <pc:docMk/>
          <pc:sldMk cId="991091563" sldId="262"/>
        </pc:sldMkLst>
        <pc:spChg chg="mod">
          <ac:chgData name="Gerard Forster" userId="8378f6c7-f748-48ea-bb1d-05cc62bf4f59" providerId="ADAL" clId="{320B8BCA-EA1A-4897-9356-D95C046715CC}" dt="2024-05-06T01:59:59.208" v="629" actId="20577"/>
          <ac:spMkLst>
            <pc:docMk/>
            <pc:sldMk cId="991091563" sldId="262"/>
            <ac:spMk id="2" creationId="{21F79ED6-3412-68ED-2E28-16B60524AEA2}"/>
          </ac:spMkLst>
        </pc:spChg>
        <pc:spChg chg="add mod">
          <ac:chgData name="Gerard Forster" userId="8378f6c7-f748-48ea-bb1d-05cc62bf4f59" providerId="ADAL" clId="{320B8BCA-EA1A-4897-9356-D95C046715CC}" dt="2024-05-06T02:06:38.781" v="1566" actId="12"/>
          <ac:spMkLst>
            <pc:docMk/>
            <pc:sldMk cId="991091563" sldId="262"/>
            <ac:spMk id="3" creationId="{D72CF8FE-0F1A-B1D5-AD44-4B545FEDDB18}"/>
          </ac:spMkLst>
        </pc:spChg>
      </pc:sldChg>
      <pc:sldChg chg="addSp modSp new mod">
        <pc:chgData name="Gerard Forster" userId="8378f6c7-f748-48ea-bb1d-05cc62bf4f59" providerId="ADAL" clId="{320B8BCA-EA1A-4897-9356-D95C046715CC}" dt="2024-05-06T02:34:18.528" v="2301" actId="20577"/>
        <pc:sldMkLst>
          <pc:docMk/>
          <pc:sldMk cId="1708375404" sldId="263"/>
        </pc:sldMkLst>
        <pc:spChg chg="mod">
          <ac:chgData name="Gerard Forster" userId="8378f6c7-f748-48ea-bb1d-05cc62bf4f59" providerId="ADAL" clId="{320B8BCA-EA1A-4897-9356-D95C046715CC}" dt="2024-05-06T02:09:01.928" v="1606" actId="20577"/>
          <ac:spMkLst>
            <pc:docMk/>
            <pc:sldMk cId="1708375404" sldId="263"/>
            <ac:spMk id="2" creationId="{80880EA4-4683-BFDD-1E65-C9A060142505}"/>
          </ac:spMkLst>
        </pc:spChg>
        <pc:spChg chg="add mod">
          <ac:chgData name="Gerard Forster" userId="8378f6c7-f748-48ea-bb1d-05cc62bf4f59" providerId="ADAL" clId="{320B8BCA-EA1A-4897-9356-D95C046715CC}" dt="2024-05-06T02:34:18.528" v="2301" actId="20577"/>
          <ac:spMkLst>
            <pc:docMk/>
            <pc:sldMk cId="1708375404" sldId="263"/>
            <ac:spMk id="3" creationId="{80BC3DF8-E3E2-7DB9-91BC-6C8FBEE44FF4}"/>
          </ac:spMkLst>
        </pc:spChg>
      </pc:sldChg>
      <pc:sldChg chg="addSp modSp new mod">
        <pc:chgData name="Gerard Forster" userId="8378f6c7-f748-48ea-bb1d-05cc62bf4f59" providerId="ADAL" clId="{320B8BCA-EA1A-4897-9356-D95C046715CC}" dt="2024-05-06T03:36:08.090" v="2560" actId="20577"/>
        <pc:sldMkLst>
          <pc:docMk/>
          <pc:sldMk cId="2867491401" sldId="264"/>
        </pc:sldMkLst>
        <pc:spChg chg="mod">
          <ac:chgData name="Gerard Forster" userId="8378f6c7-f748-48ea-bb1d-05cc62bf4f59" providerId="ADAL" clId="{320B8BCA-EA1A-4897-9356-D95C046715CC}" dt="2024-05-06T02:34:41.141" v="2307" actId="20577"/>
          <ac:spMkLst>
            <pc:docMk/>
            <pc:sldMk cId="2867491401" sldId="264"/>
            <ac:spMk id="2" creationId="{4DBA6A09-7F32-BF70-A198-3E9FD04E3E40}"/>
          </ac:spMkLst>
        </pc:spChg>
        <pc:spChg chg="add mod">
          <ac:chgData name="Gerard Forster" userId="8378f6c7-f748-48ea-bb1d-05cc62bf4f59" providerId="ADAL" clId="{320B8BCA-EA1A-4897-9356-D95C046715CC}" dt="2024-05-06T03:36:08.090" v="2560" actId="20577"/>
          <ac:spMkLst>
            <pc:docMk/>
            <pc:sldMk cId="2867491401" sldId="264"/>
            <ac:spMk id="3" creationId="{B22B1FE9-A802-EA45-48CD-F9D41D012A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database-normalization.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postgresql.org/docs/current/transaction-iso.html#:~:text=2.-,Repeatable%20Read%20Isolation%20Level,transactions%20during%20the%20transaction's%20executi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magenta-mallard-276939.hostingersite.com/test/main.htm" TargetMode="External"/><Relationship Id="rId2" Type="http://schemas.openxmlformats.org/officeDocument/2006/relationships/hyperlink" Target="https://stream.nyu.edu/media/GForster-PrinciplesOfDatabaseDesign/1_m09m6sa0" TargetMode="External"/><Relationship Id="rId1" Type="http://schemas.openxmlformats.org/officeDocument/2006/relationships/slideLayout" Target="../slideLayouts/slideLayout6.xml"/><Relationship Id="rId4" Type="http://schemas.openxmlformats.org/officeDocument/2006/relationships/hyperlink" Target="https://github.com/gf2206/CS-GY6083/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0E77-1775-8759-A6A6-C557431584F6}"/>
              </a:ext>
            </a:extLst>
          </p:cNvPr>
          <p:cNvSpPr>
            <a:spLocks noGrp="1"/>
          </p:cNvSpPr>
          <p:nvPr>
            <p:ph type="ctrTitle"/>
          </p:nvPr>
        </p:nvSpPr>
        <p:spPr/>
        <p:txBody>
          <a:bodyPr/>
          <a:lstStyle/>
          <a:p>
            <a:r>
              <a:rPr lang="en-US" dirty="0"/>
              <a:t>Principles of Database Design</a:t>
            </a:r>
          </a:p>
        </p:txBody>
      </p:sp>
      <p:sp>
        <p:nvSpPr>
          <p:cNvPr id="3" name="Subtitle 2">
            <a:extLst>
              <a:ext uri="{FF2B5EF4-FFF2-40B4-BE49-F238E27FC236}">
                <a16:creationId xmlns:a16="http://schemas.microsoft.com/office/drawing/2014/main" id="{F6FD874C-C97A-5D9A-844D-0222B9D6C42A}"/>
              </a:ext>
            </a:extLst>
          </p:cNvPr>
          <p:cNvSpPr>
            <a:spLocks noGrp="1"/>
          </p:cNvSpPr>
          <p:nvPr>
            <p:ph type="subTitle" idx="1"/>
          </p:nvPr>
        </p:nvSpPr>
        <p:spPr/>
        <p:txBody>
          <a:bodyPr>
            <a:noAutofit/>
          </a:bodyPr>
          <a:lstStyle/>
          <a:p>
            <a:r>
              <a:rPr lang="en-US" sz="1400" dirty="0"/>
              <a:t>CSGY6083</a:t>
            </a:r>
          </a:p>
          <a:p>
            <a:r>
              <a:rPr lang="en-US" sz="1400" dirty="0"/>
              <a:t>Final Project</a:t>
            </a:r>
          </a:p>
          <a:p>
            <a:r>
              <a:rPr lang="en-US" sz="1400" dirty="0"/>
              <a:t>Gerard Forster – gf2206@nyu.edu</a:t>
            </a:r>
          </a:p>
        </p:txBody>
      </p:sp>
    </p:spTree>
    <p:extLst>
      <p:ext uri="{BB962C8B-B14F-4D97-AF65-F5344CB8AC3E}">
        <p14:creationId xmlns:p14="http://schemas.microsoft.com/office/powerpoint/2010/main" val="41480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FAF7-5BB8-09B0-857E-719D2C894E8E}"/>
              </a:ext>
            </a:extLst>
          </p:cNvPr>
          <p:cNvSpPr>
            <a:spLocks noGrp="1"/>
          </p:cNvSpPr>
          <p:nvPr>
            <p:ph type="title"/>
          </p:nvPr>
        </p:nvSpPr>
        <p:spPr/>
        <p:txBody>
          <a:bodyPr/>
          <a:lstStyle/>
          <a:p>
            <a:r>
              <a:rPr lang="en-US" dirty="0"/>
              <a:t>Database use Case – The Fancy Hotel</a:t>
            </a:r>
          </a:p>
        </p:txBody>
      </p:sp>
      <p:sp>
        <p:nvSpPr>
          <p:cNvPr id="3" name="TextBox 2">
            <a:extLst>
              <a:ext uri="{FF2B5EF4-FFF2-40B4-BE49-F238E27FC236}">
                <a16:creationId xmlns:a16="http://schemas.microsoft.com/office/drawing/2014/main" id="{17BB547B-020E-FD08-CDCF-467499584098}"/>
              </a:ext>
            </a:extLst>
          </p:cNvPr>
          <p:cNvSpPr txBox="1"/>
          <p:nvPr/>
        </p:nvSpPr>
        <p:spPr>
          <a:xfrm>
            <a:off x="2015231" y="2290439"/>
            <a:ext cx="8416031" cy="2585323"/>
          </a:xfrm>
          <a:prstGeom prst="rect">
            <a:avLst/>
          </a:prstGeom>
          <a:noFill/>
        </p:spPr>
        <p:txBody>
          <a:bodyPr wrap="square" rtlCol="0">
            <a:spAutoFit/>
          </a:bodyPr>
          <a:lstStyle/>
          <a:p>
            <a:r>
              <a:rPr lang="en-US" dirty="0"/>
              <a:t>For my Final Project I’ve built a Hotel Management System for the staff of the fictitious Fancy Hotel. It is used to register guests, check them into rooms, and prepare their final bill. It is full of time-saving features like a function that finds a vacant room matching the room type a guest wants at check-in, a stored procedure that calls this function, and also assigns it to the guest and sets the status of the room to occupied so the room doesn’t get double-booked. There are also many triggers working behind the scene that do things like automatically enrolling guests in the rewards program when they are registered, and rewarding points to the guest on check in. Join me as I walk you through my small, but Fancy, hotel.</a:t>
            </a:r>
          </a:p>
        </p:txBody>
      </p:sp>
    </p:spTree>
    <p:extLst>
      <p:ext uri="{BB962C8B-B14F-4D97-AF65-F5344CB8AC3E}">
        <p14:creationId xmlns:p14="http://schemas.microsoft.com/office/powerpoint/2010/main" val="229478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7CF2-7247-D93B-3CB8-400076B4F577}"/>
              </a:ext>
            </a:extLst>
          </p:cNvPr>
          <p:cNvSpPr>
            <a:spLocks noGrp="1"/>
          </p:cNvSpPr>
          <p:nvPr>
            <p:ph type="title"/>
          </p:nvPr>
        </p:nvSpPr>
        <p:spPr/>
        <p:txBody>
          <a:bodyPr/>
          <a:lstStyle/>
          <a:p>
            <a:r>
              <a:rPr lang="en-US" dirty="0"/>
              <a:t>ER Diagram</a:t>
            </a:r>
          </a:p>
        </p:txBody>
      </p:sp>
      <p:pic>
        <p:nvPicPr>
          <p:cNvPr id="4" name="Picture 3">
            <a:extLst>
              <a:ext uri="{FF2B5EF4-FFF2-40B4-BE49-F238E27FC236}">
                <a16:creationId xmlns:a16="http://schemas.microsoft.com/office/drawing/2014/main" id="{BAA5A171-3E8D-638C-9424-CF5F77016311}"/>
              </a:ext>
            </a:extLst>
          </p:cNvPr>
          <p:cNvPicPr>
            <a:picLocks noChangeAspect="1"/>
          </p:cNvPicPr>
          <p:nvPr/>
        </p:nvPicPr>
        <p:blipFill>
          <a:blip r:embed="rId2"/>
          <a:stretch>
            <a:fillRect/>
          </a:stretch>
        </p:blipFill>
        <p:spPr>
          <a:xfrm>
            <a:off x="1451579" y="2039181"/>
            <a:ext cx="4452718" cy="3617185"/>
          </a:xfrm>
          <a:prstGeom prst="rect">
            <a:avLst/>
          </a:prstGeom>
        </p:spPr>
      </p:pic>
      <p:sp>
        <p:nvSpPr>
          <p:cNvPr id="5" name="TextBox 4">
            <a:extLst>
              <a:ext uri="{FF2B5EF4-FFF2-40B4-BE49-F238E27FC236}">
                <a16:creationId xmlns:a16="http://schemas.microsoft.com/office/drawing/2014/main" id="{E9D03855-B976-0EC1-60AC-F1BBA30B2C57}"/>
              </a:ext>
            </a:extLst>
          </p:cNvPr>
          <p:cNvSpPr txBox="1"/>
          <p:nvPr/>
        </p:nvSpPr>
        <p:spPr>
          <a:xfrm>
            <a:off x="6335486" y="2146041"/>
            <a:ext cx="4719368" cy="2585323"/>
          </a:xfrm>
          <a:prstGeom prst="rect">
            <a:avLst/>
          </a:prstGeom>
          <a:noFill/>
        </p:spPr>
        <p:txBody>
          <a:bodyPr wrap="square" rtlCol="0">
            <a:spAutoFit/>
          </a:bodyPr>
          <a:lstStyle/>
          <a:p>
            <a:pPr marL="285750" indent="-285750">
              <a:buFontTx/>
              <a:buChar char="-"/>
            </a:pPr>
            <a:r>
              <a:rPr lang="en-US" dirty="0"/>
              <a:t>7 Complex Tables</a:t>
            </a:r>
          </a:p>
          <a:p>
            <a:endParaRPr lang="en-US" dirty="0"/>
          </a:p>
          <a:p>
            <a:pPr marL="285750" indent="-285750">
              <a:buFontTx/>
              <a:buChar char="-"/>
            </a:pPr>
            <a:r>
              <a:rPr lang="en-US" dirty="0"/>
              <a:t>Multiple Complex Triggers</a:t>
            </a:r>
          </a:p>
          <a:p>
            <a:endParaRPr lang="en-US" dirty="0"/>
          </a:p>
          <a:p>
            <a:pPr marL="285750" indent="-285750">
              <a:buFontTx/>
              <a:buChar char="-"/>
            </a:pPr>
            <a:r>
              <a:rPr lang="en-US" dirty="0"/>
              <a:t>Clearly defined relationships between tables.</a:t>
            </a:r>
          </a:p>
          <a:p>
            <a:endParaRPr lang="en-US" dirty="0"/>
          </a:p>
          <a:p>
            <a:pPr marL="285750" indent="-285750">
              <a:buFontTx/>
              <a:buChar char="-"/>
            </a:pPr>
            <a:r>
              <a:rPr lang="en-US" dirty="0"/>
              <a:t>Foreign keys clearly defined to support integrity.</a:t>
            </a:r>
          </a:p>
          <a:p>
            <a:endParaRPr lang="en-US" dirty="0"/>
          </a:p>
        </p:txBody>
      </p:sp>
    </p:spTree>
    <p:extLst>
      <p:ext uri="{BB962C8B-B14F-4D97-AF65-F5344CB8AC3E}">
        <p14:creationId xmlns:p14="http://schemas.microsoft.com/office/powerpoint/2010/main" val="288680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CFFB-92A5-EC81-C338-12882718BA01}"/>
              </a:ext>
            </a:extLst>
          </p:cNvPr>
          <p:cNvSpPr>
            <a:spLocks noGrp="1"/>
          </p:cNvSpPr>
          <p:nvPr>
            <p:ph type="title"/>
          </p:nvPr>
        </p:nvSpPr>
        <p:spPr/>
        <p:txBody>
          <a:bodyPr/>
          <a:lstStyle/>
          <a:p>
            <a:r>
              <a:rPr lang="en-US" dirty="0"/>
              <a:t>Demonstrate the </a:t>
            </a:r>
            <a:br>
              <a:rPr lang="en-US" dirty="0"/>
            </a:br>
            <a:r>
              <a:rPr lang="en-US" dirty="0"/>
              <a:t>Fancy Hotel Management System</a:t>
            </a:r>
          </a:p>
        </p:txBody>
      </p:sp>
      <p:sp>
        <p:nvSpPr>
          <p:cNvPr id="3" name="TextBox 2">
            <a:extLst>
              <a:ext uri="{FF2B5EF4-FFF2-40B4-BE49-F238E27FC236}">
                <a16:creationId xmlns:a16="http://schemas.microsoft.com/office/drawing/2014/main" id="{B7879126-3D57-09C7-EC1B-560DE392F788}"/>
              </a:ext>
            </a:extLst>
          </p:cNvPr>
          <p:cNvSpPr txBox="1"/>
          <p:nvPr/>
        </p:nvSpPr>
        <p:spPr>
          <a:xfrm>
            <a:off x="1535837" y="2095130"/>
            <a:ext cx="9046346" cy="3693319"/>
          </a:xfrm>
          <a:prstGeom prst="rect">
            <a:avLst/>
          </a:prstGeom>
          <a:noFill/>
        </p:spPr>
        <p:txBody>
          <a:bodyPr wrap="square" rtlCol="0">
            <a:spAutoFit/>
          </a:bodyPr>
          <a:lstStyle/>
          <a:p>
            <a:pPr marL="285750" indent="-285750">
              <a:buFontTx/>
              <a:buChar char="-"/>
            </a:pPr>
            <a:r>
              <a:rPr lang="en-US" dirty="0"/>
              <a:t>Show CRUD operations on tables.</a:t>
            </a:r>
          </a:p>
          <a:p>
            <a:pPr marL="285750" indent="-285750">
              <a:buFontTx/>
              <a:buChar char="-"/>
            </a:pPr>
            <a:r>
              <a:rPr lang="en-US" dirty="0"/>
              <a:t>Show the Complex VIEW I’ve created that allows staff to view guest bills data that combines information from multiple tables yet does not show credit card information.</a:t>
            </a:r>
          </a:p>
          <a:p>
            <a:pPr marL="285750" indent="-285750">
              <a:buFontTx/>
              <a:buChar char="-"/>
            </a:pPr>
            <a:r>
              <a:rPr lang="en-US" dirty="0"/>
              <a:t>Show the PROCEDURE I’ve created that executes multiple complex tasks when a guest checks in like assigning a room and marking it occupied.</a:t>
            </a:r>
          </a:p>
          <a:p>
            <a:pPr marL="285750" indent="-285750">
              <a:buFontTx/>
              <a:buChar char="-"/>
            </a:pPr>
            <a:r>
              <a:rPr lang="en-US" dirty="0"/>
              <a:t>Explain the complex FUNCTION I’ve created that searches through a list of vacant rooms matching a guest’s desired room type and selects the lowest number room so it can be assigned to the guest.</a:t>
            </a:r>
          </a:p>
          <a:p>
            <a:pPr marL="285750" indent="-285750">
              <a:buFontTx/>
              <a:buChar char="-"/>
            </a:pPr>
            <a:r>
              <a:rPr lang="en-US" dirty="0"/>
              <a:t>Show several complex TRIGGERS I’ve created that automatically update multiple tables after a guest checks in, or checks out, etc.</a:t>
            </a:r>
          </a:p>
          <a:p>
            <a:pPr marL="285750" indent="-285750">
              <a:buFontTx/>
              <a:buChar char="-"/>
            </a:pPr>
            <a:r>
              <a:rPr lang="en-US" dirty="0"/>
              <a:t>Given these demonstrations I believe I’ve satisfied all the requirements to receive a exceptional score of 6 in each part of the Rubric.</a:t>
            </a:r>
          </a:p>
          <a:p>
            <a:pPr marL="285750" indent="-285750">
              <a:buFontTx/>
              <a:buChar char="-"/>
            </a:pPr>
            <a:endParaRPr lang="en-US" dirty="0"/>
          </a:p>
        </p:txBody>
      </p:sp>
    </p:spTree>
    <p:extLst>
      <p:ext uri="{BB962C8B-B14F-4D97-AF65-F5344CB8AC3E}">
        <p14:creationId xmlns:p14="http://schemas.microsoft.com/office/powerpoint/2010/main" val="151076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A982-536F-7DE7-B027-FE59C9F22995}"/>
              </a:ext>
            </a:extLst>
          </p:cNvPr>
          <p:cNvSpPr>
            <a:spLocks noGrp="1"/>
          </p:cNvSpPr>
          <p:nvPr>
            <p:ph type="title"/>
          </p:nvPr>
        </p:nvSpPr>
        <p:spPr/>
        <p:txBody>
          <a:bodyPr/>
          <a:lstStyle/>
          <a:p>
            <a:r>
              <a:rPr lang="en-US" dirty="0"/>
              <a:t>Normalization – 4NF</a:t>
            </a:r>
          </a:p>
        </p:txBody>
      </p:sp>
      <p:sp>
        <p:nvSpPr>
          <p:cNvPr id="3" name="TextBox 2">
            <a:extLst>
              <a:ext uri="{FF2B5EF4-FFF2-40B4-BE49-F238E27FC236}">
                <a16:creationId xmlns:a16="http://schemas.microsoft.com/office/drawing/2014/main" id="{25D82528-656E-6EE0-E08A-6D3578316281}"/>
              </a:ext>
            </a:extLst>
          </p:cNvPr>
          <p:cNvSpPr txBox="1"/>
          <p:nvPr/>
        </p:nvSpPr>
        <p:spPr>
          <a:xfrm>
            <a:off x="1451579" y="2237173"/>
            <a:ext cx="9370301" cy="3600986"/>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According to the website </a:t>
            </a:r>
            <a:r>
              <a:rPr lang="en-US" sz="1400" dirty="0">
                <a:hlinkClick r:id="rId2"/>
              </a:rPr>
              <a:t>guru99.com</a:t>
            </a:r>
            <a:r>
              <a:rPr lang="en-US" sz="1400" dirty="0"/>
              <a:t>, </a:t>
            </a:r>
            <a:r>
              <a:rPr lang="en-US" sz="1400" b="1" i="0" dirty="0">
                <a:solidFill>
                  <a:srgbClr val="222222"/>
                </a:solidFill>
                <a:effectLst/>
                <a:latin typeface="Source Sans Pro" panose="020B0503030403020204" pitchFamily="34" charset="0"/>
              </a:rPr>
              <a:t>Normalization</a:t>
            </a:r>
            <a:r>
              <a:rPr lang="en-US" sz="1400" b="0" i="0" dirty="0">
                <a:solidFill>
                  <a:srgbClr val="222222"/>
                </a:solidFill>
                <a:effectLst/>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p>
          <a:p>
            <a:pPr marL="285750" indent="-285750">
              <a:buFont typeface="Wingdings" panose="05000000000000000000" pitchFamily="2" charset="2"/>
              <a:buChar char="q"/>
            </a:pPr>
            <a:r>
              <a:rPr lang="en-US" sz="1400" dirty="0">
                <a:solidFill>
                  <a:srgbClr val="222222"/>
                </a:solidFill>
                <a:latin typeface="Source Sans Pro" panose="020B0503030403020204" pitchFamily="34" charset="0"/>
              </a:rPr>
              <a:t>For my project, I have designed it to be in Fourth Normal Form (4NF).  How do I know? Well, to be 4NF, it must satisfy the requirements of all the forms below it.</a:t>
            </a:r>
          </a:p>
          <a:p>
            <a:pPr marL="285750" indent="-285750">
              <a:buFont typeface="Wingdings" panose="05000000000000000000" pitchFamily="2" charset="2"/>
              <a:buChar char="q"/>
            </a:pPr>
            <a:r>
              <a:rPr lang="en-US" sz="1400" dirty="0">
                <a:solidFill>
                  <a:srgbClr val="222222"/>
                </a:solidFill>
                <a:latin typeface="Source Sans Pro" panose="020B0503030403020204" pitchFamily="34" charset="0"/>
              </a:rPr>
              <a:t>1NF requires </a:t>
            </a:r>
            <a:r>
              <a:rPr lang="en-US" sz="1400" b="0" i="0" dirty="0">
                <a:solidFill>
                  <a:srgbClr val="222222"/>
                </a:solidFill>
                <a:effectLst/>
                <a:latin typeface="Source Sans Pro" panose="020B0503030403020204" pitchFamily="34" charset="0"/>
              </a:rPr>
              <a:t>that each column contains atomic (indivisible) values, and each record is unique. My database does this.</a:t>
            </a:r>
          </a:p>
          <a:p>
            <a:pPr marL="285750" indent="-285750">
              <a:buFont typeface="Wingdings" panose="05000000000000000000" pitchFamily="2" charset="2"/>
              <a:buChar char="q"/>
            </a:pPr>
            <a:r>
              <a:rPr lang="en-US" sz="1400" dirty="0">
                <a:solidFill>
                  <a:srgbClr val="222222"/>
                </a:solidFill>
                <a:latin typeface="Source Sans Pro" panose="020B0503030403020204" pitchFamily="34" charset="0"/>
              </a:rPr>
              <a:t>2NF further requires that we </a:t>
            </a:r>
            <a:r>
              <a:rPr lang="en-US" sz="1400" b="0" i="0" dirty="0">
                <a:solidFill>
                  <a:srgbClr val="222222"/>
                </a:solidFill>
                <a:effectLst/>
                <a:latin typeface="Source Sans Pro" panose="020B0503030403020204" pitchFamily="34" charset="0"/>
              </a:rPr>
              <a:t>remove redundant data from a table that is being applied to multiple rows and placing them in separate tables. It requires all non-key attributes to be fully functional on the primary key. Check.</a:t>
            </a:r>
          </a:p>
          <a:p>
            <a:pPr marL="285750" indent="-285750">
              <a:buFont typeface="Wingdings" panose="05000000000000000000" pitchFamily="2" charset="2"/>
              <a:buChar char="q"/>
            </a:pPr>
            <a:r>
              <a:rPr lang="en-US" sz="1400" dirty="0">
                <a:solidFill>
                  <a:srgbClr val="222222"/>
                </a:solidFill>
                <a:latin typeface="Source Sans Pro" panose="020B0503030403020204" pitchFamily="34" charset="0"/>
              </a:rPr>
              <a:t>3NF </a:t>
            </a:r>
            <a:r>
              <a:rPr lang="en-US" sz="1400" b="0" i="0" dirty="0">
                <a:solidFill>
                  <a:srgbClr val="222222"/>
                </a:solidFill>
                <a:effectLst/>
                <a:latin typeface="Source Sans Pro" panose="020B0503030403020204" pitchFamily="34" charset="0"/>
              </a:rPr>
              <a:t>Extends 2NF by ensuring that all non-key attributes are not only fully functional on the primary key but also independent of each other.</a:t>
            </a:r>
            <a:r>
              <a:rPr lang="en-US" sz="1400" dirty="0">
                <a:solidFill>
                  <a:srgbClr val="222222"/>
                </a:solidFill>
                <a:latin typeface="Source Sans Pro" panose="020B0503030403020204" pitchFamily="34" charset="0"/>
              </a:rPr>
              <a:t> I have NO non-key columns in my database that if I change them would change another non-key column data.</a:t>
            </a:r>
          </a:p>
          <a:p>
            <a:pPr marL="285750" indent="-285750">
              <a:buFont typeface="Wingdings" panose="05000000000000000000" pitchFamily="2" charset="2"/>
              <a:buChar char="q"/>
            </a:pPr>
            <a:r>
              <a:rPr lang="en-US" sz="1400" b="0" i="0" dirty="0">
                <a:solidFill>
                  <a:srgbClr val="222222"/>
                </a:solidFill>
                <a:effectLst/>
                <a:latin typeface="Source Sans Pro" panose="020B0503030403020204" pitchFamily="34" charset="0"/>
              </a:rPr>
              <a:t>If no database table instance contains two or more, independent and multivalued data describing the relevant entity, then it is in 4</a:t>
            </a:r>
            <a:r>
              <a:rPr lang="en-US" sz="1400" b="0" i="0" baseline="30000" dirty="0">
                <a:solidFill>
                  <a:srgbClr val="222222"/>
                </a:solidFill>
                <a:effectLst/>
                <a:latin typeface="Source Sans Pro" panose="020B0503030403020204" pitchFamily="34" charset="0"/>
              </a:rPr>
              <a:t>th</a:t>
            </a:r>
            <a:r>
              <a:rPr lang="en-US" sz="1400" b="0" i="0" dirty="0">
                <a:solidFill>
                  <a:srgbClr val="222222"/>
                </a:solidFill>
                <a:effectLst/>
                <a:latin typeface="Source Sans Pro" panose="020B0503030403020204" pitchFamily="34" charset="0"/>
              </a:rPr>
              <a:t> Normal Form. You’ll notice that in my database, I had to spilt up the room, </a:t>
            </a:r>
            <a:r>
              <a:rPr lang="en-US" sz="1400" b="0" i="0" dirty="0" err="1">
                <a:solidFill>
                  <a:srgbClr val="222222"/>
                </a:solidFill>
                <a:effectLst/>
                <a:latin typeface="Source Sans Pro" panose="020B0503030403020204" pitchFamily="34" charset="0"/>
              </a:rPr>
              <a:t>roomtype</a:t>
            </a:r>
            <a:r>
              <a:rPr lang="en-US" sz="1400" b="0" i="0" dirty="0">
                <a:solidFill>
                  <a:srgbClr val="222222"/>
                </a:solidFill>
                <a:effectLst/>
                <a:latin typeface="Source Sans Pro" panose="020B0503030403020204" pitchFamily="34" charset="0"/>
              </a:rPr>
              <a:t> and </a:t>
            </a:r>
            <a:r>
              <a:rPr lang="en-US" sz="1400" b="0" i="0" dirty="0" err="1">
                <a:solidFill>
                  <a:srgbClr val="222222"/>
                </a:solidFill>
                <a:effectLst/>
                <a:latin typeface="Source Sans Pro" panose="020B0503030403020204" pitchFamily="34" charset="0"/>
              </a:rPr>
              <a:t>roomstatus</a:t>
            </a:r>
            <a:r>
              <a:rPr lang="en-US" sz="1400" b="0" i="0" dirty="0">
                <a:solidFill>
                  <a:srgbClr val="222222"/>
                </a:solidFill>
                <a:effectLst/>
                <a:latin typeface="Source Sans Pro" panose="020B0503030403020204" pitchFamily="34" charset="0"/>
              </a:rPr>
              <a:t> tables to keep with this level of Normalization.</a:t>
            </a:r>
          </a:p>
          <a:p>
            <a:endParaRPr lang="en-US" dirty="0"/>
          </a:p>
        </p:txBody>
      </p:sp>
    </p:spTree>
    <p:extLst>
      <p:ext uri="{BB962C8B-B14F-4D97-AF65-F5344CB8AC3E}">
        <p14:creationId xmlns:p14="http://schemas.microsoft.com/office/powerpoint/2010/main" val="36063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9ED6-3412-68ED-2E28-16B60524AEA2}"/>
              </a:ext>
            </a:extLst>
          </p:cNvPr>
          <p:cNvSpPr>
            <a:spLocks noGrp="1"/>
          </p:cNvSpPr>
          <p:nvPr>
            <p:ph type="title"/>
          </p:nvPr>
        </p:nvSpPr>
        <p:spPr/>
        <p:txBody>
          <a:bodyPr/>
          <a:lstStyle/>
          <a:p>
            <a:r>
              <a:rPr lang="en-US" dirty="0"/>
              <a:t>Integrity Enforcement</a:t>
            </a:r>
          </a:p>
        </p:txBody>
      </p:sp>
      <p:sp>
        <p:nvSpPr>
          <p:cNvPr id="3" name="TextBox 2">
            <a:extLst>
              <a:ext uri="{FF2B5EF4-FFF2-40B4-BE49-F238E27FC236}">
                <a16:creationId xmlns:a16="http://schemas.microsoft.com/office/drawing/2014/main" id="{D72CF8FE-0F1A-B1D5-AD44-4B545FEDDB18}"/>
              </a:ext>
            </a:extLst>
          </p:cNvPr>
          <p:cNvSpPr txBox="1"/>
          <p:nvPr/>
        </p:nvSpPr>
        <p:spPr>
          <a:xfrm>
            <a:off x="1360967" y="2286000"/>
            <a:ext cx="969388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several places throughout my database and application design where I enforce data integrity.</a:t>
            </a:r>
          </a:p>
          <a:p>
            <a:pPr marL="285750" indent="-285750">
              <a:buFont typeface="Arial" panose="020B0604020202020204" pitchFamily="34" charset="0"/>
              <a:buChar char="•"/>
            </a:pPr>
            <a:r>
              <a:rPr lang="en-US" dirty="0"/>
              <a:t>For example, the foreign key CONSTRAINTS in most of my tables are set to ON DELETE NO ACTION AND ON UPDATE NO ACTION. This prevents things like deleting a guest that has a reservation.</a:t>
            </a:r>
          </a:p>
          <a:p>
            <a:pPr marL="285750" indent="-285750">
              <a:buFont typeface="Arial" panose="020B0604020202020204" pitchFamily="34" charset="0"/>
              <a:buChar char="•"/>
            </a:pPr>
            <a:r>
              <a:rPr lang="en-US" dirty="0"/>
              <a:t>I’ve also added my own additional level of CONTRAINTS directly in the database. In fact, since for reporting reasons it might be important to have phone numbers entered in a particular format, say 444-444-4444 or 4444444444 but NOT (444)-444-4444, I’ve created a constraint on the phone column in the guest table that uses a regex expression to create a mask that they data entry must meet.</a:t>
            </a:r>
          </a:p>
          <a:p>
            <a:pPr marL="285750" indent="-285750">
              <a:buFont typeface="Arial" panose="020B0604020202020204" pitchFamily="34" charset="0"/>
              <a:buChar char="•"/>
            </a:pPr>
            <a:r>
              <a:rPr lang="en-US" dirty="0"/>
              <a:t>I’ve also used my </a:t>
            </a:r>
            <a:r>
              <a:rPr lang="en-US" dirty="0" err="1"/>
              <a:t>php</a:t>
            </a:r>
            <a:r>
              <a:rPr lang="en-US" dirty="0"/>
              <a:t> code to enforce the format of how an email is entered by setting the data type to email rather than text.</a:t>
            </a:r>
          </a:p>
          <a:p>
            <a:pPr marL="285750" indent="-285750">
              <a:buFont typeface="Arial" panose="020B0604020202020204" pitchFamily="34" charset="0"/>
              <a:buChar char="•"/>
            </a:pPr>
            <a:r>
              <a:rPr lang="en-US" dirty="0"/>
              <a:t>See demo.</a:t>
            </a:r>
          </a:p>
        </p:txBody>
      </p:sp>
    </p:spTree>
    <p:extLst>
      <p:ext uri="{BB962C8B-B14F-4D97-AF65-F5344CB8AC3E}">
        <p14:creationId xmlns:p14="http://schemas.microsoft.com/office/powerpoint/2010/main" val="99109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BB48-CEE4-F9A3-69A9-D90B84EF4A2E}"/>
              </a:ext>
            </a:extLst>
          </p:cNvPr>
          <p:cNvSpPr>
            <a:spLocks noGrp="1"/>
          </p:cNvSpPr>
          <p:nvPr>
            <p:ph type="title"/>
          </p:nvPr>
        </p:nvSpPr>
        <p:spPr/>
        <p:txBody>
          <a:bodyPr/>
          <a:lstStyle/>
          <a:p>
            <a:r>
              <a:rPr lang="en-US" dirty="0"/>
              <a:t>ISOLATION Level</a:t>
            </a:r>
          </a:p>
        </p:txBody>
      </p:sp>
      <p:sp>
        <p:nvSpPr>
          <p:cNvPr id="3" name="TextBox 2">
            <a:extLst>
              <a:ext uri="{FF2B5EF4-FFF2-40B4-BE49-F238E27FC236}">
                <a16:creationId xmlns:a16="http://schemas.microsoft.com/office/drawing/2014/main" id="{E140F5DA-237F-4F64-3254-39B88C160812}"/>
              </a:ext>
            </a:extLst>
          </p:cNvPr>
          <p:cNvSpPr txBox="1"/>
          <p:nvPr/>
        </p:nvSpPr>
        <p:spPr>
          <a:xfrm>
            <a:off x="1553592" y="2183907"/>
            <a:ext cx="90818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 used the phpMyAdmin tools available in the hostinger.com platform. According to their documentation, the database is MariaDB and the default Isolation Level is REPEATABLE READ.</a:t>
            </a:r>
          </a:p>
          <a:p>
            <a:pPr marL="285750" indent="-285750">
              <a:buFont typeface="Arial" panose="020B0604020202020204" pitchFamily="34" charset="0"/>
              <a:buChar char="•"/>
            </a:pPr>
            <a:r>
              <a:rPr lang="en-US" dirty="0"/>
              <a:t>According to </a:t>
            </a:r>
            <a:r>
              <a:rPr lang="en-US" dirty="0" err="1">
                <a:hlinkClick r:id="rId2"/>
              </a:rPr>
              <a:t>postgresql.org</a:t>
            </a:r>
            <a:r>
              <a:rPr lang="en-US" dirty="0" err="1"/>
              <a:t>,</a:t>
            </a:r>
            <a:r>
              <a:rPr lang="en-US" b="0" i="0" dirty="0" err="1">
                <a:solidFill>
                  <a:srgbClr val="202124"/>
                </a:solidFill>
                <a:effectLst/>
                <a:latin typeface="Google Sans"/>
              </a:rPr>
              <a:t>The</a:t>
            </a:r>
            <a:r>
              <a:rPr lang="en-US" b="0" i="0" dirty="0">
                <a:solidFill>
                  <a:srgbClr val="202124"/>
                </a:solidFill>
                <a:effectLst/>
                <a:latin typeface="Google Sans"/>
              </a:rPr>
              <a:t> Repeatable Read isolation level </a:t>
            </a:r>
            <a:r>
              <a:rPr lang="en-US" b="0" i="0" dirty="0">
                <a:solidFill>
                  <a:srgbClr val="040C28"/>
                </a:solidFill>
                <a:effectLst/>
                <a:latin typeface="Google Sans"/>
              </a:rPr>
              <a:t>only sees data committed before the transaction began; it never sees either uncommitted data or changes committed by concurrent transactions during the transaction's execution</a:t>
            </a:r>
            <a:r>
              <a:rPr lang="en-US" b="0" i="0" dirty="0">
                <a:solidFill>
                  <a:srgbClr val="202124"/>
                </a:solidFill>
                <a:effectLst/>
                <a:latin typeface="Google Sans"/>
              </a:rPr>
              <a:t>. This is good for most of my application, but there is one instance where I changed the ISOLATION LEVEL</a:t>
            </a:r>
          </a:p>
          <a:p>
            <a:pPr marL="285750" indent="-285750">
              <a:buFont typeface="Arial" panose="020B0604020202020204" pitchFamily="34" charset="0"/>
              <a:buChar char="•"/>
            </a:pPr>
            <a:r>
              <a:rPr lang="en-US" dirty="0">
                <a:solidFill>
                  <a:srgbClr val="202124"/>
                </a:solidFill>
                <a:latin typeface="Google Sans"/>
              </a:rPr>
              <a:t>When a guest checks into the hotel, it is important that 2 guests are assigned to the same room. So, in the stored procedure I created called </a:t>
            </a:r>
            <a:r>
              <a:rPr lang="en-US" dirty="0" err="1">
                <a:solidFill>
                  <a:srgbClr val="202124"/>
                </a:solidFill>
                <a:latin typeface="Google Sans"/>
              </a:rPr>
              <a:t>p_checkin</a:t>
            </a:r>
            <a:r>
              <a:rPr lang="en-US" dirty="0">
                <a:solidFill>
                  <a:srgbClr val="202124"/>
                </a:solidFill>
                <a:latin typeface="Google Sans"/>
              </a:rPr>
              <a:t>, I’ve set the Transaction Level Isolation Level to SERIALIZABLE.</a:t>
            </a:r>
          </a:p>
          <a:p>
            <a:pPr marL="285750" indent="-285750">
              <a:buFont typeface="Arial" panose="020B0604020202020204" pitchFamily="34" charset="0"/>
              <a:buChar char="•"/>
            </a:pPr>
            <a:r>
              <a:rPr lang="en-US" dirty="0">
                <a:solidFill>
                  <a:srgbClr val="202124"/>
                </a:solidFill>
                <a:latin typeface="Google Sans"/>
              </a:rPr>
              <a:t>See demo of code.</a:t>
            </a:r>
            <a:endParaRPr lang="en-US" dirty="0"/>
          </a:p>
        </p:txBody>
      </p:sp>
    </p:spTree>
    <p:extLst>
      <p:ext uri="{BB962C8B-B14F-4D97-AF65-F5344CB8AC3E}">
        <p14:creationId xmlns:p14="http://schemas.microsoft.com/office/powerpoint/2010/main" val="16256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0EA4-4683-BFDD-1E65-C9A060142505}"/>
              </a:ext>
            </a:extLst>
          </p:cNvPr>
          <p:cNvSpPr>
            <a:spLocks noGrp="1"/>
          </p:cNvSpPr>
          <p:nvPr>
            <p:ph type="title"/>
          </p:nvPr>
        </p:nvSpPr>
        <p:spPr/>
        <p:txBody>
          <a:bodyPr/>
          <a:lstStyle/>
          <a:p>
            <a:r>
              <a:rPr lang="en-US" dirty="0"/>
              <a:t>Remaining items on rubric</a:t>
            </a:r>
          </a:p>
        </p:txBody>
      </p:sp>
      <p:sp>
        <p:nvSpPr>
          <p:cNvPr id="3" name="TextBox 2">
            <a:extLst>
              <a:ext uri="{FF2B5EF4-FFF2-40B4-BE49-F238E27FC236}">
                <a16:creationId xmlns:a16="http://schemas.microsoft.com/office/drawing/2014/main" id="{80BC3DF8-E3E2-7DB9-91BC-6C8FBEE44FF4}"/>
              </a:ext>
            </a:extLst>
          </p:cNvPr>
          <p:cNvSpPr txBox="1"/>
          <p:nvPr/>
        </p:nvSpPr>
        <p:spPr>
          <a:xfrm>
            <a:off x="1451579" y="2121763"/>
            <a:ext cx="9603275" cy="2308324"/>
          </a:xfrm>
          <a:prstGeom prst="rect">
            <a:avLst/>
          </a:prstGeom>
          <a:noFill/>
        </p:spPr>
        <p:txBody>
          <a:bodyPr wrap="square" rtlCol="0">
            <a:spAutoFit/>
          </a:bodyPr>
          <a:lstStyle/>
          <a:p>
            <a:r>
              <a:rPr lang="en-US" dirty="0"/>
              <a:t>Table Inserts – These were clearly demonstrated in my demo of the system and the reviewer can test themselves using the links on the next page.</a:t>
            </a:r>
          </a:p>
          <a:p>
            <a:r>
              <a:rPr lang="en-US" dirty="0"/>
              <a:t>Table Updates – Also clearly demonstrated in my walk-through of the system.</a:t>
            </a:r>
          </a:p>
          <a:p>
            <a:r>
              <a:rPr lang="en-US" dirty="0"/>
              <a:t>Table Deletes - Also clearly demonstrated in my walk-through of the system.</a:t>
            </a:r>
          </a:p>
          <a:p>
            <a:r>
              <a:rPr lang="en-US" dirty="0"/>
              <a:t>Selects – Many of the web pages are include complex Select statements of all the tables, so I feel I’ve demonstrated this quite well. My PHP and database code also supports this.</a:t>
            </a:r>
          </a:p>
          <a:p>
            <a:r>
              <a:rPr lang="en-US" dirty="0"/>
              <a:t>Reports – I have a couple of reports that I deliver by calling on them in my </a:t>
            </a:r>
            <a:r>
              <a:rPr lang="en-US" dirty="0" err="1"/>
              <a:t>php</a:t>
            </a:r>
            <a:r>
              <a:rPr lang="en-US" dirty="0"/>
              <a:t> code - </a:t>
            </a:r>
            <a:r>
              <a:rPr lang="en-US" dirty="0" err="1"/>
              <a:t>view.php</a:t>
            </a:r>
            <a:r>
              <a:rPr lang="en-US" dirty="0"/>
              <a:t> and </a:t>
            </a:r>
            <a:r>
              <a:rPr lang="en-US" dirty="0" err="1"/>
              <a:t>report.php</a:t>
            </a:r>
            <a:r>
              <a:rPr lang="en-US" dirty="0"/>
              <a:t>. You’ll notice they feature aggregation and cross multiple tables.</a:t>
            </a:r>
          </a:p>
        </p:txBody>
      </p:sp>
    </p:spTree>
    <p:extLst>
      <p:ext uri="{BB962C8B-B14F-4D97-AF65-F5344CB8AC3E}">
        <p14:creationId xmlns:p14="http://schemas.microsoft.com/office/powerpoint/2010/main" val="17083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A09-7F32-BF70-A198-3E9FD04E3E40}"/>
              </a:ext>
            </a:extLst>
          </p:cNvPr>
          <p:cNvSpPr>
            <a:spLocks noGrp="1"/>
          </p:cNvSpPr>
          <p:nvPr>
            <p:ph type="title"/>
          </p:nvPr>
        </p:nvSpPr>
        <p:spPr/>
        <p:txBody>
          <a:bodyPr/>
          <a:lstStyle/>
          <a:p>
            <a:r>
              <a:rPr lang="en-US" dirty="0"/>
              <a:t>Links</a:t>
            </a:r>
          </a:p>
        </p:txBody>
      </p:sp>
      <p:sp>
        <p:nvSpPr>
          <p:cNvPr id="3" name="TextBox 2">
            <a:extLst>
              <a:ext uri="{FF2B5EF4-FFF2-40B4-BE49-F238E27FC236}">
                <a16:creationId xmlns:a16="http://schemas.microsoft.com/office/drawing/2014/main" id="{B22B1FE9-A802-EA45-48CD-F9D41D012A94}"/>
              </a:ext>
            </a:extLst>
          </p:cNvPr>
          <p:cNvSpPr txBox="1"/>
          <p:nvPr/>
        </p:nvSpPr>
        <p:spPr>
          <a:xfrm>
            <a:off x="1451579" y="2104008"/>
            <a:ext cx="9024071" cy="3139321"/>
          </a:xfrm>
          <a:prstGeom prst="rect">
            <a:avLst/>
          </a:prstGeom>
          <a:noFill/>
        </p:spPr>
        <p:txBody>
          <a:bodyPr wrap="square" rtlCol="0">
            <a:spAutoFit/>
          </a:bodyPr>
          <a:lstStyle/>
          <a:p>
            <a:r>
              <a:rPr lang="en-US" dirty="0"/>
              <a:t>Link to NYU Stream where I uploaded my video.</a:t>
            </a:r>
          </a:p>
          <a:p>
            <a:r>
              <a:rPr lang="en-US" dirty="0">
                <a:hlinkClick r:id="rId2"/>
              </a:rPr>
              <a:t>https://stream.nyu.edu/media/GForster-PrinciplesOfDatabaseDesign/1_m09m6sa0</a:t>
            </a:r>
            <a:endParaRPr lang="en-US" dirty="0"/>
          </a:p>
          <a:p>
            <a:endParaRPr lang="en-US" dirty="0"/>
          </a:p>
          <a:p>
            <a:r>
              <a:rPr lang="en-US" dirty="0"/>
              <a:t>Link to </a:t>
            </a:r>
            <a:r>
              <a:rPr lang="en-US" dirty="0" err="1"/>
              <a:t>Hostinger</a:t>
            </a:r>
            <a:r>
              <a:rPr lang="en-US" dirty="0"/>
              <a:t> Platform where you can play with the Fancy Hotel Management System</a:t>
            </a:r>
          </a:p>
          <a:p>
            <a:r>
              <a:rPr lang="en-US" dirty="0">
                <a:hlinkClick r:id="rId3"/>
              </a:rPr>
              <a:t>https://magenta-mallard-276939.hostingersite.com/test/main.htm</a:t>
            </a:r>
            <a:endParaRPr lang="en-US" dirty="0"/>
          </a:p>
          <a:p>
            <a:endParaRPr lang="en-US" dirty="0"/>
          </a:p>
          <a:p>
            <a:r>
              <a:rPr lang="en-US" dirty="0"/>
              <a:t>Link to </a:t>
            </a:r>
            <a:r>
              <a:rPr lang="en-US" dirty="0" err="1"/>
              <a:t>github</a:t>
            </a:r>
            <a:r>
              <a:rPr lang="en-US" dirty="0"/>
              <a:t> repository containing all supporting files for this project:</a:t>
            </a:r>
          </a:p>
          <a:p>
            <a:r>
              <a:rPr lang="en-US" dirty="0">
                <a:hlinkClick r:id="rId4"/>
              </a:rPr>
              <a:t>https://github.com/gf2206/CS-GY6083/tree/main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8674914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200</TotalTime>
  <Words>1110</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Google Sans</vt:lpstr>
      <vt:lpstr>Source Sans Pro</vt:lpstr>
      <vt:lpstr>Wingdings</vt:lpstr>
      <vt:lpstr>Gallery</vt:lpstr>
      <vt:lpstr>Principles of Database Design</vt:lpstr>
      <vt:lpstr>Database use Case – The Fancy Hotel</vt:lpstr>
      <vt:lpstr>ER Diagram</vt:lpstr>
      <vt:lpstr>Demonstrate the  Fancy Hotel Management System</vt:lpstr>
      <vt:lpstr>Normalization – 4NF</vt:lpstr>
      <vt:lpstr>Integrity Enforcement</vt:lpstr>
      <vt:lpstr>ISOLATION Level</vt:lpstr>
      <vt:lpstr>Remaining items on rubric</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Database Design</dc:title>
  <dc:creator>Gerard Forster</dc:creator>
  <cp:lastModifiedBy>Gerard Forster</cp:lastModifiedBy>
  <cp:revision>1</cp:revision>
  <dcterms:created xsi:type="dcterms:W3CDTF">2024-05-06T00:15:56Z</dcterms:created>
  <dcterms:modified xsi:type="dcterms:W3CDTF">2024-05-06T03:36:19Z</dcterms:modified>
</cp:coreProperties>
</file>