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90" d="100"/>
          <a:sy n="90" d="100"/>
        </p:scale>
        <p:origin x="355"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0F8CF-692C-4963-8B5E-D1C0928CF160}"/>
              </a:ext>
            </a:extLst>
          </p:cNvPr>
          <p:cNvSpPr>
            <a:spLocks noGrp="1"/>
          </p:cNvSpPr>
          <p:nvPr>
            <p:ph type="ctrTitle"/>
          </p:nvPr>
        </p:nvSpPr>
        <p:spPr>
          <a:xfrm>
            <a:off x="1429612" y="1013984"/>
            <a:ext cx="7714388" cy="3260635"/>
          </a:xfrm>
        </p:spPr>
        <p:txBody>
          <a:bodyPr anchor="b"/>
          <a:lstStyle>
            <a:lvl1pPr algn="l">
              <a:defRPr sz="2800"/>
            </a:lvl1pPr>
          </a:lstStyle>
          <a:p>
            <a:r>
              <a:rPr lang="en-US" dirty="0"/>
              <a:t>Click to edit Master title style</a:t>
            </a:r>
          </a:p>
        </p:txBody>
      </p:sp>
      <p:sp>
        <p:nvSpPr>
          <p:cNvPr id="3" name="Subtitle 2">
            <a:extLst>
              <a:ext uri="{FF2B5EF4-FFF2-40B4-BE49-F238E27FC236}">
                <a16:creationId xmlns:a16="http://schemas.microsoft.com/office/drawing/2014/main" id="{9F419655-1613-4CC0-BBE9-BD2CB2C3C766}"/>
              </a:ext>
            </a:extLst>
          </p:cNvPr>
          <p:cNvSpPr>
            <a:spLocks noGrp="1"/>
          </p:cNvSpPr>
          <p:nvPr>
            <p:ph type="subTitle" idx="1"/>
          </p:nvPr>
        </p:nvSpPr>
        <p:spPr>
          <a:xfrm>
            <a:off x="1429612" y="4848464"/>
            <a:ext cx="7714388" cy="1085849"/>
          </a:xfrm>
        </p:spPr>
        <p:txBody>
          <a:bodyPr>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40267FFF-6BC4-4DF0-BC55-B2C3BFD8ED12}"/>
              </a:ext>
            </a:extLst>
          </p:cNvPr>
          <p:cNvSpPr>
            <a:spLocks noGrp="1"/>
          </p:cNvSpPr>
          <p:nvPr>
            <p:ph type="dt" sz="half" idx="10"/>
          </p:nvPr>
        </p:nvSpPr>
        <p:spPr/>
        <p:txBody>
          <a:bodyPr/>
          <a:lstStyle/>
          <a:p>
            <a:fld id="{3C2B07E4-CDF9-4C88-A2F3-04620E58224D}" type="datetimeFigureOut">
              <a:rPr lang="en-US" smtClean="0"/>
              <a:t>12/1/2024</a:t>
            </a:fld>
            <a:endParaRPr lang="en-US"/>
          </a:p>
        </p:txBody>
      </p:sp>
      <p:sp>
        <p:nvSpPr>
          <p:cNvPr id="5" name="Footer Placeholder 4">
            <a:extLst>
              <a:ext uri="{FF2B5EF4-FFF2-40B4-BE49-F238E27FC236}">
                <a16:creationId xmlns:a16="http://schemas.microsoft.com/office/drawing/2014/main" id="{D6389830-A1B7-484B-832C-F64A558BDF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A8F727-72C8-47A9-8E54-AD84590286F9}"/>
              </a:ext>
            </a:extLst>
          </p:cNvPr>
          <p:cNvSpPr>
            <a:spLocks noGrp="1"/>
          </p:cNvSpPr>
          <p:nvPr>
            <p:ph type="sldNum" sz="quarter" idx="12"/>
          </p:nvPr>
        </p:nvSpPr>
        <p:spPr/>
        <p:txBody>
          <a:bodyPr/>
          <a:lstStyle/>
          <a:p>
            <a:fld id="{EFE71E98-A417-4ECC-ACEB-C0490C20DB04}" type="slidenum">
              <a:rPr lang="en-US" smtClean="0"/>
              <a:t>‹#›</a:t>
            </a:fld>
            <a:endParaRPr lang="en-US"/>
          </a:p>
        </p:txBody>
      </p:sp>
      <p:cxnSp>
        <p:nvCxnSpPr>
          <p:cNvPr id="7" name="Straight Connector 6">
            <a:extLst>
              <a:ext uri="{FF2B5EF4-FFF2-40B4-BE49-F238E27FC236}">
                <a16:creationId xmlns:a16="http://schemas.microsoft.com/office/drawing/2014/main" id="{AEED5540-64E5-4258-ABA4-753F07B71B38}"/>
              </a:ext>
            </a:extLst>
          </p:cNvPr>
          <p:cNvCxnSpPr>
            <a:cxnSpLocks/>
          </p:cNvCxnSpPr>
          <p:nvPr/>
        </p:nvCxnSpPr>
        <p:spPr>
          <a:xfrm>
            <a:off x="1524000" y="4571506"/>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99149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8A5DE-E5C6-4DB9-AD28-8F1EAC6F5513}"/>
              </a:ext>
            </a:extLst>
          </p:cNvPr>
          <p:cNvSpPr>
            <a:spLocks noGrp="1"/>
          </p:cNvSpPr>
          <p:nvPr>
            <p:ph type="title"/>
          </p:nvPr>
        </p:nvSpPr>
        <p:spPr/>
        <p:txBody>
          <a:bodyPr/>
          <a:lstStyle>
            <a:lvl1pPr>
              <a:defRPr>
                <a:solidFill>
                  <a:schemeClr val="tx1"/>
                </a:solidFill>
              </a:defRPr>
            </a:lvl1pPr>
          </a:lstStyle>
          <a:p>
            <a:r>
              <a:rPr lang="en-US" dirty="0"/>
              <a:t>Click to edit Master title style</a:t>
            </a:r>
          </a:p>
        </p:txBody>
      </p:sp>
      <p:sp>
        <p:nvSpPr>
          <p:cNvPr id="3" name="Vertical Text Placeholder 2">
            <a:extLst>
              <a:ext uri="{FF2B5EF4-FFF2-40B4-BE49-F238E27FC236}">
                <a16:creationId xmlns:a16="http://schemas.microsoft.com/office/drawing/2014/main" id="{4363E08E-9B2D-4740-9AC6-D5E1CFB95FC6}"/>
              </a:ext>
            </a:extLst>
          </p:cNvPr>
          <p:cNvSpPr>
            <a:spLocks noGrp="1"/>
          </p:cNvSpPr>
          <p:nvPr>
            <p:ph type="body" orient="vert" idx="1"/>
          </p:nvPr>
        </p:nvSpPr>
        <p:spPr>
          <a:xfrm>
            <a:off x="1429566" y="2229957"/>
            <a:ext cx="9238434" cy="3866043"/>
          </a:xfrm>
        </p:spPr>
        <p:txBody>
          <a:bodyPr vert="eaVert"/>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E4E3736-E8AA-4F58-9D3A-27050B287F9D}"/>
              </a:ext>
            </a:extLst>
          </p:cNvPr>
          <p:cNvSpPr>
            <a:spLocks noGrp="1"/>
          </p:cNvSpPr>
          <p:nvPr>
            <p:ph type="dt" sz="half" idx="10"/>
          </p:nvPr>
        </p:nvSpPr>
        <p:spPr/>
        <p:txBody>
          <a:bodyPr/>
          <a:lstStyle/>
          <a:p>
            <a:fld id="{3C2B07E4-CDF9-4C88-A2F3-04620E58224D}" type="datetimeFigureOut">
              <a:rPr lang="en-US" smtClean="0"/>
              <a:t>12/1/2024</a:t>
            </a:fld>
            <a:endParaRPr lang="en-US"/>
          </a:p>
        </p:txBody>
      </p:sp>
      <p:sp>
        <p:nvSpPr>
          <p:cNvPr id="5" name="Footer Placeholder 4">
            <a:extLst>
              <a:ext uri="{FF2B5EF4-FFF2-40B4-BE49-F238E27FC236}">
                <a16:creationId xmlns:a16="http://schemas.microsoft.com/office/drawing/2014/main" id="{1DE95E84-15BC-478B-9DAB-15025867BB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E9D98F-E0A8-4254-A957-7F17811D017E}"/>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21195592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7DE70F5-2276-4F91-9FC2-8DA4B528814A}"/>
              </a:ext>
            </a:extLst>
          </p:cNvPr>
          <p:cNvSpPr>
            <a:spLocks noGrp="1"/>
          </p:cNvSpPr>
          <p:nvPr>
            <p:ph type="title" orient="vert"/>
          </p:nvPr>
        </p:nvSpPr>
        <p:spPr>
          <a:xfrm>
            <a:off x="9144000" y="1467699"/>
            <a:ext cx="1758461" cy="4628301"/>
          </a:xfrm>
        </p:spPr>
        <p:txBody>
          <a:bodyPr vert="eaVert"/>
          <a:lstStyle>
            <a:lvl1pPr>
              <a:defRPr>
                <a:solidFill>
                  <a:schemeClr val="tx1"/>
                </a:solidFill>
              </a:defRPr>
            </a:lvl1pPr>
          </a:lstStyle>
          <a:p>
            <a:r>
              <a:rPr lang="en-US" dirty="0"/>
              <a:t>Click to edit Master title style</a:t>
            </a:r>
          </a:p>
        </p:txBody>
      </p:sp>
      <p:sp>
        <p:nvSpPr>
          <p:cNvPr id="3" name="Vertical Text Placeholder 2">
            <a:extLst>
              <a:ext uri="{FF2B5EF4-FFF2-40B4-BE49-F238E27FC236}">
                <a16:creationId xmlns:a16="http://schemas.microsoft.com/office/drawing/2014/main" id="{D21856C5-C2FD-45E4-A631-AC06B5495BEA}"/>
              </a:ext>
            </a:extLst>
          </p:cNvPr>
          <p:cNvSpPr>
            <a:spLocks noGrp="1"/>
          </p:cNvSpPr>
          <p:nvPr>
            <p:ph type="body" orient="vert" idx="1"/>
          </p:nvPr>
        </p:nvSpPr>
        <p:spPr>
          <a:xfrm>
            <a:off x="1182312" y="1467699"/>
            <a:ext cx="7839379" cy="4628301"/>
          </a:xfrm>
        </p:spPr>
        <p:txBody>
          <a:bodyPr vert="eaVert"/>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EE336EA-B6DD-4115-9C67-79A24C866ED4}"/>
              </a:ext>
            </a:extLst>
          </p:cNvPr>
          <p:cNvSpPr>
            <a:spLocks noGrp="1"/>
          </p:cNvSpPr>
          <p:nvPr>
            <p:ph type="dt" sz="half" idx="10"/>
          </p:nvPr>
        </p:nvSpPr>
        <p:spPr/>
        <p:txBody>
          <a:bodyPr/>
          <a:lstStyle/>
          <a:p>
            <a:fld id="{3C2B07E4-CDF9-4C88-A2F3-04620E58224D}" type="datetimeFigureOut">
              <a:rPr lang="en-US" smtClean="0"/>
              <a:t>12/1/2024</a:t>
            </a:fld>
            <a:endParaRPr lang="en-US"/>
          </a:p>
        </p:txBody>
      </p:sp>
      <p:sp>
        <p:nvSpPr>
          <p:cNvPr id="5" name="Footer Placeholder 4">
            <a:extLst>
              <a:ext uri="{FF2B5EF4-FFF2-40B4-BE49-F238E27FC236}">
                <a16:creationId xmlns:a16="http://schemas.microsoft.com/office/drawing/2014/main" id="{C2EA668B-1DAB-449C-9BA4-7B1572A22B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C6567E-119D-4C98-93FF-73A332803A13}"/>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4856760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EF94C-BCB1-4F4C-AF70-DD2A5C4E3318}"/>
              </a:ext>
            </a:extLst>
          </p:cNvPr>
          <p:cNvSpPr>
            <a:spLocks noGrp="1"/>
          </p:cNvSpPr>
          <p:nvPr>
            <p:ph type="title"/>
          </p:nvPr>
        </p:nvSpPr>
        <p:spPr>
          <a:xfrm>
            <a:off x="1429566" y="1045445"/>
            <a:ext cx="9238434" cy="857559"/>
          </a:xfrm>
        </p:spPr>
        <p:txBody>
          <a:bodyPr anchor="b"/>
          <a:lstStyle>
            <a:lvl1pPr>
              <a:defRPr>
                <a:solidFill>
                  <a:schemeClr val="tx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8A909B75-A057-44B5-872F-DF01BDC8EA07}"/>
              </a:ext>
            </a:extLst>
          </p:cNvPr>
          <p:cNvSpPr>
            <a:spLocks noGrp="1"/>
          </p:cNvSpPr>
          <p:nvPr>
            <p:ph idx="1"/>
          </p:nvPr>
        </p:nvSpPr>
        <p:spPr>
          <a:xfrm>
            <a:off x="1429566" y="2286000"/>
            <a:ext cx="9238434" cy="3810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9806260C-3219-4812-88F2-3162D37F293B}"/>
              </a:ext>
            </a:extLst>
          </p:cNvPr>
          <p:cNvSpPr>
            <a:spLocks noGrp="1"/>
          </p:cNvSpPr>
          <p:nvPr>
            <p:ph type="dt" sz="half" idx="10"/>
          </p:nvPr>
        </p:nvSpPr>
        <p:spPr/>
        <p:txBody>
          <a:bodyPr/>
          <a:lstStyle/>
          <a:p>
            <a:fld id="{3C2B07E4-CDF9-4C88-A2F3-04620E58224D}" type="datetimeFigureOut">
              <a:rPr lang="en-US" smtClean="0"/>
              <a:t>12/1/2024</a:t>
            </a:fld>
            <a:endParaRPr lang="en-US"/>
          </a:p>
        </p:txBody>
      </p:sp>
      <p:sp>
        <p:nvSpPr>
          <p:cNvPr id="5" name="Footer Placeholder 4">
            <a:extLst>
              <a:ext uri="{FF2B5EF4-FFF2-40B4-BE49-F238E27FC236}">
                <a16:creationId xmlns:a16="http://schemas.microsoft.com/office/drawing/2014/main" id="{F2762B73-9C01-4BE3-A199-782BE6EBA6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761492-EB56-4454-9D2A-8BB94AACB899}"/>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32957405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980A128-A52A-402C-865B-1BF08D7F0458}"/>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900447-3778-4AB7-ACB3-7C2313FE9A47}"/>
              </a:ext>
            </a:extLst>
          </p:cNvPr>
          <p:cNvSpPr>
            <a:spLocks noGrp="1"/>
          </p:cNvSpPr>
          <p:nvPr>
            <p:ph type="title"/>
          </p:nvPr>
        </p:nvSpPr>
        <p:spPr>
          <a:xfrm>
            <a:off x="1421745" y="1287554"/>
            <a:ext cx="8284963" cy="3113064"/>
          </a:xfrm>
        </p:spPr>
        <p:txBody>
          <a:bodyPr anchor="t"/>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F9B910C9-BA3C-4D31-9C62-2C2408591FF2}"/>
              </a:ext>
            </a:extLst>
          </p:cNvPr>
          <p:cNvSpPr>
            <a:spLocks noGrp="1"/>
          </p:cNvSpPr>
          <p:nvPr>
            <p:ph type="body" idx="1"/>
          </p:nvPr>
        </p:nvSpPr>
        <p:spPr>
          <a:xfrm>
            <a:off x="1421744" y="4619707"/>
            <a:ext cx="7722256" cy="1476293"/>
          </a:xfrm>
        </p:spPr>
        <p:txBody>
          <a:bodyPr anchor="b">
            <a:normAutofit/>
          </a:bodyPr>
          <a:lstStyle>
            <a:lvl1pPr marL="0" indent="0">
              <a:buNone/>
              <a:defRPr sz="1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58742E8A-6B69-406B-A3DF-0A1B76832E0A}"/>
              </a:ext>
            </a:extLst>
          </p:cNvPr>
          <p:cNvSpPr>
            <a:spLocks noGrp="1"/>
          </p:cNvSpPr>
          <p:nvPr>
            <p:ph type="dt" sz="half" idx="10"/>
          </p:nvPr>
        </p:nvSpPr>
        <p:spPr/>
        <p:txBody>
          <a:bodyPr/>
          <a:lstStyle/>
          <a:p>
            <a:fld id="{3C2B07E4-CDF9-4C88-A2F3-04620E58224D}" type="datetimeFigureOut">
              <a:rPr lang="en-US" smtClean="0"/>
              <a:t>12/1/2024</a:t>
            </a:fld>
            <a:endParaRPr lang="en-US"/>
          </a:p>
        </p:txBody>
      </p:sp>
      <p:sp>
        <p:nvSpPr>
          <p:cNvPr id="5" name="Footer Placeholder 4">
            <a:extLst>
              <a:ext uri="{FF2B5EF4-FFF2-40B4-BE49-F238E27FC236}">
                <a16:creationId xmlns:a16="http://schemas.microsoft.com/office/drawing/2014/main" id="{64D665CF-4461-4BB8-8F3A-ED1CB1084C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898B27-5EF3-49F4-B3CE-F3CF419AE06E}"/>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27820793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3F3BA-5AD5-4F15-97B2-E4652D1D4E15}"/>
              </a:ext>
            </a:extLst>
          </p:cNvPr>
          <p:cNvSpPr>
            <a:spLocks noGrp="1"/>
          </p:cNvSpPr>
          <p:nvPr>
            <p:ph type="title"/>
          </p:nvPr>
        </p:nvSpPr>
        <p:spPr>
          <a:xfrm>
            <a:off x="1429566" y="1013411"/>
            <a:ext cx="9238434" cy="889592"/>
          </a:xfrm>
        </p:spPr>
        <p:txBody>
          <a:bodyPr/>
          <a:lstStyle>
            <a:lvl1pPr>
              <a:defRPr>
                <a:solidFill>
                  <a:schemeClr val="tx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7EA997B8-1FD3-40E6-A486-256EB41DB70A}"/>
              </a:ext>
            </a:extLst>
          </p:cNvPr>
          <p:cNvSpPr>
            <a:spLocks noGrp="1"/>
          </p:cNvSpPr>
          <p:nvPr>
            <p:ph sz="half" idx="1"/>
          </p:nvPr>
        </p:nvSpPr>
        <p:spPr>
          <a:xfrm>
            <a:off x="1429566" y="2135565"/>
            <a:ext cx="4495800" cy="3960435"/>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4183F4D8-AA9A-4AF7-86EA-E4D797B98CE9}"/>
              </a:ext>
            </a:extLst>
          </p:cNvPr>
          <p:cNvSpPr>
            <a:spLocks noGrp="1"/>
          </p:cNvSpPr>
          <p:nvPr>
            <p:ph sz="half" idx="2"/>
          </p:nvPr>
        </p:nvSpPr>
        <p:spPr>
          <a:xfrm>
            <a:off x="6172200" y="2135565"/>
            <a:ext cx="4495800" cy="3960435"/>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BA08823E-BC08-4810-9BFF-35D2EA2AE729}"/>
              </a:ext>
            </a:extLst>
          </p:cNvPr>
          <p:cNvSpPr>
            <a:spLocks noGrp="1"/>
          </p:cNvSpPr>
          <p:nvPr>
            <p:ph type="dt" sz="half" idx="10"/>
          </p:nvPr>
        </p:nvSpPr>
        <p:spPr/>
        <p:txBody>
          <a:bodyPr/>
          <a:lstStyle/>
          <a:p>
            <a:fld id="{3C2B07E4-CDF9-4C88-A2F3-04620E58224D}" type="datetimeFigureOut">
              <a:rPr lang="en-US" smtClean="0"/>
              <a:t>12/1/2024</a:t>
            </a:fld>
            <a:endParaRPr lang="en-US"/>
          </a:p>
        </p:txBody>
      </p:sp>
      <p:sp>
        <p:nvSpPr>
          <p:cNvPr id="6" name="Footer Placeholder 5">
            <a:extLst>
              <a:ext uri="{FF2B5EF4-FFF2-40B4-BE49-F238E27FC236}">
                <a16:creationId xmlns:a16="http://schemas.microsoft.com/office/drawing/2014/main" id="{2FDD2BFB-BB2C-4C4A-A6E1-DD223C2BE0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D369B2-12F8-4583-8A7F-523C9A3EF09B}"/>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21798462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C717F-84B9-44BA-8DD6-680394AB193E}"/>
              </a:ext>
            </a:extLst>
          </p:cNvPr>
          <p:cNvSpPr>
            <a:spLocks noGrp="1"/>
          </p:cNvSpPr>
          <p:nvPr>
            <p:ph type="title"/>
          </p:nvPr>
        </p:nvSpPr>
        <p:spPr>
          <a:xfrm>
            <a:off x="1429566" y="1079150"/>
            <a:ext cx="9238434" cy="823912"/>
          </a:xfrm>
        </p:spPr>
        <p:txBody>
          <a:bodyPr/>
          <a:lstStyle>
            <a:lvl1pPr>
              <a:defRPr>
                <a:solidFill>
                  <a:schemeClr val="tx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2A1217D6-7448-4625-964F-5D82F65F11F7}"/>
              </a:ext>
            </a:extLst>
          </p:cNvPr>
          <p:cNvSpPr>
            <a:spLocks noGrp="1"/>
          </p:cNvSpPr>
          <p:nvPr>
            <p:ph type="body" idx="1"/>
          </p:nvPr>
        </p:nvSpPr>
        <p:spPr>
          <a:xfrm>
            <a:off x="1429567" y="2013217"/>
            <a:ext cx="4495799" cy="704232"/>
          </a:xfrm>
        </p:spPr>
        <p:txBody>
          <a:bodyPr anchor="b">
            <a:normAutofit/>
          </a:bodyPr>
          <a:lstStyle>
            <a:lvl1pPr marL="0" indent="0">
              <a:lnSpc>
                <a:spcPct val="100000"/>
              </a:lnSpc>
              <a:buNone/>
              <a:defRPr sz="1800" b="0" cap="all" spc="3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253A534C-0B54-4327-99C0-4F0019FD21F6}"/>
              </a:ext>
            </a:extLst>
          </p:cNvPr>
          <p:cNvSpPr>
            <a:spLocks noGrp="1"/>
          </p:cNvSpPr>
          <p:nvPr>
            <p:ph sz="half" idx="2"/>
          </p:nvPr>
        </p:nvSpPr>
        <p:spPr>
          <a:xfrm>
            <a:off x="1429567" y="3048000"/>
            <a:ext cx="4495800" cy="3048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389D4A63-0795-4B74-8C11-5FE7944118C7}"/>
              </a:ext>
            </a:extLst>
          </p:cNvPr>
          <p:cNvSpPr>
            <a:spLocks noGrp="1"/>
          </p:cNvSpPr>
          <p:nvPr>
            <p:ph type="body" sz="quarter" idx="3"/>
          </p:nvPr>
        </p:nvSpPr>
        <p:spPr>
          <a:xfrm>
            <a:off x="6172200" y="2013215"/>
            <a:ext cx="4495800" cy="704233"/>
          </a:xfrm>
        </p:spPr>
        <p:txBody>
          <a:bodyPr anchor="b">
            <a:normAutofit/>
          </a:bodyPr>
          <a:lstStyle>
            <a:lvl1pPr marL="0" indent="0">
              <a:lnSpc>
                <a:spcPct val="100000"/>
              </a:lnSpc>
              <a:buNone/>
              <a:defRPr sz="1800" b="0" cap="all" spc="3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823D16F3-F747-441B-9854-27225954DEC4}"/>
              </a:ext>
            </a:extLst>
          </p:cNvPr>
          <p:cNvSpPr>
            <a:spLocks noGrp="1"/>
          </p:cNvSpPr>
          <p:nvPr>
            <p:ph sz="quarter" idx="4"/>
          </p:nvPr>
        </p:nvSpPr>
        <p:spPr>
          <a:xfrm>
            <a:off x="6172200" y="3048000"/>
            <a:ext cx="4495800" cy="3048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0E8168E2-6B97-486E-B0E4-4E7F5CDBB5B1}"/>
              </a:ext>
            </a:extLst>
          </p:cNvPr>
          <p:cNvSpPr>
            <a:spLocks noGrp="1"/>
          </p:cNvSpPr>
          <p:nvPr>
            <p:ph type="dt" sz="half" idx="10"/>
          </p:nvPr>
        </p:nvSpPr>
        <p:spPr/>
        <p:txBody>
          <a:bodyPr/>
          <a:lstStyle/>
          <a:p>
            <a:fld id="{3C2B07E4-CDF9-4C88-A2F3-04620E58224D}" type="datetimeFigureOut">
              <a:rPr lang="en-US" smtClean="0"/>
              <a:t>12/1/2024</a:t>
            </a:fld>
            <a:endParaRPr lang="en-US"/>
          </a:p>
        </p:txBody>
      </p:sp>
      <p:sp>
        <p:nvSpPr>
          <p:cNvPr id="8" name="Footer Placeholder 7">
            <a:extLst>
              <a:ext uri="{FF2B5EF4-FFF2-40B4-BE49-F238E27FC236}">
                <a16:creationId xmlns:a16="http://schemas.microsoft.com/office/drawing/2014/main" id="{D05D3E2B-2F4E-4347-A8E9-27EB7D0359B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C1FC4F5-6876-414E-9E30-84706A3F528C}"/>
              </a:ext>
            </a:extLst>
          </p:cNvPr>
          <p:cNvSpPr>
            <a:spLocks noGrp="1"/>
          </p:cNvSpPr>
          <p:nvPr>
            <p:ph type="sldNum" sz="quarter" idx="12"/>
          </p:nvPr>
        </p:nvSpPr>
        <p:spPr/>
        <p:txBody>
          <a:bodyPr/>
          <a:lstStyle/>
          <a:p>
            <a:fld id="{EFE71E98-A417-4ECC-ACEB-C0490C20DB04}" type="slidenum">
              <a:rPr lang="en-US" smtClean="0"/>
              <a:t>‹#›</a:t>
            </a:fld>
            <a:endParaRPr lang="en-US"/>
          </a:p>
        </p:txBody>
      </p:sp>
      <p:cxnSp>
        <p:nvCxnSpPr>
          <p:cNvPr id="11" name="Straight Connector 10">
            <a:extLst>
              <a:ext uri="{FF2B5EF4-FFF2-40B4-BE49-F238E27FC236}">
                <a16:creationId xmlns:a16="http://schemas.microsoft.com/office/drawing/2014/main" id="{A70D2F04-5474-46B9-B838-858CDF4AB2D2}"/>
              </a:ext>
            </a:extLst>
          </p:cNvPr>
          <p:cNvCxnSpPr>
            <a:cxnSpLocks/>
          </p:cNvCxnSpPr>
          <p:nvPr/>
        </p:nvCxnSpPr>
        <p:spPr>
          <a:xfrm>
            <a:off x="6270727" y="2876662"/>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CADEE893-BE45-47F3-BCF0-02424B3503CC}"/>
              </a:ext>
            </a:extLst>
          </p:cNvPr>
          <p:cNvSpPr/>
          <p:nvPr/>
        </p:nvSpPr>
        <p:spPr>
          <a:xfrm>
            <a:off x="-1171838" y="4592406"/>
            <a:ext cx="808262" cy="38971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3FB5178A-4501-4B56-8BF1-D083D7B021CE}"/>
              </a:ext>
            </a:extLst>
          </p:cNvPr>
          <p:cNvCxnSpPr>
            <a:cxnSpLocks/>
          </p:cNvCxnSpPr>
          <p:nvPr/>
        </p:nvCxnSpPr>
        <p:spPr>
          <a:xfrm>
            <a:off x="1524000" y="2876662"/>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20298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52109C6-041C-42BA-B507-8EA298046EDD}"/>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7BF877-20DD-40F4-AEA8-E1B6D5350D2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67DC874-15B5-4338-B7D1-8E393AB4C16E}"/>
              </a:ext>
            </a:extLst>
          </p:cNvPr>
          <p:cNvSpPr>
            <a:spLocks noGrp="1"/>
          </p:cNvSpPr>
          <p:nvPr>
            <p:ph type="dt" sz="half" idx="10"/>
          </p:nvPr>
        </p:nvSpPr>
        <p:spPr/>
        <p:txBody>
          <a:bodyPr/>
          <a:lstStyle/>
          <a:p>
            <a:fld id="{3C2B07E4-CDF9-4C88-A2F3-04620E58224D}" type="datetimeFigureOut">
              <a:rPr lang="en-US" smtClean="0"/>
              <a:t>12/1/2024</a:t>
            </a:fld>
            <a:endParaRPr lang="en-US"/>
          </a:p>
        </p:txBody>
      </p:sp>
      <p:sp>
        <p:nvSpPr>
          <p:cNvPr id="4" name="Footer Placeholder 3">
            <a:extLst>
              <a:ext uri="{FF2B5EF4-FFF2-40B4-BE49-F238E27FC236}">
                <a16:creationId xmlns:a16="http://schemas.microsoft.com/office/drawing/2014/main" id="{7E66BAE3-24C5-483F-9141-D860A265E78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59AEEB4-66F8-4008-B616-804FB9D91CF9}"/>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24565294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46C975-8FFB-4A4B-9213-774EE3901DE9}"/>
              </a:ext>
            </a:extLst>
          </p:cNvPr>
          <p:cNvSpPr>
            <a:spLocks noGrp="1"/>
          </p:cNvSpPr>
          <p:nvPr>
            <p:ph type="dt" sz="half" idx="10"/>
          </p:nvPr>
        </p:nvSpPr>
        <p:spPr/>
        <p:txBody>
          <a:bodyPr/>
          <a:lstStyle/>
          <a:p>
            <a:fld id="{3C2B07E4-CDF9-4C88-A2F3-04620E58224D}" type="datetimeFigureOut">
              <a:rPr lang="en-US" smtClean="0"/>
              <a:t>12/1/2024</a:t>
            </a:fld>
            <a:endParaRPr lang="en-US"/>
          </a:p>
        </p:txBody>
      </p:sp>
      <p:sp>
        <p:nvSpPr>
          <p:cNvPr id="3" name="Footer Placeholder 2">
            <a:extLst>
              <a:ext uri="{FF2B5EF4-FFF2-40B4-BE49-F238E27FC236}">
                <a16:creationId xmlns:a16="http://schemas.microsoft.com/office/drawing/2014/main" id="{4FBA744F-475D-4105-8E4A-02581554953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F3FA64C-7966-4D6F-88D7-4B89F2A1DF2C}"/>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37155709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4ED5F-AB94-4DCF-8971-B8B2B55AF653}"/>
              </a:ext>
            </a:extLst>
          </p:cNvPr>
          <p:cNvSpPr>
            <a:spLocks noGrp="1"/>
          </p:cNvSpPr>
          <p:nvPr>
            <p:ph type="title"/>
          </p:nvPr>
        </p:nvSpPr>
        <p:spPr>
          <a:xfrm>
            <a:off x="1443740" y="1558944"/>
            <a:ext cx="3279689" cy="1864196"/>
          </a:xfrm>
        </p:spPr>
        <p:txBody>
          <a:bodyPr anchor="b"/>
          <a:lstStyle>
            <a:lvl1pPr algn="r">
              <a:defRPr sz="2800">
                <a:solidFill>
                  <a:schemeClr val="tx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141EE4CB-68CF-4BF3-A891-8277AFD13D88}"/>
              </a:ext>
            </a:extLst>
          </p:cNvPr>
          <p:cNvSpPr>
            <a:spLocks noGrp="1"/>
          </p:cNvSpPr>
          <p:nvPr>
            <p:ph idx="1"/>
          </p:nvPr>
        </p:nvSpPr>
        <p:spPr>
          <a:xfrm>
            <a:off x="5334000" y="762000"/>
            <a:ext cx="5333999" cy="5334000"/>
          </a:xfrm>
        </p:spPr>
        <p:txBody>
          <a:bodyPr anchor="ctr">
            <a:normAutofit/>
          </a:bodyPr>
          <a:lstStyle>
            <a:lvl1pPr>
              <a:defRPr sz="2800">
                <a:solidFill>
                  <a:schemeClr val="tx1"/>
                </a:solidFill>
              </a:defRPr>
            </a:lvl1pPr>
            <a:lvl2pPr>
              <a:defRPr sz="2400">
                <a:solidFill>
                  <a:schemeClr val="tx1"/>
                </a:solidFill>
              </a:defRPr>
            </a:lvl2pPr>
            <a:lvl3pPr>
              <a:defRPr sz="2000">
                <a:solidFill>
                  <a:schemeClr val="tx1"/>
                </a:solidFill>
              </a:defRPr>
            </a:lvl3pPr>
            <a:lvl4pPr>
              <a:defRPr sz="1800">
                <a:solidFill>
                  <a:schemeClr val="tx1"/>
                </a:solidFill>
              </a:defRPr>
            </a:lvl4pPr>
            <a:lvl5pPr>
              <a:defRPr sz="1800">
                <a:solidFill>
                  <a:schemeClr val="tx1"/>
                </a:solidFill>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95292E72-B66D-40EE-B182-5585382A6DC9}"/>
              </a:ext>
            </a:extLst>
          </p:cNvPr>
          <p:cNvSpPr>
            <a:spLocks noGrp="1"/>
          </p:cNvSpPr>
          <p:nvPr>
            <p:ph type="body" sz="half" idx="2"/>
          </p:nvPr>
        </p:nvSpPr>
        <p:spPr>
          <a:xfrm>
            <a:off x="1443741" y="3649682"/>
            <a:ext cx="3233096" cy="1933605"/>
          </a:xfrm>
        </p:spPr>
        <p:txBody>
          <a:bodyPr/>
          <a:lstStyle>
            <a:lvl1pPr marL="0" indent="0" algn="r">
              <a:buNone/>
              <a:defRPr sz="16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ED73B694-B050-45F3-AE6F-A86A129F1C64}"/>
              </a:ext>
            </a:extLst>
          </p:cNvPr>
          <p:cNvSpPr>
            <a:spLocks noGrp="1"/>
          </p:cNvSpPr>
          <p:nvPr>
            <p:ph type="dt" sz="half" idx="10"/>
          </p:nvPr>
        </p:nvSpPr>
        <p:spPr/>
        <p:txBody>
          <a:bodyPr/>
          <a:lstStyle/>
          <a:p>
            <a:fld id="{3C2B07E4-CDF9-4C88-A2F3-04620E58224D}" type="datetimeFigureOut">
              <a:rPr lang="en-US" smtClean="0"/>
              <a:t>12/1/2024</a:t>
            </a:fld>
            <a:endParaRPr lang="en-US"/>
          </a:p>
        </p:txBody>
      </p:sp>
      <p:sp>
        <p:nvSpPr>
          <p:cNvPr id="6" name="Footer Placeholder 5">
            <a:extLst>
              <a:ext uri="{FF2B5EF4-FFF2-40B4-BE49-F238E27FC236}">
                <a16:creationId xmlns:a16="http://schemas.microsoft.com/office/drawing/2014/main" id="{7E8AE423-9CA5-46B3-96B1-7586AD0208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4B973D-F1F7-47BC-996D-6100B7C89520}"/>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18775297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E9949-4A1F-4DA9-9B75-A6180F954B8D}"/>
              </a:ext>
            </a:extLst>
          </p:cNvPr>
          <p:cNvSpPr>
            <a:spLocks noGrp="1"/>
          </p:cNvSpPr>
          <p:nvPr>
            <p:ph type="title"/>
          </p:nvPr>
        </p:nvSpPr>
        <p:spPr>
          <a:xfrm>
            <a:off x="1433543" y="1383126"/>
            <a:ext cx="3289886" cy="2045874"/>
          </a:xfrm>
        </p:spPr>
        <p:txBody>
          <a:bodyPr anchor="b"/>
          <a:lstStyle>
            <a:lvl1pPr algn="r">
              <a:defRPr sz="2800">
                <a:solidFill>
                  <a:schemeClr val="tx1"/>
                </a:solidFill>
              </a:defRPr>
            </a:lvl1pPr>
          </a:lstStyle>
          <a:p>
            <a:r>
              <a:rPr lang="en-US" dirty="0"/>
              <a:t>Click to edit Master title style</a:t>
            </a:r>
          </a:p>
        </p:txBody>
      </p:sp>
      <p:sp>
        <p:nvSpPr>
          <p:cNvPr id="3" name="Picture Placeholder 2">
            <a:extLst>
              <a:ext uri="{FF2B5EF4-FFF2-40B4-BE49-F238E27FC236}">
                <a16:creationId xmlns:a16="http://schemas.microsoft.com/office/drawing/2014/main" id="{79A8D794-C670-4569-93D9-0FF8B35AA7AE}"/>
              </a:ext>
            </a:extLst>
          </p:cNvPr>
          <p:cNvSpPr>
            <a:spLocks noGrp="1"/>
          </p:cNvSpPr>
          <p:nvPr>
            <p:ph type="pic" idx="1"/>
          </p:nvPr>
        </p:nvSpPr>
        <p:spPr>
          <a:xfrm>
            <a:off x="5334001" y="762000"/>
            <a:ext cx="5333999" cy="5334000"/>
          </a:xfrm>
        </p:spPr>
        <p:txBody>
          <a:bodyPr/>
          <a:lstStyle>
            <a:lvl1pPr marL="0" indent="0">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A92486F6-AE67-4B34-B8E2-0B7576DC2E3A}"/>
              </a:ext>
            </a:extLst>
          </p:cNvPr>
          <p:cNvSpPr>
            <a:spLocks noGrp="1"/>
          </p:cNvSpPr>
          <p:nvPr>
            <p:ph type="body" sz="half" idx="2"/>
          </p:nvPr>
        </p:nvSpPr>
        <p:spPr>
          <a:xfrm>
            <a:off x="1433544" y="3649682"/>
            <a:ext cx="3243292" cy="1684317"/>
          </a:xfrm>
        </p:spPr>
        <p:txBody>
          <a:bodyPr/>
          <a:lstStyle>
            <a:lvl1pPr marL="0" indent="0" algn="r">
              <a:buNone/>
              <a:defRPr sz="16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198B11C-BB63-49A6-B488-29D4FBF8E107}"/>
              </a:ext>
            </a:extLst>
          </p:cNvPr>
          <p:cNvSpPr>
            <a:spLocks noGrp="1"/>
          </p:cNvSpPr>
          <p:nvPr>
            <p:ph type="dt" sz="half" idx="10"/>
          </p:nvPr>
        </p:nvSpPr>
        <p:spPr/>
        <p:txBody>
          <a:bodyPr/>
          <a:lstStyle/>
          <a:p>
            <a:fld id="{3C2B07E4-CDF9-4C88-A2F3-04620E58224D}" type="datetimeFigureOut">
              <a:rPr lang="en-US" smtClean="0"/>
              <a:t>12/1/2024</a:t>
            </a:fld>
            <a:endParaRPr lang="en-US"/>
          </a:p>
        </p:txBody>
      </p:sp>
      <p:sp>
        <p:nvSpPr>
          <p:cNvPr id="6" name="Footer Placeholder 5">
            <a:extLst>
              <a:ext uri="{FF2B5EF4-FFF2-40B4-BE49-F238E27FC236}">
                <a16:creationId xmlns:a16="http://schemas.microsoft.com/office/drawing/2014/main" id="{324B9166-6D36-4F0A-9ADD-33D49A0C3A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B22B8F-7760-41B3-9053-DD90255B9EEE}"/>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42948517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F84152A-7FE0-4708-B7C1-DBEC8F133766}"/>
              </a:ext>
            </a:extLst>
          </p:cNvPr>
          <p:cNvSpPr>
            <a:spLocks noGrp="1"/>
          </p:cNvSpPr>
          <p:nvPr>
            <p:ph type="title"/>
          </p:nvPr>
        </p:nvSpPr>
        <p:spPr>
          <a:xfrm>
            <a:off x="1429566" y="1041621"/>
            <a:ext cx="9238434" cy="861383"/>
          </a:xfrm>
          <a:prstGeom prst="rect">
            <a:avLst/>
          </a:prstGeom>
        </p:spPr>
        <p:txBody>
          <a:bodyPr vert="horz" lIns="91440" tIns="45720" rIns="91440" bIns="45720" rtlCol="0" anchor="b">
            <a:noAutofit/>
          </a:bodyPr>
          <a:lstStyle/>
          <a:p>
            <a:r>
              <a:rPr lang="en-US" dirty="0"/>
              <a:t>Click to edit Master title style</a:t>
            </a:r>
          </a:p>
        </p:txBody>
      </p:sp>
      <p:sp>
        <p:nvSpPr>
          <p:cNvPr id="3" name="Text Placeholder 2">
            <a:extLst>
              <a:ext uri="{FF2B5EF4-FFF2-40B4-BE49-F238E27FC236}">
                <a16:creationId xmlns:a16="http://schemas.microsoft.com/office/drawing/2014/main" id="{B911AB53-BAF9-439D-9451-47193CF2FF8E}"/>
              </a:ext>
            </a:extLst>
          </p:cNvPr>
          <p:cNvSpPr>
            <a:spLocks noGrp="1"/>
          </p:cNvSpPr>
          <p:nvPr>
            <p:ph type="body" idx="1"/>
          </p:nvPr>
        </p:nvSpPr>
        <p:spPr>
          <a:xfrm>
            <a:off x="1429566" y="2285999"/>
            <a:ext cx="9238434" cy="381000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FB96D9F-562A-496F-A530-A561994DC5EF}"/>
              </a:ext>
            </a:extLst>
          </p:cNvPr>
          <p:cNvSpPr>
            <a:spLocks noGrp="1"/>
          </p:cNvSpPr>
          <p:nvPr>
            <p:ph type="dt" sz="half" idx="2"/>
          </p:nvPr>
        </p:nvSpPr>
        <p:spPr>
          <a:xfrm rot="5400000">
            <a:off x="10471087" y="4891318"/>
            <a:ext cx="2673295" cy="365125"/>
          </a:xfrm>
          <a:prstGeom prst="rect">
            <a:avLst/>
          </a:prstGeom>
        </p:spPr>
        <p:txBody>
          <a:bodyPr vert="horz" lIns="91440" tIns="45720" rIns="91440" bIns="45720" rtlCol="0" anchor="ctr"/>
          <a:lstStyle>
            <a:lvl1pPr algn="l">
              <a:defRPr sz="700" b="1" cap="all" spc="300" baseline="0">
                <a:solidFill>
                  <a:schemeClr val="tx1"/>
                </a:solidFill>
              </a:defRPr>
            </a:lvl1pPr>
          </a:lstStyle>
          <a:p>
            <a:fld id="{3C2B07E4-CDF9-4C88-A2F3-04620E58224D}" type="datetimeFigureOut">
              <a:rPr lang="en-US" smtClean="0"/>
              <a:pPr/>
              <a:t>12/1/2024</a:t>
            </a:fld>
            <a:endParaRPr lang="en-US" dirty="0"/>
          </a:p>
        </p:txBody>
      </p:sp>
      <p:sp>
        <p:nvSpPr>
          <p:cNvPr id="5" name="Footer Placeholder 4">
            <a:extLst>
              <a:ext uri="{FF2B5EF4-FFF2-40B4-BE49-F238E27FC236}">
                <a16:creationId xmlns:a16="http://schemas.microsoft.com/office/drawing/2014/main" id="{CC3060FE-AAC3-4FAE-9EB4-BCAE72D95670}"/>
              </a:ext>
            </a:extLst>
          </p:cNvPr>
          <p:cNvSpPr>
            <a:spLocks noGrp="1"/>
          </p:cNvSpPr>
          <p:nvPr>
            <p:ph type="ftr" sz="quarter" idx="3"/>
          </p:nvPr>
        </p:nvSpPr>
        <p:spPr>
          <a:xfrm rot="5400000">
            <a:off x="10473021" y="1609893"/>
            <a:ext cx="2669427" cy="365125"/>
          </a:xfrm>
          <a:prstGeom prst="rect">
            <a:avLst/>
          </a:prstGeom>
        </p:spPr>
        <p:txBody>
          <a:bodyPr vert="horz" lIns="91440" tIns="45720" rIns="91440" bIns="45720" rtlCol="0" anchor="ctr"/>
          <a:lstStyle>
            <a:lvl1pPr algn="r">
              <a:defRPr sz="700" b="1" cap="all" spc="300" baseline="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4777EDB2-8F31-42FA-B253-62D241466385}"/>
              </a:ext>
            </a:extLst>
          </p:cNvPr>
          <p:cNvSpPr>
            <a:spLocks noGrp="1"/>
          </p:cNvSpPr>
          <p:nvPr>
            <p:ph type="sldNum" sz="quarter" idx="4"/>
          </p:nvPr>
        </p:nvSpPr>
        <p:spPr>
          <a:xfrm>
            <a:off x="11492908" y="3219853"/>
            <a:ext cx="629653" cy="429830"/>
          </a:xfrm>
          <a:prstGeom prst="rect">
            <a:avLst/>
          </a:prstGeom>
        </p:spPr>
        <p:txBody>
          <a:bodyPr vert="horz" lIns="91440" tIns="45720" rIns="91440" bIns="45720" rtlCol="0" anchor="ctr"/>
          <a:lstStyle>
            <a:lvl1pPr algn="ctr">
              <a:defRPr sz="1600" b="1">
                <a:solidFill>
                  <a:schemeClr val="tx1">
                    <a:tint val="75000"/>
                  </a:schemeClr>
                </a:solidFill>
                <a:latin typeface="+mj-lt"/>
              </a:defRPr>
            </a:lvl1pPr>
          </a:lstStyle>
          <a:p>
            <a:fld id="{EFE71E98-A417-4ECC-ACEB-C0490C20DB04}" type="slidenum">
              <a:rPr lang="en-US" smtClean="0"/>
              <a:pPr/>
              <a:t>‹#›</a:t>
            </a:fld>
            <a:endParaRPr lang="en-US"/>
          </a:p>
        </p:txBody>
      </p:sp>
    </p:spTree>
    <p:extLst>
      <p:ext uri="{BB962C8B-B14F-4D97-AF65-F5344CB8AC3E}">
        <p14:creationId xmlns:p14="http://schemas.microsoft.com/office/powerpoint/2010/main" val="3073167001"/>
      </p:ext>
    </p:extLst>
  </p:cSld>
  <p:clrMap bg1="dk1" tx1="lt1" bg2="dk2" tx2="lt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txStyles>
    <p:titleStyle>
      <a:lvl1pPr algn="l" defTabSz="914400" rtl="0" eaLnBrk="1" latinLnBrk="0" hangingPunct="1">
        <a:lnSpc>
          <a:spcPct val="120000"/>
        </a:lnSpc>
        <a:spcBef>
          <a:spcPct val="0"/>
        </a:spcBef>
        <a:buNone/>
        <a:defRPr sz="2800" b="1" kern="1200" cap="all" spc="600" baseline="0">
          <a:solidFill>
            <a:schemeClr val="tx1"/>
          </a:solidFill>
          <a:latin typeface="+mj-lt"/>
          <a:ea typeface="+mj-ea"/>
          <a:cs typeface="+mj-cs"/>
        </a:defRPr>
      </a:lvl1pPr>
    </p:titleStyle>
    <p:bodyStyle>
      <a:lvl1pPr marL="274320" indent="-274320" algn="l" defTabSz="914400" rtl="0" eaLnBrk="1" latinLnBrk="0" hangingPunct="1">
        <a:lnSpc>
          <a:spcPct val="130000"/>
        </a:lnSpc>
        <a:spcBef>
          <a:spcPts val="1000"/>
        </a:spcBef>
        <a:buSzPct val="85000"/>
        <a:buFont typeface="Arial" panose="020B0604020202020204" pitchFamily="34" charset="0"/>
        <a:buChar char="•"/>
        <a:defRPr sz="1800" kern="1200">
          <a:solidFill>
            <a:schemeClr val="tx1"/>
          </a:solidFill>
          <a:latin typeface="+mn-lt"/>
          <a:ea typeface="+mn-ea"/>
          <a:cs typeface="+mn-cs"/>
        </a:defRPr>
      </a:lvl1pPr>
      <a:lvl2pPr marL="274320" indent="0" algn="l" defTabSz="914400" rtl="0" eaLnBrk="1" latinLnBrk="0" hangingPunct="1">
        <a:lnSpc>
          <a:spcPct val="130000"/>
        </a:lnSpc>
        <a:spcBef>
          <a:spcPts val="500"/>
        </a:spcBef>
        <a:buSzPct val="85000"/>
        <a:buFontTx/>
        <a:buNone/>
        <a:defRPr sz="1600" b="1" kern="1200">
          <a:solidFill>
            <a:schemeClr val="tx1"/>
          </a:solidFill>
          <a:latin typeface="+mn-lt"/>
          <a:ea typeface="+mn-ea"/>
          <a:cs typeface="+mn-cs"/>
        </a:defRPr>
      </a:lvl2pPr>
      <a:lvl3pPr marL="457200" indent="-182880" algn="l" defTabSz="914400" rtl="0" eaLnBrk="1" latinLnBrk="0" hangingPunct="1">
        <a:lnSpc>
          <a:spcPct val="130000"/>
        </a:lnSpc>
        <a:spcBef>
          <a:spcPts val="500"/>
        </a:spcBef>
        <a:buSzPct val="85000"/>
        <a:buFont typeface="Arial" panose="020B0604020202020204" pitchFamily="34" charset="0"/>
        <a:buChar char="•"/>
        <a:defRPr sz="1400" kern="1200">
          <a:solidFill>
            <a:schemeClr val="tx1"/>
          </a:solidFill>
          <a:latin typeface="+mn-lt"/>
          <a:ea typeface="+mn-ea"/>
          <a:cs typeface="+mn-cs"/>
        </a:defRPr>
      </a:lvl3pPr>
      <a:lvl4pPr marL="466344" indent="0" algn="l" defTabSz="914400" rtl="0" eaLnBrk="1" latinLnBrk="0" hangingPunct="1">
        <a:lnSpc>
          <a:spcPct val="130000"/>
        </a:lnSpc>
        <a:spcBef>
          <a:spcPts val="500"/>
        </a:spcBef>
        <a:buSzPct val="85000"/>
        <a:buFontTx/>
        <a:buNone/>
        <a:defRPr sz="1200" b="1" kern="1200">
          <a:solidFill>
            <a:schemeClr val="tx1"/>
          </a:solidFill>
          <a:latin typeface="+mn-lt"/>
          <a:ea typeface="+mn-ea"/>
          <a:cs typeface="+mn-cs"/>
        </a:defRPr>
      </a:lvl4pPr>
      <a:lvl5pPr marL="640080" indent="-182880" algn="l" defTabSz="914400" rtl="0" eaLnBrk="1" latinLnBrk="0" hangingPunct="1">
        <a:lnSpc>
          <a:spcPct val="130000"/>
        </a:lnSpc>
        <a:spcBef>
          <a:spcPts val="500"/>
        </a:spcBef>
        <a:buSzPct val="85000"/>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6.png"/></Relationships>
</file>

<file path=ppt/slides/_rels/slide14.xml.rels><?xml version="1.0" encoding="UTF-8" standalone="yes"?>
<Relationships xmlns="http://schemas.openxmlformats.org/package/2006/relationships"><Relationship Id="rId3" Type="http://schemas.openxmlformats.org/officeDocument/2006/relationships/hyperlink" Target="https://www.compmort.com/what-determines-the-value-of-a-home/#:~:text=Property%20size%20and%20usable%20space,-Lot%20size%20refers&amp;text=Consider%20the%20following%3A,are%20more%20appealing%20to%20buyers" TargetMode="Externa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hyperlink" Target="https://www.investopedia.com/articles/mortgages-real-estate/08/housing-appreciation.asp" TargetMode="External"/><Relationship Id="rId5" Type="http://schemas.openxmlformats.org/officeDocument/2006/relationships/hyperlink" Target="https://www.homelight.com/blog/how-much-value-does-a-bedroom-add/" TargetMode="External"/><Relationship Id="rId4" Type="http://schemas.openxmlformats.org/officeDocument/2006/relationships/hyperlink" Target="https://money.com/how-to-price-a-home/#:~:text=Quantity%20of%20bathrooms%20is%20more%20important%20than%20quality&amp;text=If%20an%20average%2Dsized%20home,price%20up%20thousands%20of%20dollars"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1C3281D-A46F-4842-9340-4CBC29E1B2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loudy oil paint art">
            <a:extLst>
              <a:ext uri="{FF2B5EF4-FFF2-40B4-BE49-F238E27FC236}">
                <a16:creationId xmlns:a16="http://schemas.microsoft.com/office/drawing/2014/main" id="{BAB49290-0D83-778D-E233-1D392F1E3515}"/>
              </a:ext>
            </a:extLst>
          </p:cNvPr>
          <p:cNvPicPr>
            <a:picLocks noChangeAspect="1"/>
          </p:cNvPicPr>
          <p:nvPr/>
        </p:nvPicPr>
        <p:blipFill>
          <a:blip r:embed="rId2">
            <a:alphaModFix amt="50000"/>
          </a:blip>
          <a:srcRect t="15257" b="474"/>
          <a:stretch/>
        </p:blipFill>
        <p:spPr>
          <a:xfrm>
            <a:off x="20" y="10"/>
            <a:ext cx="12191980" cy="6857990"/>
          </a:xfrm>
          <a:prstGeom prst="rect">
            <a:avLst/>
          </a:prstGeom>
        </p:spPr>
      </p:pic>
      <p:sp>
        <p:nvSpPr>
          <p:cNvPr id="2" name="Title 1">
            <a:extLst>
              <a:ext uri="{FF2B5EF4-FFF2-40B4-BE49-F238E27FC236}">
                <a16:creationId xmlns:a16="http://schemas.microsoft.com/office/drawing/2014/main" id="{BFD10BCF-1C46-A1F4-6DC4-071C3E8BCA2D}"/>
              </a:ext>
            </a:extLst>
          </p:cNvPr>
          <p:cNvSpPr>
            <a:spLocks noGrp="1"/>
          </p:cNvSpPr>
          <p:nvPr>
            <p:ph type="ctrTitle"/>
          </p:nvPr>
        </p:nvSpPr>
        <p:spPr>
          <a:xfrm>
            <a:off x="2238258" y="923687"/>
            <a:ext cx="7714388" cy="2850146"/>
          </a:xfrm>
        </p:spPr>
        <p:txBody>
          <a:bodyPr>
            <a:normAutofit/>
          </a:bodyPr>
          <a:lstStyle/>
          <a:p>
            <a:pPr marL="0" marR="0" algn="ctr">
              <a:lnSpc>
                <a:spcPct val="107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An Investigation of Factors Affecting the Sales Price </a:t>
            </a:r>
            <a:br>
              <a:rPr lang="en-US" sz="1800" kern="100" dirty="0">
                <a:effectLst/>
                <a:latin typeface="Aptos" panose="020B0004020202020204" pitchFamily="34" charset="0"/>
                <a:ea typeface="Aptos" panose="020B0004020202020204" pitchFamily="34" charset="0"/>
                <a:cs typeface="Times New Roman" panose="02020603050405020304" pitchFamily="18" charset="0"/>
              </a:rPr>
            </a:br>
            <a:r>
              <a:rPr lang="en-US" sz="1800" kern="100" dirty="0">
                <a:effectLst/>
                <a:latin typeface="Aptos" panose="020B0004020202020204" pitchFamily="34" charset="0"/>
                <a:ea typeface="Aptos" panose="020B0004020202020204" pitchFamily="34" charset="0"/>
                <a:cs typeface="Times New Roman" panose="02020603050405020304" pitchFamily="18" charset="0"/>
              </a:rPr>
              <a:t>of 1728 Single-family Homes in Saratoga NY.</a:t>
            </a:r>
            <a:br>
              <a:rPr lang="en-US" sz="1800" kern="100" dirty="0">
                <a:effectLst/>
                <a:latin typeface="Aptos" panose="020B0004020202020204" pitchFamily="34" charset="0"/>
                <a:ea typeface="Aptos" panose="020B0004020202020204" pitchFamily="34" charset="0"/>
                <a:cs typeface="Times New Roman" panose="02020603050405020304" pitchFamily="18" charset="0"/>
              </a:rPr>
            </a:br>
            <a:endParaRPr lang="en-US" dirty="0"/>
          </a:p>
        </p:txBody>
      </p:sp>
      <p:sp>
        <p:nvSpPr>
          <p:cNvPr id="3" name="Subtitle 2">
            <a:extLst>
              <a:ext uri="{FF2B5EF4-FFF2-40B4-BE49-F238E27FC236}">
                <a16:creationId xmlns:a16="http://schemas.microsoft.com/office/drawing/2014/main" id="{9344EF71-A49B-0C72-A51C-2F5D5EABD4C3}"/>
              </a:ext>
            </a:extLst>
          </p:cNvPr>
          <p:cNvSpPr>
            <a:spLocks noGrp="1"/>
          </p:cNvSpPr>
          <p:nvPr>
            <p:ph type="subTitle" idx="1"/>
          </p:nvPr>
        </p:nvSpPr>
        <p:spPr>
          <a:xfrm>
            <a:off x="2238258" y="4848464"/>
            <a:ext cx="7714388" cy="1085849"/>
          </a:xfrm>
        </p:spPr>
        <p:txBody>
          <a:bodyPr>
            <a:noAutofit/>
          </a:bodyPr>
          <a:lstStyle/>
          <a:p>
            <a:pPr marL="0" marR="0">
              <a:lnSpc>
                <a:spcPct val="107000"/>
              </a:lnSpc>
              <a:spcAft>
                <a:spcPts val="800"/>
              </a:spcAf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Angelo J. Vita, Peyton J. Hall</a:t>
            </a:r>
          </a:p>
          <a:p>
            <a:pPr marL="0" marR="0">
              <a:lnSpc>
                <a:spcPct val="107000"/>
              </a:lnSpc>
              <a:spcAft>
                <a:spcPts val="800"/>
              </a:spcAf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Dr. </a:t>
            </a:r>
            <a:r>
              <a:rPr lang="en-US" sz="1200" kern="100" dirty="0" err="1">
                <a:effectLst/>
                <a:latin typeface="Aptos" panose="020B0004020202020204" pitchFamily="34" charset="0"/>
                <a:ea typeface="Aptos" panose="020B0004020202020204" pitchFamily="34" charset="0"/>
                <a:cs typeface="Times New Roman" panose="02020603050405020304" pitchFamily="18" charset="0"/>
              </a:rPr>
              <a:t>Iresha</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200" kern="100" dirty="0" err="1">
                <a:effectLst/>
                <a:latin typeface="Aptos" panose="020B0004020202020204" pitchFamily="34" charset="0"/>
                <a:ea typeface="Aptos" panose="020B0004020202020204" pitchFamily="34" charset="0"/>
                <a:cs typeface="Times New Roman" panose="02020603050405020304" pitchFamily="18" charset="0"/>
              </a:rPr>
              <a:t>Premarathna</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Aft>
                <a:spcPts val="800"/>
              </a:spcAf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STAT 311-50</a:t>
            </a:r>
          </a:p>
          <a:p>
            <a:pPr marL="0" marR="0">
              <a:lnSpc>
                <a:spcPct val="107000"/>
              </a:lnSpc>
              <a:spcAft>
                <a:spcPts val="800"/>
              </a:spcAf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27 November 2024</a:t>
            </a:r>
          </a:p>
          <a:p>
            <a:pPr algn="ctr"/>
            <a:endParaRPr lang="en-US" sz="1200" dirty="0"/>
          </a:p>
        </p:txBody>
      </p:sp>
      <p:cxnSp>
        <p:nvCxnSpPr>
          <p:cNvPr id="11" name="Straight Connector 10">
            <a:extLst>
              <a:ext uri="{FF2B5EF4-FFF2-40B4-BE49-F238E27FC236}">
                <a16:creationId xmlns:a16="http://schemas.microsoft.com/office/drawing/2014/main" id="{D4EDB048-C82F-4E9B-BCE9-3D1DBE5D59C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09875" y="4578595"/>
            <a:ext cx="971155" cy="0"/>
          </a:xfrm>
          <a:prstGeom prst="line">
            <a:avLst/>
          </a:prstGeom>
          <a:ln w="3175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981835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loudy oil paint art">
            <a:extLst>
              <a:ext uri="{FF2B5EF4-FFF2-40B4-BE49-F238E27FC236}">
                <a16:creationId xmlns:a16="http://schemas.microsoft.com/office/drawing/2014/main" id="{518B2A0D-17DA-5D64-801F-CA6DDBE373C4}"/>
              </a:ext>
            </a:extLst>
          </p:cNvPr>
          <p:cNvPicPr>
            <a:picLocks noChangeAspect="1"/>
          </p:cNvPicPr>
          <p:nvPr/>
        </p:nvPicPr>
        <p:blipFill>
          <a:blip r:embed="rId2">
            <a:alphaModFix amt="50000"/>
          </a:blip>
          <a:srcRect t="14567" b="1194"/>
          <a:stretch/>
        </p:blipFill>
        <p:spPr>
          <a:xfrm>
            <a:off x="20" y="2520"/>
            <a:ext cx="12191980" cy="6855480"/>
          </a:xfrm>
          <a:prstGeom prst="rect">
            <a:avLst/>
          </a:prstGeom>
        </p:spPr>
      </p:pic>
      <p:sp>
        <p:nvSpPr>
          <p:cNvPr id="5" name="Title 1">
            <a:extLst>
              <a:ext uri="{FF2B5EF4-FFF2-40B4-BE49-F238E27FC236}">
                <a16:creationId xmlns:a16="http://schemas.microsoft.com/office/drawing/2014/main" id="{4CDC7D94-9056-408D-4CFD-AEF577B5943D}"/>
              </a:ext>
            </a:extLst>
          </p:cNvPr>
          <p:cNvSpPr>
            <a:spLocks noGrp="1"/>
          </p:cNvSpPr>
          <p:nvPr>
            <p:ph type="title"/>
          </p:nvPr>
        </p:nvSpPr>
        <p:spPr>
          <a:xfrm>
            <a:off x="0" y="0"/>
            <a:ext cx="2351314" cy="653143"/>
          </a:xfrm>
        </p:spPr>
        <p:txBody>
          <a:bodyPr anchor="t">
            <a:normAutofit/>
          </a:bodyPr>
          <a:lstStyle/>
          <a:p>
            <a:r>
              <a:rPr lang="en-US">
                <a:solidFill>
                  <a:srgbClr val="FFFFFF"/>
                </a:solidFill>
              </a:rPr>
              <a:t>Results:</a:t>
            </a:r>
            <a:endParaRPr lang="en-US" dirty="0">
              <a:solidFill>
                <a:srgbClr val="FFFFFF"/>
              </a:solidFill>
            </a:endParaRPr>
          </a:p>
        </p:txBody>
      </p:sp>
      <p:pic>
        <p:nvPicPr>
          <p:cNvPr id="6" name="Picture 5" descr="A close up of a text&#10;&#10;Description automatically generated">
            <a:extLst>
              <a:ext uri="{FF2B5EF4-FFF2-40B4-BE49-F238E27FC236}">
                <a16:creationId xmlns:a16="http://schemas.microsoft.com/office/drawing/2014/main" id="{8904CEE5-F997-0C91-D5F5-694BAE9428D7}"/>
              </a:ext>
            </a:extLst>
          </p:cNvPr>
          <p:cNvPicPr>
            <a:picLocks noChangeAspect="1"/>
          </p:cNvPicPr>
          <p:nvPr/>
        </p:nvPicPr>
        <p:blipFill>
          <a:blip r:embed="rId3"/>
          <a:stretch>
            <a:fillRect/>
          </a:stretch>
        </p:blipFill>
        <p:spPr>
          <a:xfrm>
            <a:off x="8605157" y="0"/>
            <a:ext cx="3586843" cy="6858000"/>
          </a:xfrm>
          <a:prstGeom prst="rect">
            <a:avLst/>
          </a:prstGeom>
        </p:spPr>
      </p:pic>
      <p:sp>
        <p:nvSpPr>
          <p:cNvPr id="13" name="TextBox 12">
            <a:extLst>
              <a:ext uri="{FF2B5EF4-FFF2-40B4-BE49-F238E27FC236}">
                <a16:creationId xmlns:a16="http://schemas.microsoft.com/office/drawing/2014/main" id="{200C61B4-CD38-5A5C-70F2-9899C0B8DC50}"/>
              </a:ext>
            </a:extLst>
          </p:cNvPr>
          <p:cNvSpPr txBox="1"/>
          <p:nvPr/>
        </p:nvSpPr>
        <p:spPr>
          <a:xfrm>
            <a:off x="0" y="814603"/>
            <a:ext cx="6164036" cy="3416320"/>
          </a:xfrm>
          <a:prstGeom prst="rect">
            <a:avLst/>
          </a:prstGeom>
          <a:noFill/>
        </p:spPr>
        <p:txBody>
          <a:bodyPr wrap="square">
            <a:spAutoFit/>
          </a:bodyPr>
          <a:lstStyle/>
          <a:p>
            <a:r>
              <a:rPr lang="en-US" sz="1800" dirty="0">
                <a:effectLst/>
                <a:latin typeface="Aptos" panose="020B0004020202020204" pitchFamily="34" charset="0"/>
                <a:ea typeface="Aptos" panose="020B0004020202020204" pitchFamily="34" charset="0"/>
                <a:cs typeface="Aptos" panose="020B0004020202020204" pitchFamily="34" charset="0"/>
              </a:rPr>
              <a:t>For our prediction equation of </a:t>
            </a:r>
            <a:r>
              <a:rPr lang="en-US" sz="1800" dirty="0">
                <a:effectLst/>
                <a:latin typeface="Aptos" panose="020B0004020202020204" pitchFamily="34" charset="0"/>
                <a:ea typeface="Aptos" panose="020B0004020202020204" pitchFamily="34" charset="0"/>
                <a:cs typeface="Times New Roman" panose="02020603050405020304" pitchFamily="18" charset="0"/>
              </a:rPr>
              <a:t>Model 4 thus the effect is seen in the that whenever we assign a value of 1 to one of the dummy variables for floor height it will increase the estimated mean sale price by a fixed amount, meaning that it will push the E(y) value up or down depending on the β parameter associated with the dummy variable. For example, with our prediction equation we can see that when there is a no waterfront (β20=1), then the value of E(y) will decrease by $70767.70 regardless of age, lot size, living area, or land value. The effect of age, lot size, land value, and living area (x1-4) can be determined by plotting y-hat as a function of each of the variables for given values of the other. </a:t>
            </a:r>
            <a:endParaRPr lang="en-US" dirty="0"/>
          </a:p>
        </p:txBody>
      </p:sp>
    </p:spTree>
    <p:extLst>
      <p:ext uri="{BB962C8B-B14F-4D97-AF65-F5344CB8AC3E}">
        <p14:creationId xmlns:p14="http://schemas.microsoft.com/office/powerpoint/2010/main" val="24721205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loudy oil paint art">
            <a:extLst>
              <a:ext uri="{FF2B5EF4-FFF2-40B4-BE49-F238E27FC236}">
                <a16:creationId xmlns:a16="http://schemas.microsoft.com/office/drawing/2014/main" id="{C70DAA50-2A69-91CC-C0A9-6F84C5096345}"/>
              </a:ext>
            </a:extLst>
          </p:cNvPr>
          <p:cNvPicPr>
            <a:picLocks noChangeAspect="1"/>
          </p:cNvPicPr>
          <p:nvPr/>
        </p:nvPicPr>
        <p:blipFill>
          <a:blip r:embed="rId2">
            <a:alphaModFix amt="50000"/>
          </a:blip>
          <a:srcRect t="14567" b="1194"/>
          <a:stretch/>
        </p:blipFill>
        <p:spPr>
          <a:xfrm>
            <a:off x="20" y="2520"/>
            <a:ext cx="12191980" cy="6855480"/>
          </a:xfrm>
          <a:prstGeom prst="rect">
            <a:avLst/>
          </a:prstGeom>
        </p:spPr>
      </p:pic>
      <p:sp>
        <p:nvSpPr>
          <p:cNvPr id="5" name="Title 1">
            <a:extLst>
              <a:ext uri="{FF2B5EF4-FFF2-40B4-BE49-F238E27FC236}">
                <a16:creationId xmlns:a16="http://schemas.microsoft.com/office/drawing/2014/main" id="{3FB77FA0-655D-0F78-6591-6A4D1F79924A}"/>
              </a:ext>
            </a:extLst>
          </p:cNvPr>
          <p:cNvSpPr>
            <a:spLocks noGrp="1"/>
          </p:cNvSpPr>
          <p:nvPr>
            <p:ph type="title"/>
          </p:nvPr>
        </p:nvSpPr>
        <p:spPr>
          <a:xfrm>
            <a:off x="0" y="0"/>
            <a:ext cx="2351314" cy="653143"/>
          </a:xfrm>
        </p:spPr>
        <p:txBody>
          <a:bodyPr anchor="t">
            <a:normAutofit/>
          </a:bodyPr>
          <a:lstStyle/>
          <a:p>
            <a:r>
              <a:rPr lang="en-US">
                <a:solidFill>
                  <a:srgbClr val="FFFFFF"/>
                </a:solidFill>
              </a:rPr>
              <a:t>Results:</a:t>
            </a:r>
            <a:endParaRPr lang="en-US" dirty="0">
              <a:solidFill>
                <a:srgbClr val="FFFFFF"/>
              </a:solidFill>
            </a:endParaRPr>
          </a:p>
        </p:txBody>
      </p:sp>
      <p:sp>
        <p:nvSpPr>
          <p:cNvPr id="7" name="TextBox 6">
            <a:extLst>
              <a:ext uri="{FF2B5EF4-FFF2-40B4-BE49-F238E27FC236}">
                <a16:creationId xmlns:a16="http://schemas.microsoft.com/office/drawing/2014/main" id="{738A7C62-F649-968B-C288-5110751D150C}"/>
              </a:ext>
            </a:extLst>
          </p:cNvPr>
          <p:cNvSpPr txBox="1"/>
          <p:nvPr/>
        </p:nvSpPr>
        <p:spPr>
          <a:xfrm>
            <a:off x="0" y="653142"/>
            <a:ext cx="3526971" cy="2585323"/>
          </a:xfrm>
          <a:prstGeom prst="rect">
            <a:avLst/>
          </a:prstGeom>
          <a:noFill/>
        </p:spPr>
        <p:txBody>
          <a:bodyPr wrap="square">
            <a:spAutoFit/>
          </a:bodyPr>
          <a:lstStyle/>
          <a:p>
            <a:r>
              <a:rPr lang="en-US" sz="1800" dirty="0">
                <a:effectLst/>
                <a:latin typeface="Aptos" panose="020B0004020202020204" pitchFamily="34" charset="0"/>
                <a:ea typeface="Aptos" panose="020B0004020202020204" pitchFamily="34" charset="0"/>
                <a:cs typeface="Times New Roman" panose="02020603050405020304" pitchFamily="18" charset="0"/>
              </a:rPr>
              <a:t>For example suppose we wish to determine the relationship between y-hat and x1. With x2-4=0. The prediction curve for all the houses relating y-hat to lot size x1, can be graphed showing us the overall effect this variable has on the predicted values of the houses. </a:t>
            </a:r>
            <a:endParaRPr lang="en-US" dirty="0"/>
          </a:p>
        </p:txBody>
      </p:sp>
      <p:pic>
        <p:nvPicPr>
          <p:cNvPr id="8" name="Picture 7" descr="A screen shot of a graph&#10;&#10;Description automatically generated">
            <a:extLst>
              <a:ext uri="{FF2B5EF4-FFF2-40B4-BE49-F238E27FC236}">
                <a16:creationId xmlns:a16="http://schemas.microsoft.com/office/drawing/2014/main" id="{F1418344-4E54-3980-29A1-B7509B2153FB}"/>
              </a:ext>
            </a:extLst>
          </p:cNvPr>
          <p:cNvPicPr>
            <a:picLocks noChangeAspect="1"/>
          </p:cNvPicPr>
          <p:nvPr/>
        </p:nvPicPr>
        <p:blipFill>
          <a:blip r:embed="rId3"/>
          <a:stretch>
            <a:fillRect/>
          </a:stretch>
        </p:blipFill>
        <p:spPr>
          <a:xfrm>
            <a:off x="4487433" y="7860"/>
            <a:ext cx="4816928" cy="3478125"/>
          </a:xfrm>
          <a:prstGeom prst="rect">
            <a:avLst/>
          </a:prstGeom>
        </p:spPr>
      </p:pic>
      <p:sp>
        <p:nvSpPr>
          <p:cNvPr id="10" name="TextBox 9">
            <a:extLst>
              <a:ext uri="{FF2B5EF4-FFF2-40B4-BE49-F238E27FC236}">
                <a16:creationId xmlns:a16="http://schemas.microsoft.com/office/drawing/2014/main" id="{28A01E1C-33BC-7F8F-37D0-DD38E02B5CF6}"/>
              </a:ext>
            </a:extLst>
          </p:cNvPr>
          <p:cNvSpPr txBox="1"/>
          <p:nvPr/>
        </p:nvSpPr>
        <p:spPr>
          <a:xfrm>
            <a:off x="0" y="3182078"/>
            <a:ext cx="4327071" cy="3693319"/>
          </a:xfrm>
          <a:prstGeom prst="rect">
            <a:avLst/>
          </a:prstGeom>
          <a:noFill/>
        </p:spPr>
        <p:txBody>
          <a:bodyPr wrap="square">
            <a:spAutoFit/>
          </a:bodyPr>
          <a:lstStyle/>
          <a:p>
            <a:r>
              <a:rPr lang="en-US" sz="1800" dirty="0">
                <a:effectLst/>
                <a:latin typeface="Aptos" panose="020B0004020202020204" pitchFamily="34" charset="0"/>
                <a:ea typeface="Aptos" panose="020B0004020202020204" pitchFamily="34" charset="0"/>
                <a:cs typeface="Times New Roman" panose="02020603050405020304" pitchFamily="18" charset="0"/>
              </a:rPr>
              <a:t>As we can the values are mostly concentrated on the left side but there is a slight upward trend the farther right one go in the graph. Generally the larger a property the more value it will have. Which is pretty common trend in the real estate market</a:t>
            </a:r>
            <a:r>
              <a:rPr lang="en-US" sz="1800" baseline="30000" dirty="0">
                <a:effectLst/>
                <a:latin typeface="Aptos" panose="020B0004020202020204" pitchFamily="34" charset="0"/>
                <a:ea typeface="Aptos" panose="020B0004020202020204" pitchFamily="34" charset="0"/>
                <a:cs typeface="Times New Roman" panose="02020603050405020304" pitchFamily="18" charset="0"/>
              </a:rPr>
              <a:t>4</a:t>
            </a:r>
            <a:r>
              <a:rPr lang="en-US" sz="1800" dirty="0">
                <a:effectLst/>
                <a:latin typeface="Aptos" panose="020B0004020202020204" pitchFamily="34" charset="0"/>
                <a:ea typeface="Aptos" panose="020B0004020202020204" pitchFamily="34" charset="0"/>
                <a:cs typeface="Times New Roman" panose="02020603050405020304" pitchFamily="18" charset="0"/>
              </a:rPr>
              <a:t>. What is </a:t>
            </a:r>
            <a:r>
              <a:rPr lang="en-US" sz="1800" dirty="0" err="1">
                <a:effectLst/>
                <a:latin typeface="Aptos" panose="020B0004020202020204" pitchFamily="34" charset="0"/>
                <a:ea typeface="Aptos" panose="020B0004020202020204" pitchFamily="34" charset="0"/>
                <a:cs typeface="Times New Roman" panose="02020603050405020304" pitchFamily="18" charset="0"/>
              </a:rPr>
              <a:t>noteworty</a:t>
            </a:r>
            <a:r>
              <a:rPr lang="en-US" sz="1800" dirty="0">
                <a:effectLst/>
                <a:latin typeface="Aptos" panose="020B0004020202020204" pitchFamily="34" charset="0"/>
                <a:ea typeface="Aptos" panose="020B0004020202020204" pitchFamily="34" charset="0"/>
                <a:cs typeface="Times New Roman" panose="02020603050405020304" pitchFamily="18" charset="0"/>
              </a:rPr>
              <a:t> is that the increase in price is not a major and easily visible trend meaning that the value of the land must have some impact on this. Which we can see when we set the other variables as constants as we did with x1, and have x3=1 and x1,x2,x4=0.</a:t>
            </a:r>
            <a:endParaRPr lang="en-US" dirty="0"/>
          </a:p>
        </p:txBody>
      </p:sp>
      <p:pic>
        <p:nvPicPr>
          <p:cNvPr id="11" name="Picture 10" descr="A screen shot of a graph&#10;&#10;Description automatically generated">
            <a:extLst>
              <a:ext uri="{FF2B5EF4-FFF2-40B4-BE49-F238E27FC236}">
                <a16:creationId xmlns:a16="http://schemas.microsoft.com/office/drawing/2014/main" id="{9F8B4597-1E4E-8FB4-A2E9-0B0F4AF43A67}"/>
              </a:ext>
            </a:extLst>
          </p:cNvPr>
          <p:cNvPicPr>
            <a:picLocks noChangeAspect="1"/>
          </p:cNvPicPr>
          <p:nvPr/>
        </p:nvPicPr>
        <p:blipFill>
          <a:blip r:embed="rId4"/>
          <a:stretch>
            <a:fillRect/>
          </a:stretch>
        </p:blipFill>
        <p:spPr>
          <a:xfrm>
            <a:off x="4523016" y="3485985"/>
            <a:ext cx="4689791" cy="3386325"/>
          </a:xfrm>
          <a:prstGeom prst="rect">
            <a:avLst/>
          </a:prstGeom>
        </p:spPr>
      </p:pic>
      <p:sp>
        <p:nvSpPr>
          <p:cNvPr id="13" name="TextBox 12">
            <a:extLst>
              <a:ext uri="{FF2B5EF4-FFF2-40B4-BE49-F238E27FC236}">
                <a16:creationId xmlns:a16="http://schemas.microsoft.com/office/drawing/2014/main" id="{35954028-AA6F-E1C5-93C0-DA180895A25D}"/>
              </a:ext>
            </a:extLst>
          </p:cNvPr>
          <p:cNvSpPr txBox="1"/>
          <p:nvPr/>
        </p:nvSpPr>
        <p:spPr>
          <a:xfrm>
            <a:off x="9408752" y="3429000"/>
            <a:ext cx="2257425" cy="3416320"/>
          </a:xfrm>
          <a:prstGeom prst="rect">
            <a:avLst/>
          </a:prstGeom>
          <a:noFill/>
        </p:spPr>
        <p:txBody>
          <a:bodyPr wrap="square">
            <a:spAutoFit/>
          </a:bodyPr>
          <a:lstStyle/>
          <a:p>
            <a:r>
              <a:rPr lang="en-US" sz="1800" dirty="0">
                <a:effectLst/>
                <a:latin typeface="Aptos" panose="020B0004020202020204" pitchFamily="34" charset="0"/>
                <a:ea typeface="Aptos" panose="020B0004020202020204" pitchFamily="34" charset="0"/>
                <a:cs typeface="Aptos" panose="020B0004020202020204" pitchFamily="34" charset="0"/>
              </a:rPr>
              <a:t>As we can see there is a clear upward trend to the predicted price related to land value. However as seen in the graph there is clearly heteroskedasticity in the graph. So transforming it with a sqrt(x2) gives us</a:t>
            </a:r>
            <a:endParaRPr lang="en-US" dirty="0"/>
          </a:p>
        </p:txBody>
      </p:sp>
    </p:spTree>
    <p:extLst>
      <p:ext uri="{BB962C8B-B14F-4D97-AF65-F5344CB8AC3E}">
        <p14:creationId xmlns:p14="http://schemas.microsoft.com/office/powerpoint/2010/main" val="37855354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loudy oil paint art">
            <a:extLst>
              <a:ext uri="{FF2B5EF4-FFF2-40B4-BE49-F238E27FC236}">
                <a16:creationId xmlns:a16="http://schemas.microsoft.com/office/drawing/2014/main" id="{E119EF48-7C41-2663-3212-32B42F82B22F}"/>
              </a:ext>
            </a:extLst>
          </p:cNvPr>
          <p:cNvPicPr>
            <a:picLocks noChangeAspect="1"/>
          </p:cNvPicPr>
          <p:nvPr/>
        </p:nvPicPr>
        <p:blipFill>
          <a:blip r:embed="rId2">
            <a:alphaModFix amt="50000"/>
          </a:blip>
          <a:srcRect t="14567" b="1194"/>
          <a:stretch/>
        </p:blipFill>
        <p:spPr>
          <a:xfrm>
            <a:off x="20" y="2520"/>
            <a:ext cx="12191980" cy="6855480"/>
          </a:xfrm>
          <a:prstGeom prst="rect">
            <a:avLst/>
          </a:prstGeom>
        </p:spPr>
      </p:pic>
      <p:sp>
        <p:nvSpPr>
          <p:cNvPr id="5" name="Title 1">
            <a:extLst>
              <a:ext uri="{FF2B5EF4-FFF2-40B4-BE49-F238E27FC236}">
                <a16:creationId xmlns:a16="http://schemas.microsoft.com/office/drawing/2014/main" id="{0058E4A6-0C04-969C-09DD-6279CEB181DB}"/>
              </a:ext>
            </a:extLst>
          </p:cNvPr>
          <p:cNvSpPr>
            <a:spLocks noGrp="1"/>
          </p:cNvSpPr>
          <p:nvPr>
            <p:ph type="title"/>
          </p:nvPr>
        </p:nvSpPr>
        <p:spPr>
          <a:xfrm>
            <a:off x="0" y="0"/>
            <a:ext cx="2351314" cy="653143"/>
          </a:xfrm>
        </p:spPr>
        <p:txBody>
          <a:bodyPr anchor="t">
            <a:normAutofit/>
          </a:bodyPr>
          <a:lstStyle/>
          <a:p>
            <a:r>
              <a:rPr lang="en-US">
                <a:solidFill>
                  <a:srgbClr val="FFFFFF"/>
                </a:solidFill>
              </a:rPr>
              <a:t>Results:</a:t>
            </a:r>
            <a:endParaRPr lang="en-US" dirty="0">
              <a:solidFill>
                <a:srgbClr val="FFFFFF"/>
              </a:solidFill>
            </a:endParaRPr>
          </a:p>
        </p:txBody>
      </p:sp>
      <p:pic>
        <p:nvPicPr>
          <p:cNvPr id="6" name="Picture 5" descr="A screen shot of a graph&#10;&#10;Description automatically generated">
            <a:extLst>
              <a:ext uri="{FF2B5EF4-FFF2-40B4-BE49-F238E27FC236}">
                <a16:creationId xmlns:a16="http://schemas.microsoft.com/office/drawing/2014/main" id="{3B14FD10-6E11-D1DB-67DC-19A9EDDC1042}"/>
              </a:ext>
            </a:extLst>
          </p:cNvPr>
          <p:cNvPicPr>
            <a:picLocks noChangeAspect="1"/>
          </p:cNvPicPr>
          <p:nvPr/>
        </p:nvPicPr>
        <p:blipFill>
          <a:blip r:embed="rId3"/>
          <a:srcRect r="18634"/>
          <a:stretch/>
        </p:blipFill>
        <p:spPr>
          <a:xfrm>
            <a:off x="-11" y="3247400"/>
            <a:ext cx="4065825" cy="3608080"/>
          </a:xfrm>
          <a:prstGeom prst="rect">
            <a:avLst/>
          </a:prstGeom>
        </p:spPr>
      </p:pic>
      <p:sp>
        <p:nvSpPr>
          <p:cNvPr id="8" name="TextBox 7">
            <a:extLst>
              <a:ext uri="{FF2B5EF4-FFF2-40B4-BE49-F238E27FC236}">
                <a16:creationId xmlns:a16="http://schemas.microsoft.com/office/drawing/2014/main" id="{3773AEDF-B6BF-42DC-21FD-66C97912A86B}"/>
              </a:ext>
            </a:extLst>
          </p:cNvPr>
          <p:cNvSpPr txBox="1"/>
          <p:nvPr/>
        </p:nvSpPr>
        <p:spPr>
          <a:xfrm>
            <a:off x="-21" y="607633"/>
            <a:ext cx="4408735" cy="2585323"/>
          </a:xfrm>
          <a:prstGeom prst="rect">
            <a:avLst/>
          </a:prstGeom>
          <a:noFill/>
        </p:spPr>
        <p:txBody>
          <a:bodyPr wrap="square">
            <a:spAutoFit/>
          </a:bodyPr>
          <a:lstStyle/>
          <a:p>
            <a:r>
              <a:rPr lang="en-US" sz="1800" dirty="0">
                <a:effectLst/>
                <a:latin typeface="Aptos" panose="020B0004020202020204" pitchFamily="34" charset="0"/>
                <a:ea typeface="Aptos" panose="020B0004020202020204" pitchFamily="34" charset="0"/>
                <a:cs typeface="Times New Roman" panose="02020603050405020304" pitchFamily="18" charset="0"/>
              </a:rPr>
              <a:t>And seen is the trend more clearly visible, of the increasing land value equals a higher predicted price. Which is consistent with realtor experience and data</a:t>
            </a:r>
            <a:r>
              <a:rPr lang="en-US" sz="1800" baseline="30000" dirty="0">
                <a:effectLst/>
                <a:latin typeface="Aptos" panose="020B0004020202020204" pitchFamily="34" charset="0"/>
                <a:ea typeface="Aptos" panose="020B0004020202020204" pitchFamily="34" charset="0"/>
                <a:cs typeface="Times New Roman" panose="02020603050405020304" pitchFamily="18" charset="0"/>
              </a:rPr>
              <a:t>4</a:t>
            </a:r>
            <a:r>
              <a:rPr lang="en-US" sz="1800" dirty="0">
                <a:effectLst/>
                <a:latin typeface="Aptos" panose="020B0004020202020204" pitchFamily="34" charset="0"/>
                <a:ea typeface="Aptos" panose="020B0004020202020204" pitchFamily="34" charset="0"/>
                <a:cs typeface="Times New Roman" panose="02020603050405020304" pitchFamily="18" charset="0"/>
              </a:rPr>
              <a:t>. But living area has always contributed positively to housing prices</a:t>
            </a:r>
            <a:r>
              <a:rPr lang="en-US" sz="1800" baseline="30000" dirty="0">
                <a:effectLst/>
                <a:latin typeface="Aptos" panose="020B0004020202020204" pitchFamily="34" charset="0"/>
                <a:ea typeface="Aptos" panose="020B0004020202020204" pitchFamily="34" charset="0"/>
                <a:cs typeface="Times New Roman" panose="02020603050405020304" pitchFamily="18" charset="0"/>
              </a:rPr>
              <a:t>1,2,3,4</a:t>
            </a:r>
            <a:r>
              <a:rPr lang="en-US" sz="1800" dirty="0">
                <a:effectLst/>
                <a:latin typeface="Aptos" panose="020B0004020202020204" pitchFamily="34" charset="0"/>
                <a:ea typeface="Aptos" panose="020B0004020202020204" pitchFamily="34" charset="0"/>
                <a:cs typeface="Times New Roman" panose="02020603050405020304" pitchFamily="18" charset="0"/>
              </a:rPr>
              <a:t>. So for our next x variable we will see the effect living area has on predicted price. So x4=1 and x1-3=0. Giving us the graph</a:t>
            </a:r>
            <a:endParaRPr lang="en-US" dirty="0"/>
          </a:p>
        </p:txBody>
      </p:sp>
      <p:pic>
        <p:nvPicPr>
          <p:cNvPr id="9" name="Picture 8" descr="A screen shot of a graph&#10;&#10;Description automatically generated">
            <a:extLst>
              <a:ext uri="{FF2B5EF4-FFF2-40B4-BE49-F238E27FC236}">
                <a16:creationId xmlns:a16="http://schemas.microsoft.com/office/drawing/2014/main" id="{682623DB-634A-7B96-3F9A-A02867521D9D}"/>
              </a:ext>
            </a:extLst>
          </p:cNvPr>
          <p:cNvPicPr>
            <a:picLocks noChangeAspect="1"/>
          </p:cNvPicPr>
          <p:nvPr/>
        </p:nvPicPr>
        <p:blipFill>
          <a:blip r:embed="rId4"/>
          <a:srcRect r="17742"/>
          <a:stretch/>
        </p:blipFill>
        <p:spPr>
          <a:xfrm>
            <a:off x="4408714" y="0"/>
            <a:ext cx="4065825" cy="3568973"/>
          </a:xfrm>
          <a:prstGeom prst="rect">
            <a:avLst/>
          </a:prstGeom>
        </p:spPr>
      </p:pic>
      <p:sp>
        <p:nvSpPr>
          <p:cNvPr id="12" name="TextBox 11">
            <a:extLst>
              <a:ext uri="{FF2B5EF4-FFF2-40B4-BE49-F238E27FC236}">
                <a16:creationId xmlns:a16="http://schemas.microsoft.com/office/drawing/2014/main" id="{23506287-BD3D-5B20-409A-8DBBE7781840}"/>
              </a:ext>
            </a:extLst>
          </p:cNvPr>
          <p:cNvSpPr txBox="1"/>
          <p:nvPr/>
        </p:nvSpPr>
        <p:spPr>
          <a:xfrm>
            <a:off x="4370430" y="3568973"/>
            <a:ext cx="4386923" cy="2862322"/>
          </a:xfrm>
          <a:prstGeom prst="rect">
            <a:avLst/>
          </a:prstGeom>
          <a:noFill/>
        </p:spPr>
        <p:txBody>
          <a:bodyPr wrap="square">
            <a:spAutoFit/>
          </a:bodyPr>
          <a:lstStyle/>
          <a:p>
            <a:r>
              <a:rPr lang="en-US" sz="1800" dirty="0">
                <a:effectLst/>
                <a:latin typeface="Aptos" panose="020B0004020202020204" pitchFamily="34" charset="0"/>
                <a:ea typeface="Aptos" panose="020B0004020202020204" pitchFamily="34" charset="0"/>
                <a:cs typeface="Aptos" panose="020B0004020202020204" pitchFamily="34" charset="0"/>
              </a:rPr>
              <a:t>Further transformation of this model, log, sqrt, squared, lead to further heteroskedasticity. But from this graph there is a clear upward trend of predicted price vs. living area. Which is consistent with realtor experience and data</a:t>
            </a:r>
            <a:r>
              <a:rPr lang="en-US" sz="1800" baseline="30000" dirty="0">
                <a:effectLst/>
                <a:latin typeface="Aptos" panose="020B0004020202020204" pitchFamily="34" charset="0"/>
                <a:ea typeface="Aptos" panose="020B0004020202020204" pitchFamily="34" charset="0"/>
                <a:cs typeface="Aptos" panose="020B0004020202020204" pitchFamily="34" charset="0"/>
              </a:rPr>
              <a:t>1.2.3.4</a:t>
            </a:r>
            <a:r>
              <a:rPr lang="en-US" sz="1800" dirty="0">
                <a:effectLst/>
                <a:latin typeface="Aptos" panose="020B0004020202020204" pitchFamily="34" charset="0"/>
                <a:ea typeface="Aptos" panose="020B0004020202020204" pitchFamily="34" charset="0"/>
                <a:cs typeface="Aptos" panose="020B0004020202020204" pitchFamily="34" charset="0"/>
              </a:rPr>
              <a:t>.  But what about age? Age can have an impact on the housing price</a:t>
            </a:r>
            <a:r>
              <a:rPr lang="en-US" sz="1800" baseline="30000" dirty="0">
                <a:effectLst/>
                <a:latin typeface="Aptos" panose="020B0004020202020204" pitchFamily="34" charset="0"/>
                <a:ea typeface="Aptos" panose="020B0004020202020204" pitchFamily="34" charset="0"/>
                <a:cs typeface="Aptos" panose="020B0004020202020204" pitchFamily="34" charset="0"/>
              </a:rPr>
              <a:t>1</a:t>
            </a:r>
            <a:r>
              <a:rPr lang="en-US" sz="1800" dirty="0">
                <a:effectLst/>
                <a:latin typeface="Aptos" panose="020B0004020202020204" pitchFamily="34" charset="0"/>
                <a:ea typeface="Aptos" panose="020B0004020202020204" pitchFamily="34" charset="0"/>
                <a:cs typeface="Aptos" panose="020B0004020202020204" pitchFamily="34" charset="0"/>
              </a:rPr>
              <a:t>. But when we graph it we get the grap</a:t>
            </a:r>
            <a:r>
              <a:rPr lang="en-US" dirty="0">
                <a:latin typeface="Aptos" panose="020B0004020202020204" pitchFamily="34" charset="0"/>
                <a:ea typeface="Aptos" panose="020B0004020202020204" pitchFamily="34" charset="0"/>
                <a:cs typeface="Aptos" panose="020B0004020202020204" pitchFamily="34" charset="0"/>
              </a:rPr>
              <a:t>h in the upper right predicted price vs. age.</a:t>
            </a:r>
            <a:endParaRPr lang="en-US" dirty="0"/>
          </a:p>
        </p:txBody>
      </p:sp>
      <p:pic>
        <p:nvPicPr>
          <p:cNvPr id="14" name="Picture 13" descr="A screen shot of a graph&#10;&#10;Description automatically generated">
            <a:extLst>
              <a:ext uri="{FF2B5EF4-FFF2-40B4-BE49-F238E27FC236}">
                <a16:creationId xmlns:a16="http://schemas.microsoft.com/office/drawing/2014/main" id="{7935E081-DE47-F21D-7034-91E61D984E07}"/>
              </a:ext>
            </a:extLst>
          </p:cNvPr>
          <p:cNvPicPr>
            <a:picLocks noChangeAspect="1"/>
          </p:cNvPicPr>
          <p:nvPr/>
        </p:nvPicPr>
        <p:blipFill>
          <a:blip r:embed="rId5"/>
          <a:srcRect r="19055"/>
          <a:stretch/>
        </p:blipFill>
        <p:spPr>
          <a:xfrm>
            <a:off x="8578034" y="416567"/>
            <a:ext cx="3554186" cy="3152405"/>
          </a:xfrm>
          <a:prstGeom prst="rect">
            <a:avLst/>
          </a:prstGeom>
        </p:spPr>
      </p:pic>
      <p:sp>
        <p:nvSpPr>
          <p:cNvPr id="18" name="TextBox 17">
            <a:extLst>
              <a:ext uri="{FF2B5EF4-FFF2-40B4-BE49-F238E27FC236}">
                <a16:creationId xmlns:a16="http://schemas.microsoft.com/office/drawing/2014/main" id="{8EDA6E2B-A85A-6A17-ED29-F3FB2BA2FF6D}"/>
              </a:ext>
            </a:extLst>
          </p:cNvPr>
          <p:cNvSpPr txBox="1"/>
          <p:nvPr/>
        </p:nvSpPr>
        <p:spPr>
          <a:xfrm>
            <a:off x="8757353" y="3568974"/>
            <a:ext cx="3434626" cy="3342197"/>
          </a:xfrm>
          <a:prstGeom prst="rect">
            <a:avLst/>
          </a:prstGeom>
          <a:noFill/>
        </p:spPr>
        <p:txBody>
          <a:bodyPr wrap="square">
            <a:spAutoFit/>
          </a:bodyPr>
          <a:lstStyle/>
          <a:p>
            <a:pPr marL="0" marR="0">
              <a:lnSpc>
                <a:spcPct val="107000"/>
              </a:lnSpc>
              <a:spcAft>
                <a:spcPts val="800"/>
              </a:spcAft>
            </a:pPr>
            <a:r>
              <a:rPr lang="en-US" sz="1800" kern="100" dirty="0">
                <a:effectLst/>
                <a:latin typeface="Aptos" panose="020B0004020202020204" pitchFamily="34" charset="0"/>
                <a:ea typeface="Aptos" panose="020B0004020202020204" pitchFamily="34" charset="0"/>
                <a:cs typeface="Aptos" panose="020B0004020202020204" pitchFamily="34" charset="0"/>
              </a:rPr>
              <a:t>Unfortunately</a:t>
            </a:r>
            <a:r>
              <a:rPr lang="en-US" kern="100" dirty="0">
                <a:latin typeface="Aptos" panose="020B0004020202020204" pitchFamily="34" charset="0"/>
                <a:ea typeface="Aptos" panose="020B0004020202020204" pitchFamily="34" charset="0"/>
                <a:cs typeface="Aptos" panose="020B0004020202020204" pitchFamily="34" charset="0"/>
              </a:rPr>
              <a:t> </a:t>
            </a:r>
            <a:r>
              <a:rPr lang="en-US" sz="1800" kern="100" dirty="0">
                <a:effectLst/>
                <a:latin typeface="Aptos" panose="020B0004020202020204" pitchFamily="34" charset="0"/>
                <a:ea typeface="Aptos" panose="020B0004020202020204" pitchFamily="34" charset="0"/>
                <a:cs typeface="Aptos" panose="020B0004020202020204" pitchFamily="34" charset="0"/>
              </a:rPr>
              <a:t>further transformations skew the data more. But the clear slight downward trend is visible, but it is very slight and small which our reference confirms as age can have charm but also further maintenance, so it depends on the house in question meaning age has a very minimal impact on mean sales price.</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25688799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loudy oil paint art">
            <a:extLst>
              <a:ext uri="{FF2B5EF4-FFF2-40B4-BE49-F238E27FC236}">
                <a16:creationId xmlns:a16="http://schemas.microsoft.com/office/drawing/2014/main" id="{F84F2AA3-90EE-BAC9-03E5-225BE624E432}"/>
              </a:ext>
            </a:extLst>
          </p:cNvPr>
          <p:cNvPicPr>
            <a:picLocks noChangeAspect="1"/>
          </p:cNvPicPr>
          <p:nvPr/>
        </p:nvPicPr>
        <p:blipFill>
          <a:blip r:embed="rId2">
            <a:alphaModFix amt="50000"/>
          </a:blip>
          <a:srcRect t="14567" b="1194"/>
          <a:stretch/>
        </p:blipFill>
        <p:spPr>
          <a:xfrm>
            <a:off x="20" y="2520"/>
            <a:ext cx="12191980" cy="6855480"/>
          </a:xfrm>
          <a:prstGeom prst="rect">
            <a:avLst/>
          </a:prstGeom>
        </p:spPr>
      </p:pic>
      <p:sp>
        <p:nvSpPr>
          <p:cNvPr id="6" name="TextBox 5">
            <a:extLst>
              <a:ext uri="{FF2B5EF4-FFF2-40B4-BE49-F238E27FC236}">
                <a16:creationId xmlns:a16="http://schemas.microsoft.com/office/drawing/2014/main" id="{7211F879-C97C-1527-4187-7288B4E37E8C}"/>
              </a:ext>
            </a:extLst>
          </p:cNvPr>
          <p:cNvSpPr txBox="1"/>
          <p:nvPr/>
        </p:nvSpPr>
        <p:spPr>
          <a:xfrm>
            <a:off x="0" y="1"/>
            <a:ext cx="2645229" cy="1077218"/>
          </a:xfrm>
          <a:prstGeom prst="rect">
            <a:avLst/>
          </a:prstGeom>
          <a:noFill/>
        </p:spPr>
        <p:txBody>
          <a:bodyPr wrap="square">
            <a:spAutoFit/>
          </a:bodyPr>
          <a:lstStyle/>
          <a:p>
            <a:r>
              <a:rPr lang="en-US" sz="3200" b="1" u="sng" dirty="0">
                <a:effectLst/>
                <a:latin typeface="Aptos" panose="020B0004020202020204" pitchFamily="34" charset="0"/>
                <a:ea typeface="Aptos" panose="020B0004020202020204" pitchFamily="34" charset="0"/>
                <a:cs typeface="Aptos" panose="020B0004020202020204" pitchFamily="34" charset="0"/>
              </a:rPr>
              <a:t>Conclusion:</a:t>
            </a:r>
            <a:br>
              <a:rPr lang="en-US" sz="3200" dirty="0">
                <a:effectLst/>
                <a:latin typeface="Aptos" panose="020B0004020202020204" pitchFamily="34" charset="0"/>
                <a:ea typeface="Aptos" panose="020B0004020202020204" pitchFamily="34" charset="0"/>
                <a:cs typeface="Times New Roman" panose="02020603050405020304" pitchFamily="18" charset="0"/>
              </a:rPr>
            </a:br>
            <a:endParaRPr lang="en-US" sz="3200" dirty="0"/>
          </a:p>
        </p:txBody>
      </p:sp>
      <p:sp>
        <p:nvSpPr>
          <p:cNvPr id="8" name="TextBox 7">
            <a:extLst>
              <a:ext uri="{FF2B5EF4-FFF2-40B4-BE49-F238E27FC236}">
                <a16:creationId xmlns:a16="http://schemas.microsoft.com/office/drawing/2014/main" id="{86303E53-2BAE-7714-A2DE-E41659404A56}"/>
              </a:ext>
            </a:extLst>
          </p:cNvPr>
          <p:cNvSpPr txBox="1"/>
          <p:nvPr/>
        </p:nvSpPr>
        <p:spPr>
          <a:xfrm>
            <a:off x="2926896" y="710522"/>
            <a:ext cx="6180364" cy="5355312"/>
          </a:xfrm>
          <a:prstGeom prst="rect">
            <a:avLst/>
          </a:prstGeom>
          <a:noFill/>
        </p:spPr>
        <p:txBody>
          <a:bodyPr wrap="square">
            <a:spAutoFit/>
          </a:bodyPr>
          <a:lstStyle/>
          <a:p>
            <a:r>
              <a:rPr lang="en-US" sz="1800" dirty="0">
                <a:effectLst/>
                <a:latin typeface="Aptos" panose="020B0004020202020204" pitchFamily="34" charset="0"/>
                <a:ea typeface="Aptos" panose="020B0004020202020204" pitchFamily="34" charset="0"/>
                <a:cs typeface="Times New Roman" panose="02020603050405020304" pitchFamily="18" charset="0"/>
              </a:rPr>
              <a:t>With the data gathered from our generated models we can determine the impact of the many variables on mean sales price and how they affected it. Clearly as predicted the variables of living area and land value have a significant impact on the price of the 1728 Saratoga home with a strong positive collinearity. Furthermore, we can say that variable such as age, lot size have a impact but a significantly lesser one compared to living are and land value which clearly have a massive impact on the sales price. These are variables that can be used to help further real estate development proving that Model 4 does the best when it comes to predicting mean sales price E(y) because the many initial predictors of sales price are correctly modelled to the significance of their impact which leads to a more accurate model. This is because rather than the one quantitative variable which limits the model and crams the entire effect into one variable, the many transformation accurately depict the sales trend, highlighting the complex relationship between the variables.</a:t>
            </a:r>
            <a:endParaRPr lang="en-US" dirty="0"/>
          </a:p>
        </p:txBody>
      </p:sp>
      <p:pic>
        <p:nvPicPr>
          <p:cNvPr id="9" name="Picture 8" descr="A close up of a text&#10;&#10;Description automatically generated">
            <a:extLst>
              <a:ext uri="{FF2B5EF4-FFF2-40B4-BE49-F238E27FC236}">
                <a16:creationId xmlns:a16="http://schemas.microsoft.com/office/drawing/2014/main" id="{48DC134E-B6E2-EDE1-7EF7-972D50023309}"/>
              </a:ext>
            </a:extLst>
          </p:cNvPr>
          <p:cNvPicPr>
            <a:picLocks noChangeAspect="1"/>
          </p:cNvPicPr>
          <p:nvPr/>
        </p:nvPicPr>
        <p:blipFill>
          <a:blip r:embed="rId3"/>
          <a:stretch>
            <a:fillRect/>
          </a:stretch>
        </p:blipFill>
        <p:spPr>
          <a:xfrm>
            <a:off x="10058401" y="0"/>
            <a:ext cx="2133580" cy="6855480"/>
          </a:xfrm>
          <a:prstGeom prst="rect">
            <a:avLst/>
          </a:prstGeom>
        </p:spPr>
      </p:pic>
      <p:pic>
        <p:nvPicPr>
          <p:cNvPr id="10" name="Picture 9" descr="A screen shot of a graph&#10;&#10;Description automatically generated">
            <a:extLst>
              <a:ext uri="{FF2B5EF4-FFF2-40B4-BE49-F238E27FC236}">
                <a16:creationId xmlns:a16="http://schemas.microsoft.com/office/drawing/2014/main" id="{EA622E04-A67C-2EDE-6E92-07CE9CD5F165}"/>
              </a:ext>
            </a:extLst>
          </p:cNvPr>
          <p:cNvPicPr>
            <a:picLocks noChangeAspect="1"/>
          </p:cNvPicPr>
          <p:nvPr/>
        </p:nvPicPr>
        <p:blipFill>
          <a:blip r:embed="rId4"/>
          <a:stretch>
            <a:fillRect/>
          </a:stretch>
        </p:blipFill>
        <p:spPr>
          <a:xfrm>
            <a:off x="0" y="730003"/>
            <a:ext cx="2926877" cy="2113390"/>
          </a:xfrm>
          <a:prstGeom prst="rect">
            <a:avLst/>
          </a:prstGeom>
        </p:spPr>
      </p:pic>
      <p:pic>
        <p:nvPicPr>
          <p:cNvPr id="11" name="Picture 10" descr="A screen shot of a graph&#10;&#10;Description automatically generated">
            <a:extLst>
              <a:ext uri="{FF2B5EF4-FFF2-40B4-BE49-F238E27FC236}">
                <a16:creationId xmlns:a16="http://schemas.microsoft.com/office/drawing/2014/main" id="{7EDE393B-C0B8-A9CA-9D7D-E050269F2880}"/>
              </a:ext>
            </a:extLst>
          </p:cNvPr>
          <p:cNvPicPr>
            <a:picLocks noChangeAspect="1"/>
          </p:cNvPicPr>
          <p:nvPr/>
        </p:nvPicPr>
        <p:blipFill>
          <a:blip r:embed="rId5"/>
          <a:stretch>
            <a:fillRect/>
          </a:stretch>
        </p:blipFill>
        <p:spPr>
          <a:xfrm>
            <a:off x="0" y="2843393"/>
            <a:ext cx="2926877" cy="2113390"/>
          </a:xfrm>
          <a:prstGeom prst="rect">
            <a:avLst/>
          </a:prstGeom>
        </p:spPr>
      </p:pic>
      <p:pic>
        <p:nvPicPr>
          <p:cNvPr id="12" name="Picture 11" descr="A screen shot of a graph&#10;&#10;Description automatically generated">
            <a:extLst>
              <a:ext uri="{FF2B5EF4-FFF2-40B4-BE49-F238E27FC236}">
                <a16:creationId xmlns:a16="http://schemas.microsoft.com/office/drawing/2014/main" id="{39DE1DD8-914B-5E9E-CF1C-176D4FD78219}"/>
              </a:ext>
            </a:extLst>
          </p:cNvPr>
          <p:cNvPicPr>
            <a:picLocks noChangeAspect="1"/>
          </p:cNvPicPr>
          <p:nvPr/>
        </p:nvPicPr>
        <p:blipFill>
          <a:blip r:embed="rId6"/>
          <a:stretch>
            <a:fillRect/>
          </a:stretch>
        </p:blipFill>
        <p:spPr>
          <a:xfrm>
            <a:off x="140823" y="4956341"/>
            <a:ext cx="2645229" cy="1899139"/>
          </a:xfrm>
          <a:prstGeom prst="rect">
            <a:avLst/>
          </a:prstGeom>
        </p:spPr>
      </p:pic>
    </p:spTree>
    <p:extLst>
      <p:ext uri="{BB962C8B-B14F-4D97-AF65-F5344CB8AC3E}">
        <p14:creationId xmlns:p14="http://schemas.microsoft.com/office/powerpoint/2010/main" val="23885378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loudy oil paint art">
            <a:extLst>
              <a:ext uri="{FF2B5EF4-FFF2-40B4-BE49-F238E27FC236}">
                <a16:creationId xmlns:a16="http://schemas.microsoft.com/office/drawing/2014/main" id="{DF3D0D4A-592A-ABCD-7884-C44B1A74DB44}"/>
              </a:ext>
            </a:extLst>
          </p:cNvPr>
          <p:cNvPicPr>
            <a:picLocks noChangeAspect="1"/>
          </p:cNvPicPr>
          <p:nvPr/>
        </p:nvPicPr>
        <p:blipFill>
          <a:blip r:embed="rId2">
            <a:alphaModFix amt="50000"/>
          </a:blip>
          <a:srcRect t="14567" b="1194"/>
          <a:stretch/>
        </p:blipFill>
        <p:spPr>
          <a:xfrm>
            <a:off x="20" y="2520"/>
            <a:ext cx="12191980" cy="6855480"/>
          </a:xfrm>
          <a:prstGeom prst="rect">
            <a:avLst/>
          </a:prstGeom>
        </p:spPr>
      </p:pic>
      <p:sp>
        <p:nvSpPr>
          <p:cNvPr id="6" name="TextBox 5">
            <a:extLst>
              <a:ext uri="{FF2B5EF4-FFF2-40B4-BE49-F238E27FC236}">
                <a16:creationId xmlns:a16="http://schemas.microsoft.com/office/drawing/2014/main" id="{B5E08F26-6EFA-0BC1-E22E-CA301984D389}"/>
              </a:ext>
            </a:extLst>
          </p:cNvPr>
          <p:cNvSpPr txBox="1"/>
          <p:nvPr/>
        </p:nvSpPr>
        <p:spPr>
          <a:xfrm>
            <a:off x="3784146" y="0"/>
            <a:ext cx="3220811" cy="792012"/>
          </a:xfrm>
          <a:prstGeom prst="rect">
            <a:avLst/>
          </a:prstGeom>
          <a:noFill/>
        </p:spPr>
        <p:txBody>
          <a:bodyPr wrap="square">
            <a:spAutoFit/>
          </a:bodyPr>
          <a:lstStyle/>
          <a:p>
            <a:pPr marL="0" marR="0" algn="just">
              <a:lnSpc>
                <a:spcPct val="107000"/>
              </a:lnSpc>
              <a:spcAft>
                <a:spcPts val="800"/>
              </a:spcAft>
            </a:pPr>
            <a:r>
              <a:rPr lang="en-US" sz="4400" kern="100" dirty="0">
                <a:effectLst/>
                <a:latin typeface="Aptos" panose="020B0004020202020204" pitchFamily="34" charset="0"/>
                <a:ea typeface="Aptos" panose="020B0004020202020204" pitchFamily="34" charset="0"/>
                <a:cs typeface="Aptos" panose="020B0004020202020204" pitchFamily="34" charset="0"/>
              </a:rPr>
              <a:t>References:</a:t>
            </a:r>
            <a:endParaRPr lang="en-US" sz="44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8" name="TextBox 7">
            <a:extLst>
              <a:ext uri="{FF2B5EF4-FFF2-40B4-BE49-F238E27FC236}">
                <a16:creationId xmlns:a16="http://schemas.microsoft.com/office/drawing/2014/main" id="{61BC24FF-65BA-14CB-9113-7567AE8FE7E9}"/>
              </a:ext>
            </a:extLst>
          </p:cNvPr>
          <p:cNvSpPr txBox="1"/>
          <p:nvPr/>
        </p:nvSpPr>
        <p:spPr>
          <a:xfrm>
            <a:off x="3049360" y="1108024"/>
            <a:ext cx="7172325" cy="5020862"/>
          </a:xfrm>
          <a:prstGeom prst="rect">
            <a:avLst/>
          </a:prstGeom>
          <a:noFill/>
        </p:spPr>
        <p:txBody>
          <a:bodyPr wrap="square">
            <a:spAutoFit/>
          </a:bodyPr>
          <a:lstStyle/>
          <a:p>
            <a:pPr marL="342900" marR="0" lvl="0" indent="-342900" algn="just">
              <a:lnSpc>
                <a:spcPct val="107000"/>
              </a:lnSpc>
              <a:buFont typeface="Times New Roman" panose="02020603050405020304" pitchFamily="18" charset="0"/>
              <a:buAutoNum type="arabicPeriod"/>
            </a:pPr>
            <a:r>
              <a:rPr lang="en-US" sz="2000" u="sng" kern="100" dirty="0">
                <a:effectLst/>
                <a:latin typeface="Aptos" panose="020B0004020202020204" pitchFamily="34" charset="0"/>
                <a:ea typeface="Aptos" panose="020B0004020202020204" pitchFamily="34" charset="0"/>
                <a:cs typeface="Aptos" panose="020B0004020202020204" pitchFamily="34" charset="0"/>
                <a:hlinkClick r:id="rId3">
                  <a:extLst>
                    <a:ext uri="{A12FA001-AC4F-418D-AE19-62706E023703}">
                      <ahyp:hlinkClr xmlns:ahyp="http://schemas.microsoft.com/office/drawing/2018/hyperlinkcolor" val="tx"/>
                    </a:ext>
                  </a:extLst>
                </a:hlinkClick>
              </a:rPr>
              <a:t>https://www.compmort.com/what-determines-the-value-of-a-home/#:~:text=Property%20size%20and%20usable%20space,-Lot%20size%20refers&amp;text=Consider%20the%20following%3A,are%20more%20appealing%20to%20buyers</a:t>
            </a:r>
            <a:r>
              <a:rPr lang="en-US" sz="2000" kern="100" dirty="0">
                <a:effectLst/>
                <a:latin typeface="Aptos" panose="020B0004020202020204" pitchFamily="34" charset="0"/>
                <a:ea typeface="Aptos" panose="020B0004020202020204" pitchFamily="34" charset="0"/>
                <a:cs typeface="Aptos" panose="020B0004020202020204" pitchFamily="34" charset="0"/>
              </a:rPr>
              <a:t>.</a:t>
            </a:r>
            <a:endParaRPr lang="en-US" sz="20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gn="just">
              <a:lnSpc>
                <a:spcPct val="107000"/>
              </a:lnSpc>
              <a:buFont typeface="Times New Roman" panose="02020603050405020304" pitchFamily="18" charset="0"/>
              <a:buAutoNum type="arabicPeriod"/>
            </a:pPr>
            <a:r>
              <a:rPr lang="en-US" sz="2000" u="sng" kern="100" dirty="0">
                <a:effectLst/>
                <a:latin typeface="Aptos" panose="020B0004020202020204" pitchFamily="34" charset="0"/>
                <a:ea typeface="Aptos" panose="020B0004020202020204" pitchFamily="34" charset="0"/>
                <a:cs typeface="Aptos" panose="020B0004020202020204" pitchFamily="34" charset="0"/>
                <a:hlinkClick r:id="rId4">
                  <a:extLst>
                    <a:ext uri="{A12FA001-AC4F-418D-AE19-62706E023703}">
                      <ahyp:hlinkClr xmlns:ahyp="http://schemas.microsoft.com/office/drawing/2018/hyperlinkcolor" val="tx"/>
                    </a:ext>
                  </a:extLst>
                </a:hlinkClick>
              </a:rPr>
              <a:t>https://money.com/how-to-price-a-home/#:~:text=Quantity%20of%20bathrooms%20is%20more%20important%20than%20quality&amp;text=If%20an%20average%2Dsized%20home,price%20up%20thousands%20of%20dollars</a:t>
            </a:r>
            <a:r>
              <a:rPr lang="en-US" sz="2000" kern="100" dirty="0">
                <a:effectLst/>
                <a:latin typeface="Aptos" panose="020B0004020202020204" pitchFamily="34" charset="0"/>
                <a:ea typeface="Aptos" panose="020B0004020202020204" pitchFamily="34" charset="0"/>
                <a:cs typeface="Aptos" panose="020B0004020202020204" pitchFamily="34" charset="0"/>
              </a:rPr>
              <a:t>.</a:t>
            </a:r>
            <a:endParaRPr lang="en-US" sz="20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gn="just">
              <a:lnSpc>
                <a:spcPct val="107000"/>
              </a:lnSpc>
              <a:buFont typeface="Times New Roman" panose="02020603050405020304" pitchFamily="18" charset="0"/>
              <a:buAutoNum type="arabicPeriod"/>
            </a:pPr>
            <a:r>
              <a:rPr lang="en-US" sz="2000" u="sng" kern="100" dirty="0">
                <a:effectLst/>
                <a:latin typeface="Aptos" panose="020B0004020202020204" pitchFamily="34" charset="0"/>
                <a:ea typeface="Aptos" panose="020B0004020202020204" pitchFamily="34" charset="0"/>
                <a:cs typeface="Aptos" panose="020B0004020202020204" pitchFamily="34" charset="0"/>
                <a:hlinkClick r:id="rId5">
                  <a:extLst>
                    <a:ext uri="{A12FA001-AC4F-418D-AE19-62706E023703}">
                      <ahyp:hlinkClr xmlns:ahyp="http://schemas.microsoft.com/office/drawing/2018/hyperlinkcolor" val="tx"/>
                    </a:ext>
                  </a:extLst>
                </a:hlinkClick>
              </a:rPr>
              <a:t>https://www.homelight.com/blog/how-much-value-does-a-bedroom-add/</a:t>
            </a:r>
            <a:endParaRPr lang="en-US" sz="20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gn="just">
              <a:lnSpc>
                <a:spcPct val="107000"/>
              </a:lnSpc>
              <a:spcAft>
                <a:spcPts val="800"/>
              </a:spcAft>
              <a:buFont typeface="Times New Roman" panose="02020603050405020304" pitchFamily="18" charset="0"/>
              <a:buAutoNum type="arabicPeriod"/>
            </a:pPr>
            <a:r>
              <a:rPr lang="en-US" sz="2000" u="sng" kern="100" dirty="0">
                <a:effectLst/>
                <a:latin typeface="Aptos" panose="020B0004020202020204" pitchFamily="34" charset="0"/>
                <a:ea typeface="Aptos" panose="020B0004020202020204" pitchFamily="34" charset="0"/>
                <a:cs typeface="Times New Roman" panose="02020603050405020304" pitchFamily="18" charset="0"/>
                <a:hlinkClick r:id="rId6">
                  <a:extLst>
                    <a:ext uri="{A12FA001-AC4F-418D-AE19-62706E023703}">
                      <ahyp:hlinkClr xmlns:ahyp="http://schemas.microsoft.com/office/drawing/2018/hyperlinkcolor" val="tx"/>
                    </a:ext>
                  </a:extLst>
                </a:hlinkClick>
              </a:rPr>
              <a:t>https://www.investopedia.com/articles/mortgages-real-estate/08/housing-appreciation.asp</a:t>
            </a:r>
            <a:r>
              <a:rPr lang="en-US" sz="2000" kern="100" dirty="0">
                <a:effectLst/>
                <a:latin typeface="Aptos" panose="020B0004020202020204" pitchFamily="34" charset="0"/>
                <a:ea typeface="Aptos" panose="020B0004020202020204" pitchFamily="34" charset="0"/>
                <a:cs typeface="Times New Roman" panose="02020603050405020304" pitchFamily="18" charset="0"/>
              </a:rPr>
              <a:t> </a:t>
            </a:r>
          </a:p>
        </p:txBody>
      </p:sp>
    </p:spTree>
    <p:extLst>
      <p:ext uri="{BB962C8B-B14F-4D97-AF65-F5344CB8AC3E}">
        <p14:creationId xmlns:p14="http://schemas.microsoft.com/office/powerpoint/2010/main" val="41858781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5709097-1D5E-461B-A75A-2CB4E0B192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8E7CE3D-756A-41A4-9B20-2A2FC3A1E4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loudy oil paint art">
            <a:extLst>
              <a:ext uri="{FF2B5EF4-FFF2-40B4-BE49-F238E27FC236}">
                <a16:creationId xmlns:a16="http://schemas.microsoft.com/office/drawing/2014/main" id="{B12700DF-2F59-E907-DE7E-F041ED1FC656}"/>
              </a:ext>
            </a:extLst>
          </p:cNvPr>
          <p:cNvPicPr>
            <a:picLocks noChangeAspect="1"/>
          </p:cNvPicPr>
          <p:nvPr/>
        </p:nvPicPr>
        <p:blipFill>
          <a:blip r:embed="rId2">
            <a:alphaModFix amt="50000"/>
          </a:blip>
          <a:srcRect t="14567" b="1194"/>
          <a:stretch/>
        </p:blipFill>
        <p:spPr>
          <a:xfrm>
            <a:off x="20" y="2520"/>
            <a:ext cx="12191980" cy="6855480"/>
          </a:xfrm>
          <a:prstGeom prst="rect">
            <a:avLst/>
          </a:prstGeom>
        </p:spPr>
      </p:pic>
      <p:sp>
        <p:nvSpPr>
          <p:cNvPr id="2" name="Title 1">
            <a:extLst>
              <a:ext uri="{FF2B5EF4-FFF2-40B4-BE49-F238E27FC236}">
                <a16:creationId xmlns:a16="http://schemas.microsoft.com/office/drawing/2014/main" id="{B849A57C-74E2-283F-68E8-5BAA26AC4CE2}"/>
              </a:ext>
            </a:extLst>
          </p:cNvPr>
          <p:cNvSpPr>
            <a:spLocks noGrp="1"/>
          </p:cNvSpPr>
          <p:nvPr>
            <p:ph type="title"/>
          </p:nvPr>
        </p:nvSpPr>
        <p:spPr>
          <a:xfrm>
            <a:off x="1431471" y="199562"/>
            <a:ext cx="9238434" cy="857559"/>
          </a:xfrm>
        </p:spPr>
        <p:txBody>
          <a:bodyPr>
            <a:noAutofit/>
          </a:bodyPr>
          <a:lstStyle/>
          <a:p>
            <a:r>
              <a:rPr lang="en-US" b="1" u="sng" kern="100" dirty="0">
                <a:effectLst/>
                <a:latin typeface="Aptos" panose="020B0004020202020204" pitchFamily="34" charset="0"/>
                <a:ea typeface="Aptos" panose="020B0004020202020204" pitchFamily="34" charset="0"/>
                <a:cs typeface="Times New Roman" panose="02020603050405020304" pitchFamily="18" charset="0"/>
              </a:rPr>
              <a:t>Introduction:</a:t>
            </a:r>
            <a:br>
              <a:rPr lang="en-US" kern="100" dirty="0">
                <a:effectLst/>
                <a:latin typeface="Aptos" panose="020B0004020202020204" pitchFamily="34" charset="0"/>
                <a:ea typeface="Aptos" panose="020B0004020202020204" pitchFamily="34" charset="0"/>
                <a:cs typeface="Times New Roman" panose="02020603050405020304" pitchFamily="18" charset="0"/>
              </a:rPr>
            </a:br>
            <a:endParaRPr lang="en-US" dirty="0">
              <a:solidFill>
                <a:srgbClr val="FFFFFF"/>
              </a:solidFill>
            </a:endParaRPr>
          </a:p>
        </p:txBody>
      </p:sp>
      <p:cxnSp>
        <p:nvCxnSpPr>
          <p:cNvPr id="13" name="Straight Connector 12">
            <a:extLst>
              <a:ext uri="{FF2B5EF4-FFF2-40B4-BE49-F238E27FC236}">
                <a16:creationId xmlns:a16="http://schemas.microsoft.com/office/drawing/2014/main" id="{837CF948-9F12-4674-98E3-7A7FE57A19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2286000"/>
            <a:ext cx="971155" cy="0"/>
          </a:xfrm>
          <a:prstGeom prst="line">
            <a:avLst/>
          </a:prstGeom>
          <a:ln w="31750">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0F248F8-CBF0-2A2F-F24F-D04C56684B17}"/>
              </a:ext>
            </a:extLst>
          </p:cNvPr>
          <p:cNvSpPr>
            <a:spLocks noGrp="1"/>
          </p:cNvSpPr>
          <p:nvPr>
            <p:ph idx="1"/>
          </p:nvPr>
        </p:nvSpPr>
        <p:spPr>
          <a:xfrm>
            <a:off x="0" y="604760"/>
            <a:ext cx="5012871" cy="6053678"/>
          </a:xfrm>
        </p:spPr>
        <p:txBody>
          <a:bodyPr>
            <a:noAutofit/>
          </a:bodyPr>
          <a:lstStyle/>
          <a:p>
            <a:pPr marL="0" algn="just">
              <a:lnSpc>
                <a:spcPct val="107000"/>
              </a:lnSpc>
              <a:spcAft>
                <a:spcPts val="800"/>
              </a:spcAft>
            </a:pPr>
            <a:r>
              <a:rPr lang="en-US" sz="2000" kern="100" dirty="0">
                <a:effectLst/>
                <a:latin typeface="Aptos" panose="020B0004020202020204" pitchFamily="34" charset="0"/>
                <a:ea typeface="Aptos" panose="020B0004020202020204" pitchFamily="34" charset="0"/>
                <a:cs typeface="Times New Roman" panose="02020603050405020304" pitchFamily="18" charset="0"/>
              </a:rPr>
              <a:t>This Case Study involves a partial investigation of the factors that affect the sales price of 1,728 Single-family Homes in Saratoga, NY. It is an analysis of the data and could demonstrate that regression analysis could be a powerful tool for appraising the markets in Saratoga. Realtors use experience and local knowledge to subjectively value a home based on its characteristics (size, amenities, location, etc.) and the price of similar homes nearby. Regression analysis provides an alternative approach that more objectively models local home prices using these same data. </a:t>
            </a:r>
            <a:r>
              <a:rPr lang="en-US" sz="2000" kern="100" dirty="0">
                <a:effectLst/>
                <a:latin typeface="Aptos" panose="020B0004020202020204" pitchFamily="34" charset="0"/>
                <a:ea typeface="Aptos" panose="020B0004020202020204" pitchFamily="34" charset="0"/>
                <a:cs typeface="Aptos" panose="020B0004020202020204" pitchFamily="34" charset="0"/>
              </a:rPr>
              <a:t>Thus, the data provided in the "Saratoga" table is used to develop a model for predicting the value of homes in Saratoga, NY.</a:t>
            </a:r>
            <a:r>
              <a:rPr lang="en-US" sz="2000" kern="100" dirty="0">
                <a:effectLst/>
                <a:latin typeface="Aptos" panose="020B0004020202020204" pitchFamily="34" charset="0"/>
                <a:ea typeface="Aptos" panose="020B0004020202020204" pitchFamily="34" charset="0"/>
                <a:cs typeface="Times New Roman" panose="02020603050405020304" pitchFamily="18" charset="0"/>
              </a:rPr>
              <a:t> </a:t>
            </a:r>
          </a:p>
          <a:p>
            <a:pPr marL="0" marR="0" algn="just">
              <a:lnSpc>
                <a:spcPct val="107000"/>
              </a:lnSpc>
              <a:spcAft>
                <a:spcPts val="800"/>
              </a:spcAft>
            </a:pPr>
            <a:endParaRPr lang="en-US" sz="20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US" sz="2000" dirty="0">
              <a:solidFill>
                <a:srgbClr val="FFFFFF"/>
              </a:solidFill>
            </a:endParaRPr>
          </a:p>
        </p:txBody>
      </p:sp>
      <p:sp>
        <p:nvSpPr>
          <p:cNvPr id="5" name="TextBox 4">
            <a:extLst>
              <a:ext uri="{FF2B5EF4-FFF2-40B4-BE49-F238E27FC236}">
                <a16:creationId xmlns:a16="http://schemas.microsoft.com/office/drawing/2014/main" id="{B8EFDF72-283C-CC93-25A2-6363FA06A17C}"/>
              </a:ext>
            </a:extLst>
          </p:cNvPr>
          <p:cNvSpPr txBox="1"/>
          <p:nvPr/>
        </p:nvSpPr>
        <p:spPr>
          <a:xfrm>
            <a:off x="5437414" y="-12709"/>
            <a:ext cx="6663942" cy="7010894"/>
          </a:xfrm>
          <a:prstGeom prst="rect">
            <a:avLst/>
          </a:prstGeom>
          <a:noFill/>
        </p:spPr>
        <p:txBody>
          <a:bodyPr wrap="square" rtlCol="0">
            <a:spAutoFit/>
          </a:bodyPr>
          <a:lstStyle/>
          <a:p>
            <a:pPr marL="0" marR="0" algn="just">
              <a:lnSpc>
                <a:spcPct val="107000"/>
              </a:lnSpc>
              <a:spcAft>
                <a:spcPts val="800"/>
              </a:spcAft>
            </a:pPr>
            <a:r>
              <a:rPr lang="en-US" sz="1500" kern="100" dirty="0">
                <a:effectLst/>
                <a:latin typeface="Aptos" panose="020B0004020202020204" pitchFamily="34" charset="0"/>
                <a:ea typeface="Aptos" panose="020B0004020202020204" pitchFamily="34" charset="0"/>
                <a:cs typeface="Aptos" panose="020B0004020202020204" pitchFamily="34" charset="0"/>
              </a:rPr>
              <a:t>The sales data were obtained and have been modified slightly for this assignment. </a:t>
            </a:r>
            <a:r>
              <a:rPr lang="en-US" sz="1500" kern="100" dirty="0">
                <a:effectLst/>
                <a:latin typeface="Aptos" panose="020B0004020202020204" pitchFamily="34" charset="0"/>
                <a:ea typeface="Aptos" panose="020B0004020202020204" pitchFamily="34" charset="0"/>
                <a:cs typeface="Times New Roman" panose="02020603050405020304" pitchFamily="18" charset="0"/>
              </a:rPr>
              <a:t>The homes have many varying features: </a:t>
            </a:r>
          </a:p>
          <a:p>
            <a:pPr marL="0" marR="0" algn="just">
              <a:lnSpc>
                <a:spcPct val="107000"/>
              </a:lnSpc>
              <a:spcAft>
                <a:spcPts val="800"/>
              </a:spcAft>
            </a:pPr>
            <a:r>
              <a:rPr lang="en-US" sz="1500" kern="100" dirty="0">
                <a:effectLst/>
                <a:latin typeface="Aptos" panose="020B0004020202020204" pitchFamily="34" charset="0"/>
                <a:ea typeface="Aptos" panose="020B0004020202020204" pitchFamily="34" charset="0"/>
                <a:cs typeface="Times New Roman" panose="02020603050405020304" pitchFamily="18" charset="0"/>
              </a:rPr>
              <a:t>Price = Sale price in dollars (quantitative)</a:t>
            </a:r>
          </a:p>
          <a:p>
            <a:pPr marL="342900" marR="0" lvl="0" indent="-342900" algn="just">
              <a:lnSpc>
                <a:spcPct val="107000"/>
              </a:lnSpc>
              <a:buFont typeface="+mj-lt"/>
              <a:buAutoNum type="arabicPeriod"/>
            </a:pPr>
            <a:r>
              <a:rPr lang="en-US" sz="1500" kern="100" dirty="0" err="1">
                <a:effectLst/>
                <a:latin typeface="Aptos" panose="020B0004020202020204" pitchFamily="34" charset="0"/>
                <a:ea typeface="Aptos" panose="020B0004020202020204" pitchFamily="34" charset="0"/>
                <a:cs typeface="Times New Roman" panose="02020603050405020304" pitchFamily="18" charset="0"/>
              </a:rPr>
              <a:t>lotSize</a:t>
            </a:r>
            <a:r>
              <a:rPr lang="en-US" sz="1500" kern="100" dirty="0">
                <a:effectLst/>
                <a:latin typeface="Aptos" panose="020B0004020202020204" pitchFamily="34" charset="0"/>
                <a:ea typeface="Aptos" panose="020B0004020202020204" pitchFamily="34" charset="0"/>
                <a:cs typeface="Times New Roman" panose="02020603050405020304" pitchFamily="18" charset="0"/>
              </a:rPr>
              <a:t> = Lot size in acres (quantitative)</a:t>
            </a:r>
          </a:p>
          <a:p>
            <a:pPr marL="342900" marR="0" lvl="0" indent="-342900" algn="just">
              <a:lnSpc>
                <a:spcPct val="107000"/>
              </a:lnSpc>
              <a:buFont typeface="+mj-lt"/>
              <a:buAutoNum type="arabicPeriod"/>
            </a:pPr>
            <a:r>
              <a:rPr lang="en-US" sz="1500" kern="100" dirty="0">
                <a:effectLst/>
                <a:latin typeface="Aptos" panose="020B0004020202020204" pitchFamily="34" charset="0"/>
                <a:ea typeface="Aptos" panose="020B0004020202020204" pitchFamily="34" charset="0"/>
                <a:cs typeface="Times New Roman" panose="02020603050405020304" pitchFamily="18" charset="0"/>
              </a:rPr>
              <a:t>age = Age of home in years (quantitative)</a:t>
            </a:r>
          </a:p>
          <a:p>
            <a:pPr marL="342900" marR="0" lvl="0" indent="-342900" algn="just">
              <a:lnSpc>
                <a:spcPct val="107000"/>
              </a:lnSpc>
              <a:buFont typeface="+mj-lt"/>
              <a:buAutoNum type="arabicPeriod"/>
            </a:pPr>
            <a:r>
              <a:rPr lang="en-US" sz="1500" kern="100" dirty="0" err="1">
                <a:effectLst/>
                <a:latin typeface="Aptos" panose="020B0004020202020204" pitchFamily="34" charset="0"/>
                <a:ea typeface="Aptos" panose="020B0004020202020204" pitchFamily="34" charset="0"/>
                <a:cs typeface="Times New Roman" panose="02020603050405020304" pitchFamily="18" charset="0"/>
              </a:rPr>
              <a:t>landValue</a:t>
            </a:r>
            <a:r>
              <a:rPr lang="en-US" sz="1500" kern="100" dirty="0">
                <a:effectLst/>
                <a:latin typeface="Aptos" panose="020B0004020202020204" pitchFamily="34" charset="0"/>
                <a:ea typeface="Aptos" panose="020B0004020202020204" pitchFamily="34" charset="0"/>
                <a:cs typeface="Times New Roman" panose="02020603050405020304" pitchFamily="18" charset="0"/>
              </a:rPr>
              <a:t> = value of the land in dollars (quantitative)</a:t>
            </a:r>
          </a:p>
          <a:p>
            <a:pPr marL="342900" marR="0" lvl="0" indent="-342900" algn="just">
              <a:lnSpc>
                <a:spcPct val="107000"/>
              </a:lnSpc>
              <a:buFont typeface="+mj-lt"/>
              <a:buAutoNum type="arabicPeriod"/>
            </a:pPr>
            <a:r>
              <a:rPr lang="en-US" sz="1500" kern="100" dirty="0" err="1">
                <a:effectLst/>
                <a:latin typeface="Aptos" panose="020B0004020202020204" pitchFamily="34" charset="0"/>
                <a:ea typeface="Aptos" panose="020B0004020202020204" pitchFamily="34" charset="0"/>
                <a:cs typeface="Times New Roman" panose="02020603050405020304" pitchFamily="18" charset="0"/>
              </a:rPr>
              <a:t>livingArea</a:t>
            </a:r>
            <a:r>
              <a:rPr lang="en-US" sz="1500" kern="100" dirty="0">
                <a:effectLst/>
                <a:latin typeface="Aptos" panose="020B0004020202020204" pitchFamily="34" charset="0"/>
                <a:ea typeface="Aptos" panose="020B0004020202020204" pitchFamily="34" charset="0"/>
                <a:cs typeface="Times New Roman" panose="02020603050405020304" pitchFamily="18" charset="0"/>
              </a:rPr>
              <a:t> = square footage of the living area of the home (quantitative)</a:t>
            </a:r>
          </a:p>
          <a:p>
            <a:pPr marL="342900" marR="0" lvl="0" indent="-342900" algn="just">
              <a:lnSpc>
                <a:spcPct val="107000"/>
              </a:lnSpc>
              <a:buFont typeface="+mj-lt"/>
              <a:buAutoNum type="arabicPeriod"/>
            </a:pPr>
            <a:r>
              <a:rPr lang="en-US" sz="1500" kern="100" dirty="0" err="1">
                <a:effectLst/>
                <a:latin typeface="Aptos" panose="020B0004020202020204" pitchFamily="34" charset="0"/>
                <a:ea typeface="Aptos" panose="020B0004020202020204" pitchFamily="34" charset="0"/>
                <a:cs typeface="Times New Roman" panose="02020603050405020304" pitchFamily="18" charset="0"/>
              </a:rPr>
              <a:t>pctCollege</a:t>
            </a:r>
            <a:r>
              <a:rPr lang="en-US" sz="1500" kern="100" dirty="0">
                <a:effectLst/>
                <a:latin typeface="Aptos" panose="020B0004020202020204" pitchFamily="34" charset="0"/>
                <a:ea typeface="Aptos" panose="020B0004020202020204" pitchFamily="34" charset="0"/>
                <a:cs typeface="Times New Roman" panose="02020603050405020304" pitchFamily="18" charset="0"/>
              </a:rPr>
              <a:t> = percent of neighborhood that graduated college (quantitative)</a:t>
            </a:r>
          </a:p>
          <a:p>
            <a:pPr marL="342900" marR="0" lvl="0" indent="-342900" algn="just">
              <a:lnSpc>
                <a:spcPct val="107000"/>
              </a:lnSpc>
              <a:buFont typeface="+mj-lt"/>
              <a:buAutoNum type="arabicPeriod"/>
            </a:pPr>
            <a:r>
              <a:rPr lang="en-US" sz="1500" kern="100" dirty="0">
                <a:effectLst/>
                <a:latin typeface="Aptos" panose="020B0004020202020204" pitchFamily="34" charset="0"/>
                <a:ea typeface="Aptos" panose="020B0004020202020204" pitchFamily="34" charset="0"/>
                <a:cs typeface="Times New Roman" panose="02020603050405020304" pitchFamily="18" charset="0"/>
              </a:rPr>
              <a:t>bedrooms = number of bedrooms (quantitative)</a:t>
            </a:r>
          </a:p>
          <a:p>
            <a:pPr marL="342900" marR="0" lvl="0" indent="-342900" algn="just">
              <a:lnSpc>
                <a:spcPct val="107000"/>
              </a:lnSpc>
              <a:buFont typeface="+mj-lt"/>
              <a:buAutoNum type="arabicPeriod"/>
            </a:pPr>
            <a:r>
              <a:rPr lang="en-US" sz="1500" kern="100" dirty="0">
                <a:effectLst/>
                <a:latin typeface="Aptos" panose="020B0004020202020204" pitchFamily="34" charset="0"/>
                <a:ea typeface="Aptos" panose="020B0004020202020204" pitchFamily="34" charset="0"/>
                <a:cs typeface="Times New Roman" panose="02020603050405020304" pitchFamily="18" charset="0"/>
              </a:rPr>
              <a:t>fireplaces = number of fireplaces (quantitative)</a:t>
            </a:r>
          </a:p>
          <a:p>
            <a:pPr marL="342900" marR="0" lvl="0" indent="-342900" algn="just">
              <a:lnSpc>
                <a:spcPct val="107000"/>
              </a:lnSpc>
              <a:buFont typeface="+mj-lt"/>
              <a:buAutoNum type="arabicPeriod"/>
            </a:pPr>
            <a:r>
              <a:rPr lang="en-US" sz="1500" kern="100" dirty="0">
                <a:effectLst/>
                <a:latin typeface="Aptos" panose="020B0004020202020204" pitchFamily="34" charset="0"/>
                <a:ea typeface="Aptos" panose="020B0004020202020204" pitchFamily="34" charset="0"/>
                <a:cs typeface="Times New Roman" panose="02020603050405020304" pitchFamily="18" charset="0"/>
              </a:rPr>
              <a:t>bathrooms = number of bathrooms (quantitative)</a:t>
            </a:r>
          </a:p>
          <a:p>
            <a:pPr marL="342900" marR="0" lvl="0" indent="-342900" algn="just">
              <a:lnSpc>
                <a:spcPct val="107000"/>
              </a:lnSpc>
              <a:buFont typeface="+mj-lt"/>
              <a:buAutoNum type="arabicPeriod"/>
            </a:pPr>
            <a:r>
              <a:rPr lang="en-US" sz="1500" kern="100" dirty="0">
                <a:effectLst/>
                <a:latin typeface="Aptos" panose="020B0004020202020204" pitchFamily="34" charset="0"/>
                <a:ea typeface="Aptos" panose="020B0004020202020204" pitchFamily="34" charset="0"/>
                <a:cs typeface="Times New Roman" panose="02020603050405020304" pitchFamily="18" charset="0"/>
              </a:rPr>
              <a:t>rooms = total number of rooms (quantitative)</a:t>
            </a:r>
          </a:p>
          <a:p>
            <a:pPr marL="342900" marR="0" lvl="0" indent="-342900" algn="just">
              <a:lnSpc>
                <a:spcPct val="107000"/>
              </a:lnSpc>
              <a:buFont typeface="+mj-lt"/>
              <a:buAutoNum type="arabicPeriod"/>
            </a:pPr>
            <a:r>
              <a:rPr lang="en-US" sz="1500" kern="100" dirty="0">
                <a:effectLst/>
                <a:latin typeface="Aptos" panose="020B0004020202020204" pitchFamily="34" charset="0"/>
                <a:ea typeface="Aptos" panose="020B0004020202020204" pitchFamily="34" charset="0"/>
                <a:cs typeface="Times New Roman" panose="02020603050405020304" pitchFamily="18" charset="0"/>
              </a:rPr>
              <a:t>heating = type of heating (qualitative)</a:t>
            </a:r>
          </a:p>
          <a:p>
            <a:pPr marL="342900" marR="0" lvl="0" indent="-342900" algn="just">
              <a:lnSpc>
                <a:spcPct val="107000"/>
              </a:lnSpc>
              <a:buFont typeface="+mj-lt"/>
              <a:buAutoNum type="arabicPeriod"/>
            </a:pPr>
            <a:r>
              <a:rPr lang="en-US" sz="1500" kern="100" dirty="0">
                <a:effectLst/>
                <a:latin typeface="Aptos" panose="020B0004020202020204" pitchFamily="34" charset="0"/>
                <a:ea typeface="Aptos" panose="020B0004020202020204" pitchFamily="34" charset="0"/>
                <a:cs typeface="Times New Roman" panose="02020603050405020304" pitchFamily="18" charset="0"/>
              </a:rPr>
              <a:t>fuel = source of heating (qualitative)</a:t>
            </a:r>
          </a:p>
          <a:p>
            <a:pPr marL="342900" marR="0" lvl="0" indent="-342900" algn="just">
              <a:lnSpc>
                <a:spcPct val="107000"/>
              </a:lnSpc>
              <a:buFont typeface="+mj-lt"/>
              <a:buAutoNum type="arabicPeriod"/>
            </a:pPr>
            <a:r>
              <a:rPr lang="en-US" sz="1500" kern="100" dirty="0">
                <a:effectLst/>
                <a:latin typeface="Aptos" panose="020B0004020202020204" pitchFamily="34" charset="0"/>
                <a:ea typeface="Aptos" panose="020B0004020202020204" pitchFamily="34" charset="0"/>
                <a:cs typeface="Times New Roman" panose="02020603050405020304" pitchFamily="18" charset="0"/>
              </a:rPr>
              <a:t>sewer = type of sewer system (qualitative)</a:t>
            </a:r>
          </a:p>
          <a:p>
            <a:pPr marL="342900" marR="0" lvl="0" indent="-342900" algn="just">
              <a:lnSpc>
                <a:spcPct val="107000"/>
              </a:lnSpc>
              <a:buFont typeface="+mj-lt"/>
              <a:buAutoNum type="arabicPeriod"/>
            </a:pPr>
            <a:r>
              <a:rPr lang="en-US" sz="1500" kern="100" dirty="0">
                <a:effectLst/>
                <a:latin typeface="Aptos" panose="020B0004020202020204" pitchFamily="34" charset="0"/>
                <a:ea typeface="Aptos" panose="020B0004020202020204" pitchFamily="34" charset="0"/>
                <a:cs typeface="Times New Roman" panose="02020603050405020304" pitchFamily="18" charset="0"/>
              </a:rPr>
              <a:t>waterfront = yes if waterfront property (qualitative)</a:t>
            </a:r>
          </a:p>
          <a:p>
            <a:pPr marL="342900" marR="0" lvl="0" indent="-342900" algn="just">
              <a:lnSpc>
                <a:spcPct val="107000"/>
              </a:lnSpc>
              <a:buFont typeface="+mj-lt"/>
              <a:buAutoNum type="arabicPeriod"/>
            </a:pPr>
            <a:r>
              <a:rPr lang="en-US" sz="1500" kern="100" dirty="0" err="1">
                <a:effectLst/>
                <a:latin typeface="Aptos" panose="020B0004020202020204" pitchFamily="34" charset="0"/>
                <a:ea typeface="Aptos" panose="020B0004020202020204" pitchFamily="34" charset="0"/>
                <a:cs typeface="Times New Roman" panose="02020603050405020304" pitchFamily="18" charset="0"/>
              </a:rPr>
              <a:t>newConstruction</a:t>
            </a:r>
            <a:r>
              <a:rPr lang="en-US" sz="1500" kern="100" dirty="0">
                <a:effectLst/>
                <a:latin typeface="Aptos" panose="020B0004020202020204" pitchFamily="34" charset="0"/>
                <a:ea typeface="Aptos" panose="020B0004020202020204" pitchFamily="34" charset="0"/>
                <a:cs typeface="Times New Roman" panose="02020603050405020304" pitchFamily="18" charset="0"/>
              </a:rPr>
              <a:t> = yes if new construction (qualitative)</a:t>
            </a:r>
          </a:p>
          <a:p>
            <a:pPr marL="342900" marR="0" lvl="0" indent="-342900" algn="just">
              <a:lnSpc>
                <a:spcPct val="107000"/>
              </a:lnSpc>
              <a:spcAft>
                <a:spcPts val="800"/>
              </a:spcAft>
              <a:buFont typeface="+mj-lt"/>
              <a:buAutoNum type="arabicPeriod"/>
            </a:pPr>
            <a:r>
              <a:rPr lang="en-US" sz="1500" kern="100" dirty="0" err="1">
                <a:effectLst/>
                <a:latin typeface="Aptos" panose="020B0004020202020204" pitchFamily="34" charset="0"/>
                <a:ea typeface="Aptos" panose="020B0004020202020204" pitchFamily="34" charset="0"/>
                <a:cs typeface="Times New Roman" panose="02020603050405020304" pitchFamily="18" charset="0"/>
              </a:rPr>
              <a:t>centralAir</a:t>
            </a:r>
            <a:r>
              <a:rPr lang="en-US" sz="1500" kern="100" dirty="0">
                <a:effectLst/>
                <a:latin typeface="Aptos" panose="020B0004020202020204" pitchFamily="34" charset="0"/>
                <a:ea typeface="Aptos" panose="020B0004020202020204" pitchFamily="34" charset="0"/>
                <a:cs typeface="Times New Roman" panose="02020603050405020304" pitchFamily="18" charset="0"/>
              </a:rPr>
              <a:t> = yes if home has central air (qualitative)</a:t>
            </a:r>
          </a:p>
          <a:p>
            <a:pPr marL="0" marR="0" algn="just">
              <a:lnSpc>
                <a:spcPct val="107000"/>
              </a:lnSpc>
              <a:spcAft>
                <a:spcPts val="800"/>
              </a:spcAft>
            </a:pPr>
            <a:r>
              <a:rPr lang="en-US" sz="1500" kern="100" dirty="0">
                <a:effectLst/>
                <a:latin typeface="Aptos" panose="020B0004020202020204" pitchFamily="34" charset="0"/>
                <a:ea typeface="Aptos" panose="020B0004020202020204" pitchFamily="34" charset="0"/>
                <a:cs typeface="Times New Roman" panose="02020603050405020304" pitchFamily="18" charset="0"/>
              </a:rPr>
              <a:t>Our objectives for this study are:</a:t>
            </a:r>
          </a:p>
          <a:p>
            <a:pPr marL="342900" marR="0" lvl="0" indent="-342900" algn="just">
              <a:lnSpc>
                <a:spcPct val="107000"/>
              </a:lnSpc>
              <a:buFont typeface="+mj-lt"/>
              <a:buAutoNum type="arabicPeriod"/>
            </a:pPr>
            <a:r>
              <a:rPr lang="en-US" sz="1500" kern="100" dirty="0">
                <a:effectLst/>
                <a:latin typeface="Aptos" panose="020B0004020202020204" pitchFamily="34" charset="0"/>
                <a:ea typeface="Aptos" panose="020B0004020202020204" pitchFamily="34" charset="0"/>
                <a:cs typeface="Times New Roman" panose="02020603050405020304" pitchFamily="18" charset="0"/>
              </a:rPr>
              <a:t>To acquire the prediction equation relating all the qualitative and quantitative variables to the sales price and determine whether the data supply is sufficient evidence to indicate these variables contribute information for the prediction of sales price.</a:t>
            </a:r>
          </a:p>
          <a:p>
            <a:pPr marL="342900" marR="0" lvl="0" indent="-342900" algn="just">
              <a:lnSpc>
                <a:spcPct val="107000"/>
              </a:lnSpc>
              <a:spcAft>
                <a:spcPts val="800"/>
              </a:spcAft>
              <a:buFont typeface="+mj-lt"/>
              <a:buAutoNum type="arabicPeriod"/>
            </a:pPr>
            <a:r>
              <a:rPr lang="en-US" sz="1500" kern="100" dirty="0">
                <a:effectLst/>
                <a:latin typeface="Aptos" panose="020B0004020202020204" pitchFamily="34" charset="0"/>
                <a:ea typeface="Aptos" panose="020B0004020202020204" pitchFamily="34" charset="0"/>
                <a:cs typeface="Times New Roman" panose="02020603050405020304" pitchFamily="18" charset="0"/>
              </a:rPr>
              <a:t>Note: ID number will not be included as it only serves as identification for the House in question.</a:t>
            </a:r>
          </a:p>
          <a:p>
            <a:endParaRPr lang="en-US" sz="1500" dirty="0"/>
          </a:p>
        </p:txBody>
      </p:sp>
    </p:spTree>
    <p:extLst>
      <p:ext uri="{BB962C8B-B14F-4D97-AF65-F5344CB8AC3E}">
        <p14:creationId xmlns:p14="http://schemas.microsoft.com/office/powerpoint/2010/main" val="27600777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EE2BC33-F8B8-4768-AE46-E7CF6E3D7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05EB5AC-4150-4206-9DBE-37DD0EBFBC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loudy oil paint art">
            <a:extLst>
              <a:ext uri="{FF2B5EF4-FFF2-40B4-BE49-F238E27FC236}">
                <a16:creationId xmlns:a16="http://schemas.microsoft.com/office/drawing/2014/main" id="{8259BF1F-E3EB-ADDF-0F45-F6A85891F47E}"/>
              </a:ext>
            </a:extLst>
          </p:cNvPr>
          <p:cNvPicPr>
            <a:picLocks noChangeAspect="1"/>
          </p:cNvPicPr>
          <p:nvPr/>
        </p:nvPicPr>
        <p:blipFill>
          <a:blip r:embed="rId2">
            <a:alphaModFix amt="50000"/>
          </a:blip>
          <a:srcRect t="14552" b="1179"/>
          <a:stretch/>
        </p:blipFill>
        <p:spPr>
          <a:xfrm>
            <a:off x="20" y="10"/>
            <a:ext cx="12191980" cy="6857990"/>
          </a:xfrm>
          <a:prstGeom prst="rect">
            <a:avLst/>
          </a:prstGeom>
        </p:spPr>
      </p:pic>
      <p:sp>
        <p:nvSpPr>
          <p:cNvPr id="2" name="Title 1">
            <a:extLst>
              <a:ext uri="{FF2B5EF4-FFF2-40B4-BE49-F238E27FC236}">
                <a16:creationId xmlns:a16="http://schemas.microsoft.com/office/drawing/2014/main" id="{F16E7DE4-F908-7D0E-12F3-781928E5855B}"/>
              </a:ext>
            </a:extLst>
          </p:cNvPr>
          <p:cNvSpPr>
            <a:spLocks noGrp="1"/>
          </p:cNvSpPr>
          <p:nvPr>
            <p:ph type="title"/>
          </p:nvPr>
        </p:nvSpPr>
        <p:spPr>
          <a:xfrm>
            <a:off x="0" y="0"/>
            <a:ext cx="5334000" cy="762001"/>
          </a:xfrm>
        </p:spPr>
        <p:txBody>
          <a:bodyPr anchor="ctr">
            <a:noAutofit/>
          </a:bodyPr>
          <a:lstStyle/>
          <a:p>
            <a:pPr algn="r"/>
            <a:r>
              <a:rPr lang="en-US" sz="2000" b="1" u="sng" kern="100" dirty="0">
                <a:effectLst/>
                <a:latin typeface="Aptos" panose="020B0004020202020204" pitchFamily="34" charset="0"/>
                <a:ea typeface="Aptos" panose="020B0004020202020204" pitchFamily="34" charset="0"/>
                <a:cs typeface="Times New Roman" panose="02020603050405020304" pitchFamily="18" charset="0"/>
              </a:rPr>
              <a:t>Data and Methodology:</a:t>
            </a:r>
            <a:br>
              <a:rPr lang="en-US" sz="2000" kern="100" dirty="0">
                <a:effectLst/>
                <a:latin typeface="Aptos" panose="020B0004020202020204" pitchFamily="34" charset="0"/>
                <a:ea typeface="Aptos" panose="020B0004020202020204" pitchFamily="34" charset="0"/>
                <a:cs typeface="Times New Roman" panose="02020603050405020304" pitchFamily="18" charset="0"/>
              </a:rPr>
            </a:br>
            <a:endParaRPr lang="en-US" sz="2000" dirty="0">
              <a:solidFill>
                <a:srgbClr val="FFFFFF"/>
              </a:solidFill>
            </a:endParaRPr>
          </a:p>
        </p:txBody>
      </p:sp>
      <p:sp>
        <p:nvSpPr>
          <p:cNvPr id="3" name="Content Placeholder 2">
            <a:extLst>
              <a:ext uri="{FF2B5EF4-FFF2-40B4-BE49-F238E27FC236}">
                <a16:creationId xmlns:a16="http://schemas.microsoft.com/office/drawing/2014/main" id="{0B78775E-25D5-9AF6-4F75-617B31B9C4CD}"/>
              </a:ext>
            </a:extLst>
          </p:cNvPr>
          <p:cNvSpPr>
            <a:spLocks noGrp="1"/>
          </p:cNvSpPr>
          <p:nvPr>
            <p:ph idx="1"/>
          </p:nvPr>
        </p:nvSpPr>
        <p:spPr>
          <a:xfrm>
            <a:off x="0" y="381000"/>
            <a:ext cx="5334000" cy="5334000"/>
          </a:xfrm>
        </p:spPr>
        <p:txBody>
          <a:bodyPr anchor="ctr">
            <a:normAutofit fontScale="92500" lnSpcReduction="20000"/>
          </a:bodyPr>
          <a:lstStyle/>
          <a:p>
            <a:pPr marL="0" marR="0">
              <a:lnSpc>
                <a:spcPct val="107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This data obtained was from Saratoga NY Home Prices.</a:t>
            </a:r>
          </a:p>
          <a:p>
            <a:pPr marL="0" indent="0">
              <a:buNone/>
            </a:pPr>
            <a:r>
              <a:rPr lang="en-US" sz="1800" dirty="0">
                <a:effectLst/>
                <a:latin typeface="Aptos" panose="020B0004020202020204" pitchFamily="34" charset="0"/>
                <a:ea typeface="Aptos" panose="020B0004020202020204" pitchFamily="34" charset="0"/>
                <a:cs typeface="Times New Roman" panose="02020603050405020304" pitchFamily="18" charset="0"/>
              </a:rPr>
              <a:t>Since the multiple variables each will have a differing impact on the model we will first relate a first-order model (linear) of all the variables to sales price. Model 1 will assume that the impact of all the variables will be independent of the other variables. So our Model 1 should look like E(y)= β0+β1x1+ β2x2+ β3x3+ β4x4+ β5x5 + β6x6+ β7x7+ β8x8+ β9x9+ β10x10+ β11x11+ β12x12 + β13x13+ β14x14+ β15x15+ β16x16+ β17x17+ β18x18. where x10=1 if electric 0 if not, where x11=1 if hot air =1 if not, where x12=1 if electric 0 if not, where x13=1 if gas 0 if not, where x14=1 if no sewer 0 if not, where x15=1 if public/commercial 0 if not, where x16=1 if no waterfront, 0 if waterfront where x17=1 if not new construction 0 if new construction, x18=1 if not central air 0 if central air.</a:t>
            </a:r>
            <a:endParaRPr lang="en-US" dirty="0">
              <a:solidFill>
                <a:srgbClr val="FFFFFF"/>
              </a:solidFill>
            </a:endParaRPr>
          </a:p>
        </p:txBody>
      </p:sp>
      <p:sp>
        <p:nvSpPr>
          <p:cNvPr id="6" name="TextBox 5">
            <a:extLst>
              <a:ext uri="{FF2B5EF4-FFF2-40B4-BE49-F238E27FC236}">
                <a16:creationId xmlns:a16="http://schemas.microsoft.com/office/drawing/2014/main" id="{2F329D4C-71DE-7FF0-1DBC-89B4622EFA55}"/>
              </a:ext>
            </a:extLst>
          </p:cNvPr>
          <p:cNvSpPr txBox="1"/>
          <p:nvPr/>
        </p:nvSpPr>
        <p:spPr>
          <a:xfrm>
            <a:off x="5701393" y="381000"/>
            <a:ext cx="6123214" cy="5909310"/>
          </a:xfrm>
          <a:prstGeom prst="rect">
            <a:avLst/>
          </a:prstGeom>
          <a:noFill/>
        </p:spPr>
        <p:txBody>
          <a:bodyPr wrap="square">
            <a:spAutoFit/>
          </a:bodyPr>
          <a:lstStyle/>
          <a:p>
            <a:r>
              <a:rPr lang="en-US" sz="1800" dirty="0">
                <a:effectLst/>
                <a:latin typeface="Aptos" panose="020B0004020202020204" pitchFamily="34" charset="0"/>
                <a:ea typeface="Aptos" panose="020B0004020202020204" pitchFamily="34" charset="0"/>
                <a:cs typeface="Times New Roman" panose="02020603050405020304" pitchFamily="18" charset="0"/>
              </a:rPr>
              <a:t>The second model is the effects of lot size, age, and living area might not be linear</a:t>
            </a:r>
            <a:r>
              <a:rPr lang="en-US" sz="1800" baseline="30000" dirty="0">
                <a:effectLst/>
                <a:latin typeface="Aptos" panose="020B0004020202020204" pitchFamily="34" charset="0"/>
                <a:ea typeface="Aptos" panose="020B0004020202020204" pitchFamily="34" charset="0"/>
                <a:cs typeface="Times New Roman" panose="02020603050405020304" pitchFamily="18" charset="0"/>
              </a:rPr>
              <a:t>1</a:t>
            </a:r>
            <a:r>
              <a:rPr lang="en-US" sz="1800" dirty="0">
                <a:effectLst/>
                <a:latin typeface="Aptos" panose="020B0004020202020204" pitchFamily="34" charset="0"/>
                <a:ea typeface="Aptos" panose="020B0004020202020204" pitchFamily="34" charset="0"/>
                <a:cs typeface="Times New Roman" panose="02020603050405020304" pitchFamily="18" charset="0"/>
              </a:rPr>
              <a:t> due to the fact that those three factors have decreasing returns once a house reaches a certain size, and age. Model 2 has a second-order response for x1, x2 and x4 with squared variables assuming they will be the same regardless of the qualitative and other quantitative variables, and with no interaction term for any of the variables giving the Model 2: E(y)= β0+β1x1+ β2x2+ β3x3 + β4x4+ β5x1</a:t>
            </a:r>
            <a:r>
              <a:rPr lang="en-US" sz="1800" baseline="30000" dirty="0">
                <a:effectLst/>
                <a:latin typeface="Aptos" panose="020B0004020202020204" pitchFamily="34" charset="0"/>
                <a:ea typeface="Aptos" panose="020B0004020202020204" pitchFamily="34" charset="0"/>
                <a:cs typeface="Times New Roman" panose="02020603050405020304" pitchFamily="18" charset="0"/>
              </a:rPr>
              <a:t>2</a:t>
            </a:r>
            <a:r>
              <a:rPr lang="en-US" sz="1800" dirty="0">
                <a:effectLst/>
                <a:latin typeface="Aptos" panose="020B0004020202020204" pitchFamily="34" charset="0"/>
                <a:ea typeface="Aptos" panose="020B0004020202020204" pitchFamily="34" charset="0"/>
                <a:cs typeface="Times New Roman" panose="02020603050405020304" pitchFamily="18" charset="0"/>
              </a:rPr>
              <a:t> + β6x2</a:t>
            </a:r>
            <a:r>
              <a:rPr lang="en-US" sz="1800" baseline="30000" dirty="0">
                <a:effectLst/>
                <a:latin typeface="Aptos" panose="020B0004020202020204" pitchFamily="34" charset="0"/>
                <a:ea typeface="Aptos" panose="020B0004020202020204" pitchFamily="34" charset="0"/>
                <a:cs typeface="Times New Roman" panose="02020603050405020304" pitchFamily="18" charset="0"/>
              </a:rPr>
              <a:t>2</a:t>
            </a:r>
            <a:r>
              <a:rPr lang="en-US" sz="1800" dirty="0">
                <a:effectLst/>
                <a:latin typeface="Aptos" panose="020B0004020202020204" pitchFamily="34" charset="0"/>
                <a:ea typeface="Aptos" panose="020B0004020202020204" pitchFamily="34" charset="0"/>
                <a:cs typeface="Times New Roman" panose="02020603050405020304" pitchFamily="18" charset="0"/>
              </a:rPr>
              <a:t>+ β7x4</a:t>
            </a:r>
            <a:r>
              <a:rPr lang="en-US" sz="1800" baseline="30000" dirty="0">
                <a:effectLst/>
                <a:latin typeface="Aptos" panose="020B0004020202020204" pitchFamily="34" charset="0"/>
                <a:ea typeface="Aptos" panose="020B0004020202020204" pitchFamily="34" charset="0"/>
                <a:cs typeface="Times New Roman" panose="02020603050405020304" pitchFamily="18" charset="0"/>
              </a:rPr>
              <a:t>2</a:t>
            </a:r>
            <a:r>
              <a:rPr lang="en-US" sz="1800" dirty="0">
                <a:effectLst/>
                <a:latin typeface="Aptos" panose="020B0004020202020204" pitchFamily="34" charset="0"/>
                <a:ea typeface="Aptos" panose="020B0004020202020204" pitchFamily="34" charset="0"/>
                <a:cs typeface="Times New Roman" panose="02020603050405020304" pitchFamily="18" charset="0"/>
              </a:rPr>
              <a:t>+ β8x5 + β9x6+ β10x7+ β11x8+ β12x9+ β13x10+ β14x11+ β15x12+ β16x13+ β17x14+ β18x15+ β19x16+ β20x17+ β21x18. where x10=1 if electric 0 if not, where x11=1 if hot air =1 if not, where x12=1 if electric 0 if not, where x13=1 if gas 0 if not, where x14=1 if no sewer 0 if not, where x15=1 if public/commercial 0 if not, where x16=1 if no waterfront, 0 if waterfront where x17=1 if not new construction 0 if new construction, x18=1 if not central air 0 if central air. Model 2 may have a problem since it assumes there is no difference in lot size, age, and living area variables for bedrooms and bathroom numbers. And since it is well known that the number of bathrooms and bedrooms can greatly increase house value</a:t>
            </a:r>
            <a:r>
              <a:rPr lang="en-US" sz="1800" baseline="30000" dirty="0">
                <a:effectLst/>
                <a:latin typeface="Aptos" panose="020B0004020202020204" pitchFamily="34" charset="0"/>
                <a:ea typeface="Aptos" panose="020B0004020202020204" pitchFamily="34" charset="0"/>
                <a:cs typeface="Times New Roman" panose="02020603050405020304" pitchFamily="18" charset="0"/>
              </a:rPr>
              <a:t>2,3</a:t>
            </a:r>
            <a:r>
              <a:rPr lang="en-US" sz="1800" dirty="0">
                <a:effectLst/>
                <a:latin typeface="Aptos" panose="020B0004020202020204" pitchFamily="34" charset="0"/>
                <a:ea typeface="Aptos" panose="020B0004020202020204" pitchFamily="34" charset="0"/>
                <a:cs typeface="Times New Roman" panose="02020603050405020304" pitchFamily="18" charset="0"/>
              </a:rPr>
              <a:t>.</a:t>
            </a:r>
            <a:endParaRPr lang="en-US" dirty="0"/>
          </a:p>
        </p:txBody>
      </p:sp>
    </p:spTree>
    <p:extLst>
      <p:ext uri="{BB962C8B-B14F-4D97-AF65-F5344CB8AC3E}">
        <p14:creationId xmlns:p14="http://schemas.microsoft.com/office/powerpoint/2010/main" val="35270754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5709097-1D5E-461B-A75A-2CB4E0B192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8E7CE3D-756A-41A4-9B20-2A2FC3A1E4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loudy oil paint art">
            <a:extLst>
              <a:ext uri="{FF2B5EF4-FFF2-40B4-BE49-F238E27FC236}">
                <a16:creationId xmlns:a16="http://schemas.microsoft.com/office/drawing/2014/main" id="{119BC444-9AD2-D464-1F67-1F2E07F36CB5}"/>
              </a:ext>
            </a:extLst>
          </p:cNvPr>
          <p:cNvPicPr>
            <a:picLocks noChangeAspect="1"/>
          </p:cNvPicPr>
          <p:nvPr/>
        </p:nvPicPr>
        <p:blipFill>
          <a:blip r:embed="rId2">
            <a:alphaModFix amt="50000"/>
          </a:blip>
          <a:srcRect t="14567" b="1194"/>
          <a:stretch/>
        </p:blipFill>
        <p:spPr>
          <a:xfrm>
            <a:off x="0" y="0"/>
            <a:ext cx="12191980" cy="6855480"/>
          </a:xfrm>
          <a:prstGeom prst="rect">
            <a:avLst/>
          </a:prstGeom>
        </p:spPr>
      </p:pic>
      <p:sp>
        <p:nvSpPr>
          <p:cNvPr id="2" name="Title 1">
            <a:extLst>
              <a:ext uri="{FF2B5EF4-FFF2-40B4-BE49-F238E27FC236}">
                <a16:creationId xmlns:a16="http://schemas.microsoft.com/office/drawing/2014/main" id="{0110CF49-0E1E-C1D0-674B-BDED137A3771}"/>
              </a:ext>
            </a:extLst>
          </p:cNvPr>
          <p:cNvSpPr>
            <a:spLocks noGrp="1"/>
          </p:cNvSpPr>
          <p:nvPr>
            <p:ph type="title"/>
          </p:nvPr>
        </p:nvSpPr>
        <p:spPr>
          <a:xfrm>
            <a:off x="-20" y="-85038"/>
            <a:ext cx="9238434" cy="857559"/>
          </a:xfrm>
        </p:spPr>
        <p:txBody>
          <a:bodyPr>
            <a:normAutofit/>
          </a:bodyPr>
          <a:lstStyle/>
          <a:p>
            <a:pPr>
              <a:lnSpc>
                <a:spcPct val="110000"/>
              </a:lnSpc>
            </a:pPr>
            <a:r>
              <a:rPr lang="en-US" sz="2200" u="sng" kern="100" dirty="0">
                <a:solidFill>
                  <a:srgbClr val="FFFFFF"/>
                </a:solidFill>
                <a:latin typeface="Aptos" panose="020B0004020202020204" pitchFamily="34" charset="0"/>
                <a:ea typeface="Aptos" panose="020B0004020202020204" pitchFamily="34" charset="0"/>
                <a:cs typeface="Times New Roman" panose="02020603050405020304" pitchFamily="18" charset="0"/>
              </a:rPr>
              <a:t>Data and Methodology:</a:t>
            </a:r>
            <a:br>
              <a:rPr lang="en-US" sz="2200" kern="100" dirty="0">
                <a:solidFill>
                  <a:srgbClr val="FFFFFF"/>
                </a:solidFill>
                <a:latin typeface="Aptos" panose="020B0004020202020204" pitchFamily="34" charset="0"/>
                <a:ea typeface="Aptos" panose="020B0004020202020204" pitchFamily="34" charset="0"/>
                <a:cs typeface="Times New Roman" panose="02020603050405020304" pitchFamily="18" charset="0"/>
              </a:rPr>
            </a:br>
            <a:endParaRPr lang="en-US" sz="2200" dirty="0">
              <a:solidFill>
                <a:srgbClr val="FFFFFF"/>
              </a:solidFill>
            </a:endParaRPr>
          </a:p>
        </p:txBody>
      </p:sp>
      <p:cxnSp>
        <p:nvCxnSpPr>
          <p:cNvPr id="14" name="Straight Connector 13">
            <a:extLst>
              <a:ext uri="{FF2B5EF4-FFF2-40B4-BE49-F238E27FC236}">
                <a16:creationId xmlns:a16="http://schemas.microsoft.com/office/drawing/2014/main" id="{837CF948-9F12-4674-98E3-7A7FE57A19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2286000"/>
            <a:ext cx="971155" cy="0"/>
          </a:xfrm>
          <a:prstGeom prst="line">
            <a:avLst/>
          </a:prstGeom>
          <a:ln w="31750">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96CB300-C690-9787-10E3-6E543113A00C}"/>
              </a:ext>
            </a:extLst>
          </p:cNvPr>
          <p:cNvSpPr>
            <a:spLocks noGrp="1"/>
          </p:cNvSpPr>
          <p:nvPr>
            <p:ph idx="1"/>
          </p:nvPr>
        </p:nvSpPr>
        <p:spPr>
          <a:xfrm>
            <a:off x="-125196" y="555172"/>
            <a:ext cx="5437415" cy="6972300"/>
          </a:xfrm>
        </p:spPr>
        <p:txBody>
          <a:bodyPr>
            <a:noAutofit/>
          </a:bodyPr>
          <a:lstStyle/>
          <a:p>
            <a:r>
              <a:rPr lang="en-US" sz="1350" kern="100" dirty="0">
                <a:effectLst/>
                <a:latin typeface="Aptos" panose="020B0004020202020204" pitchFamily="34" charset="0"/>
                <a:ea typeface="Aptos" panose="020B0004020202020204" pitchFamily="34" charset="0"/>
                <a:cs typeface="Times New Roman" panose="02020603050405020304" pitchFamily="18" charset="0"/>
              </a:rPr>
              <a:t>Model 3 adds interaction terms between the lot size, age, and living area of the house and the number of bathrooms and bedrooms, so between x1,x2,x4, and the x6 and x8 terms. These changes will cause changes in y for increase in x1,2 and 4 price should increase as well meaning our Model 3 will be: E(y)= β0+β1x1+ β2x2+ β3x3 + β4x4+ β5x1</a:t>
            </a:r>
            <a:r>
              <a:rPr lang="en-US" sz="1350" kern="100" baseline="30000" dirty="0">
                <a:effectLst/>
                <a:latin typeface="Aptos" panose="020B0004020202020204" pitchFamily="34" charset="0"/>
                <a:ea typeface="Aptos" panose="020B0004020202020204" pitchFamily="34" charset="0"/>
                <a:cs typeface="Times New Roman" panose="02020603050405020304" pitchFamily="18" charset="0"/>
              </a:rPr>
              <a:t>2</a:t>
            </a:r>
            <a:r>
              <a:rPr lang="en-US" sz="1350" kern="100" dirty="0">
                <a:effectLst/>
                <a:latin typeface="Aptos" panose="020B0004020202020204" pitchFamily="34" charset="0"/>
                <a:ea typeface="Aptos" panose="020B0004020202020204" pitchFamily="34" charset="0"/>
                <a:cs typeface="Times New Roman" panose="02020603050405020304" pitchFamily="18" charset="0"/>
              </a:rPr>
              <a:t> + β6x2</a:t>
            </a:r>
            <a:r>
              <a:rPr lang="en-US" sz="1350" kern="100" baseline="30000" dirty="0">
                <a:effectLst/>
                <a:latin typeface="Aptos" panose="020B0004020202020204" pitchFamily="34" charset="0"/>
                <a:ea typeface="Aptos" panose="020B0004020202020204" pitchFamily="34" charset="0"/>
                <a:cs typeface="Times New Roman" panose="02020603050405020304" pitchFamily="18" charset="0"/>
              </a:rPr>
              <a:t>2</a:t>
            </a:r>
            <a:r>
              <a:rPr lang="en-US" sz="1350" kern="100" dirty="0">
                <a:effectLst/>
                <a:latin typeface="Aptos" panose="020B0004020202020204" pitchFamily="34" charset="0"/>
                <a:ea typeface="Aptos" panose="020B0004020202020204" pitchFamily="34" charset="0"/>
                <a:cs typeface="Times New Roman" panose="02020603050405020304" pitchFamily="18" charset="0"/>
              </a:rPr>
              <a:t>+ β7x4</a:t>
            </a:r>
            <a:r>
              <a:rPr lang="en-US" sz="1350" kern="100" baseline="30000" dirty="0">
                <a:effectLst/>
                <a:latin typeface="Aptos" panose="020B0004020202020204" pitchFamily="34" charset="0"/>
                <a:ea typeface="Aptos" panose="020B0004020202020204" pitchFamily="34" charset="0"/>
                <a:cs typeface="Times New Roman" panose="02020603050405020304" pitchFamily="18" charset="0"/>
              </a:rPr>
              <a:t>2</a:t>
            </a:r>
            <a:r>
              <a:rPr lang="en-US" sz="1350" kern="100" dirty="0">
                <a:effectLst/>
                <a:latin typeface="Aptos" panose="020B0004020202020204" pitchFamily="34" charset="0"/>
                <a:ea typeface="Aptos" panose="020B0004020202020204" pitchFamily="34" charset="0"/>
                <a:cs typeface="Times New Roman" panose="02020603050405020304" pitchFamily="18" charset="0"/>
              </a:rPr>
              <a:t>+ β8x5 + β9x6+ β10x7+ β11x8+ β12x9+ β13x10+ β14x11+ β15x12+ β16x13+ β17x14+ β18x15+ β19x16+ β20x17+ β21x18+ β22x1x2+ β23x1x4,+ β24x2x4+ β25x1x2x4+ β26x1x6+ β27x1x8+ β28x2x6+ β29x2x8+ β30x4x6+ β31x4x8+ β32x1x2x6+ β33x1x2x8+ β34x1x4x6+ β35x1x4x8+ β36x2x4x6+ β37x2x4x8+ β38x1x2x4x6+ β39x1x2x4x8. where x10=1 if electric 0 if not, where x11=1 if hot air =1 if not, where x12=1 if electric 0 if not, where x13=1 if gas 0 if not, where x14=1 if no sewer 0 if not, where x15=1 if public/commercial 0 if not, where x16=1 if no waterfront, 0 if waterfront where x17=1 if not new construction 0 if new construction, x18=1 if not central air 0 if central air. Model 3 should be the most accurate, as the other variables, such as number of fire places, percent of College, and the qualitative should have lower importance on the Model. But there is 1 variable that should have a major impact of the price and that is land value, for naturally the more valuable the land the more valuable the property on that land meaning that we could have made a potential flaw in our reasoning by not including the importance of a variable</a:t>
            </a:r>
            <a:r>
              <a:rPr lang="en-US" sz="1350" kern="100" baseline="30000" dirty="0">
                <a:effectLst/>
                <a:latin typeface="Aptos" panose="020B0004020202020204" pitchFamily="34" charset="0"/>
                <a:ea typeface="Aptos" panose="020B0004020202020204" pitchFamily="34" charset="0"/>
                <a:cs typeface="Times New Roman" panose="02020603050405020304" pitchFamily="18" charset="0"/>
              </a:rPr>
              <a:t>1,2</a:t>
            </a:r>
            <a:r>
              <a:rPr lang="en-US" sz="1350" kern="100" dirty="0">
                <a:effectLst/>
                <a:latin typeface="Aptos" panose="020B0004020202020204" pitchFamily="34" charset="0"/>
                <a:ea typeface="Aptos" panose="020B0004020202020204" pitchFamily="34" charset="0"/>
                <a:cs typeface="Times New Roman" panose="02020603050405020304" pitchFamily="18" charset="0"/>
              </a:rPr>
              <a:t>. </a:t>
            </a:r>
          </a:p>
          <a:p>
            <a:endParaRPr lang="en-US" sz="1350" dirty="0">
              <a:solidFill>
                <a:srgbClr val="FFFFFF"/>
              </a:solidFill>
            </a:endParaRPr>
          </a:p>
        </p:txBody>
      </p:sp>
      <p:sp>
        <p:nvSpPr>
          <p:cNvPr id="7" name="TextBox 6">
            <a:extLst>
              <a:ext uri="{FF2B5EF4-FFF2-40B4-BE49-F238E27FC236}">
                <a16:creationId xmlns:a16="http://schemas.microsoft.com/office/drawing/2014/main" id="{ABA05402-CF19-95C3-A673-B7742D0291B0}"/>
              </a:ext>
            </a:extLst>
          </p:cNvPr>
          <p:cNvSpPr txBox="1"/>
          <p:nvPr/>
        </p:nvSpPr>
        <p:spPr>
          <a:xfrm>
            <a:off x="5187024" y="311925"/>
            <a:ext cx="7004956" cy="6509218"/>
          </a:xfrm>
          <a:prstGeom prst="rect">
            <a:avLst/>
          </a:prstGeom>
          <a:noFill/>
        </p:spPr>
        <p:txBody>
          <a:bodyPr wrap="square">
            <a:spAutoFit/>
          </a:bodyPr>
          <a:lstStyle/>
          <a:p>
            <a:pPr marL="0" marR="0">
              <a:lnSpc>
                <a:spcPct val="107000"/>
              </a:lnSpc>
              <a:spcAft>
                <a:spcPts val="800"/>
              </a:spcAft>
            </a:pPr>
            <a:r>
              <a:rPr lang="en-US" sz="1600" kern="100" dirty="0">
                <a:effectLst/>
                <a:latin typeface="Aptos" panose="020B0004020202020204" pitchFamily="34" charset="0"/>
                <a:ea typeface="Aptos" panose="020B0004020202020204" pitchFamily="34" charset="0"/>
                <a:cs typeface="Times New Roman" panose="02020603050405020304" pitchFamily="18" charset="0"/>
              </a:rPr>
              <a:t>Model 4 adds another second order term, this time x3, land value, and adds interactions between it and x1,x2,x4. Because the increased land value should be interacting with the lot size, age of the house and the living area. These changes to the model will cause changes in y for an increase in x1-x4 there should be a increase in price. Our Model 4 will be then: E(y)= β0+β1x1+ β2x2+ β3x3 + β4x4+ β5x1</a:t>
            </a:r>
            <a:r>
              <a:rPr lang="en-US" sz="1600" kern="100" baseline="30000" dirty="0">
                <a:effectLst/>
                <a:latin typeface="Aptos" panose="020B0004020202020204" pitchFamily="34" charset="0"/>
                <a:ea typeface="Aptos" panose="020B0004020202020204" pitchFamily="34" charset="0"/>
                <a:cs typeface="Times New Roman" panose="02020603050405020304" pitchFamily="18" charset="0"/>
              </a:rPr>
              <a:t>2</a:t>
            </a:r>
            <a:r>
              <a:rPr lang="en-US" sz="1600" kern="100" dirty="0">
                <a:effectLst/>
                <a:latin typeface="Aptos" panose="020B0004020202020204" pitchFamily="34" charset="0"/>
                <a:ea typeface="Aptos" panose="020B0004020202020204" pitchFamily="34" charset="0"/>
                <a:cs typeface="Times New Roman" panose="02020603050405020304" pitchFamily="18" charset="0"/>
              </a:rPr>
              <a:t> + β6x2</a:t>
            </a:r>
            <a:r>
              <a:rPr lang="en-US" sz="1600" kern="100" baseline="30000" dirty="0">
                <a:effectLst/>
                <a:latin typeface="Aptos" panose="020B0004020202020204" pitchFamily="34" charset="0"/>
                <a:ea typeface="Aptos" panose="020B0004020202020204" pitchFamily="34" charset="0"/>
                <a:cs typeface="Times New Roman" panose="02020603050405020304" pitchFamily="18" charset="0"/>
              </a:rPr>
              <a:t>2</a:t>
            </a:r>
            <a:r>
              <a:rPr lang="en-US" sz="1600" kern="100" dirty="0">
                <a:effectLst/>
                <a:latin typeface="Aptos" panose="020B0004020202020204" pitchFamily="34" charset="0"/>
                <a:ea typeface="Aptos" panose="020B0004020202020204" pitchFamily="34" charset="0"/>
                <a:cs typeface="Times New Roman" panose="02020603050405020304" pitchFamily="18" charset="0"/>
              </a:rPr>
              <a:t>+ β7x3</a:t>
            </a:r>
            <a:r>
              <a:rPr lang="en-US" sz="1600" kern="100" baseline="30000" dirty="0">
                <a:effectLst/>
                <a:latin typeface="Aptos" panose="020B0004020202020204" pitchFamily="34" charset="0"/>
                <a:ea typeface="Aptos" panose="020B0004020202020204" pitchFamily="34" charset="0"/>
                <a:cs typeface="Times New Roman" panose="02020603050405020304" pitchFamily="18" charset="0"/>
              </a:rPr>
              <a:t>2</a:t>
            </a:r>
            <a:r>
              <a:rPr lang="en-US" sz="1600" kern="100" dirty="0">
                <a:effectLst/>
                <a:latin typeface="Aptos" panose="020B0004020202020204" pitchFamily="34" charset="0"/>
                <a:ea typeface="Aptos" panose="020B0004020202020204" pitchFamily="34" charset="0"/>
                <a:cs typeface="Times New Roman" panose="02020603050405020304" pitchFamily="18" charset="0"/>
              </a:rPr>
              <a:t>+ β8x4</a:t>
            </a:r>
            <a:r>
              <a:rPr lang="en-US" sz="1600" kern="100" baseline="30000" dirty="0">
                <a:effectLst/>
                <a:latin typeface="Aptos" panose="020B0004020202020204" pitchFamily="34" charset="0"/>
                <a:ea typeface="Aptos" panose="020B0004020202020204" pitchFamily="34" charset="0"/>
                <a:cs typeface="Times New Roman" panose="02020603050405020304" pitchFamily="18" charset="0"/>
              </a:rPr>
              <a:t>2</a:t>
            </a:r>
            <a:r>
              <a:rPr lang="en-US" sz="1600" kern="100" dirty="0">
                <a:effectLst/>
                <a:latin typeface="Aptos" panose="020B0004020202020204" pitchFamily="34" charset="0"/>
                <a:ea typeface="Aptos" panose="020B0004020202020204" pitchFamily="34" charset="0"/>
                <a:cs typeface="Times New Roman" panose="02020603050405020304" pitchFamily="18" charset="0"/>
              </a:rPr>
              <a:t>+ β9x5 + β10x6+ β11x7+ β12x8+ β13x9+ β14x10+ β15x11+ β16x12+ β17x13+ β18x14+ β19x15+ β20x16+ β21x17+ β22x18+ β23x1x2+ β24x1x3,+ β25x1x4+ β26x2x3+ β27x2x4+ β28x3x4+ β29x1x2x3+ β30x1x2x4+ β31x1x3x4+ β32x2x3x4+ β33x1x2x3x4+ β34x1x6+ β35x1x8+ β36x2x6+ β37x2x8+ β38x3x6+ β39x3x8+ β40x4x6+ β41x4x8+ β42x1x2x6+ β43x1x2x8+ β44x1x3x6+ β45x1x3x8+ β46x1x4x6+ β47x1x4x8+ β48x2x3x6+ β49x2x3x8+ β50x2x4x6+ β51x2x4x8+ β52x3x4x6+ β53x3x4x8+ β54x1x2x3x6+ β55x1x2x3x8+ β56x1x2x4x6+ β57x1x2x4x8+ β58x1x3x4x6+ β59x1x3x4x8+ β60x2x3x4x6+ β61x2x3x4x8+ β62x1x2x3x4x6+ β63x1x2x3x4x8. Where x10=1 if electric 0 if not, where x11=1 if hot air =1 if not, where x12=1 if electric 0 if not, where x13=1 if gas 0 if not, where x14=1 if no sewer 0 if not, where x15=1 if public/commercial 0 if not, where x16=1 if no waterfront, 0 if waterfront where x17=1 if not new construction 0 if new construction, x18=1 if not central air 0 if central air. This should take into account all major factors and their interactions with each other for the sales price as it allows for price changes to carry from variable to variable depending on their respective values. </a:t>
            </a:r>
          </a:p>
          <a:p>
            <a:pPr marL="0" marR="0">
              <a:lnSpc>
                <a:spcPct val="107000"/>
              </a:lnSpc>
              <a:spcAft>
                <a:spcPts val="800"/>
              </a:spcAft>
            </a:pPr>
            <a:r>
              <a:rPr lang="en-US" sz="1600" kern="100" dirty="0">
                <a:effectLst/>
                <a:latin typeface="Aptos" panose="020B0004020202020204" pitchFamily="34" charset="0"/>
                <a:ea typeface="Aptos" panose="020B0004020202020204" pitchFamily="34" charset="0"/>
                <a:cs typeface="Times New Roman" panose="02020603050405020304" pitchFamily="18" charset="0"/>
              </a:rPr>
              <a:t>Fitting Models 1-4 to the data and comparing the models using the nested model F test and conducting each test at α=0.05.</a:t>
            </a:r>
          </a:p>
        </p:txBody>
      </p:sp>
    </p:spTree>
    <p:extLst>
      <p:ext uri="{BB962C8B-B14F-4D97-AF65-F5344CB8AC3E}">
        <p14:creationId xmlns:p14="http://schemas.microsoft.com/office/powerpoint/2010/main" val="13569962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EE2BC33-F8B8-4768-AE46-E7CF6E3D7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05EB5AC-4150-4206-9DBE-37DD0EBFBC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loudy oil paint art">
            <a:extLst>
              <a:ext uri="{FF2B5EF4-FFF2-40B4-BE49-F238E27FC236}">
                <a16:creationId xmlns:a16="http://schemas.microsoft.com/office/drawing/2014/main" id="{54724FC8-7ADA-6534-E126-09ED016C4C19}"/>
              </a:ext>
            </a:extLst>
          </p:cNvPr>
          <p:cNvPicPr>
            <a:picLocks noChangeAspect="1"/>
          </p:cNvPicPr>
          <p:nvPr/>
        </p:nvPicPr>
        <p:blipFill>
          <a:blip r:embed="rId2">
            <a:alphaModFix amt="50000"/>
          </a:blip>
          <a:srcRect t="14552" b="1179"/>
          <a:stretch/>
        </p:blipFill>
        <p:spPr>
          <a:xfrm>
            <a:off x="38141" y="10"/>
            <a:ext cx="12191980" cy="6857990"/>
          </a:xfrm>
          <a:prstGeom prst="rect">
            <a:avLst/>
          </a:prstGeom>
        </p:spPr>
      </p:pic>
      <p:sp>
        <p:nvSpPr>
          <p:cNvPr id="2" name="Title 1">
            <a:extLst>
              <a:ext uri="{FF2B5EF4-FFF2-40B4-BE49-F238E27FC236}">
                <a16:creationId xmlns:a16="http://schemas.microsoft.com/office/drawing/2014/main" id="{E3611DCD-CA9A-B1BE-969D-3C5578231946}"/>
              </a:ext>
            </a:extLst>
          </p:cNvPr>
          <p:cNvSpPr>
            <a:spLocks noGrp="1"/>
          </p:cNvSpPr>
          <p:nvPr>
            <p:ph type="title"/>
          </p:nvPr>
        </p:nvSpPr>
        <p:spPr>
          <a:xfrm>
            <a:off x="38141" y="0"/>
            <a:ext cx="2264187" cy="941613"/>
          </a:xfrm>
        </p:spPr>
        <p:txBody>
          <a:bodyPr anchor="ctr">
            <a:noAutofit/>
          </a:bodyPr>
          <a:lstStyle/>
          <a:p>
            <a:pPr algn="r"/>
            <a:r>
              <a:rPr lang="en-US" sz="2400" b="1" u="sng" kern="100" dirty="0">
                <a:effectLst/>
                <a:latin typeface="Aptos" panose="020B0004020202020204" pitchFamily="34" charset="0"/>
                <a:ea typeface="Aptos" panose="020B0004020202020204" pitchFamily="34" charset="0"/>
                <a:cs typeface="Aptos" panose="020B0004020202020204" pitchFamily="34" charset="0"/>
              </a:rPr>
              <a:t>Results:</a:t>
            </a:r>
            <a:br>
              <a:rPr lang="en-US" sz="2400" kern="100" dirty="0">
                <a:effectLst/>
                <a:latin typeface="Aptos" panose="020B0004020202020204" pitchFamily="34" charset="0"/>
                <a:ea typeface="Aptos" panose="020B0004020202020204" pitchFamily="34" charset="0"/>
                <a:cs typeface="Times New Roman" panose="02020603050405020304" pitchFamily="18" charset="0"/>
              </a:rPr>
            </a:br>
            <a:endParaRPr lang="en-US" sz="2400" dirty="0">
              <a:solidFill>
                <a:srgbClr val="FFFFFF"/>
              </a:solidFill>
            </a:endParaRPr>
          </a:p>
        </p:txBody>
      </p:sp>
      <p:sp>
        <p:nvSpPr>
          <p:cNvPr id="3" name="Content Placeholder 2">
            <a:extLst>
              <a:ext uri="{FF2B5EF4-FFF2-40B4-BE49-F238E27FC236}">
                <a16:creationId xmlns:a16="http://schemas.microsoft.com/office/drawing/2014/main" id="{3B93AEB8-9978-2786-9CE1-5847647D7471}"/>
              </a:ext>
            </a:extLst>
          </p:cNvPr>
          <p:cNvSpPr>
            <a:spLocks noGrp="1"/>
          </p:cNvSpPr>
          <p:nvPr>
            <p:ph idx="1"/>
          </p:nvPr>
        </p:nvSpPr>
        <p:spPr>
          <a:xfrm>
            <a:off x="0" y="470805"/>
            <a:ext cx="4457700" cy="6387195"/>
          </a:xfrm>
        </p:spPr>
        <p:txBody>
          <a:bodyPr anchor="ctr">
            <a:normAutofit fontScale="92500" lnSpcReduction="10000"/>
          </a:bodyPr>
          <a:lstStyle/>
          <a:p>
            <a:pPr marL="0" indent="0">
              <a:buNone/>
            </a:pPr>
            <a:r>
              <a:rPr lang="en-US" sz="1800" dirty="0">
                <a:effectLst/>
                <a:latin typeface="Aptos" panose="020B0004020202020204" pitchFamily="34" charset="0"/>
                <a:ea typeface="Aptos" panose="020B0004020202020204" pitchFamily="34" charset="0"/>
                <a:cs typeface="Aptos" panose="020B0004020202020204" pitchFamily="34" charset="0"/>
              </a:rPr>
              <a:t>Our goal was to develop a model that can accurately and reliably predict the 1728 Saratoga NY Home Prices. Below is the generated data from the models created above. We will be using a partial F-test to see which model is more useful for predicting sales price compared to the predecessor</a:t>
            </a:r>
            <a:r>
              <a:rPr lang="en-US" sz="1800" dirty="0">
                <a:effectLst/>
                <a:latin typeface="Aptos" panose="020B0004020202020204" pitchFamily="34" charset="0"/>
                <a:ea typeface="Aptos" panose="020B0004020202020204" pitchFamily="34" charset="0"/>
                <a:cs typeface="Times New Roman" panose="02020603050405020304" pitchFamily="18" charset="0"/>
              </a:rPr>
              <a:t>. This is more useful as it avoids a type 2 error possibility. Moreover, t-tests should not unduly influence our analysis as seen in previous Case studies, a set of terms can contribute information for y prediction while having none of their t-values be statistically significant. This is due to the t-test focusing on a single-term contribution while all other terms are retained. Therefore, no terms may be statistically significant, even when the whole set contributes to the prediction of y. The regression analysis is seen in the following slides.</a:t>
            </a:r>
            <a:endParaRPr lang="en-US" dirty="0">
              <a:solidFill>
                <a:srgbClr val="FFFFFF"/>
              </a:solidFill>
            </a:endParaRPr>
          </a:p>
        </p:txBody>
      </p:sp>
      <p:sp>
        <p:nvSpPr>
          <p:cNvPr id="6" name="TextBox 5">
            <a:extLst>
              <a:ext uri="{FF2B5EF4-FFF2-40B4-BE49-F238E27FC236}">
                <a16:creationId xmlns:a16="http://schemas.microsoft.com/office/drawing/2014/main" id="{3C67C0C6-92A8-CDB0-7F5B-2DEE1CE59431}"/>
              </a:ext>
            </a:extLst>
          </p:cNvPr>
          <p:cNvSpPr txBox="1"/>
          <p:nvPr/>
        </p:nvSpPr>
        <p:spPr>
          <a:xfrm>
            <a:off x="3863326" y="0"/>
            <a:ext cx="6139542" cy="1477328"/>
          </a:xfrm>
          <a:prstGeom prst="rect">
            <a:avLst/>
          </a:prstGeom>
          <a:noFill/>
        </p:spPr>
        <p:txBody>
          <a:bodyPr wrap="square">
            <a:spAutoFit/>
          </a:bodyPr>
          <a:lstStyle/>
          <a:p>
            <a:r>
              <a:rPr lang="en-US" sz="1800" dirty="0">
                <a:effectLst/>
                <a:latin typeface="Aptos" panose="020B0004020202020204" pitchFamily="34" charset="0"/>
                <a:ea typeface="Aptos" panose="020B0004020202020204" pitchFamily="34" charset="0"/>
                <a:cs typeface="Aptos" panose="020B0004020202020204" pitchFamily="34" charset="0"/>
              </a:rPr>
              <a:t>Model 1: </a:t>
            </a:r>
            <a:r>
              <a:rPr lang="en-US" sz="1800" dirty="0">
                <a:effectLst/>
                <a:latin typeface="Aptos" panose="020B0004020202020204" pitchFamily="34" charset="0"/>
                <a:ea typeface="Aptos" panose="020B0004020202020204" pitchFamily="34" charset="0"/>
                <a:cs typeface="Times New Roman" panose="02020603050405020304" pitchFamily="18" charset="0"/>
              </a:rPr>
              <a:t>H</a:t>
            </a:r>
            <a:r>
              <a:rPr lang="en-US" sz="1800" baseline="-25000" dirty="0">
                <a:effectLst/>
                <a:latin typeface="Aptos" panose="020B0004020202020204" pitchFamily="34" charset="0"/>
                <a:ea typeface="Aptos" panose="020B0004020202020204" pitchFamily="34" charset="0"/>
                <a:cs typeface="Times New Roman" panose="02020603050405020304" pitchFamily="18" charset="0"/>
              </a:rPr>
              <a:t>0</a:t>
            </a:r>
            <a:r>
              <a:rPr lang="en-US" sz="1800" dirty="0">
                <a:effectLst/>
                <a:latin typeface="Aptos" panose="020B0004020202020204" pitchFamily="34" charset="0"/>
                <a:ea typeface="Aptos" panose="020B0004020202020204" pitchFamily="34" charset="0"/>
                <a:cs typeface="Times New Roman" panose="02020603050405020304" pitchFamily="18" charset="0"/>
              </a:rPr>
              <a:t> β1-18=0 F value is 176.33. That is statistically significant at an α=0.05 level. Consequently, there is considerable evidence that the overall model contributes information to the prediction of y. At least one of the 18 factors contributes to the prediction of sales price.</a:t>
            </a:r>
            <a:endParaRPr lang="en-US" dirty="0"/>
          </a:p>
        </p:txBody>
      </p:sp>
      <p:pic>
        <p:nvPicPr>
          <p:cNvPr id="7" name="Picture 6" descr="A screenshot of a computer&#10;&#10;Description automatically generated">
            <a:extLst>
              <a:ext uri="{FF2B5EF4-FFF2-40B4-BE49-F238E27FC236}">
                <a16:creationId xmlns:a16="http://schemas.microsoft.com/office/drawing/2014/main" id="{4BC01FF5-4E53-756A-BD8D-48967CC373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82639" y="1467796"/>
            <a:ext cx="3280086" cy="2919981"/>
          </a:xfrm>
          <a:prstGeom prst="rect">
            <a:avLst/>
          </a:prstGeom>
        </p:spPr>
      </p:pic>
      <p:pic>
        <p:nvPicPr>
          <p:cNvPr id="8" name="Picture 7" descr="A screenshot of a computer&#10;&#10;Description automatically generated">
            <a:extLst>
              <a:ext uri="{FF2B5EF4-FFF2-40B4-BE49-F238E27FC236}">
                <a16:creationId xmlns:a16="http://schemas.microsoft.com/office/drawing/2014/main" id="{DFAE27A5-6239-D940-5402-439EA63C165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71345" y="5530791"/>
            <a:ext cx="2441004" cy="1143010"/>
          </a:xfrm>
          <a:prstGeom prst="rect">
            <a:avLst/>
          </a:prstGeom>
        </p:spPr>
      </p:pic>
      <p:pic>
        <p:nvPicPr>
          <p:cNvPr id="10" name="Picture 9" descr="A screenshot of a graph&#10;&#10;Description automatically generated">
            <a:extLst>
              <a:ext uri="{FF2B5EF4-FFF2-40B4-BE49-F238E27FC236}">
                <a16:creationId xmlns:a16="http://schemas.microsoft.com/office/drawing/2014/main" id="{CE713486-FC70-B85F-A18A-D3E228C747A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20516" y="4387782"/>
            <a:ext cx="3204333" cy="1143009"/>
          </a:xfrm>
          <a:prstGeom prst="rect">
            <a:avLst/>
          </a:prstGeom>
        </p:spPr>
      </p:pic>
      <p:sp>
        <p:nvSpPr>
          <p:cNvPr id="13" name="TextBox 12">
            <a:extLst>
              <a:ext uri="{FF2B5EF4-FFF2-40B4-BE49-F238E27FC236}">
                <a16:creationId xmlns:a16="http://schemas.microsoft.com/office/drawing/2014/main" id="{68FFD3DC-BD8F-7CC1-0A30-7AAFDE38484D}"/>
              </a:ext>
            </a:extLst>
          </p:cNvPr>
          <p:cNvSpPr txBox="1"/>
          <p:nvPr/>
        </p:nvSpPr>
        <p:spPr>
          <a:xfrm>
            <a:off x="9238494" y="941613"/>
            <a:ext cx="2911885" cy="5863978"/>
          </a:xfrm>
          <a:prstGeom prst="rect">
            <a:avLst/>
          </a:prstGeom>
          <a:noFill/>
        </p:spPr>
        <p:txBody>
          <a:bodyPr wrap="square">
            <a:spAutoFit/>
          </a:bodyPr>
          <a:lstStyle/>
          <a:p>
            <a:pPr marL="0" marR="0" algn="just">
              <a:lnSpc>
                <a:spcPct val="107000"/>
              </a:lnSpc>
              <a:spcAft>
                <a:spcPts val="800"/>
              </a:spcAft>
            </a:pPr>
            <a:r>
              <a:rPr lang="en-US" sz="1300" kern="100" dirty="0">
                <a:effectLst/>
                <a:latin typeface="Aptos" panose="020B0004020202020204" pitchFamily="34" charset="0"/>
                <a:ea typeface="Aptos" panose="020B0004020202020204" pitchFamily="34" charset="0"/>
                <a:cs typeface="Times New Roman" panose="02020603050405020304" pitchFamily="18" charset="0"/>
              </a:rPr>
              <a:t>If you examine the t-tests for the individual parameters you will see that most of the β’s are statistically significant, except the β5, β7, β10, and β12-15. The failures of these variables to show their importance in mean sale price demonstrates the pitfall of relying on the results of t-tests in a regression analysis. We would expect these variables to have an impact on sales price because one could argue that the lack of sewers or differing fuel types would result in a different sales price or that people may want them for these features or may not. Why are the t-tests not statistically significant then? Both are correct but there is an interaction likely between the many variables but not the ones highlighted in our model. These effects would be cancelled because we do not have a complete interaction term for the model giving the impression it is unimportant. But this is information for the future. We now must determine if Model 2 is better than Model 1.</a:t>
            </a:r>
          </a:p>
        </p:txBody>
      </p:sp>
    </p:spTree>
    <p:extLst>
      <p:ext uri="{BB962C8B-B14F-4D97-AF65-F5344CB8AC3E}">
        <p14:creationId xmlns:p14="http://schemas.microsoft.com/office/powerpoint/2010/main" val="31546598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35709097-1D5E-461B-A75A-2CB4E0B192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F8E7CE3D-756A-41A4-9B20-2A2FC3A1E4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loudy oil paint art">
            <a:extLst>
              <a:ext uri="{FF2B5EF4-FFF2-40B4-BE49-F238E27FC236}">
                <a16:creationId xmlns:a16="http://schemas.microsoft.com/office/drawing/2014/main" id="{C6C2B7DA-3A91-77F7-6572-03620B4FAC07}"/>
              </a:ext>
            </a:extLst>
          </p:cNvPr>
          <p:cNvPicPr>
            <a:picLocks noChangeAspect="1"/>
          </p:cNvPicPr>
          <p:nvPr/>
        </p:nvPicPr>
        <p:blipFill>
          <a:blip r:embed="rId2">
            <a:alphaModFix amt="50000"/>
          </a:blip>
          <a:srcRect t="14567" b="1194"/>
          <a:stretch/>
        </p:blipFill>
        <p:spPr>
          <a:xfrm>
            <a:off x="20" y="2520"/>
            <a:ext cx="12191980" cy="6855480"/>
          </a:xfrm>
          <a:prstGeom prst="rect">
            <a:avLst/>
          </a:prstGeom>
        </p:spPr>
      </p:pic>
      <p:sp>
        <p:nvSpPr>
          <p:cNvPr id="2" name="Title 1">
            <a:extLst>
              <a:ext uri="{FF2B5EF4-FFF2-40B4-BE49-F238E27FC236}">
                <a16:creationId xmlns:a16="http://schemas.microsoft.com/office/drawing/2014/main" id="{48B183DC-5AED-B94C-99CA-A937F991859D}"/>
              </a:ext>
            </a:extLst>
          </p:cNvPr>
          <p:cNvSpPr>
            <a:spLocks noGrp="1"/>
          </p:cNvSpPr>
          <p:nvPr>
            <p:ph type="title"/>
          </p:nvPr>
        </p:nvSpPr>
        <p:spPr>
          <a:xfrm>
            <a:off x="0" y="0"/>
            <a:ext cx="9238434" cy="857559"/>
          </a:xfrm>
        </p:spPr>
        <p:txBody>
          <a:bodyPr>
            <a:normAutofit/>
          </a:bodyPr>
          <a:lstStyle/>
          <a:p>
            <a:pPr>
              <a:lnSpc>
                <a:spcPct val="110000"/>
              </a:lnSpc>
            </a:pPr>
            <a:r>
              <a:rPr lang="en-US" sz="2200" u="sng" kern="100">
                <a:solidFill>
                  <a:srgbClr val="FFFFFF"/>
                </a:solidFill>
                <a:latin typeface="Aptos" panose="020B0004020202020204" pitchFamily="34" charset="0"/>
                <a:ea typeface="Aptos" panose="020B0004020202020204" pitchFamily="34" charset="0"/>
                <a:cs typeface="Aptos" panose="020B0004020202020204" pitchFamily="34" charset="0"/>
              </a:rPr>
              <a:t>Results:</a:t>
            </a:r>
            <a:br>
              <a:rPr lang="en-US" sz="2200" kern="100">
                <a:solidFill>
                  <a:srgbClr val="FFFFFF"/>
                </a:solidFill>
                <a:latin typeface="Aptos" panose="020B0004020202020204" pitchFamily="34" charset="0"/>
                <a:ea typeface="Aptos" panose="020B0004020202020204" pitchFamily="34" charset="0"/>
                <a:cs typeface="Times New Roman" panose="02020603050405020304" pitchFamily="18" charset="0"/>
              </a:rPr>
            </a:br>
            <a:endParaRPr lang="en-US" sz="2200" dirty="0">
              <a:solidFill>
                <a:srgbClr val="FFFFFF"/>
              </a:solidFill>
            </a:endParaRPr>
          </a:p>
        </p:txBody>
      </p:sp>
      <p:cxnSp>
        <p:nvCxnSpPr>
          <p:cNvPr id="14" name="Straight Connector 13">
            <a:extLst>
              <a:ext uri="{FF2B5EF4-FFF2-40B4-BE49-F238E27FC236}">
                <a16:creationId xmlns:a16="http://schemas.microsoft.com/office/drawing/2014/main" id="{837CF948-9F12-4674-98E3-7A7FE57A19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2286000"/>
            <a:ext cx="971155" cy="0"/>
          </a:xfrm>
          <a:prstGeom prst="line">
            <a:avLst/>
          </a:prstGeom>
          <a:ln w="31750">
            <a:solidFill>
              <a:srgbClr val="FFFFFF"/>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668B5E90-7E7D-D378-2C1D-3C84F734B35B}"/>
              </a:ext>
            </a:extLst>
          </p:cNvPr>
          <p:cNvSpPr txBox="1"/>
          <p:nvPr/>
        </p:nvSpPr>
        <p:spPr>
          <a:xfrm>
            <a:off x="2072663" y="0"/>
            <a:ext cx="6668860" cy="473976"/>
          </a:xfrm>
          <a:prstGeom prst="rect">
            <a:avLst/>
          </a:prstGeom>
          <a:noFill/>
        </p:spPr>
        <p:txBody>
          <a:bodyPr wrap="square">
            <a:spAutoFit/>
          </a:bodyPr>
          <a:lstStyle/>
          <a:p>
            <a:pPr marL="0" marR="0" algn="just">
              <a:lnSpc>
                <a:spcPct val="107000"/>
              </a:lnSpc>
              <a:spcAft>
                <a:spcPts val="800"/>
              </a:spcAft>
            </a:pPr>
            <a:r>
              <a:rPr lang="en-US" sz="2400" kern="100">
                <a:effectLst/>
                <a:latin typeface="Aptos" panose="020B0004020202020204" pitchFamily="34" charset="0"/>
                <a:ea typeface="Aptos" panose="020B0004020202020204" pitchFamily="34" charset="0"/>
                <a:cs typeface="Aptos" panose="020B0004020202020204" pitchFamily="34" charset="0"/>
              </a:rPr>
              <a:t>Model 2 results:</a:t>
            </a:r>
            <a:endParaRPr lang="en-US" sz="2400" kern="100" dirty="0">
              <a:effectLst/>
              <a:latin typeface="Aptos" panose="020B0004020202020204" pitchFamily="34" charset="0"/>
              <a:ea typeface="Aptos" panose="020B0004020202020204" pitchFamily="34" charset="0"/>
              <a:cs typeface="Times New Roman" panose="02020603050405020304" pitchFamily="18" charset="0"/>
            </a:endParaRPr>
          </a:p>
        </p:txBody>
      </p:sp>
      <p:pic>
        <p:nvPicPr>
          <p:cNvPr id="19" name="Picture 18" descr="A screenshot of a computer&#10;&#10;Description automatically generated">
            <a:extLst>
              <a:ext uri="{FF2B5EF4-FFF2-40B4-BE49-F238E27FC236}">
                <a16:creationId xmlns:a16="http://schemas.microsoft.com/office/drawing/2014/main" id="{2AFB879A-5D07-0BCF-8044-2E092B3818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35967" y="199481"/>
            <a:ext cx="3741181" cy="1751823"/>
          </a:xfrm>
          <a:prstGeom prst="rect">
            <a:avLst/>
          </a:prstGeom>
        </p:spPr>
      </p:pic>
      <p:pic>
        <p:nvPicPr>
          <p:cNvPr id="20" name="Picture 19" descr="A screenshot of a graph&#10;&#10;Description automatically generated">
            <a:extLst>
              <a:ext uri="{FF2B5EF4-FFF2-40B4-BE49-F238E27FC236}">
                <a16:creationId xmlns:a16="http://schemas.microsoft.com/office/drawing/2014/main" id="{079739D4-EFFA-4C0F-DE0D-22C01A86269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64205" y="1937386"/>
            <a:ext cx="4284703" cy="1528385"/>
          </a:xfrm>
          <a:prstGeom prst="rect">
            <a:avLst/>
          </a:prstGeom>
        </p:spPr>
      </p:pic>
      <p:pic>
        <p:nvPicPr>
          <p:cNvPr id="21" name="Picture 20" descr="A screenshot of a computer&#10;&#10;Description automatically generated">
            <a:extLst>
              <a:ext uri="{FF2B5EF4-FFF2-40B4-BE49-F238E27FC236}">
                <a16:creationId xmlns:a16="http://schemas.microsoft.com/office/drawing/2014/main" id="{C3FF89D3-F38B-AA4B-60CB-990C82DB06E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17977" y="3429000"/>
            <a:ext cx="3388563" cy="3429000"/>
          </a:xfrm>
          <a:prstGeom prst="rect">
            <a:avLst/>
          </a:prstGeom>
        </p:spPr>
      </p:pic>
      <p:sp>
        <p:nvSpPr>
          <p:cNvPr id="23" name="TextBox 22">
            <a:extLst>
              <a:ext uri="{FF2B5EF4-FFF2-40B4-BE49-F238E27FC236}">
                <a16:creationId xmlns:a16="http://schemas.microsoft.com/office/drawing/2014/main" id="{FC8036E2-50FB-D01F-9DD5-C9E8D6C4D66D}"/>
              </a:ext>
            </a:extLst>
          </p:cNvPr>
          <p:cNvSpPr txBox="1"/>
          <p:nvPr/>
        </p:nvSpPr>
        <p:spPr>
          <a:xfrm>
            <a:off x="0" y="473976"/>
            <a:ext cx="6139542" cy="1477328"/>
          </a:xfrm>
          <a:prstGeom prst="rect">
            <a:avLst/>
          </a:prstGeom>
          <a:noFill/>
        </p:spPr>
        <p:txBody>
          <a:bodyPr wrap="square">
            <a:spAutoFit/>
          </a:bodyPr>
          <a:lstStyle/>
          <a:p>
            <a:r>
              <a:rPr lang="en-US" sz="1800" dirty="0">
                <a:effectLst/>
                <a:latin typeface="Aptos" panose="020B0004020202020204" pitchFamily="34" charset="0"/>
                <a:ea typeface="Aptos" panose="020B0004020202020204" pitchFamily="34" charset="0"/>
                <a:cs typeface="Aptos" panose="020B0004020202020204" pitchFamily="34" charset="0"/>
              </a:rPr>
              <a:t>Are lot size, age, and living area related to sales price in a curvilinear manner, basically use a second order model? This time we only need to use the null hypothesis of </a:t>
            </a:r>
            <a:r>
              <a:rPr lang="en-US" sz="1800" dirty="0">
                <a:effectLst/>
                <a:latin typeface="Aptos" panose="020B0004020202020204" pitchFamily="34" charset="0"/>
                <a:ea typeface="Aptos" panose="020B0004020202020204" pitchFamily="34" charset="0"/>
                <a:cs typeface="Times New Roman" panose="02020603050405020304" pitchFamily="18" charset="0"/>
              </a:rPr>
              <a:t>β5-7=0. The F statistic for this test, based on this equation: Running a nested F test</a:t>
            </a:r>
            <a:endParaRPr lang="en-US" dirty="0"/>
          </a:p>
        </p:txBody>
      </p:sp>
      <p:pic>
        <p:nvPicPr>
          <p:cNvPr id="24" name="Picture 23">
            <a:extLst>
              <a:ext uri="{FF2B5EF4-FFF2-40B4-BE49-F238E27FC236}">
                <a16:creationId xmlns:a16="http://schemas.microsoft.com/office/drawing/2014/main" id="{CD6AE2EF-A888-426E-ADC3-75795DD77AC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97725" y="1652691"/>
            <a:ext cx="4392229" cy="806736"/>
          </a:xfrm>
          <a:prstGeom prst="rect">
            <a:avLst/>
          </a:prstGeom>
        </p:spPr>
      </p:pic>
      <p:sp>
        <p:nvSpPr>
          <p:cNvPr id="27" name="TextBox 26">
            <a:extLst>
              <a:ext uri="{FF2B5EF4-FFF2-40B4-BE49-F238E27FC236}">
                <a16:creationId xmlns:a16="http://schemas.microsoft.com/office/drawing/2014/main" id="{C5A489EA-3973-991E-BBD2-8D52152DEC41}"/>
              </a:ext>
            </a:extLst>
          </p:cNvPr>
          <p:cNvSpPr txBox="1"/>
          <p:nvPr/>
        </p:nvSpPr>
        <p:spPr>
          <a:xfrm>
            <a:off x="0" y="2470957"/>
            <a:ext cx="6139542" cy="646331"/>
          </a:xfrm>
          <a:prstGeom prst="rect">
            <a:avLst/>
          </a:prstGeom>
          <a:noFill/>
        </p:spPr>
        <p:txBody>
          <a:bodyPr wrap="square">
            <a:spAutoFit/>
          </a:bodyPr>
          <a:lstStyle/>
          <a:p>
            <a:r>
              <a:rPr lang="en-US" sz="1800" dirty="0">
                <a:effectLst/>
                <a:latin typeface="Aptos" panose="020B0004020202020204" pitchFamily="34" charset="0"/>
                <a:ea typeface="Aptos" panose="020B0004020202020204" pitchFamily="34" charset="0"/>
                <a:cs typeface="Times New Roman" panose="02020603050405020304" pitchFamily="18" charset="0"/>
              </a:rPr>
              <a:t>Will give us the F-statistic of 4.02. And with a p-value of less than 0.05</a:t>
            </a:r>
            <a:endParaRPr lang="en-US" dirty="0"/>
          </a:p>
        </p:txBody>
      </p:sp>
      <p:pic>
        <p:nvPicPr>
          <p:cNvPr id="29" name="Picture 28" descr="A close up of a number&#10;&#10;Description automatically generated">
            <a:extLst>
              <a:ext uri="{FF2B5EF4-FFF2-40B4-BE49-F238E27FC236}">
                <a16:creationId xmlns:a16="http://schemas.microsoft.com/office/drawing/2014/main" id="{9D41EFB4-B93F-8DBC-4E96-CB17BEF7597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217087" y="2746436"/>
            <a:ext cx="2499361" cy="1098857"/>
          </a:xfrm>
          <a:prstGeom prst="rect">
            <a:avLst/>
          </a:prstGeom>
        </p:spPr>
      </p:pic>
      <p:sp>
        <p:nvSpPr>
          <p:cNvPr id="33" name="TextBox 32">
            <a:extLst>
              <a:ext uri="{FF2B5EF4-FFF2-40B4-BE49-F238E27FC236}">
                <a16:creationId xmlns:a16="http://schemas.microsoft.com/office/drawing/2014/main" id="{5BED84C8-45DB-A5C1-C421-06EA6F91E2CB}"/>
              </a:ext>
            </a:extLst>
          </p:cNvPr>
          <p:cNvSpPr txBox="1"/>
          <p:nvPr/>
        </p:nvSpPr>
        <p:spPr>
          <a:xfrm>
            <a:off x="-43542" y="3805392"/>
            <a:ext cx="6139542" cy="3139321"/>
          </a:xfrm>
          <a:prstGeom prst="rect">
            <a:avLst/>
          </a:prstGeom>
          <a:noFill/>
        </p:spPr>
        <p:txBody>
          <a:bodyPr wrap="square">
            <a:spAutoFit/>
          </a:bodyPr>
          <a:lstStyle/>
          <a:p>
            <a:r>
              <a:rPr lang="en-US" sz="1800" dirty="0">
                <a:effectLst/>
                <a:latin typeface="Aptos" panose="020B0004020202020204" pitchFamily="34" charset="0"/>
                <a:ea typeface="Aptos" panose="020B0004020202020204" pitchFamily="34" charset="0"/>
                <a:cs typeface="Times New Roman" panose="02020603050405020304" pitchFamily="18" charset="0"/>
              </a:rPr>
              <a:t>we reject H</a:t>
            </a:r>
            <a:r>
              <a:rPr lang="en-US" sz="1800" baseline="-25000" dirty="0">
                <a:effectLst/>
                <a:latin typeface="Aptos" panose="020B0004020202020204" pitchFamily="34" charset="0"/>
                <a:ea typeface="Aptos" panose="020B0004020202020204" pitchFamily="34" charset="0"/>
                <a:cs typeface="Times New Roman" panose="02020603050405020304" pitchFamily="18" charset="0"/>
              </a:rPr>
              <a:t>0</a:t>
            </a:r>
            <a:r>
              <a:rPr lang="en-US" sz="1800" dirty="0">
                <a:effectLst/>
                <a:latin typeface="Aptos" panose="020B0004020202020204" pitchFamily="34" charset="0"/>
                <a:ea typeface="Aptos" panose="020B0004020202020204" pitchFamily="34" charset="0"/>
                <a:cs typeface="Times New Roman" panose="02020603050405020304" pitchFamily="18" charset="0"/>
              </a:rPr>
              <a:t>. Meaning there is evidence to indicate that Model 2 contributes more to prediction of y than Model 1. Meaning there is evidence of curvature in the response relating mean sale price E(y) to age, lot size, and living area. Also seen is how these interaction terms are all significant save for lot size. You will recall that the difference between Model 1 and Model 2 is that Model 2 allows for second order surfaces, one for age, one for lot size and one for living area. Model 1 employs just a linear model for all the second order terms. Now adding interactions terms to the Model 3 we can determine if Model 3 is better than Model 2. </a:t>
            </a:r>
            <a:endParaRPr lang="en-US" dirty="0"/>
          </a:p>
        </p:txBody>
      </p:sp>
    </p:spTree>
    <p:extLst>
      <p:ext uri="{BB962C8B-B14F-4D97-AF65-F5344CB8AC3E}">
        <p14:creationId xmlns:p14="http://schemas.microsoft.com/office/powerpoint/2010/main" val="1851809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5709097-1D5E-461B-A75A-2CB4E0B192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8E7CE3D-756A-41A4-9B20-2A2FC3A1E4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loudy oil paint art">
            <a:extLst>
              <a:ext uri="{FF2B5EF4-FFF2-40B4-BE49-F238E27FC236}">
                <a16:creationId xmlns:a16="http://schemas.microsoft.com/office/drawing/2014/main" id="{5B2D717C-1935-D490-6F4D-6DF6AAB4A079}"/>
              </a:ext>
            </a:extLst>
          </p:cNvPr>
          <p:cNvPicPr>
            <a:picLocks noChangeAspect="1"/>
          </p:cNvPicPr>
          <p:nvPr/>
        </p:nvPicPr>
        <p:blipFill>
          <a:blip r:embed="rId2">
            <a:alphaModFix amt="50000"/>
          </a:blip>
          <a:srcRect t="14567" b="1194"/>
          <a:stretch/>
        </p:blipFill>
        <p:spPr>
          <a:xfrm>
            <a:off x="20" y="2520"/>
            <a:ext cx="12191980" cy="6855480"/>
          </a:xfrm>
          <a:prstGeom prst="rect">
            <a:avLst/>
          </a:prstGeom>
        </p:spPr>
      </p:pic>
      <p:sp>
        <p:nvSpPr>
          <p:cNvPr id="2" name="Title 1">
            <a:extLst>
              <a:ext uri="{FF2B5EF4-FFF2-40B4-BE49-F238E27FC236}">
                <a16:creationId xmlns:a16="http://schemas.microsoft.com/office/drawing/2014/main" id="{3CFD6B40-8C12-7E0D-7062-264278D33EC0}"/>
              </a:ext>
            </a:extLst>
          </p:cNvPr>
          <p:cNvSpPr>
            <a:spLocks noGrp="1"/>
          </p:cNvSpPr>
          <p:nvPr>
            <p:ph type="title"/>
          </p:nvPr>
        </p:nvSpPr>
        <p:spPr>
          <a:xfrm>
            <a:off x="-31494" y="0"/>
            <a:ext cx="2041071" cy="857559"/>
          </a:xfrm>
        </p:spPr>
        <p:txBody>
          <a:bodyPr>
            <a:normAutofit/>
          </a:bodyPr>
          <a:lstStyle/>
          <a:p>
            <a:pPr>
              <a:lnSpc>
                <a:spcPct val="110000"/>
              </a:lnSpc>
            </a:pPr>
            <a:r>
              <a:rPr lang="en-US" sz="2200" u="sng" kern="100">
                <a:solidFill>
                  <a:srgbClr val="FFFFFF"/>
                </a:solidFill>
                <a:latin typeface="Aptos" panose="020B0004020202020204" pitchFamily="34" charset="0"/>
                <a:ea typeface="Aptos" panose="020B0004020202020204" pitchFamily="34" charset="0"/>
                <a:cs typeface="Aptos" panose="020B0004020202020204" pitchFamily="34" charset="0"/>
              </a:rPr>
              <a:t>Results:</a:t>
            </a:r>
            <a:br>
              <a:rPr lang="en-US" sz="2200" kern="100">
                <a:solidFill>
                  <a:srgbClr val="FFFFFF"/>
                </a:solidFill>
                <a:latin typeface="Aptos" panose="020B0004020202020204" pitchFamily="34" charset="0"/>
                <a:ea typeface="Aptos" panose="020B0004020202020204" pitchFamily="34" charset="0"/>
                <a:cs typeface="Times New Roman" panose="02020603050405020304" pitchFamily="18" charset="0"/>
              </a:rPr>
            </a:br>
            <a:endParaRPr lang="en-US" sz="2200" dirty="0">
              <a:solidFill>
                <a:srgbClr val="FFFFFF"/>
              </a:solidFill>
            </a:endParaRPr>
          </a:p>
        </p:txBody>
      </p:sp>
      <p:cxnSp>
        <p:nvCxnSpPr>
          <p:cNvPr id="14" name="Straight Connector 13">
            <a:extLst>
              <a:ext uri="{FF2B5EF4-FFF2-40B4-BE49-F238E27FC236}">
                <a16:creationId xmlns:a16="http://schemas.microsoft.com/office/drawing/2014/main" id="{837CF948-9F12-4674-98E3-7A7FE57A19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2286000"/>
            <a:ext cx="971155" cy="0"/>
          </a:xfrm>
          <a:prstGeom prst="line">
            <a:avLst/>
          </a:prstGeom>
          <a:ln w="31750">
            <a:solidFill>
              <a:srgbClr val="FFFFFF"/>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D3D4D825-C279-CDDF-D30B-FBF1E8E69E22}"/>
              </a:ext>
            </a:extLst>
          </p:cNvPr>
          <p:cNvSpPr txBox="1"/>
          <p:nvPr/>
        </p:nvSpPr>
        <p:spPr>
          <a:xfrm>
            <a:off x="2009577" y="0"/>
            <a:ext cx="2725709" cy="523220"/>
          </a:xfrm>
          <a:prstGeom prst="rect">
            <a:avLst/>
          </a:prstGeom>
          <a:noFill/>
        </p:spPr>
        <p:txBody>
          <a:bodyPr wrap="square">
            <a:spAutoFit/>
          </a:bodyPr>
          <a:lstStyle/>
          <a:p>
            <a:r>
              <a:rPr lang="en-US" sz="2800">
                <a:effectLst/>
                <a:latin typeface="Aptos" panose="020B0004020202020204" pitchFamily="34" charset="0"/>
                <a:ea typeface="Aptos" panose="020B0004020202020204" pitchFamily="34" charset="0"/>
                <a:cs typeface="Aptos" panose="020B0004020202020204" pitchFamily="34" charset="0"/>
              </a:rPr>
              <a:t>Model 3 results:</a:t>
            </a:r>
            <a:endParaRPr lang="en-US" sz="2800" dirty="0"/>
          </a:p>
        </p:txBody>
      </p:sp>
      <p:pic>
        <p:nvPicPr>
          <p:cNvPr id="8" name="Picture 7">
            <a:extLst>
              <a:ext uri="{FF2B5EF4-FFF2-40B4-BE49-F238E27FC236}">
                <a16:creationId xmlns:a16="http://schemas.microsoft.com/office/drawing/2014/main" id="{74210C32-6CCD-77A3-F4B8-1FC402F815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09219" y="2652819"/>
            <a:ext cx="3512769" cy="1644868"/>
          </a:xfrm>
          <a:prstGeom prst="rect">
            <a:avLst/>
          </a:prstGeom>
        </p:spPr>
      </p:pic>
      <p:pic>
        <p:nvPicPr>
          <p:cNvPr id="9" name="Picture 8">
            <a:extLst>
              <a:ext uri="{FF2B5EF4-FFF2-40B4-BE49-F238E27FC236}">
                <a16:creationId xmlns:a16="http://schemas.microsoft.com/office/drawing/2014/main" id="{543C0176-2F71-23C6-3D5F-9C861E0CF2A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95097" y="-33982"/>
            <a:ext cx="4496883" cy="1604071"/>
          </a:xfrm>
          <a:prstGeom prst="rect">
            <a:avLst/>
          </a:prstGeom>
        </p:spPr>
      </p:pic>
      <p:pic>
        <p:nvPicPr>
          <p:cNvPr id="11" name="Picture 10">
            <a:extLst>
              <a:ext uri="{FF2B5EF4-FFF2-40B4-BE49-F238E27FC236}">
                <a16:creationId xmlns:a16="http://schemas.microsoft.com/office/drawing/2014/main" id="{59042B8A-960D-296F-CA3D-35CBC371B3F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37735" y="1570091"/>
            <a:ext cx="3354265" cy="5287910"/>
          </a:xfrm>
          <a:prstGeom prst="rect">
            <a:avLst/>
          </a:prstGeom>
        </p:spPr>
      </p:pic>
      <p:sp>
        <p:nvSpPr>
          <p:cNvPr id="15" name="TextBox 14">
            <a:extLst>
              <a:ext uri="{FF2B5EF4-FFF2-40B4-BE49-F238E27FC236}">
                <a16:creationId xmlns:a16="http://schemas.microsoft.com/office/drawing/2014/main" id="{8B06F3E0-1029-3E54-27A8-28BAEA94C123}"/>
              </a:ext>
            </a:extLst>
          </p:cNvPr>
          <p:cNvSpPr txBox="1"/>
          <p:nvPr/>
        </p:nvSpPr>
        <p:spPr>
          <a:xfrm>
            <a:off x="0" y="523219"/>
            <a:ext cx="3788229" cy="369332"/>
          </a:xfrm>
          <a:prstGeom prst="rect">
            <a:avLst/>
          </a:prstGeom>
          <a:noFill/>
        </p:spPr>
        <p:txBody>
          <a:bodyPr wrap="square">
            <a:spAutoFit/>
          </a:bodyPr>
          <a:lstStyle/>
          <a:p>
            <a:r>
              <a:rPr lang="en-US" sz="1800" dirty="0">
                <a:effectLst/>
                <a:latin typeface="Aptos" panose="020B0004020202020204" pitchFamily="34" charset="0"/>
                <a:ea typeface="Aptos" panose="020B0004020202020204" pitchFamily="34" charset="0"/>
                <a:cs typeface="Aptos" panose="020B0004020202020204" pitchFamily="34" charset="0"/>
              </a:rPr>
              <a:t>Running  a nested F-test for Model 3 </a:t>
            </a:r>
            <a:endParaRPr lang="en-US" dirty="0"/>
          </a:p>
        </p:txBody>
      </p:sp>
      <p:pic>
        <p:nvPicPr>
          <p:cNvPr id="16" name="Picture 15">
            <a:extLst>
              <a:ext uri="{FF2B5EF4-FFF2-40B4-BE49-F238E27FC236}">
                <a16:creationId xmlns:a16="http://schemas.microsoft.com/office/drawing/2014/main" id="{2222B105-5203-45B2-95F7-9762925CA28A}"/>
              </a:ext>
            </a:extLst>
          </p:cNvPr>
          <p:cNvPicPr>
            <a:picLocks noChangeAspect="1"/>
          </p:cNvPicPr>
          <p:nvPr/>
        </p:nvPicPr>
        <p:blipFill>
          <a:blip r:embed="rId6"/>
          <a:stretch>
            <a:fillRect/>
          </a:stretch>
        </p:blipFill>
        <p:spPr>
          <a:xfrm>
            <a:off x="24850" y="849939"/>
            <a:ext cx="4124408" cy="899160"/>
          </a:xfrm>
          <a:prstGeom prst="rect">
            <a:avLst/>
          </a:prstGeom>
        </p:spPr>
      </p:pic>
      <p:sp>
        <p:nvSpPr>
          <p:cNvPr id="18" name="TextBox 17">
            <a:extLst>
              <a:ext uri="{FF2B5EF4-FFF2-40B4-BE49-F238E27FC236}">
                <a16:creationId xmlns:a16="http://schemas.microsoft.com/office/drawing/2014/main" id="{C5BF913E-7C36-DF98-92D5-EAB6AE18ED74}"/>
              </a:ext>
            </a:extLst>
          </p:cNvPr>
          <p:cNvSpPr txBox="1"/>
          <p:nvPr/>
        </p:nvSpPr>
        <p:spPr>
          <a:xfrm>
            <a:off x="114300" y="1685835"/>
            <a:ext cx="6155870" cy="1200329"/>
          </a:xfrm>
          <a:prstGeom prst="rect">
            <a:avLst/>
          </a:prstGeom>
          <a:noFill/>
        </p:spPr>
        <p:txBody>
          <a:bodyPr wrap="square">
            <a:spAutoFit/>
          </a:bodyPr>
          <a:lstStyle/>
          <a:p>
            <a:r>
              <a:rPr lang="en-US" sz="1800" dirty="0">
                <a:effectLst/>
                <a:latin typeface="Aptos" panose="020B0004020202020204" pitchFamily="34" charset="0"/>
                <a:ea typeface="Aptos" panose="020B0004020202020204" pitchFamily="34" charset="0"/>
                <a:cs typeface="Aptos" panose="020B0004020202020204" pitchFamily="34" charset="0"/>
              </a:rPr>
              <a:t>based on the previous equation gives us the F-statistic of 4.79. And with a p-value of less than 0.05 we can reject the null hypothesis and say that Model 3 is better at the prediction of y than Model 2.</a:t>
            </a:r>
            <a:endParaRPr lang="en-US" dirty="0"/>
          </a:p>
        </p:txBody>
      </p:sp>
      <p:pic>
        <p:nvPicPr>
          <p:cNvPr id="20" name="Picture 19" descr="A close up of numbers&#10;&#10;Description automatically generated">
            <a:extLst>
              <a:ext uri="{FF2B5EF4-FFF2-40B4-BE49-F238E27FC236}">
                <a16:creationId xmlns:a16="http://schemas.microsoft.com/office/drawing/2014/main" id="{F4B5141C-7E4B-028B-502B-C2303CE932E1}"/>
              </a:ext>
            </a:extLst>
          </p:cNvPr>
          <p:cNvPicPr>
            <a:picLocks noChangeAspect="1"/>
          </p:cNvPicPr>
          <p:nvPr/>
        </p:nvPicPr>
        <p:blipFill>
          <a:blip r:embed="rId7"/>
          <a:stretch>
            <a:fillRect/>
          </a:stretch>
        </p:blipFill>
        <p:spPr>
          <a:xfrm>
            <a:off x="-31494" y="2886164"/>
            <a:ext cx="3596096" cy="1510049"/>
          </a:xfrm>
          <a:prstGeom prst="rect">
            <a:avLst/>
          </a:prstGeom>
        </p:spPr>
      </p:pic>
      <p:sp>
        <p:nvSpPr>
          <p:cNvPr id="24" name="TextBox 23">
            <a:extLst>
              <a:ext uri="{FF2B5EF4-FFF2-40B4-BE49-F238E27FC236}">
                <a16:creationId xmlns:a16="http://schemas.microsoft.com/office/drawing/2014/main" id="{4DDCFA9B-8DCD-1265-EEB7-C51D2AA43D73}"/>
              </a:ext>
            </a:extLst>
          </p:cNvPr>
          <p:cNvSpPr txBox="1"/>
          <p:nvPr/>
        </p:nvSpPr>
        <p:spPr>
          <a:xfrm>
            <a:off x="-31495" y="4569479"/>
            <a:ext cx="6922151" cy="2246769"/>
          </a:xfrm>
          <a:prstGeom prst="rect">
            <a:avLst/>
          </a:prstGeom>
          <a:noFill/>
        </p:spPr>
        <p:txBody>
          <a:bodyPr wrap="square">
            <a:spAutoFit/>
          </a:bodyPr>
          <a:lstStyle/>
          <a:p>
            <a:r>
              <a:rPr lang="en-US" sz="2800" dirty="0">
                <a:effectLst/>
                <a:latin typeface="Aptos" panose="020B0004020202020204" pitchFamily="34" charset="0"/>
                <a:ea typeface="Aptos" panose="020B0004020202020204" pitchFamily="34" charset="0"/>
                <a:cs typeface="Times New Roman" panose="02020603050405020304" pitchFamily="18" charset="0"/>
              </a:rPr>
              <a:t>And with a p-value below 0.05 (our significance level). We reject H</a:t>
            </a:r>
            <a:r>
              <a:rPr lang="en-US" sz="2800" baseline="-25000" dirty="0">
                <a:effectLst/>
                <a:latin typeface="Aptos" panose="020B0004020202020204" pitchFamily="34" charset="0"/>
                <a:ea typeface="Aptos" panose="020B0004020202020204" pitchFamily="34" charset="0"/>
                <a:cs typeface="Times New Roman" panose="02020603050405020304" pitchFamily="18" charset="0"/>
              </a:rPr>
              <a:t>0</a:t>
            </a:r>
            <a:r>
              <a:rPr lang="en-US" sz="2800" dirty="0">
                <a:effectLst/>
                <a:latin typeface="Aptos" panose="020B0004020202020204" pitchFamily="34" charset="0"/>
                <a:ea typeface="Aptos" panose="020B0004020202020204" pitchFamily="34" charset="0"/>
                <a:cs typeface="Times New Roman" panose="02020603050405020304" pitchFamily="18" charset="0"/>
              </a:rPr>
              <a:t> and conclude there is evidence to indicate that we need interactions terms to relate E(y) to x1,x2,and x4 to x6 and x8. </a:t>
            </a:r>
            <a:endParaRPr lang="en-US" sz="2800" dirty="0"/>
          </a:p>
        </p:txBody>
      </p:sp>
    </p:spTree>
    <p:extLst>
      <p:ext uri="{BB962C8B-B14F-4D97-AF65-F5344CB8AC3E}">
        <p14:creationId xmlns:p14="http://schemas.microsoft.com/office/powerpoint/2010/main" val="31821907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loudy oil paint art">
            <a:extLst>
              <a:ext uri="{FF2B5EF4-FFF2-40B4-BE49-F238E27FC236}">
                <a16:creationId xmlns:a16="http://schemas.microsoft.com/office/drawing/2014/main" id="{27025879-C253-9372-53B7-9C33D8DF4601}"/>
              </a:ext>
            </a:extLst>
          </p:cNvPr>
          <p:cNvPicPr>
            <a:picLocks noChangeAspect="1"/>
          </p:cNvPicPr>
          <p:nvPr/>
        </p:nvPicPr>
        <p:blipFill>
          <a:blip r:embed="rId2">
            <a:alphaModFix amt="50000"/>
          </a:blip>
          <a:srcRect t="14567" b="1194"/>
          <a:stretch/>
        </p:blipFill>
        <p:spPr>
          <a:xfrm>
            <a:off x="16348" y="2520"/>
            <a:ext cx="12191980" cy="6855480"/>
          </a:xfrm>
          <a:prstGeom prst="rect">
            <a:avLst/>
          </a:prstGeom>
        </p:spPr>
      </p:pic>
      <p:sp>
        <p:nvSpPr>
          <p:cNvPr id="5" name="Title 1">
            <a:extLst>
              <a:ext uri="{FF2B5EF4-FFF2-40B4-BE49-F238E27FC236}">
                <a16:creationId xmlns:a16="http://schemas.microsoft.com/office/drawing/2014/main" id="{6BAFFFF3-AC53-BBF0-1D6A-E70FE1DE37BB}"/>
              </a:ext>
            </a:extLst>
          </p:cNvPr>
          <p:cNvSpPr txBox="1">
            <a:spLocks/>
          </p:cNvSpPr>
          <p:nvPr/>
        </p:nvSpPr>
        <p:spPr>
          <a:xfrm>
            <a:off x="-31494" y="0"/>
            <a:ext cx="2041071" cy="857559"/>
          </a:xfrm>
          <a:prstGeom prst="rect">
            <a:avLst/>
          </a:prstGeom>
        </p:spPr>
        <p:txBody>
          <a:bodyPr vert="horz" lIns="91440" tIns="45720" rIns="91440" bIns="45720" rtlCol="0" anchor="b">
            <a:normAutofit/>
          </a:bodyPr>
          <a:lstStyle>
            <a:lvl1pPr algn="l" defTabSz="914400" rtl="0" eaLnBrk="1" latinLnBrk="0" hangingPunct="1">
              <a:lnSpc>
                <a:spcPct val="120000"/>
              </a:lnSpc>
              <a:spcBef>
                <a:spcPct val="0"/>
              </a:spcBef>
              <a:buNone/>
              <a:defRPr sz="2800" b="1" kern="1200" cap="all" spc="600" baseline="0">
                <a:solidFill>
                  <a:schemeClr val="tx1"/>
                </a:solidFill>
                <a:latin typeface="+mj-lt"/>
                <a:ea typeface="+mj-ea"/>
                <a:cs typeface="+mj-cs"/>
              </a:defRPr>
            </a:lvl1pPr>
          </a:lstStyle>
          <a:p>
            <a:pPr>
              <a:lnSpc>
                <a:spcPct val="110000"/>
              </a:lnSpc>
            </a:pPr>
            <a:r>
              <a:rPr lang="en-US" sz="2200" u="sng" kern="100">
                <a:solidFill>
                  <a:srgbClr val="FFFFFF"/>
                </a:solidFill>
                <a:latin typeface="Aptos" panose="020B0004020202020204" pitchFamily="34" charset="0"/>
                <a:ea typeface="Aptos" panose="020B0004020202020204" pitchFamily="34" charset="0"/>
                <a:cs typeface="Aptos" panose="020B0004020202020204" pitchFamily="34" charset="0"/>
              </a:rPr>
              <a:t>Results:</a:t>
            </a:r>
            <a:br>
              <a:rPr lang="en-US" sz="2200" kern="100">
                <a:solidFill>
                  <a:srgbClr val="FFFFFF"/>
                </a:solidFill>
                <a:latin typeface="Aptos" panose="020B0004020202020204" pitchFamily="34" charset="0"/>
                <a:ea typeface="Aptos" panose="020B0004020202020204" pitchFamily="34" charset="0"/>
                <a:cs typeface="Times New Roman" panose="02020603050405020304" pitchFamily="18" charset="0"/>
              </a:rPr>
            </a:br>
            <a:endParaRPr lang="en-US" sz="2200" dirty="0">
              <a:solidFill>
                <a:srgbClr val="FFFFFF"/>
              </a:solidFill>
            </a:endParaRPr>
          </a:p>
        </p:txBody>
      </p:sp>
      <p:sp>
        <p:nvSpPr>
          <p:cNvPr id="6" name="TextBox 5">
            <a:extLst>
              <a:ext uri="{FF2B5EF4-FFF2-40B4-BE49-F238E27FC236}">
                <a16:creationId xmlns:a16="http://schemas.microsoft.com/office/drawing/2014/main" id="{0BB8D774-9639-B1E0-2792-DB24BA640A44}"/>
              </a:ext>
            </a:extLst>
          </p:cNvPr>
          <p:cNvSpPr txBox="1"/>
          <p:nvPr/>
        </p:nvSpPr>
        <p:spPr>
          <a:xfrm>
            <a:off x="2009577" y="0"/>
            <a:ext cx="2725709" cy="523220"/>
          </a:xfrm>
          <a:prstGeom prst="rect">
            <a:avLst/>
          </a:prstGeom>
          <a:noFill/>
        </p:spPr>
        <p:txBody>
          <a:bodyPr wrap="square">
            <a:spAutoFit/>
          </a:bodyPr>
          <a:lstStyle/>
          <a:p>
            <a:r>
              <a:rPr lang="en-US" sz="2800" dirty="0">
                <a:effectLst/>
                <a:latin typeface="Aptos" panose="020B0004020202020204" pitchFamily="34" charset="0"/>
                <a:ea typeface="Aptos" panose="020B0004020202020204" pitchFamily="34" charset="0"/>
                <a:cs typeface="Aptos" panose="020B0004020202020204" pitchFamily="34" charset="0"/>
              </a:rPr>
              <a:t>Model 4 results:</a:t>
            </a:r>
            <a:endParaRPr lang="en-US" sz="2800" dirty="0"/>
          </a:p>
        </p:txBody>
      </p:sp>
      <p:pic>
        <p:nvPicPr>
          <p:cNvPr id="9" name="Picture 8" descr="A screenshot of a computer&#10;&#10;Description automatically generated">
            <a:extLst>
              <a:ext uri="{FF2B5EF4-FFF2-40B4-BE49-F238E27FC236}">
                <a16:creationId xmlns:a16="http://schemas.microsoft.com/office/drawing/2014/main" id="{253E49AB-5AD1-E047-C29D-47704A7970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12021" y="21151"/>
            <a:ext cx="3058366" cy="1432092"/>
          </a:xfrm>
          <a:prstGeom prst="rect">
            <a:avLst/>
          </a:prstGeom>
        </p:spPr>
      </p:pic>
      <p:pic>
        <p:nvPicPr>
          <p:cNvPr id="10" name="Picture 9" descr="A screenshot of a computer screen&#10;&#10;Description automatically generated">
            <a:extLst>
              <a:ext uri="{FF2B5EF4-FFF2-40B4-BE49-F238E27FC236}">
                <a16:creationId xmlns:a16="http://schemas.microsoft.com/office/drawing/2014/main" id="{6D498767-7E26-A5C9-40D4-F5BB3018EA2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70387" y="0"/>
            <a:ext cx="3137942" cy="6855480"/>
          </a:xfrm>
          <a:prstGeom prst="rect">
            <a:avLst/>
          </a:prstGeom>
        </p:spPr>
      </p:pic>
      <p:pic>
        <p:nvPicPr>
          <p:cNvPr id="11" name="Picture 10" descr="A screenshot of a graph&#10;&#10;Description automatically generated">
            <a:extLst>
              <a:ext uri="{FF2B5EF4-FFF2-40B4-BE49-F238E27FC236}">
                <a16:creationId xmlns:a16="http://schemas.microsoft.com/office/drawing/2014/main" id="{663396DE-68D1-93A5-1CFD-A1AD78AC290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75953" y="1453243"/>
            <a:ext cx="3570513" cy="1273628"/>
          </a:xfrm>
          <a:prstGeom prst="rect">
            <a:avLst/>
          </a:prstGeom>
        </p:spPr>
      </p:pic>
      <p:sp>
        <p:nvSpPr>
          <p:cNvPr id="13" name="TextBox 12">
            <a:extLst>
              <a:ext uri="{FF2B5EF4-FFF2-40B4-BE49-F238E27FC236}">
                <a16:creationId xmlns:a16="http://schemas.microsoft.com/office/drawing/2014/main" id="{7B4DF8DC-B988-ADD0-8F29-19BB49464033}"/>
              </a:ext>
            </a:extLst>
          </p:cNvPr>
          <p:cNvSpPr txBox="1"/>
          <p:nvPr/>
        </p:nvSpPr>
        <p:spPr>
          <a:xfrm>
            <a:off x="-31494" y="470731"/>
            <a:ext cx="6164034" cy="400110"/>
          </a:xfrm>
          <a:prstGeom prst="rect">
            <a:avLst/>
          </a:prstGeom>
          <a:noFill/>
        </p:spPr>
        <p:txBody>
          <a:bodyPr wrap="square">
            <a:spAutoFit/>
          </a:bodyPr>
          <a:lstStyle/>
          <a:p>
            <a:r>
              <a:rPr lang="en-US" sz="2000" dirty="0">
                <a:effectLst/>
                <a:latin typeface="Aptos" panose="020B0004020202020204" pitchFamily="34" charset="0"/>
                <a:ea typeface="Aptos" panose="020B0004020202020204" pitchFamily="34" charset="0"/>
                <a:cs typeface="Aptos" panose="020B0004020202020204" pitchFamily="34" charset="0"/>
              </a:rPr>
              <a:t>For our nested F-test with the following equation</a:t>
            </a:r>
            <a:endParaRPr lang="en-US" sz="2000" dirty="0"/>
          </a:p>
        </p:txBody>
      </p:sp>
      <p:pic>
        <p:nvPicPr>
          <p:cNvPr id="14" name="Picture 13">
            <a:extLst>
              <a:ext uri="{FF2B5EF4-FFF2-40B4-BE49-F238E27FC236}">
                <a16:creationId xmlns:a16="http://schemas.microsoft.com/office/drawing/2014/main" id="{1BFA1CD1-957D-7747-1E01-0E3862B68B39}"/>
              </a:ext>
            </a:extLst>
          </p:cNvPr>
          <p:cNvPicPr>
            <a:picLocks noChangeAspect="1"/>
          </p:cNvPicPr>
          <p:nvPr/>
        </p:nvPicPr>
        <p:blipFill rotWithShape="1">
          <a:blip r:embed="rId6"/>
          <a:srcRect l="12974" t="-6667" b="-1"/>
          <a:stretch/>
        </p:blipFill>
        <p:spPr bwMode="auto">
          <a:xfrm>
            <a:off x="16347" y="857558"/>
            <a:ext cx="3269965" cy="975401"/>
          </a:xfrm>
          <a:prstGeom prst="rect">
            <a:avLst/>
          </a:prstGeom>
          <a:ln>
            <a:noFill/>
          </a:ln>
          <a:extLst>
            <a:ext uri="{53640926-AAD7-44D8-BBD7-CCE9431645EC}">
              <a14:shadowObscured xmlns:a14="http://schemas.microsoft.com/office/drawing/2010/main"/>
            </a:ext>
          </a:extLst>
        </p:spPr>
      </p:pic>
      <p:sp>
        <p:nvSpPr>
          <p:cNvPr id="16" name="TextBox 15">
            <a:extLst>
              <a:ext uri="{FF2B5EF4-FFF2-40B4-BE49-F238E27FC236}">
                <a16:creationId xmlns:a16="http://schemas.microsoft.com/office/drawing/2014/main" id="{95120F8C-FAE7-63DB-924F-E204F6E4C7B1}"/>
              </a:ext>
            </a:extLst>
          </p:cNvPr>
          <p:cNvSpPr txBox="1"/>
          <p:nvPr/>
        </p:nvSpPr>
        <p:spPr>
          <a:xfrm>
            <a:off x="-68034" y="1803541"/>
            <a:ext cx="5543986" cy="1200329"/>
          </a:xfrm>
          <a:prstGeom prst="rect">
            <a:avLst/>
          </a:prstGeom>
          <a:noFill/>
        </p:spPr>
        <p:txBody>
          <a:bodyPr wrap="square">
            <a:spAutoFit/>
          </a:bodyPr>
          <a:lstStyle/>
          <a:p>
            <a:r>
              <a:rPr lang="en-US" sz="1800" dirty="0">
                <a:effectLst/>
                <a:latin typeface="Aptos" panose="020B0004020202020204" pitchFamily="34" charset="0"/>
                <a:ea typeface="Aptos" panose="020B0004020202020204" pitchFamily="34" charset="0"/>
                <a:cs typeface="Aptos" panose="020B0004020202020204" pitchFamily="34" charset="0"/>
              </a:rPr>
              <a:t>we get the F-statistic of 5.52 and with a p-value of less than 0.05 we can reject the null hypothesis and state that Model 4 is better at prediction of y compared to Model 3.</a:t>
            </a:r>
            <a:endParaRPr lang="en-US" dirty="0"/>
          </a:p>
        </p:txBody>
      </p:sp>
      <p:pic>
        <p:nvPicPr>
          <p:cNvPr id="17" name="Picture 16" descr="A close-up of a number&#10;&#10;Description automatically generated">
            <a:extLst>
              <a:ext uri="{FF2B5EF4-FFF2-40B4-BE49-F238E27FC236}">
                <a16:creationId xmlns:a16="http://schemas.microsoft.com/office/drawing/2014/main" id="{F27151D8-CFCD-6988-00C2-8A655F6896CD}"/>
              </a:ext>
            </a:extLst>
          </p:cNvPr>
          <p:cNvPicPr>
            <a:picLocks noChangeAspect="1"/>
          </p:cNvPicPr>
          <p:nvPr/>
        </p:nvPicPr>
        <p:blipFill>
          <a:blip r:embed="rId7"/>
          <a:stretch>
            <a:fillRect/>
          </a:stretch>
        </p:blipFill>
        <p:spPr>
          <a:xfrm>
            <a:off x="994190" y="2726871"/>
            <a:ext cx="3549178" cy="1556657"/>
          </a:xfrm>
          <a:prstGeom prst="rect">
            <a:avLst/>
          </a:prstGeom>
        </p:spPr>
      </p:pic>
      <p:sp>
        <p:nvSpPr>
          <p:cNvPr id="19" name="TextBox 18">
            <a:extLst>
              <a:ext uri="{FF2B5EF4-FFF2-40B4-BE49-F238E27FC236}">
                <a16:creationId xmlns:a16="http://schemas.microsoft.com/office/drawing/2014/main" id="{9C27E0A6-8A9E-0F34-D531-F9E7E740CE12}"/>
              </a:ext>
            </a:extLst>
          </p:cNvPr>
          <p:cNvSpPr txBox="1"/>
          <p:nvPr/>
        </p:nvSpPr>
        <p:spPr>
          <a:xfrm>
            <a:off x="200212" y="4338969"/>
            <a:ext cx="6172200" cy="2031325"/>
          </a:xfrm>
          <a:prstGeom prst="rect">
            <a:avLst/>
          </a:prstGeom>
          <a:noFill/>
        </p:spPr>
        <p:txBody>
          <a:bodyPr wrap="square">
            <a:spAutoFit/>
          </a:bodyPr>
          <a:lstStyle/>
          <a:p>
            <a:r>
              <a:rPr lang="en-US" sz="1800" dirty="0">
                <a:effectLst/>
                <a:latin typeface="Aptos" panose="020B0004020202020204" pitchFamily="34" charset="0"/>
                <a:ea typeface="Aptos" panose="020B0004020202020204" pitchFamily="34" charset="0"/>
                <a:cs typeface="Aptos" panose="020B0004020202020204" pitchFamily="34" charset="0"/>
              </a:rPr>
              <a:t>Having checked we can conclude that Model 4 is our best model best </a:t>
            </a:r>
            <a:r>
              <a:rPr lang="en-US" sz="1800" dirty="0" err="1">
                <a:effectLst/>
                <a:latin typeface="Aptos" panose="020B0004020202020204" pitchFamily="34" charset="0"/>
                <a:ea typeface="Aptos" panose="020B0004020202020204" pitchFamily="34" charset="0"/>
                <a:cs typeface="Aptos" panose="020B0004020202020204" pitchFamily="34" charset="0"/>
              </a:rPr>
              <a:t>Rsquared</a:t>
            </a:r>
            <a:r>
              <a:rPr lang="en-US" sz="1800" dirty="0">
                <a:effectLst/>
                <a:latin typeface="Aptos" panose="020B0004020202020204" pitchFamily="34" charset="0"/>
                <a:ea typeface="Aptos" panose="020B0004020202020204" pitchFamily="34" charset="0"/>
                <a:cs typeface="Aptos" panose="020B0004020202020204" pitchFamily="34" charset="0"/>
              </a:rPr>
              <a:t> value of almost 70%, implying our model explains 70% of our data. We can examine the prediction equation and see what it tells us about the relationship between E(y) and our 24 factors. But first we examine the residuals to determine whether the least squares assumption about random error is satisfied.</a:t>
            </a:r>
            <a:endParaRPr lang="en-US" dirty="0"/>
          </a:p>
        </p:txBody>
      </p:sp>
    </p:spTree>
    <p:extLst>
      <p:ext uri="{BB962C8B-B14F-4D97-AF65-F5344CB8AC3E}">
        <p14:creationId xmlns:p14="http://schemas.microsoft.com/office/powerpoint/2010/main" val="17514888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19A95D9-130B-4728-8B82-CDB9D80B31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8E7CE3D-756A-41A4-9B20-2A2FC3A1E4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loudy oil paint art">
            <a:extLst>
              <a:ext uri="{FF2B5EF4-FFF2-40B4-BE49-F238E27FC236}">
                <a16:creationId xmlns:a16="http://schemas.microsoft.com/office/drawing/2014/main" id="{DADD9713-6FE6-F1ED-894A-0445EA4EFD0B}"/>
              </a:ext>
            </a:extLst>
          </p:cNvPr>
          <p:cNvPicPr>
            <a:picLocks noChangeAspect="1"/>
          </p:cNvPicPr>
          <p:nvPr/>
        </p:nvPicPr>
        <p:blipFill>
          <a:blip r:embed="rId2">
            <a:alphaModFix amt="50000"/>
          </a:blip>
          <a:srcRect t="14567" b="1194"/>
          <a:stretch/>
        </p:blipFill>
        <p:spPr>
          <a:xfrm>
            <a:off x="20" y="2520"/>
            <a:ext cx="12191980" cy="6855480"/>
          </a:xfrm>
          <a:prstGeom prst="rect">
            <a:avLst/>
          </a:prstGeom>
        </p:spPr>
      </p:pic>
      <p:sp>
        <p:nvSpPr>
          <p:cNvPr id="2" name="Title 1">
            <a:extLst>
              <a:ext uri="{FF2B5EF4-FFF2-40B4-BE49-F238E27FC236}">
                <a16:creationId xmlns:a16="http://schemas.microsoft.com/office/drawing/2014/main" id="{55C2562E-8EBD-8E4D-B13E-1A43F9840DDE}"/>
              </a:ext>
            </a:extLst>
          </p:cNvPr>
          <p:cNvSpPr>
            <a:spLocks noGrp="1"/>
          </p:cNvSpPr>
          <p:nvPr>
            <p:ph type="title"/>
          </p:nvPr>
        </p:nvSpPr>
        <p:spPr>
          <a:xfrm>
            <a:off x="0" y="0"/>
            <a:ext cx="2351314" cy="653143"/>
          </a:xfrm>
        </p:spPr>
        <p:txBody>
          <a:bodyPr anchor="t">
            <a:normAutofit/>
          </a:bodyPr>
          <a:lstStyle/>
          <a:p>
            <a:r>
              <a:rPr lang="en-US" dirty="0">
                <a:solidFill>
                  <a:srgbClr val="FFFFFF"/>
                </a:solidFill>
              </a:rPr>
              <a:t>Results:</a:t>
            </a:r>
          </a:p>
        </p:txBody>
      </p:sp>
      <p:cxnSp>
        <p:nvCxnSpPr>
          <p:cNvPr id="14" name="Straight Connector 13">
            <a:extLst>
              <a:ext uri="{FF2B5EF4-FFF2-40B4-BE49-F238E27FC236}">
                <a16:creationId xmlns:a16="http://schemas.microsoft.com/office/drawing/2014/main" id="{C178F814-342A-4489-94FD-6CE1D0DC59B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4840303"/>
            <a:ext cx="971155" cy="0"/>
          </a:xfrm>
          <a:prstGeom prst="line">
            <a:avLst/>
          </a:prstGeom>
          <a:ln w="31750">
            <a:solidFill>
              <a:srgbClr val="FFFFFF"/>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B4D9D57F-698E-A1C9-D830-1BFCCD592895}"/>
              </a:ext>
            </a:extLst>
          </p:cNvPr>
          <p:cNvSpPr txBox="1"/>
          <p:nvPr/>
        </p:nvSpPr>
        <p:spPr>
          <a:xfrm>
            <a:off x="-2720" y="508886"/>
            <a:ext cx="5472791" cy="2308324"/>
          </a:xfrm>
          <a:prstGeom prst="rect">
            <a:avLst/>
          </a:prstGeom>
          <a:noFill/>
        </p:spPr>
        <p:txBody>
          <a:bodyPr wrap="square">
            <a:spAutoFit/>
          </a:bodyPr>
          <a:lstStyle/>
          <a:p>
            <a:r>
              <a:rPr lang="en-US" sz="1800" dirty="0">
                <a:effectLst/>
                <a:latin typeface="Aptos" panose="020B0004020202020204" pitchFamily="34" charset="0"/>
                <a:ea typeface="Aptos" panose="020B0004020202020204" pitchFamily="34" charset="0"/>
                <a:cs typeface="Times New Roman" panose="02020603050405020304" pitchFamily="18" charset="0"/>
              </a:rPr>
              <a:t>For our analysis of the residuals four assumptions about random error term must be borne in mind: 1. The mean is 0.  2. The variance (σ2) is constant for all settings of the independent variables.  3. The errors follow a normal distribution.  4. The errors are independent.  If one or more of these assumptions are violated, any data derived from the Model 4 regression analysis may be wrong.</a:t>
            </a:r>
            <a:endParaRPr lang="en-US" dirty="0"/>
          </a:p>
        </p:txBody>
      </p:sp>
      <p:pic>
        <p:nvPicPr>
          <p:cNvPr id="11" name="Picture 10" descr="A screen shot of a graph&#10;&#10;Description automatically generated">
            <a:extLst>
              <a:ext uri="{FF2B5EF4-FFF2-40B4-BE49-F238E27FC236}">
                <a16:creationId xmlns:a16="http://schemas.microsoft.com/office/drawing/2014/main" id="{9ED358BA-EE27-40D0-F053-A38D3570B0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04938" y="-39834"/>
            <a:ext cx="4509499" cy="1773111"/>
          </a:xfrm>
          <a:prstGeom prst="rect">
            <a:avLst/>
          </a:prstGeom>
        </p:spPr>
      </p:pic>
      <p:pic>
        <p:nvPicPr>
          <p:cNvPr id="13" name="Picture 12" descr="A screenshot of a graph&#10;&#10;Description automatically generated">
            <a:extLst>
              <a:ext uri="{FF2B5EF4-FFF2-40B4-BE49-F238E27FC236}">
                <a16:creationId xmlns:a16="http://schemas.microsoft.com/office/drawing/2014/main" id="{33691208-D9BC-0B5E-396A-D4431B62933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19557" y="1734606"/>
            <a:ext cx="2672423" cy="3061511"/>
          </a:xfrm>
          <a:prstGeom prst="rect">
            <a:avLst/>
          </a:prstGeom>
        </p:spPr>
      </p:pic>
      <p:sp>
        <p:nvSpPr>
          <p:cNvPr id="15" name="TextBox 14">
            <a:extLst>
              <a:ext uri="{FF2B5EF4-FFF2-40B4-BE49-F238E27FC236}">
                <a16:creationId xmlns:a16="http://schemas.microsoft.com/office/drawing/2014/main" id="{8B04F774-4370-523B-C43C-3FA850462217}"/>
              </a:ext>
            </a:extLst>
          </p:cNvPr>
          <p:cNvSpPr txBox="1"/>
          <p:nvPr/>
        </p:nvSpPr>
        <p:spPr>
          <a:xfrm>
            <a:off x="9893410" y="4796117"/>
            <a:ext cx="2803051" cy="369332"/>
          </a:xfrm>
          <a:prstGeom prst="rect">
            <a:avLst/>
          </a:prstGeom>
          <a:noFill/>
        </p:spPr>
        <p:txBody>
          <a:bodyPr wrap="square" rtlCol="0">
            <a:spAutoFit/>
          </a:bodyPr>
          <a:lstStyle/>
          <a:p>
            <a:r>
              <a:rPr lang="en-US" dirty="0"/>
              <a:t>Predicted Price</a:t>
            </a:r>
          </a:p>
        </p:txBody>
      </p:sp>
      <p:pic>
        <p:nvPicPr>
          <p:cNvPr id="16" name="Picture 15" descr="A graph of a normal curve&#10;&#10;Description automatically generated">
            <a:extLst>
              <a:ext uri="{FF2B5EF4-FFF2-40B4-BE49-F238E27FC236}">
                <a16:creationId xmlns:a16="http://schemas.microsoft.com/office/drawing/2014/main" id="{D5900C10-F8C2-DCF9-E1EC-434CA337EBF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04938" y="1734605"/>
            <a:ext cx="3713260" cy="3061510"/>
          </a:xfrm>
          <a:prstGeom prst="rect">
            <a:avLst/>
          </a:prstGeom>
        </p:spPr>
      </p:pic>
      <p:pic>
        <p:nvPicPr>
          <p:cNvPr id="17" name="Picture 16" descr="A graph with black dots&#10;&#10;Description automatically generated">
            <a:extLst>
              <a:ext uri="{FF2B5EF4-FFF2-40B4-BE49-F238E27FC236}">
                <a16:creationId xmlns:a16="http://schemas.microsoft.com/office/drawing/2014/main" id="{9B3AFBAF-D648-CAEE-1F11-193D6EECDE52}"/>
              </a:ext>
            </a:extLst>
          </p:cNvPr>
          <p:cNvPicPr>
            <a:picLocks noChangeAspect="1"/>
          </p:cNvPicPr>
          <p:nvPr/>
        </p:nvPicPr>
        <p:blipFill>
          <a:blip r:embed="rId6"/>
          <a:stretch>
            <a:fillRect/>
          </a:stretch>
        </p:blipFill>
        <p:spPr>
          <a:xfrm>
            <a:off x="7682501" y="5168104"/>
            <a:ext cx="4509499" cy="1689895"/>
          </a:xfrm>
          <a:prstGeom prst="rect">
            <a:avLst/>
          </a:prstGeom>
        </p:spPr>
      </p:pic>
      <p:sp>
        <p:nvSpPr>
          <p:cNvPr id="19" name="TextBox 18">
            <a:extLst>
              <a:ext uri="{FF2B5EF4-FFF2-40B4-BE49-F238E27FC236}">
                <a16:creationId xmlns:a16="http://schemas.microsoft.com/office/drawing/2014/main" id="{49546097-40EB-A82A-7ADD-68AFF4FF0A3A}"/>
              </a:ext>
            </a:extLst>
          </p:cNvPr>
          <p:cNvSpPr txBox="1"/>
          <p:nvPr/>
        </p:nvSpPr>
        <p:spPr>
          <a:xfrm>
            <a:off x="-2720" y="2963083"/>
            <a:ext cx="5936842" cy="4035400"/>
          </a:xfrm>
          <a:prstGeom prst="rect">
            <a:avLst/>
          </a:prstGeom>
          <a:noFill/>
        </p:spPr>
        <p:txBody>
          <a:bodyPr wrap="square">
            <a:spAutoFit/>
          </a:bodyPr>
          <a:lstStyle/>
          <a:p>
            <a:pPr marL="0" marR="0">
              <a:lnSpc>
                <a:spcPct val="107000"/>
              </a:lnSpc>
              <a:spcAft>
                <a:spcPts val="800"/>
              </a:spcAft>
            </a:pPr>
            <a:r>
              <a:rPr lang="en-US" sz="1600" kern="100" dirty="0">
                <a:effectLst/>
                <a:latin typeface="Aptos" panose="020B0004020202020204" pitchFamily="34" charset="0"/>
                <a:ea typeface="Aptos" panose="020B0004020202020204" pitchFamily="34" charset="0"/>
                <a:cs typeface="Times New Roman" panose="02020603050405020304" pitchFamily="18" charset="0"/>
              </a:rPr>
              <a:t>It is unlikely that the first assumption has been violated since the method of least squares guarantees the mean of residuals is 0, and assumption 4 since the sales price data is not a time series means that the errors would be independent of the data. Verifying 2 and 3 requires a complete examination of the residuals for Model 4. Seen above we can plot the residuals against the predicted values if they were not constant a cone shape would appear in the plot, but, other than about 10 outliers, we see the spread only increasing as the predicted values increase. Other than that the residuals appear randomly scattered around 0. Thus Assumption 2 (constant variance) is satisfied. To check assumption 3 we will have to generate a histogram, also seen above, to see if it follows a normal distribution and it clearly does. This is good because it means that even with outliers we possess a normal distribution.</a:t>
            </a:r>
          </a:p>
        </p:txBody>
      </p:sp>
    </p:spTree>
    <p:extLst>
      <p:ext uri="{BB962C8B-B14F-4D97-AF65-F5344CB8AC3E}">
        <p14:creationId xmlns:p14="http://schemas.microsoft.com/office/powerpoint/2010/main" val="1650207753"/>
      </p:ext>
    </p:extLst>
  </p:cSld>
  <p:clrMapOvr>
    <a:masterClrMapping/>
  </p:clrMapOvr>
</p:sld>
</file>

<file path=ppt/theme/theme1.xml><?xml version="1.0" encoding="utf-8"?>
<a:theme xmlns:a="http://schemas.openxmlformats.org/drawingml/2006/main" name="PortalVTI">
  <a:themeElements>
    <a:clrScheme name="AnalogousFromDarkSeedLeftStep">
      <a:dk1>
        <a:srgbClr val="000000"/>
      </a:dk1>
      <a:lt1>
        <a:srgbClr val="FFFFFF"/>
      </a:lt1>
      <a:dk2>
        <a:srgbClr val="1C2432"/>
      </a:dk2>
      <a:lt2>
        <a:srgbClr val="F2F3F0"/>
      </a:lt2>
      <a:accent1>
        <a:srgbClr val="844BC5"/>
      </a:accent1>
      <a:accent2>
        <a:srgbClr val="4842B7"/>
      </a:accent2>
      <a:accent3>
        <a:srgbClr val="4B78C5"/>
      </a:accent3>
      <a:accent4>
        <a:srgbClr val="3999B3"/>
      </a:accent4>
      <a:accent5>
        <a:srgbClr val="49C0A8"/>
      </a:accent5>
      <a:accent6>
        <a:srgbClr val="39B368"/>
      </a:accent6>
      <a:hlink>
        <a:srgbClr val="339A97"/>
      </a:hlink>
      <a:folHlink>
        <a:srgbClr val="7F7F7F"/>
      </a:folHlink>
    </a:clrScheme>
    <a:fontScheme name="Earth">
      <a:majorFont>
        <a:latin typeface="Trade Gothic Next Cond"/>
        <a:ea typeface=""/>
        <a:cs typeface=""/>
      </a:majorFont>
      <a:minorFont>
        <a:latin typeface="Trade Gothic Next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rtalVTI" id="{0E0D5035-C7F2-4607-91F4-D5D5F886A15A}" vid="{EAFF3D8B-AC13-4E90-80A9-182200FBC866}"/>
    </a:ext>
  </a:extLst>
</a:theme>
</file>

<file path=docProps/app.xml><?xml version="1.0" encoding="utf-8"?>
<Properties xmlns="http://schemas.openxmlformats.org/officeDocument/2006/extended-properties" xmlns:vt="http://schemas.openxmlformats.org/officeDocument/2006/docPropsVTypes">
  <TotalTime>78</TotalTime>
  <Words>3523</Words>
  <Application>Microsoft Office PowerPoint</Application>
  <PresentationFormat>Widescreen</PresentationFormat>
  <Paragraphs>75</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Aptos</vt:lpstr>
      <vt:lpstr>Arial</vt:lpstr>
      <vt:lpstr>Times New Roman</vt:lpstr>
      <vt:lpstr>Trade Gothic Next Cond</vt:lpstr>
      <vt:lpstr>Trade Gothic Next Light</vt:lpstr>
      <vt:lpstr>PortalVTI</vt:lpstr>
      <vt:lpstr>An Investigation of Factors Affecting the Sales Price  of 1728 Single-family Homes in Saratoga NY. </vt:lpstr>
      <vt:lpstr>Introduction: </vt:lpstr>
      <vt:lpstr>Data and Methodology: </vt:lpstr>
      <vt:lpstr>Data and Methodology: </vt:lpstr>
      <vt:lpstr>Results: </vt:lpstr>
      <vt:lpstr>Results: </vt:lpstr>
      <vt:lpstr>Results: </vt:lpstr>
      <vt:lpstr>PowerPoint Presentation</vt:lpstr>
      <vt:lpstr>Results:</vt:lpstr>
      <vt:lpstr>Results:</vt:lpstr>
      <vt:lpstr>Results:</vt:lpstr>
      <vt:lpstr>Results: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Vita, Angelo J</dc:creator>
  <cp:lastModifiedBy>Vita, Angelo J</cp:lastModifiedBy>
  <cp:revision>1</cp:revision>
  <dcterms:created xsi:type="dcterms:W3CDTF">2024-12-01T22:08:54Z</dcterms:created>
  <dcterms:modified xsi:type="dcterms:W3CDTF">2024-12-01T23:27:13Z</dcterms:modified>
</cp:coreProperties>
</file>