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eac8a7f368c84f70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8" r:id="rId3"/>
    <p:sldId id="353" r:id="rId4"/>
    <p:sldId id="321" r:id="rId5"/>
    <p:sldId id="344" r:id="rId6"/>
    <p:sldId id="355" r:id="rId7"/>
    <p:sldId id="352" r:id="rId8"/>
    <p:sldId id="357" r:id="rId9"/>
    <p:sldId id="358" r:id="rId10"/>
    <p:sldId id="359" r:id="rId11"/>
    <p:sldId id="356" r:id="rId12"/>
    <p:sldId id="361" r:id="rId13"/>
    <p:sldId id="328" r:id="rId14"/>
    <p:sldId id="349" r:id="rId15"/>
    <p:sldId id="360" r:id="rId16"/>
    <p:sldId id="362" r:id="rId17"/>
    <p:sldId id="363" r:id="rId18"/>
    <p:sldId id="281" r:id="rId19"/>
    <p:sldId id="31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pos="6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yonglun" initials="z" lastIdx="18" clrIdx="0">
    <p:extLst>
      <p:ext uri="{19B8F6BF-5375-455C-9EA6-DF929625EA0E}">
        <p15:presenceInfo xmlns:p15="http://schemas.microsoft.com/office/powerpoint/2012/main" userId="S-1-5-21-2554536289-1361410721-910588332-23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8"/>
    <a:srgbClr val="E72A2E"/>
    <a:srgbClr val="E93B3F"/>
    <a:srgbClr val="D9D9D9"/>
    <a:srgbClr val="EB6669"/>
    <a:srgbClr val="FFFFFF"/>
    <a:srgbClr val="4B4B4B"/>
    <a:srgbClr val="F4F4F4"/>
    <a:srgbClr val="F5AAAB"/>
    <a:srgbClr val="F1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6335" autoAdjust="0"/>
  </p:normalViewPr>
  <p:slideViewPr>
    <p:cSldViewPr snapToGrid="0" showGuides="1">
      <p:cViewPr varScale="1">
        <p:scale>
          <a:sx n="97" d="100"/>
          <a:sy n="97" d="100"/>
        </p:scale>
        <p:origin x="1074" y="96"/>
      </p:cViewPr>
      <p:guideLst>
        <p:guide orient="horz" pos="2160"/>
        <p:guide pos="3840"/>
        <p:guide pos="506"/>
        <p:guide orient="horz" pos="1389"/>
        <p:guide orient="horz" pos="777"/>
        <p:guide orient="horz" pos="1162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4180-6FFC-47CC-B346-129C6F171CC2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E138-B969-4223-8341-28AEEB933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9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describing-packets.html#type-string.NUL" TargetMode="External"/><Relationship Id="rId3" Type="http://schemas.openxmlformats.org/officeDocument/2006/relationships/hyperlink" Target="https://dev.mysql.com/doc/internals/en/describing-packets.html#type-4" TargetMode="External"/><Relationship Id="rId7" Type="http://schemas.openxmlformats.org/officeDocument/2006/relationships/hyperlink" Target="https://dev.mysql.com/doc/internals/en/describing-packets.html#type-string.fix_le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character-set.html#packet-Protocol::CharacterSet" TargetMode="External"/><Relationship Id="rId5" Type="http://schemas.openxmlformats.org/officeDocument/2006/relationships/hyperlink" Target="https://dev.mysql.com/doc/internals/en/describing-packets.html#type-1" TargetMode="External"/><Relationship Id="rId4" Type="http://schemas.openxmlformats.org/officeDocument/2006/relationships/hyperlink" Target="https://dev.mysql.com/doc/internals/en/capability-flags.html#packet-Protocol::CapabilityFlags" TargetMode="External"/><Relationship Id="rId9" Type="http://schemas.openxmlformats.org/officeDocument/2006/relationships/hyperlink" Target="https://dev.mysql.com/doc/internals/en/authentication-method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capability-flags.html#packet-Protocol::CapabilityFlags" TargetMode="External"/><Relationship Id="rId3" Type="http://schemas.openxmlformats.org/officeDocument/2006/relationships/hyperlink" Target="https://dev.mysql.com/doc/internals/en/describing-packets.html#type-1" TargetMode="External"/><Relationship Id="rId7" Type="http://schemas.openxmlformats.org/officeDocument/2006/relationships/hyperlink" Target="https://dev.mysql.com/doc/internals/en/describing-packets.html#type-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describing-packets.html#type-string.fix_len" TargetMode="External"/><Relationship Id="rId5" Type="http://schemas.openxmlformats.org/officeDocument/2006/relationships/hyperlink" Target="https://dev.mysql.com/doc/internals/en/describing-packets.html#type-4" TargetMode="External"/><Relationship Id="rId10" Type="http://schemas.openxmlformats.org/officeDocument/2006/relationships/hyperlink" Target="https://dev.mysql.com/doc/internals/en/status-flags.html#packet-Protocol::StatusFlags" TargetMode="External"/><Relationship Id="rId4" Type="http://schemas.openxmlformats.org/officeDocument/2006/relationships/hyperlink" Target="https://dev.mysql.com/doc/internals/en/describing-packets.html#type-string.NUL" TargetMode="External"/><Relationship Id="rId9" Type="http://schemas.openxmlformats.org/officeDocument/2006/relationships/hyperlink" Target="https://dev.mysql.com/doc/internals/en/character-set.html#packet-Protocol::CharacterSet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capability-flags.html#packet-Protocol::CapabilityFlags" TargetMode="External"/><Relationship Id="rId3" Type="http://schemas.openxmlformats.org/officeDocument/2006/relationships/hyperlink" Target="https://dev.mysql.com/doc/internals/en/describing-packets.html#type-1" TargetMode="External"/><Relationship Id="rId7" Type="http://schemas.openxmlformats.org/officeDocument/2006/relationships/hyperlink" Target="https://dev.mysql.com/doc/internals/en/describing-packets.html#type-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describing-packets.html#type-string.fix_len" TargetMode="External"/><Relationship Id="rId5" Type="http://schemas.openxmlformats.org/officeDocument/2006/relationships/hyperlink" Target="https://dev.mysql.com/doc/internals/en/describing-packets.html#type-4" TargetMode="External"/><Relationship Id="rId10" Type="http://schemas.openxmlformats.org/officeDocument/2006/relationships/hyperlink" Target="https://dev.mysql.com/doc/internals/en/status-flags.html#packet-Protocol::StatusFlags" TargetMode="External"/><Relationship Id="rId4" Type="http://schemas.openxmlformats.org/officeDocument/2006/relationships/hyperlink" Target="https://dev.mysql.com/doc/internals/en/describing-packets.html#type-string.NUL" TargetMode="External"/><Relationship Id="rId9" Type="http://schemas.openxmlformats.org/officeDocument/2006/relationships/hyperlink" Target="https://dev.mysql.com/doc/internals/en/character-set.html#packet-Protocol::CharacterSet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describing-packets.html#type-string.NUL" TargetMode="External"/><Relationship Id="rId3" Type="http://schemas.openxmlformats.org/officeDocument/2006/relationships/hyperlink" Target="https://dev.mysql.com/doc/internals/en/describing-packets.html#type-4" TargetMode="External"/><Relationship Id="rId7" Type="http://schemas.openxmlformats.org/officeDocument/2006/relationships/hyperlink" Target="https://dev.mysql.com/doc/internals/en/describing-packets.html#type-string.fix_le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character-set.html#packet-Protocol::CharacterSet" TargetMode="External"/><Relationship Id="rId5" Type="http://schemas.openxmlformats.org/officeDocument/2006/relationships/hyperlink" Target="https://dev.mysql.com/doc/internals/en/describing-packets.html#type-1" TargetMode="External"/><Relationship Id="rId4" Type="http://schemas.openxmlformats.org/officeDocument/2006/relationships/hyperlink" Target="https://dev.mysql.com/doc/internals/en/capability-flags.html#packet-Protocol::CapabilityFlags" TargetMode="External"/><Relationship Id="rId9" Type="http://schemas.openxmlformats.org/officeDocument/2006/relationships/hyperlink" Target="https://dev.mysql.com/doc/internals/en/authentication-metho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大家下午好，非常高兴有机会在这里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大家分享。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和赵俊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分享的主题是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及实践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这是真实包中的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握手完成后就成功建立了连接，可以在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命令行看到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欢迎界面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。用户就可以在上面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协议做个对比的话，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协议的内容是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纯字符串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协议的内容是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通过二进制和字符串混合编码的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握手流程不是这次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要实现的目标，我们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大体了解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一下就行。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capability flags of the client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max_packet_size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max size of a command packet that the client wants to send to the server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connection's default character set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SQL account which client wants to log in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opaque authentication response data generated by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indicated by the plugin name field.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for the connection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the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 client to generate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 value in this packet. This is an UTF-8 string.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0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接下来才是重点，我们今天要动手做的是实现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这里列出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命令，大多数从命令行输入的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都是承载在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这个命令上进行传输的。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不要因为这个命令的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名字里有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就认为它只支持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查询，其实增删改还有很多其他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也都在它的范围内。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相比于握手简单很多。它包含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一个字段的命令类型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一个字段的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这边还列出了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命令，这些命令中传输的数据格式是二进制的。这种情况适用于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作为客户端的情况，不在今天的讨论范围。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2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真实包一目了然，发送了这样一条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命令类型，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，二进制格式。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文本，</a:t>
            </a:r>
            <a:r>
              <a:rPr lang="en-US" altLang="zh-CN" dirty="0" err="1" smtClean="0"/>
              <a:t>asci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0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客户端发送给服务器的请求，服务器收到后，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的执行结果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封装成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COM_QUERY_RESPONSE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返回给客户端。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执行结果的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具体情况返回内容不同的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最右边的分支，表示把本地文件的数据导入数据库表中，我们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今天不讨论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中间两个分支适用于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，返回结果只有成功或失败，所以只需要返回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最复杂的是最左边的分支，像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，返回的结果包含多行数据，就要走这个分支。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第一个字段是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FIELD_COUNT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，说明结果数据有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几列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。接下来是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列的具体描述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分隔包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列描述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行值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分隔开。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一行的结果数据。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最后以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结尾。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1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左边这张图是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列的描述信息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数据库名、表名、字符集、数据类型等等。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右边是每一行的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结果数据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53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7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5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今天分享的内容就是这些，大家有什么问题吗？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34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欢迎加入技术讨论群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7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分享的内容分为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接入端核心原理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：包括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协议的相关概念，这部分由我来介绍。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第二部分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接入端的开发实践，赵俊将为我们讲解本次实践要用到的代码和我们要完成的目标。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下面我们进入第一部分，</a:t>
            </a:r>
            <a:r>
              <a:rPr lang="en-US" altLang="zh-CN" dirty="0" smtClean="0"/>
              <a:t>MySQL-Proxy</a:t>
            </a:r>
            <a:r>
              <a:rPr lang="zh-CN" altLang="en-US" dirty="0" smtClean="0"/>
              <a:t>接入端原理。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0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首先介绍一下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的架构。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整个架构可以分为前端、后端和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解析模块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三部分。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前端负责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客户端进行网络通信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，采用的是基于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服务器框架，通信的过程中完成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编解码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解析模块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命令，开始调用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配置的语法规则，将解析结果保存为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SQLStatement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后端通过调用自定义的接口，以用户自定义的数据存储方式，对数据进行读写。数据可以通过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存到内存中，也可以通过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CSV, Excel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等格式存储到文件中。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3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我们有人多少人用过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？我这里简单介绍一下。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框架的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模型是我们熟悉的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多路复用模型，线程模型是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模型，这张图中包含了它的这两个特点。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端，</a:t>
            </a:r>
            <a:r>
              <a:rPr lang="en-US" altLang="zh-CN" b="1" dirty="0" smtClean="0"/>
              <a:t>Boss Group</a:t>
            </a:r>
            <a:r>
              <a:rPr lang="en-US" altLang="zh-CN" b="1" baseline="0" dirty="0" smtClean="0"/>
              <a:t> </a:t>
            </a:r>
            <a:r>
              <a:rPr lang="zh-CN" altLang="en-US" baseline="0" dirty="0" smtClean="0"/>
              <a:t>包含一个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Worker Group </a:t>
            </a:r>
            <a:r>
              <a:rPr lang="zh-CN" altLang="en-US" dirty="0" smtClean="0"/>
              <a:t>包含多个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。</a:t>
            </a:r>
            <a:r>
              <a:rPr lang="en-US" altLang="zh-CN" b="1" dirty="0" err="1" smtClean="0"/>
              <a:t>NioEventLoop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个事件循环，每个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个任务队列。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Boss Group</a:t>
            </a:r>
            <a:r>
              <a:rPr lang="zh-CN" altLang="en-US" dirty="0" smtClean="0"/>
              <a:t>：负责处理网络连接，包括与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建立连接，生成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并注册到</a:t>
            </a:r>
            <a:r>
              <a:rPr lang="en-US" altLang="zh-CN" dirty="0" err="1" smtClean="0"/>
              <a:t>Wroker</a:t>
            </a:r>
            <a:r>
              <a:rPr lang="en-US" altLang="zh-CN" dirty="0" smtClean="0"/>
              <a:t> Group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Worker Group</a:t>
            </a:r>
            <a:r>
              <a:rPr lang="zh-CN" altLang="en-US" dirty="0" smtClean="0"/>
              <a:t>：负责处理网络数据读写，收到网络请求后，交给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进行业务处理，同时将处理结果返回给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6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下面开始介绍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协议。我们看一下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包的整体结构。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一个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数据包由三部分组成，分别是：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="1" baseline="0" dirty="0" smtClean="0"/>
              <a:t>Payload</a:t>
            </a:r>
            <a:r>
              <a:rPr lang="zh-CN" altLang="en-US" b="1" baseline="0" dirty="0" smtClean="0"/>
              <a:t>长度</a:t>
            </a:r>
            <a:r>
              <a:rPr lang="zh-CN" altLang="en-US" baseline="0" dirty="0" smtClean="0"/>
              <a:t>：占用三字节。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="1" baseline="0" dirty="0" smtClean="0"/>
              <a:t>序列</a:t>
            </a:r>
            <a:r>
              <a:rPr lang="en-US" altLang="zh-CN" b="1" baseline="0" dirty="0" smtClean="0"/>
              <a:t>id</a:t>
            </a:r>
            <a:r>
              <a:rPr lang="zh-CN" altLang="en-US" baseline="0" dirty="0" smtClean="0"/>
              <a:t>：占用一字节。一次会话中从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开始，每发送一个</a:t>
            </a:r>
            <a:r>
              <a:rPr lang="en-US" altLang="zh-CN" baseline="0" dirty="0" smtClean="0"/>
              <a:t>packet</a:t>
            </a:r>
            <a:r>
              <a:rPr lang="zh-CN" altLang="en-US" baseline="0" dirty="0" smtClean="0"/>
              <a:t>加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="1" baseline="0" dirty="0" smtClean="0"/>
              <a:t>Payload</a:t>
            </a:r>
            <a:r>
              <a:rPr lang="zh-CN" altLang="en-US" baseline="0" dirty="0" smtClean="0"/>
              <a:t>：传递的具体内容。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前两部分可以组合起来看做包头，第三部分看做包内容，这样就比较好理解。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接下来分别详细介绍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查询流程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，帮助大家对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有一个深入的理解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。先看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会主动向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握手，发送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Handshake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收到后，给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回复一个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Handshake Response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握手最主要的目是用户名密码的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和客户端服务器配置信息的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我们来看一下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Handshake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里包含哪些内容：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-plugin-data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告诉客户端传输密码的加密参数。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flag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flag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包含服务器的配置参数，比如字符编码、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auto commit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human-readable server version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 id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auth_plugin_data_part_1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=8] first 8 bytes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 data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-- 0x00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lower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default server character-set, only the lower 8-bits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“character set” value is really a collation ID but implies the character set; see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description.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StatusFlags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capability_flags_2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upper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length of the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&gt; 0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belongs to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的格式之后，我们通过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抓一个真实的握手包，看看格式里面具体填的是什么内容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通过这个包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协议之上的。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传输方向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10086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的默认端口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也就是说这个包是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端发送的。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包长度：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。序号：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刚讲到的加密参数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是这个样子的。下面是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端能力、字符集、状态等字段。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human-readable server version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 id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auth_plugin_data_part_1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=8] first 8 bytes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 data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-- 0x00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lower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default server character-set, only the lower 8-bits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“character set” value is really a collation ID but implies the character set; see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description.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StatusFlags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capability_flags_2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upper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length of the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&gt; 0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belongs to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客户端收到握手后，立刻返回一个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跟上一个包不同的是，这里多了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用户名和密码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，密码是根据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加密参数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capability flags of the client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max_packet_size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max size of a command packet that the client wants to send to the server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connection's default character set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SQL account which client wants to log in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opaque authentication response data generated by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indicated by the plugin name field.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for the connection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the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 client to generate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 value in this packet. This is an UTF-8 string.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1245793-06BF-774B-BE9B-4318EA5208A3}"/>
              </a:ext>
            </a:extLst>
          </p:cNvPr>
          <p:cNvSpPr txBox="1"/>
          <p:nvPr userDrawn="1"/>
        </p:nvSpPr>
        <p:spPr>
          <a:xfrm>
            <a:off x="1224642" y="495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MySQL-Proxy</a:t>
            </a:r>
            <a:endParaRPr kumimoji="1"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D66DBB3-1950-0345-9879-98526AE3EAAB}"/>
              </a:ext>
            </a:extLst>
          </p:cNvPr>
          <p:cNvSpPr/>
          <p:nvPr userDrawn="1"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160C26D-AF8C-7F4F-89ED-1E36A08323D3}"/>
              </a:ext>
            </a:extLst>
          </p:cNvPr>
          <p:cNvSpPr/>
          <p:nvPr userDrawn="1"/>
        </p:nvSpPr>
        <p:spPr>
          <a:xfrm>
            <a:off x="11584668" y="596903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1BB2573-4847-124B-AD1F-72ACCA6BE50C}"/>
              </a:ext>
            </a:extLst>
          </p:cNvPr>
          <p:cNvSpPr/>
          <p:nvPr userDrawn="1"/>
        </p:nvSpPr>
        <p:spPr>
          <a:xfrm>
            <a:off x="11221811" y="596903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684C2F2-B41E-5A4A-ABC7-A6E5D2BF4C86}"/>
              </a:ext>
            </a:extLst>
          </p:cNvPr>
          <p:cNvSpPr/>
          <p:nvPr userDrawn="1"/>
        </p:nvSpPr>
        <p:spPr>
          <a:xfrm>
            <a:off x="10858954" y="596903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4DBD110-2D56-264D-A5DE-B2B22171EFCA}"/>
              </a:ext>
            </a:extLst>
          </p:cNvPr>
          <p:cNvSpPr/>
          <p:nvPr userDrawn="1"/>
        </p:nvSpPr>
        <p:spPr>
          <a:xfrm>
            <a:off x="10496097" y="596903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D9B165C-2356-A743-90FF-A6B27EF43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530" y="274861"/>
            <a:ext cx="796471" cy="8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5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2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7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AD5FECD-24B9-BF4C-A8CF-B39A5518D53C}"/>
              </a:ext>
            </a:extLst>
          </p:cNvPr>
          <p:cNvSpPr/>
          <p:nvPr/>
        </p:nvSpPr>
        <p:spPr>
          <a:xfrm>
            <a:off x="0" y="1197541"/>
            <a:ext cx="12192000" cy="2697803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91609" y="4361819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B4B4B"/>
                </a:solidFill>
              </a:rPr>
              <a:t>赵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俊</a:t>
            </a:r>
            <a:r>
              <a:rPr lang="en-US" altLang="zh-CN" sz="2800" b="1" dirty="0" smtClean="0">
                <a:solidFill>
                  <a:srgbClr val="4B4B4B"/>
                </a:solidFill>
              </a:rPr>
              <a:t>-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京东数科</a:t>
            </a:r>
            <a:endParaRPr lang="en-US" altLang="zh-CN" sz="2800" b="1" dirty="0" smtClean="0">
              <a:solidFill>
                <a:srgbClr val="4B4B4B"/>
              </a:solidFill>
            </a:endParaRPr>
          </a:p>
          <a:p>
            <a:pPr algn="ctr"/>
            <a:endParaRPr lang="en-US" altLang="zh-CN" sz="2800" b="1" dirty="0" smtClean="0">
              <a:solidFill>
                <a:srgbClr val="4B4B4B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4B4B4B"/>
                </a:solidFill>
              </a:rPr>
              <a:t>张永伦</a:t>
            </a:r>
            <a:r>
              <a:rPr lang="en-US" altLang="zh-CN" sz="2800" b="1" dirty="0" smtClean="0">
                <a:solidFill>
                  <a:srgbClr val="4B4B4B"/>
                </a:solidFill>
              </a:rPr>
              <a:t>-</a:t>
            </a:r>
            <a:r>
              <a:rPr lang="zh-CN" altLang="en-US" sz="2800" b="1" dirty="0">
                <a:solidFill>
                  <a:srgbClr val="4B4B4B"/>
                </a:solidFill>
              </a:rPr>
              <a:t>京东数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科</a:t>
            </a:r>
            <a:endParaRPr lang="en-US" altLang="zh-CN" sz="2800" b="1" dirty="0" smtClean="0">
              <a:solidFill>
                <a:srgbClr val="4B4B4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8D2F36D-FA84-6446-9C0E-FB0DD05F52D0}"/>
              </a:ext>
            </a:extLst>
          </p:cNvPr>
          <p:cNvSpPr txBox="1"/>
          <p:nvPr/>
        </p:nvSpPr>
        <p:spPr>
          <a:xfrm>
            <a:off x="1861458" y="2096863"/>
            <a:ext cx="87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MySQL-Proxy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接入端原理及实践</a:t>
            </a:r>
            <a:endParaRPr kumimoji="1" lang="zh-CN" altLang="en-US" sz="4000" b="1" dirty="0">
              <a:solidFill>
                <a:schemeClr val="bg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4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141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err="1" smtClean="0">
                <a:solidFill>
                  <a:srgbClr val="4B4B4B"/>
                </a:solidFill>
                <a:latin typeface="Segoe UI"/>
              </a:rPr>
              <a:t>HandshakeResponse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21" y="1023154"/>
            <a:ext cx="780206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86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/>
              <a:t>COM_QUERY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9" y="2788207"/>
            <a:ext cx="5216494" cy="25693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07" y="1667496"/>
            <a:ext cx="2692870" cy="44958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36" y="1667496"/>
            <a:ext cx="3123673" cy="23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86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/>
              <a:t>COM_QUERY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22" y="2606166"/>
            <a:ext cx="6571315" cy="3478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6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243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 smtClean="0"/>
              <a:t>COM_QUERY_Response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0" y="1144276"/>
            <a:ext cx="6048535" cy="51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0" y="2721056"/>
            <a:ext cx="4924571" cy="360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2721055"/>
            <a:ext cx="5201392" cy="3600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243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 smtClean="0"/>
              <a:t>COM_QUERY_Response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4473232" y="3330444"/>
            <a:ext cx="46252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接入端开发实践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56527" y="3419891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类说明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827163"/>
            <a:ext cx="10284542" cy="4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目标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02710" y="2060162"/>
            <a:ext cx="609600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Step 1</a:t>
            </a:r>
            <a:r>
              <a:rPr lang="zh-CN" altLang="en-US" sz="1400" dirty="0" smtClean="0">
                <a:solidFill>
                  <a:srgbClr val="4B4B4B"/>
                </a:solidFill>
              </a:rPr>
              <a:t>：处理</a:t>
            </a:r>
            <a:r>
              <a:rPr lang="en-US" altLang="zh-CN" sz="1400" dirty="0" smtClean="0">
                <a:solidFill>
                  <a:srgbClr val="4B4B4B"/>
                </a:solidFill>
              </a:rPr>
              <a:t>MySQL</a:t>
            </a:r>
            <a:r>
              <a:rPr lang="zh-CN" altLang="en-US" sz="1400" dirty="0" smtClean="0">
                <a:solidFill>
                  <a:srgbClr val="4B4B4B"/>
                </a:solidFill>
              </a:rPr>
              <a:t>客户端的</a:t>
            </a:r>
            <a:r>
              <a:rPr lang="en-US" altLang="zh-CN" sz="1400" dirty="0" smtClean="0">
                <a:solidFill>
                  <a:srgbClr val="4B4B4B"/>
                </a:solidFill>
              </a:rPr>
              <a:t>COM_QUERY</a:t>
            </a:r>
            <a:r>
              <a:rPr lang="zh-CN" altLang="en-US" sz="1400" dirty="0" smtClean="0">
                <a:solidFill>
                  <a:srgbClr val="4B4B4B"/>
                </a:solidFill>
              </a:rPr>
              <a:t>，获取</a:t>
            </a:r>
            <a:r>
              <a:rPr lang="en-US" altLang="zh-CN" sz="1400" dirty="0" smtClean="0">
                <a:solidFill>
                  <a:srgbClr val="4B4B4B"/>
                </a:solidFill>
              </a:rPr>
              <a:t>SQL</a:t>
            </a:r>
            <a:r>
              <a:rPr lang="zh-CN" altLang="en-US" sz="1400" dirty="0" smtClean="0">
                <a:solidFill>
                  <a:srgbClr val="4B4B4B"/>
                </a:solidFill>
              </a:rPr>
              <a:t>，在</a:t>
            </a:r>
            <a:r>
              <a:rPr lang="zh-CN" altLang="en-US" sz="1400" dirty="0">
                <a:solidFill>
                  <a:srgbClr val="4B4B4B"/>
                </a:solidFill>
              </a:rPr>
              <a:t>控制台</a:t>
            </a:r>
            <a:r>
              <a:rPr lang="zh-CN" altLang="en-US" sz="1400" dirty="0" smtClean="0">
                <a:solidFill>
                  <a:srgbClr val="4B4B4B"/>
                </a:solidFill>
              </a:rPr>
              <a:t>里打印出来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02710" y="2827077"/>
            <a:ext cx="609600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Step 2</a:t>
            </a:r>
            <a:r>
              <a:rPr lang="zh-CN" altLang="en-US" sz="1400" dirty="0" smtClean="0">
                <a:solidFill>
                  <a:srgbClr val="4B4B4B"/>
                </a:solidFill>
              </a:rPr>
              <a:t>：模拟一组结果数据，组装</a:t>
            </a:r>
            <a:r>
              <a:rPr lang="en-US" altLang="zh-CN" sz="1400" dirty="0" smtClean="0">
                <a:solidFill>
                  <a:srgbClr val="4B4B4B"/>
                </a:solidFill>
              </a:rPr>
              <a:t>COM_QUERY_RESPONSE</a:t>
            </a:r>
            <a:r>
              <a:rPr lang="zh-CN" altLang="en-US" sz="1400" dirty="0" smtClean="0">
                <a:solidFill>
                  <a:srgbClr val="4B4B4B"/>
                </a:solidFill>
              </a:rPr>
              <a:t>，发送给客户端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2710" y="3593993"/>
            <a:ext cx="6096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(</a:t>
            </a:r>
            <a:r>
              <a:rPr lang="zh-CN" altLang="en-US" sz="1400" dirty="0" smtClean="0">
                <a:solidFill>
                  <a:srgbClr val="4B4B4B"/>
                </a:solidFill>
              </a:rPr>
              <a:t>可选</a:t>
            </a:r>
            <a:r>
              <a:rPr lang="en-US" altLang="zh-CN" sz="1400" dirty="0" smtClean="0">
                <a:solidFill>
                  <a:srgbClr val="4B4B4B"/>
                </a:solidFill>
              </a:rPr>
              <a:t>) Step 3</a:t>
            </a:r>
            <a:r>
              <a:rPr lang="zh-CN" altLang="en-US" sz="1400" dirty="0" smtClean="0">
                <a:solidFill>
                  <a:srgbClr val="4B4B4B"/>
                </a:solidFill>
              </a:rPr>
              <a:t>：使用</a:t>
            </a:r>
            <a:r>
              <a:rPr lang="en-US" altLang="zh-CN" sz="1400" dirty="0" smtClean="0">
                <a:solidFill>
                  <a:srgbClr val="4B4B4B"/>
                </a:solidFill>
              </a:rPr>
              <a:t>ShardingSphere-Parser</a:t>
            </a:r>
            <a:r>
              <a:rPr lang="zh-CN" altLang="en-US" sz="1400" dirty="0" smtClean="0">
                <a:solidFill>
                  <a:srgbClr val="4B4B4B"/>
                </a:solidFill>
              </a:rPr>
              <a:t>解析</a:t>
            </a:r>
            <a:r>
              <a:rPr lang="en-US" altLang="zh-CN" sz="1400" dirty="0" smtClean="0">
                <a:solidFill>
                  <a:srgbClr val="4B4B4B"/>
                </a:solidFill>
              </a:rPr>
              <a:t>Step 1</a:t>
            </a:r>
            <a:r>
              <a:rPr lang="zh-CN" altLang="en-US" sz="1400" dirty="0" smtClean="0">
                <a:solidFill>
                  <a:srgbClr val="4B4B4B"/>
                </a:solidFill>
              </a:rPr>
              <a:t>中获取的</a:t>
            </a:r>
            <a:r>
              <a:rPr lang="en-US" altLang="zh-CN" sz="1400" dirty="0" smtClean="0">
                <a:solidFill>
                  <a:srgbClr val="4B4B4B"/>
                </a:solidFill>
              </a:rPr>
              <a:t>SQL</a:t>
            </a:r>
            <a:r>
              <a:rPr lang="zh-CN" altLang="en-US" sz="1400" dirty="0">
                <a:solidFill>
                  <a:srgbClr val="4B4B4B"/>
                </a:solidFill>
              </a:rPr>
              <a:t>并</a:t>
            </a:r>
            <a:r>
              <a:rPr lang="zh-CN" altLang="en-US" sz="1400" dirty="0" smtClean="0">
                <a:solidFill>
                  <a:srgbClr val="4B4B4B"/>
                </a:solidFill>
              </a:rPr>
              <a:t>提取主键。</a:t>
            </a:r>
            <a:endParaRPr lang="en-US" altLang="zh-CN" sz="1400" dirty="0" smtClean="0">
              <a:solidFill>
                <a:srgbClr val="4B4B4B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4B4B4B"/>
                </a:solidFill>
              </a:rPr>
              <a:t>使用主键在模拟数据集中查询不同结果。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4" y="2095489"/>
            <a:ext cx="4688135" cy="40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5384" y="2205038"/>
            <a:ext cx="47612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4B4B4B"/>
                </a:solidFill>
                <a:latin typeface="+mj-lt"/>
              </a:rPr>
              <a:t>THANKS</a:t>
            </a:r>
            <a:endParaRPr lang="zh-CN" altLang="en-US" sz="8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 rot="1800000">
            <a:off x="5721718" y="3437438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+mj-lt"/>
              </a:rPr>
              <a:t>!</a:t>
            </a:r>
            <a:endParaRPr lang="zh-CN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技术讨论群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7EF66C6-D772-EF4D-8A92-C47C055F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2522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4473232" y="2736996"/>
            <a:ext cx="398342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接入端原理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56527" y="2826444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473232" y="4078590"/>
            <a:ext cx="46252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</a:t>
            </a:r>
            <a:r>
              <a:rPr lang="zh-CN" altLang="en-US" sz="2400" dirty="0">
                <a:solidFill>
                  <a:srgbClr val="4B4B4B"/>
                </a:solidFill>
              </a:rPr>
              <a:t>端</a:t>
            </a:r>
            <a:r>
              <a:rPr lang="zh-CN" altLang="en-US" sz="2400" dirty="0" smtClean="0">
                <a:solidFill>
                  <a:srgbClr val="4B4B4B"/>
                </a:solidFill>
              </a:rPr>
              <a:t>开发实践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56527" y="4168037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4473232" y="3508888"/>
            <a:ext cx="398342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接入端原理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56527" y="3598336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212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MySQL-Proxy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架构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25" y="1667496"/>
            <a:ext cx="5383323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4B4B4B"/>
                </a:solidFill>
                <a:latin typeface="Segoe UI"/>
              </a:rPr>
              <a:t>Netty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工作原理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5" y="2104399"/>
            <a:ext cx="4138199" cy="3791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2" y="920438"/>
            <a:ext cx="7124876" cy="57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66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MySQL Packet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的结构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879043"/>
            <a:ext cx="11503226" cy="40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78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4B4B4B"/>
                </a:solidFill>
                <a:latin typeface="Segoe UI"/>
              </a:rPr>
              <a:t>Handshake</a:t>
            </a:r>
            <a:endParaRPr kumimoji="1"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91" y="1684739"/>
            <a:ext cx="7144276" cy="47657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" y="3164917"/>
            <a:ext cx="3899141" cy="12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78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4B4B4B"/>
                </a:solidFill>
                <a:latin typeface="Segoe UI"/>
              </a:rPr>
              <a:t>Handshake</a:t>
            </a:r>
            <a:endParaRPr kumimoji="1"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44" y="916171"/>
            <a:ext cx="6677946" cy="57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141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err="1" smtClean="0">
                <a:solidFill>
                  <a:srgbClr val="4B4B4B"/>
                </a:solidFill>
                <a:latin typeface="Segoe UI"/>
              </a:rPr>
              <a:t>HandshakeResponse</a:t>
            </a:r>
            <a:endParaRPr kumimoji="1"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25" y="1144276"/>
            <a:ext cx="6238448" cy="54305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3116847"/>
            <a:ext cx="4235752" cy="13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4B4B4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13109</TotalTime>
  <Words>1084</Words>
  <Application>Microsoft Office PowerPoint</Application>
  <PresentationFormat>宽屏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Kaiti SC</vt:lpstr>
      <vt:lpstr>宋体</vt:lpstr>
      <vt:lpstr>微软雅黑</vt:lpstr>
      <vt:lpstr>Arial</vt:lpstr>
      <vt:lpstr>Calibri</vt:lpstr>
      <vt:lpstr>Calibri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Youka .</dc:creator>
  <cp:lastModifiedBy>zhangyonglun</cp:lastModifiedBy>
  <cp:revision>494</cp:revision>
  <dcterms:created xsi:type="dcterms:W3CDTF">2015-03-02T06:53:30Z</dcterms:created>
  <dcterms:modified xsi:type="dcterms:W3CDTF">2020-04-15T13:00:17Z</dcterms:modified>
</cp:coreProperties>
</file>