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4" r:id="rId8"/>
    <p:sldId id="263" r:id="rId9"/>
    <p:sldId id="260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0624-0AB4-48AB-92B3-71950E728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2902"/>
            <a:ext cx="8915399" cy="2262781"/>
          </a:xfrm>
        </p:spPr>
        <p:txBody>
          <a:bodyPr/>
          <a:lstStyle/>
          <a:p>
            <a:r>
              <a:rPr lang="en-US" dirty="0" err="1"/>
              <a:t>Desafío</a:t>
            </a:r>
            <a:r>
              <a:rPr lang="en-US" dirty="0"/>
              <a:t>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29DB1-5E3B-4CE0-B192-DF848BB1B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2395681"/>
            <a:ext cx="8915399" cy="1126283"/>
          </a:xfrm>
        </p:spPr>
        <p:txBody>
          <a:bodyPr>
            <a:normAutofit/>
          </a:bodyPr>
          <a:lstStyle/>
          <a:p>
            <a:r>
              <a:rPr lang="es-ES" sz="2800" dirty="0"/>
              <a:t>Análisis exploratorio de un </a:t>
            </a:r>
            <a:r>
              <a:rPr lang="es-ES" sz="2800" dirty="0" err="1"/>
              <a:t>Dataset</a:t>
            </a:r>
            <a:r>
              <a:rPr lang="es-ES" sz="2800" dirty="0"/>
              <a:t> de precios de propiedades</a:t>
            </a:r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0374F7-F9F8-4E45-9894-8606D1D0995D}"/>
              </a:ext>
            </a:extLst>
          </p:cNvPr>
          <p:cNvSpPr txBox="1">
            <a:spLocks/>
          </p:cNvSpPr>
          <p:nvPr/>
        </p:nvSpPr>
        <p:spPr>
          <a:xfrm>
            <a:off x="2589212" y="4142962"/>
            <a:ext cx="8915399" cy="2055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/>
              <a:t>Grupo 6:</a:t>
            </a:r>
          </a:p>
          <a:p>
            <a:r>
              <a:rPr lang="en-US" dirty="0"/>
              <a:t>- Fairhurst, Guillermo</a:t>
            </a:r>
          </a:p>
          <a:p>
            <a:r>
              <a:rPr lang="en-US" dirty="0"/>
              <a:t>- </a:t>
            </a:r>
            <a:r>
              <a:rPr lang="en-US" dirty="0" err="1"/>
              <a:t>Castellari</a:t>
            </a:r>
            <a:r>
              <a:rPr lang="en-US" dirty="0"/>
              <a:t>, Diego</a:t>
            </a:r>
          </a:p>
          <a:p>
            <a:r>
              <a:rPr lang="en-US" dirty="0"/>
              <a:t>- Ripoll, Rodrigo</a:t>
            </a:r>
          </a:p>
        </p:txBody>
      </p:sp>
    </p:spTree>
    <p:extLst>
      <p:ext uri="{BB962C8B-B14F-4D97-AF65-F5344CB8AC3E}">
        <p14:creationId xmlns:p14="http://schemas.microsoft.com/office/powerpoint/2010/main" val="38449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63F9-AEDE-44CB-A341-5CB419CA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Precio</a:t>
            </a:r>
            <a:r>
              <a:rPr lang="en-US" dirty="0"/>
              <a:t> x metro </a:t>
            </a:r>
            <a:r>
              <a:rPr lang="en-US" dirty="0" err="1"/>
              <a:t>cuadrado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14C3F-DF72-4E3B-BA89-95452ABE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67" y="1905001"/>
            <a:ext cx="5585505" cy="495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39FAA8-1AEB-4FCB-89CB-3A6607A50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32" y="1857375"/>
            <a:ext cx="44481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4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63F9-AEDE-44CB-A341-5CB419CA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Variacion</a:t>
            </a:r>
            <a:r>
              <a:rPr lang="en-US" dirty="0"/>
              <a:t> del </a:t>
            </a:r>
            <a:r>
              <a:rPr lang="en-US" dirty="0" err="1"/>
              <a:t>Precio</a:t>
            </a:r>
            <a:r>
              <a:rPr lang="en-US" dirty="0"/>
              <a:t> x metro </a:t>
            </a:r>
            <a:r>
              <a:rPr lang="en-US" dirty="0" err="1"/>
              <a:t>cuadrado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DAF1-C502-4F94-A9B4-176A4D0F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572" y="1866900"/>
            <a:ext cx="4114800" cy="499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37E87B-B736-4371-915E-4FF3A07B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697" y="1866900"/>
            <a:ext cx="50958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1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63F9-AEDE-44CB-A341-5CB419CA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Oportunidades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7039D-CB27-4C1A-84E6-2D6DD77D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610" y="1905000"/>
            <a:ext cx="3638939" cy="495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E4BC25-97EE-496D-8953-16ACF7ACD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905000"/>
            <a:ext cx="580242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EC96-3C0B-4BA1-BE9F-190B929A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Indice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28D1-BDF6-4787-801E-95C88D77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Step 1: Importar </a:t>
            </a:r>
            <a:r>
              <a:rPr lang="es-AR" dirty="0" err="1"/>
              <a:t>Dataset</a:t>
            </a:r>
            <a:r>
              <a:rPr lang="es-AR" dirty="0"/>
              <a:t> y realizar primeras observaciones</a:t>
            </a:r>
          </a:p>
          <a:p>
            <a:r>
              <a:rPr lang="es-AR" dirty="0"/>
              <a:t>Step 2: Realizar </a:t>
            </a:r>
            <a:r>
              <a:rPr lang="es-AR" dirty="0" err="1"/>
              <a:t>Health</a:t>
            </a:r>
            <a:r>
              <a:rPr lang="es-AR" dirty="0"/>
              <a:t> </a:t>
            </a:r>
            <a:r>
              <a:rPr lang="es-AR" dirty="0" err="1"/>
              <a:t>check</a:t>
            </a:r>
            <a:r>
              <a:rPr lang="es-AR" dirty="0"/>
              <a:t> del </a:t>
            </a:r>
            <a:r>
              <a:rPr lang="es-AR" dirty="0" err="1"/>
              <a:t>dataset</a:t>
            </a:r>
            <a:endParaRPr lang="es-AR" dirty="0"/>
          </a:p>
          <a:p>
            <a:r>
              <a:rPr lang="es-AR" dirty="0"/>
              <a:t>Step 3: Detección de </a:t>
            </a:r>
            <a:r>
              <a:rPr lang="es-AR" dirty="0" err="1"/>
              <a:t>Outliers</a:t>
            </a:r>
            <a:endParaRPr lang="es-AR" dirty="0"/>
          </a:p>
          <a:p>
            <a:r>
              <a:rPr lang="es-AR" dirty="0"/>
              <a:t>Step 4: Visualización de datos y Conclusiones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3924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3059-049A-4219-A89D-E7448043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783912" cy="1280890"/>
          </a:xfrm>
        </p:spPr>
        <p:txBody>
          <a:bodyPr>
            <a:normAutofit/>
          </a:bodyPr>
          <a:lstStyle/>
          <a:p>
            <a:r>
              <a:rPr lang="en-US" sz="2800" b="1" dirty="0"/>
              <a:t>Step 1</a:t>
            </a:r>
            <a:r>
              <a:rPr lang="en-US" sz="2800" dirty="0"/>
              <a:t>: </a:t>
            </a:r>
            <a:r>
              <a:rPr lang="en-US" sz="2800" dirty="0" err="1"/>
              <a:t>Importar</a:t>
            </a:r>
            <a:r>
              <a:rPr lang="en-US" sz="2800" dirty="0"/>
              <a:t> Dataset y </a:t>
            </a:r>
            <a:r>
              <a:rPr lang="en-US" sz="2800" dirty="0" err="1"/>
              <a:t>realizar</a:t>
            </a:r>
            <a:r>
              <a:rPr lang="en-US" sz="2800" dirty="0"/>
              <a:t> </a:t>
            </a:r>
            <a:r>
              <a:rPr lang="en-US" sz="2800" dirty="0" err="1"/>
              <a:t>primeras</a:t>
            </a:r>
            <a:r>
              <a:rPr lang="en-US" sz="2800" dirty="0"/>
              <a:t> </a:t>
            </a:r>
            <a:r>
              <a:rPr lang="en-US" sz="2800" dirty="0" err="1"/>
              <a:t>observaciones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518F9-E105-44BE-8944-B177829D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94" y="1928151"/>
            <a:ext cx="4029068" cy="4815069"/>
          </a:xfrm>
        </p:spPr>
        <p:txBody>
          <a:bodyPr/>
          <a:lstStyle/>
          <a:p>
            <a:r>
              <a:rPr lang="es-AR" dirty="0"/>
              <a:t>Se determinó el tamaño del </a:t>
            </a:r>
            <a:r>
              <a:rPr lang="es-AR" dirty="0" err="1"/>
              <a:t>dataset</a:t>
            </a:r>
            <a:r>
              <a:rPr lang="es-AR" dirty="0"/>
              <a:t> (121,220 x 26)</a:t>
            </a:r>
          </a:p>
          <a:p>
            <a:r>
              <a:rPr lang="es-AR" dirty="0"/>
              <a:t>Se observaron columnas que pueden ser eliminadas por ser redundantes</a:t>
            </a:r>
          </a:p>
          <a:p>
            <a:r>
              <a:rPr lang="es-AR" dirty="0"/>
              <a:t>Se identificaron valores faltantes.</a:t>
            </a:r>
          </a:p>
          <a:p>
            <a:r>
              <a:rPr lang="es-ES" dirty="0"/>
              <a:t>Observamos que todas las columnas con datos </a:t>
            </a:r>
            <a:r>
              <a:rPr lang="es-ES" dirty="0" err="1"/>
              <a:t>quantitativos</a:t>
            </a:r>
            <a:r>
              <a:rPr lang="es-ES" dirty="0"/>
              <a:t> </a:t>
            </a:r>
            <a:r>
              <a:rPr lang="es-ES" dirty="0" err="1"/>
              <a:t>estan</a:t>
            </a:r>
            <a:r>
              <a:rPr lang="es-ES" dirty="0"/>
              <a:t> en formato </a:t>
            </a:r>
            <a:r>
              <a:rPr lang="es-ES" dirty="0" err="1"/>
              <a:t>float</a:t>
            </a:r>
            <a:r>
              <a:rPr lang="es-ES" dirty="0"/>
              <a:t>, por lo que no requieren acciones adicionales.</a:t>
            </a:r>
            <a:endParaRPr lang="es-A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AC08C-B063-44BA-B769-1FF11D981A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53"/>
          <a:stretch/>
        </p:blipFill>
        <p:spPr>
          <a:xfrm>
            <a:off x="5177953" y="1928151"/>
            <a:ext cx="4421122" cy="48150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D78481-4CC1-4F20-AD7F-D2D9F84C2FEE}"/>
              </a:ext>
            </a:extLst>
          </p:cNvPr>
          <p:cNvSpPr/>
          <p:nvPr/>
        </p:nvSpPr>
        <p:spPr>
          <a:xfrm>
            <a:off x="5177953" y="3817088"/>
            <a:ext cx="4125535" cy="425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1A966-5EA1-4563-8006-AEBCCE3CFD97}"/>
              </a:ext>
            </a:extLst>
          </p:cNvPr>
          <p:cNvSpPr/>
          <p:nvPr/>
        </p:nvSpPr>
        <p:spPr>
          <a:xfrm>
            <a:off x="5181498" y="4256571"/>
            <a:ext cx="4125535" cy="11128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8B713C0A-2915-4C78-855C-89DDDD524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4475" y="4463801"/>
            <a:ext cx="489200" cy="489200"/>
          </a:xfrm>
          <a:prstGeom prst="rect">
            <a:avLst/>
          </a:prstGeom>
        </p:spPr>
      </p:pic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D6379126-ABE4-4E02-A56B-DAB6FD716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4475" y="3780399"/>
            <a:ext cx="489200" cy="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5FBE-3D15-46C9-9F4C-CDE7EBDA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496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Step 2</a:t>
            </a:r>
            <a:r>
              <a:rPr lang="en-US" sz="3100" dirty="0"/>
              <a:t>: </a:t>
            </a:r>
            <a:r>
              <a:rPr lang="en-US" sz="3100" dirty="0" err="1"/>
              <a:t>Realizar</a:t>
            </a:r>
            <a:r>
              <a:rPr lang="en-US" sz="3100" dirty="0"/>
              <a:t> Health check del dataset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740" y="1446028"/>
            <a:ext cx="9760872" cy="5039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600" dirty="0"/>
              <a:t>2.1.1 Eliminación de columnas innecesarias:</a:t>
            </a:r>
          </a:p>
          <a:p>
            <a:r>
              <a:rPr lang="es-ES" sz="1200" b="1" dirty="0" err="1"/>
              <a:t>Unnamed</a:t>
            </a:r>
            <a:r>
              <a:rPr lang="es-ES" sz="1200" b="1" dirty="0"/>
              <a:t>: 0</a:t>
            </a:r>
            <a:r>
              <a:rPr lang="es-ES" sz="1200" dirty="0"/>
              <a:t>:  repite la información del índice autogenerado por pandas</a:t>
            </a:r>
          </a:p>
          <a:p>
            <a:r>
              <a:rPr lang="es-ES" sz="1200" b="1" dirty="0"/>
              <a:t>country</a:t>
            </a:r>
            <a:r>
              <a:rPr lang="es-ES" sz="1200" dirty="0"/>
              <a:t>: se puede eliminar porque todas las propiedades son de Argentina.</a:t>
            </a:r>
          </a:p>
          <a:p>
            <a:r>
              <a:rPr lang="es-ES" sz="1200" b="1" dirty="0" err="1"/>
              <a:t>geonames_id</a:t>
            </a:r>
            <a:r>
              <a:rPr lang="es-ES" sz="1200" dirty="0"/>
              <a:t>: no encontramos relevancia sobre la columna ya que la </a:t>
            </a:r>
            <a:r>
              <a:rPr lang="es-ES" sz="1200" dirty="0" err="1"/>
              <a:t>informacion</a:t>
            </a:r>
            <a:r>
              <a:rPr lang="es-ES" sz="1200" dirty="0"/>
              <a:t> </a:t>
            </a:r>
            <a:r>
              <a:rPr lang="es-ES" sz="1200" dirty="0" err="1"/>
              <a:t>geografica</a:t>
            </a:r>
            <a:r>
              <a:rPr lang="es-ES" sz="1200" dirty="0"/>
              <a:t> faltante puede obtenerse de la columna </a:t>
            </a:r>
            <a:r>
              <a:rPr lang="es-ES" sz="1200" dirty="0" err="1"/>
              <a:t>place_name</a:t>
            </a:r>
            <a:endParaRPr lang="es-ES" sz="1200" dirty="0"/>
          </a:p>
          <a:p>
            <a:r>
              <a:rPr lang="es-ES" sz="1200" b="1" dirty="0" err="1"/>
              <a:t>lat-lon</a:t>
            </a:r>
            <a:r>
              <a:rPr lang="es-ES" sz="1200" b="1" dirty="0"/>
              <a:t>: </a:t>
            </a:r>
            <a:r>
              <a:rPr lang="es-ES" sz="1200" dirty="0"/>
              <a:t>consolida a las columnas </a:t>
            </a:r>
            <a:r>
              <a:rPr lang="es-ES" sz="1200" dirty="0" err="1"/>
              <a:t>lat</a:t>
            </a:r>
            <a:r>
              <a:rPr lang="es-ES" sz="1200" dirty="0"/>
              <a:t> y </a:t>
            </a:r>
            <a:r>
              <a:rPr lang="es-ES" sz="1200" dirty="0" err="1"/>
              <a:t>lon</a:t>
            </a:r>
            <a:r>
              <a:rPr lang="es-ES" sz="1200" dirty="0"/>
              <a:t>. Consideramos de mayor utilidad dejar la información de latitud y longitud por separado por lo que se puede eliminar y </a:t>
            </a:r>
            <a:r>
              <a:rPr lang="es-ES" sz="1200" dirty="0" err="1"/>
              <a:t>asi</a:t>
            </a:r>
            <a:r>
              <a:rPr lang="es-ES" sz="1200" dirty="0"/>
              <a:t> evitar redundancia. Los datos faltantes de </a:t>
            </a:r>
            <a:r>
              <a:rPr lang="es-ES" sz="1200" dirty="0" err="1"/>
              <a:t>lat</a:t>
            </a:r>
            <a:r>
              <a:rPr lang="es-ES" sz="1200" dirty="0"/>
              <a:t> y </a:t>
            </a:r>
            <a:r>
              <a:rPr lang="es-ES" sz="1200" dirty="0" err="1"/>
              <a:t>lon</a:t>
            </a:r>
            <a:r>
              <a:rPr lang="es-ES" sz="1200" dirty="0"/>
              <a:t> pueden obtenerse de la columna </a:t>
            </a:r>
            <a:r>
              <a:rPr lang="es-ES" sz="1200" dirty="0" err="1"/>
              <a:t>place_name</a:t>
            </a:r>
            <a:r>
              <a:rPr lang="es-ES" sz="1200" dirty="0"/>
              <a:t> como se mencionó anteriormente.</a:t>
            </a:r>
          </a:p>
          <a:p>
            <a:r>
              <a:rPr lang="es-ES" sz="1200" b="1" dirty="0" err="1"/>
              <a:t>properati_url</a:t>
            </a:r>
            <a:r>
              <a:rPr lang="es-ES" sz="1200" b="1" dirty="0"/>
              <a:t>: </a:t>
            </a:r>
            <a:r>
              <a:rPr lang="es-ES" sz="1200" dirty="0"/>
              <a:t>carece de utilidad para el presente ejercicio</a:t>
            </a:r>
          </a:p>
          <a:p>
            <a:r>
              <a:rPr lang="es-ES" sz="1200" b="1" dirty="0" err="1"/>
              <a:t>image_thumbnail</a:t>
            </a:r>
            <a:r>
              <a:rPr lang="es-ES" sz="1200" b="1" dirty="0"/>
              <a:t> </a:t>
            </a:r>
            <a:r>
              <a:rPr lang="es-ES" sz="1200" dirty="0"/>
              <a:t>carece de utilidad para el presente ejercicio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/>
              <a:t>2.1.2 Cambiar el tipo de datos a categórico cuando corresponde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/>
              <a:t>Las columnas </a:t>
            </a:r>
            <a:r>
              <a:rPr lang="es-ES" sz="1600" b="1" dirty="0" err="1"/>
              <a:t>operation</a:t>
            </a:r>
            <a:r>
              <a:rPr lang="es-ES" sz="1600" b="1" dirty="0"/>
              <a:t>, </a:t>
            </a:r>
            <a:r>
              <a:rPr lang="es-ES" sz="1600" b="1" dirty="0" err="1"/>
              <a:t>property_type</a:t>
            </a:r>
            <a:r>
              <a:rPr lang="es-ES" sz="1600" dirty="0"/>
              <a:t> y </a:t>
            </a:r>
            <a:r>
              <a:rPr lang="es-ES" sz="1600" b="1" dirty="0" err="1"/>
              <a:t>currency</a:t>
            </a:r>
            <a:r>
              <a:rPr lang="es-ES" sz="1600" dirty="0"/>
              <a:t> puede cambiarse el tipo de dato a </a:t>
            </a:r>
            <a:r>
              <a:rPr lang="es-ES" sz="1600" b="1" dirty="0"/>
              <a:t>"</a:t>
            </a:r>
            <a:r>
              <a:rPr lang="es-ES" sz="1600" b="1" dirty="0" err="1"/>
              <a:t>categorical</a:t>
            </a:r>
            <a:r>
              <a:rPr lang="es-ES" sz="1600" b="1" dirty="0"/>
              <a:t>" </a:t>
            </a:r>
            <a:r>
              <a:rPr lang="es-ES" sz="1600" dirty="0"/>
              <a:t>para optimizar el uso de memoria.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b="1" dirty="0"/>
              <a:t>Este ejercicio, redujo el tamaño del </a:t>
            </a:r>
            <a:r>
              <a:rPr lang="es-ES" sz="1600" b="1" dirty="0" err="1"/>
              <a:t>dataset</a:t>
            </a:r>
            <a:r>
              <a:rPr lang="es-ES" sz="1600" b="1" dirty="0"/>
              <a:t> de 24MB a 16MB  (- 33.3%)</a:t>
            </a:r>
          </a:p>
        </p:txBody>
      </p:sp>
    </p:spTree>
    <p:extLst>
      <p:ext uri="{BB962C8B-B14F-4D97-AF65-F5344CB8AC3E}">
        <p14:creationId xmlns:p14="http://schemas.microsoft.com/office/powerpoint/2010/main" val="34962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3740" y="697230"/>
            <a:ext cx="9760872" cy="5788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/>
              <a:t>2.1.3 inferir valores faltantes del </a:t>
            </a:r>
            <a:r>
              <a:rPr lang="es-ES" sz="1600" dirty="0" err="1"/>
              <a:t>feature</a:t>
            </a:r>
            <a:r>
              <a:rPr lang="es-ES" sz="1600" dirty="0"/>
              <a:t> '</a:t>
            </a:r>
            <a:r>
              <a:rPr lang="es-ES" sz="1600" dirty="0" err="1"/>
              <a:t>room</a:t>
            </a:r>
            <a:r>
              <a:rPr lang="es-ES" sz="1600" dirty="0"/>
              <a:t>’ </a:t>
            </a:r>
          </a:p>
          <a:p>
            <a:pPr marL="0" indent="0">
              <a:buNone/>
            </a:pPr>
            <a:r>
              <a:rPr lang="es-ES" sz="1600" dirty="0"/>
              <a:t>La columna </a:t>
            </a:r>
            <a:r>
              <a:rPr lang="es-ES" sz="1600" b="1" dirty="0" err="1"/>
              <a:t>rooms</a:t>
            </a:r>
            <a:r>
              <a:rPr lang="es-ES" sz="1600" dirty="0"/>
              <a:t> puede ser completada aplicando </a:t>
            </a:r>
            <a:r>
              <a:rPr lang="es-ES" sz="1600" dirty="0" err="1"/>
              <a:t>regex</a:t>
            </a:r>
            <a:r>
              <a:rPr lang="es-ES" sz="1600" dirty="0"/>
              <a:t> sobre las columnas </a:t>
            </a:r>
            <a:r>
              <a:rPr lang="es-ES" sz="1600" b="1" dirty="0" err="1"/>
              <a:t>description</a:t>
            </a:r>
            <a:r>
              <a:rPr lang="es-ES" sz="1600" dirty="0"/>
              <a:t> y </a:t>
            </a:r>
            <a:r>
              <a:rPr lang="es-ES" sz="1600" b="1" dirty="0" err="1"/>
              <a:t>title</a:t>
            </a:r>
            <a:r>
              <a:rPr lang="es-ES" sz="1600" dirty="0"/>
              <a:t>. Vemos que previamente a este ejercicio teníamos 52,004 campos con valores para la columna </a:t>
            </a:r>
            <a:r>
              <a:rPr lang="es-ES" sz="1600" dirty="0" err="1"/>
              <a:t>rooms</a:t>
            </a:r>
            <a:r>
              <a:rPr lang="es-ES" sz="1600" dirty="0"/>
              <a:t> y luego del ejercicio tenemos 73,291. </a:t>
            </a:r>
          </a:p>
          <a:p>
            <a:pPr marL="0" indent="0">
              <a:buNone/>
            </a:pPr>
            <a:r>
              <a:rPr lang="es-ES" sz="1600" b="1" dirty="0"/>
              <a:t>Se logró recuperar un 40% de datos adicionales a los datos originales sobre la columna </a:t>
            </a:r>
            <a:r>
              <a:rPr lang="es-ES" sz="1600" b="1" dirty="0" err="1"/>
              <a:t>rooms</a:t>
            </a:r>
            <a:r>
              <a:rPr lang="es-ES" sz="1600" b="1" dirty="0"/>
              <a:t>.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n-US" sz="1600" dirty="0"/>
              <a:t>2.1.4 </a:t>
            </a:r>
            <a:r>
              <a:rPr lang="en-US" sz="1600" dirty="0" err="1"/>
              <a:t>Trabajamos</a:t>
            </a:r>
            <a:r>
              <a:rPr lang="en-US" sz="1600" dirty="0"/>
              <a:t> </a:t>
            </a:r>
            <a:r>
              <a:rPr lang="en-US" sz="1600" dirty="0" err="1"/>
              <a:t>sobre</a:t>
            </a:r>
            <a:r>
              <a:rPr lang="en-US" sz="1600" dirty="0"/>
              <a:t> los features `</a:t>
            </a:r>
            <a:r>
              <a:rPr lang="en-US" sz="1600" dirty="0" err="1"/>
              <a:t>place_with_parent_names</a:t>
            </a:r>
            <a:r>
              <a:rPr lang="en-US" sz="1600" dirty="0"/>
              <a:t>` , `country`, `</a:t>
            </a:r>
            <a:r>
              <a:rPr lang="en-US" sz="1600" dirty="0" err="1"/>
              <a:t>state_name</a:t>
            </a:r>
            <a:r>
              <a:rPr lang="en-US" sz="1600" dirty="0"/>
              <a:t>` y `</a:t>
            </a:r>
            <a:r>
              <a:rPr lang="en-US" sz="1600" dirty="0" err="1"/>
              <a:t>place_name</a:t>
            </a:r>
            <a:r>
              <a:rPr lang="en-US" sz="1600" dirty="0"/>
              <a:t>`</a:t>
            </a:r>
            <a:endParaRPr lang="es-ES" sz="1600" dirty="0"/>
          </a:p>
          <a:p>
            <a:pPr marL="0" indent="0">
              <a:buNone/>
            </a:pPr>
            <a:r>
              <a:rPr lang="es-ES" sz="1600" b="1" dirty="0" err="1"/>
              <a:t>Place_with_parent_names</a:t>
            </a:r>
            <a:r>
              <a:rPr lang="es-ES" sz="1600" b="1" dirty="0"/>
              <a:t> </a:t>
            </a:r>
            <a:r>
              <a:rPr lang="es-ES" sz="1600" dirty="0"/>
              <a:t>agrupa a las columnas country, </a:t>
            </a:r>
            <a:r>
              <a:rPr lang="es-ES" sz="1600" dirty="0" err="1"/>
              <a:t>state_name</a:t>
            </a:r>
            <a:r>
              <a:rPr lang="es-ES" sz="1600" dirty="0"/>
              <a:t> y </a:t>
            </a:r>
            <a:r>
              <a:rPr lang="es-ES" sz="1600" dirty="0" err="1"/>
              <a:t>place_name</a:t>
            </a:r>
            <a:r>
              <a:rPr lang="es-ES" sz="1600" dirty="0"/>
              <a:t> .</a:t>
            </a:r>
          </a:p>
          <a:p>
            <a:r>
              <a:rPr lang="es-ES" sz="1600" dirty="0"/>
              <a:t>Se pueden completar los 23 campos faltantes de </a:t>
            </a:r>
            <a:r>
              <a:rPr lang="es-ES" sz="1600" dirty="0" err="1"/>
              <a:t>place_name</a:t>
            </a:r>
            <a:r>
              <a:rPr lang="es-ES" sz="1600" dirty="0"/>
              <a:t> que casualmente son "Tigre".</a:t>
            </a:r>
          </a:p>
          <a:p>
            <a:r>
              <a:rPr lang="es-ES" sz="1600" dirty="0"/>
              <a:t>Completamos los campos de latitud y longitud faltantes. De los 69,670 valores existentes logramos completar los valores para todo el </a:t>
            </a:r>
            <a:r>
              <a:rPr lang="es-ES" sz="1600" dirty="0" err="1"/>
              <a:t>dataset</a:t>
            </a:r>
            <a:r>
              <a:rPr lang="es-ES" sz="1600" dirty="0"/>
              <a:t> (121,220). </a:t>
            </a:r>
            <a:r>
              <a:rPr lang="es-ES" sz="1600" b="1" dirty="0"/>
              <a:t>Logramos casi duplicar los datos existentes.</a:t>
            </a:r>
          </a:p>
          <a:p>
            <a:r>
              <a:rPr lang="es-ES" sz="1600" dirty="0"/>
              <a:t>La etapa de validación de los valores de </a:t>
            </a:r>
            <a:r>
              <a:rPr lang="es-ES" sz="1600" dirty="0" err="1"/>
              <a:t>lat</a:t>
            </a:r>
            <a:r>
              <a:rPr lang="es-ES" sz="1600" dirty="0"/>
              <a:t> y </a:t>
            </a:r>
            <a:r>
              <a:rPr lang="es-ES" sz="1600" dirty="0" err="1"/>
              <a:t>lon</a:t>
            </a:r>
            <a:r>
              <a:rPr lang="es-ES" sz="1600" dirty="0"/>
              <a:t>, se deja para el final donde se visualiza el </a:t>
            </a:r>
            <a:r>
              <a:rPr lang="es-ES" sz="1600" dirty="0" err="1"/>
              <a:t>dataset</a:t>
            </a:r>
            <a:r>
              <a:rPr lang="es-ES" sz="1600" dirty="0"/>
              <a:t> y se obtienen las conclusiones finales.</a:t>
            </a:r>
          </a:p>
        </p:txBody>
      </p:sp>
    </p:spTree>
    <p:extLst>
      <p:ext uri="{BB962C8B-B14F-4D97-AF65-F5344CB8AC3E}">
        <p14:creationId xmlns:p14="http://schemas.microsoft.com/office/powerpoint/2010/main" val="301918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6297-5D9E-4C51-AA4B-7EBE83EF1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312" y="1387549"/>
            <a:ext cx="5890774" cy="50398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600" dirty="0"/>
              <a:t>2.1.6 Trabajamos con las columnas de Precios para detectar inconsistencias y completar valores que puedan ser deducidos</a:t>
            </a:r>
          </a:p>
          <a:p>
            <a:pPr lvl="1"/>
            <a:r>
              <a:rPr lang="es-ES" sz="1400" dirty="0" err="1"/>
              <a:t>price</a:t>
            </a:r>
            <a:endParaRPr lang="es-ES" sz="1400" dirty="0"/>
          </a:p>
          <a:p>
            <a:pPr lvl="1"/>
            <a:r>
              <a:rPr lang="es-ES" sz="1400" dirty="0" err="1"/>
              <a:t>currency</a:t>
            </a:r>
            <a:endParaRPr lang="es-ES" sz="1400" dirty="0"/>
          </a:p>
          <a:p>
            <a:pPr lvl="1"/>
            <a:r>
              <a:rPr lang="es-ES" sz="1400" dirty="0" err="1"/>
              <a:t>price_aprox_local_currency</a:t>
            </a:r>
            <a:r>
              <a:rPr lang="es-ES" sz="1400" dirty="0"/>
              <a:t> </a:t>
            </a:r>
          </a:p>
          <a:p>
            <a:pPr lvl="1"/>
            <a:r>
              <a:rPr lang="es-ES" sz="1400" dirty="0" err="1"/>
              <a:t>price_aprox_usd</a:t>
            </a:r>
            <a:r>
              <a:rPr lang="es-ES" sz="1400" dirty="0"/>
              <a:t> </a:t>
            </a:r>
          </a:p>
          <a:p>
            <a:pPr lvl="1"/>
            <a:endParaRPr lang="es-ES" sz="1400" dirty="0"/>
          </a:p>
          <a:p>
            <a:pPr marL="0" indent="0">
              <a:buNone/>
            </a:pPr>
            <a:r>
              <a:rPr lang="es-ES" sz="1600" b="1" dirty="0"/>
              <a:t>Eliminamos 4,733 filas (4%) </a:t>
            </a:r>
            <a:r>
              <a:rPr lang="es-ES" sz="1600" dirty="0"/>
              <a:t>que detectamos que no se podía recuperar información de precios.</a:t>
            </a:r>
          </a:p>
          <a:p>
            <a:pPr marL="0" indent="0">
              <a:buNone/>
            </a:pPr>
            <a:r>
              <a:rPr lang="es-ES" sz="1600" dirty="0"/>
              <a:t>Observamos que la moneda indicada en </a:t>
            </a:r>
            <a:r>
              <a:rPr lang="es-ES" sz="1600" i="1" dirty="0"/>
              <a:t>‘</a:t>
            </a:r>
            <a:r>
              <a:rPr lang="es-ES" sz="1600" i="1" dirty="0" err="1"/>
              <a:t>currency</a:t>
            </a:r>
            <a:r>
              <a:rPr lang="es-ES" sz="1600" i="1" dirty="0"/>
              <a:t>’ </a:t>
            </a:r>
            <a:r>
              <a:rPr lang="es-ES" sz="1600" dirty="0"/>
              <a:t>esta asociada a los valores de la columna </a:t>
            </a:r>
            <a:r>
              <a:rPr lang="es-ES" sz="1600" i="1" dirty="0"/>
              <a:t>‘</a:t>
            </a:r>
            <a:r>
              <a:rPr lang="es-ES" sz="1600" i="1" dirty="0" err="1"/>
              <a:t>price</a:t>
            </a:r>
            <a:r>
              <a:rPr lang="es-ES" sz="1600" i="1" dirty="0"/>
              <a:t>’. </a:t>
            </a:r>
            <a:r>
              <a:rPr lang="es-ES" sz="1600" dirty="0"/>
              <a:t>Mientras que la columna </a:t>
            </a:r>
            <a:r>
              <a:rPr lang="es-ES" sz="1600" i="1" dirty="0"/>
              <a:t>‘</a:t>
            </a:r>
            <a:r>
              <a:rPr lang="es-ES" sz="1600" i="1" dirty="0" err="1"/>
              <a:t>local_currency</a:t>
            </a:r>
            <a:r>
              <a:rPr lang="es-ES" sz="1600" i="1" dirty="0"/>
              <a:t>’ </a:t>
            </a:r>
            <a:r>
              <a:rPr lang="es-ES" sz="1600" dirty="0"/>
              <a:t>esta en pesos argentinos y </a:t>
            </a:r>
            <a:r>
              <a:rPr lang="es-ES" sz="1600" i="1" dirty="0"/>
              <a:t>‘</a:t>
            </a:r>
            <a:r>
              <a:rPr lang="es-ES" sz="1600" i="1" dirty="0" err="1"/>
              <a:t>price_aprox_usd</a:t>
            </a:r>
            <a:r>
              <a:rPr lang="es-ES" sz="1600" i="1" dirty="0"/>
              <a:t>’ </a:t>
            </a:r>
            <a:r>
              <a:rPr lang="es-ES" sz="1600" dirty="0"/>
              <a:t>en dólares.</a:t>
            </a:r>
          </a:p>
          <a:p>
            <a:pPr marL="0" indent="0">
              <a:buNone/>
            </a:pPr>
            <a:r>
              <a:rPr lang="es-ES" sz="1600" dirty="0"/>
              <a:t>Se pudo comprobar que los valores de una columna fueron obtenidos a partir de la otra utilizando un tipo de cambio determinado.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1F0BB-BCD1-46B6-8E2D-0482BE90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065" y="1313785"/>
            <a:ext cx="50673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0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3B5F14-EC4D-4531-A8C1-040982AB6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7"/>
          <a:stretch/>
        </p:blipFill>
        <p:spPr>
          <a:xfrm>
            <a:off x="3336698" y="102853"/>
            <a:ext cx="6924902" cy="2151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2FFC4F-8A97-46F4-85D2-005906E74A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0"/>
          <a:stretch/>
        </p:blipFill>
        <p:spPr>
          <a:xfrm>
            <a:off x="3336697" y="2363908"/>
            <a:ext cx="6924903" cy="21301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A2B107-84A3-4611-A561-276C01D52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697" y="4603300"/>
            <a:ext cx="6924903" cy="213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4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618C08-CE82-4A54-9CC6-48E21F32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300037"/>
            <a:ext cx="69723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501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154625-DCFE-410D-B83C-309F92EB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37" y="460601"/>
            <a:ext cx="5800725" cy="2714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8E135-191E-4AEF-B692-0392BC8A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62" y="3206524"/>
            <a:ext cx="5981700" cy="31908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BF703CF-8C13-46D6-8D4E-87E21E21F9A6}"/>
              </a:ext>
            </a:extLst>
          </p:cNvPr>
          <p:cNvSpPr/>
          <p:nvPr/>
        </p:nvSpPr>
        <p:spPr>
          <a:xfrm>
            <a:off x="4786447" y="2403088"/>
            <a:ext cx="437969" cy="397736"/>
          </a:xfrm>
          <a:prstGeom prst="ellipse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809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8694</TotalTime>
  <Words>620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Desafío 1</vt:lpstr>
      <vt:lpstr>Indice</vt:lpstr>
      <vt:lpstr>Step 1: Importar Dataset y realizar primeras observaciones</vt:lpstr>
      <vt:lpstr>Step 2: Realizar Health check del dataset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Precio x metro cuadrado</vt:lpstr>
      <vt:lpstr>Variacion del Precio x metro cuadrado</vt:lpstr>
      <vt:lpstr>Oportunidades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Fairhurst</dc:creator>
  <cp:lastModifiedBy>Guillermo Fairhurst</cp:lastModifiedBy>
  <cp:revision>17</cp:revision>
  <dcterms:created xsi:type="dcterms:W3CDTF">2019-03-29T15:43:28Z</dcterms:created>
  <dcterms:modified xsi:type="dcterms:W3CDTF">2019-04-04T16:39:59Z</dcterms:modified>
</cp:coreProperties>
</file>