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0624-0AB4-48AB-92B3-71950E728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32902"/>
            <a:ext cx="8915399" cy="2262781"/>
          </a:xfrm>
        </p:spPr>
        <p:txBody>
          <a:bodyPr/>
          <a:lstStyle/>
          <a:p>
            <a:r>
              <a:rPr lang="en-US" dirty="0" err="1"/>
              <a:t>Desafío</a:t>
            </a:r>
            <a:r>
              <a:rPr lang="en-US" dirty="0"/>
              <a:t>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29DB1-5E3B-4CE0-B192-DF848BB1B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395681"/>
            <a:ext cx="8915399" cy="1126283"/>
          </a:xfrm>
        </p:spPr>
        <p:txBody>
          <a:bodyPr>
            <a:normAutofit/>
          </a:bodyPr>
          <a:lstStyle/>
          <a:p>
            <a:r>
              <a:rPr lang="es-ES" sz="2800" dirty="0"/>
              <a:t>Análisis exploratorio de un </a:t>
            </a:r>
            <a:r>
              <a:rPr lang="es-ES" sz="2800" dirty="0" err="1"/>
              <a:t>Dataset</a:t>
            </a:r>
            <a:r>
              <a:rPr lang="es-ES" sz="2800" dirty="0"/>
              <a:t> de precios de propiedades</a:t>
            </a:r>
            <a:endParaRPr lang="en-US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0374F7-F9F8-4E45-9894-8606D1D0995D}"/>
              </a:ext>
            </a:extLst>
          </p:cNvPr>
          <p:cNvSpPr txBox="1">
            <a:spLocks/>
          </p:cNvSpPr>
          <p:nvPr/>
        </p:nvSpPr>
        <p:spPr>
          <a:xfrm>
            <a:off x="2589212" y="4142962"/>
            <a:ext cx="8915399" cy="2055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/>
              <a:t>Grupo 6:</a:t>
            </a:r>
          </a:p>
          <a:p>
            <a:r>
              <a:rPr lang="en-US" dirty="0"/>
              <a:t>- Fairhurst, Guillermo</a:t>
            </a:r>
          </a:p>
          <a:p>
            <a:r>
              <a:rPr lang="en-US" dirty="0"/>
              <a:t>- </a:t>
            </a:r>
            <a:r>
              <a:rPr lang="en-US" dirty="0" err="1"/>
              <a:t>Castellari</a:t>
            </a:r>
            <a:r>
              <a:rPr lang="en-US" dirty="0"/>
              <a:t>, Diego</a:t>
            </a:r>
          </a:p>
          <a:p>
            <a:r>
              <a:rPr lang="en-US" dirty="0"/>
              <a:t>- Ripoll, Rodrigo</a:t>
            </a:r>
          </a:p>
        </p:txBody>
      </p:sp>
    </p:spTree>
    <p:extLst>
      <p:ext uri="{BB962C8B-B14F-4D97-AF65-F5344CB8AC3E}">
        <p14:creationId xmlns:p14="http://schemas.microsoft.com/office/powerpoint/2010/main" val="38449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EC96-3C0B-4BA1-BE9F-190B929A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28D1-BDF6-4787-801E-95C88D77F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Step 1: Importar </a:t>
            </a:r>
            <a:r>
              <a:rPr lang="es-AR" dirty="0" err="1"/>
              <a:t>Dataset</a:t>
            </a:r>
            <a:r>
              <a:rPr lang="es-AR" dirty="0"/>
              <a:t> y realizar primeras observaciones</a:t>
            </a:r>
          </a:p>
          <a:p>
            <a:r>
              <a:rPr lang="es-AR" dirty="0"/>
              <a:t>Step 2: Realizar </a:t>
            </a:r>
            <a:r>
              <a:rPr lang="es-AR" dirty="0" err="1"/>
              <a:t>Health</a:t>
            </a:r>
            <a:r>
              <a:rPr lang="es-AR" dirty="0"/>
              <a:t> </a:t>
            </a:r>
            <a:r>
              <a:rPr lang="es-AR" dirty="0" err="1"/>
              <a:t>check</a:t>
            </a:r>
            <a:r>
              <a:rPr lang="es-AR" dirty="0"/>
              <a:t> del </a:t>
            </a:r>
            <a:r>
              <a:rPr lang="es-AR" dirty="0" err="1"/>
              <a:t>dataset</a:t>
            </a:r>
            <a:endParaRPr lang="es-AR" dirty="0"/>
          </a:p>
          <a:p>
            <a:r>
              <a:rPr lang="es-AR" dirty="0"/>
              <a:t>Step 3: Detección de </a:t>
            </a:r>
            <a:r>
              <a:rPr lang="es-AR" dirty="0" err="1"/>
              <a:t>Outliers</a:t>
            </a:r>
            <a:endParaRPr lang="es-AR" dirty="0"/>
          </a:p>
          <a:p>
            <a:r>
              <a:rPr lang="es-AR" dirty="0"/>
              <a:t>Step 4: Visualización de datos y Conclusiones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3924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3059-049A-4219-A89D-E7448043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783912" cy="1280890"/>
          </a:xfrm>
        </p:spPr>
        <p:txBody>
          <a:bodyPr>
            <a:normAutofit/>
          </a:bodyPr>
          <a:lstStyle/>
          <a:p>
            <a:r>
              <a:rPr lang="en-US" sz="2800" b="1" dirty="0"/>
              <a:t>Step 1</a:t>
            </a:r>
            <a:r>
              <a:rPr lang="en-US" sz="2800" dirty="0"/>
              <a:t>: </a:t>
            </a:r>
            <a:r>
              <a:rPr lang="en-US" sz="2800" dirty="0" err="1"/>
              <a:t>Importar</a:t>
            </a:r>
            <a:r>
              <a:rPr lang="en-US" sz="2800" dirty="0"/>
              <a:t> Dataset y </a:t>
            </a:r>
            <a:r>
              <a:rPr lang="en-US" sz="2800" dirty="0" err="1"/>
              <a:t>realizar</a:t>
            </a:r>
            <a:r>
              <a:rPr lang="en-US" sz="2800" dirty="0"/>
              <a:t> </a:t>
            </a:r>
            <a:r>
              <a:rPr lang="en-US" sz="2800" dirty="0" err="1"/>
              <a:t>primeras</a:t>
            </a:r>
            <a:r>
              <a:rPr lang="en-US" sz="2800" dirty="0"/>
              <a:t> </a:t>
            </a:r>
            <a:r>
              <a:rPr lang="en-US" sz="2800" dirty="0" err="1"/>
              <a:t>observaciones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518F9-E105-44BE-8944-B177829D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94" y="1928151"/>
            <a:ext cx="4029068" cy="4815069"/>
          </a:xfrm>
        </p:spPr>
        <p:txBody>
          <a:bodyPr/>
          <a:lstStyle/>
          <a:p>
            <a:r>
              <a:rPr lang="es-AR" dirty="0"/>
              <a:t>Se determinó el tamaño del </a:t>
            </a:r>
            <a:r>
              <a:rPr lang="es-AR" dirty="0" err="1"/>
              <a:t>dataset</a:t>
            </a:r>
            <a:r>
              <a:rPr lang="es-AR" dirty="0"/>
              <a:t> (121,220 x 26)</a:t>
            </a:r>
          </a:p>
          <a:p>
            <a:r>
              <a:rPr lang="es-AR" dirty="0"/>
              <a:t>Se observaron columnas que pueden ser eliminadas por ser redundantes</a:t>
            </a:r>
          </a:p>
          <a:p>
            <a:r>
              <a:rPr lang="es-AR" dirty="0"/>
              <a:t>Se identificaron valores faltantes.</a:t>
            </a:r>
          </a:p>
          <a:p>
            <a:r>
              <a:rPr lang="es-ES" dirty="0"/>
              <a:t>Observamos que todas las columnas con datos </a:t>
            </a:r>
            <a:r>
              <a:rPr lang="es-ES" dirty="0" err="1"/>
              <a:t>quantitativos</a:t>
            </a:r>
            <a:r>
              <a:rPr lang="es-ES" dirty="0"/>
              <a:t> </a:t>
            </a:r>
            <a:r>
              <a:rPr lang="es-ES" dirty="0" err="1"/>
              <a:t>estan</a:t>
            </a:r>
            <a:r>
              <a:rPr lang="es-ES" dirty="0"/>
              <a:t> en formato </a:t>
            </a:r>
            <a:r>
              <a:rPr lang="es-ES" dirty="0" err="1"/>
              <a:t>float</a:t>
            </a:r>
            <a:r>
              <a:rPr lang="es-ES" dirty="0"/>
              <a:t>, por lo que no requieren acciones adicionales.</a:t>
            </a:r>
            <a:endParaRPr lang="es-A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AC08C-B063-44BA-B769-1FF11D981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553"/>
          <a:stretch/>
        </p:blipFill>
        <p:spPr>
          <a:xfrm>
            <a:off x="5177953" y="1928151"/>
            <a:ext cx="4421122" cy="48150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D78481-4CC1-4F20-AD7F-D2D9F84C2FEE}"/>
              </a:ext>
            </a:extLst>
          </p:cNvPr>
          <p:cNvSpPr/>
          <p:nvPr/>
        </p:nvSpPr>
        <p:spPr>
          <a:xfrm>
            <a:off x="5177953" y="3817088"/>
            <a:ext cx="4125535" cy="425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1A966-5EA1-4563-8006-AEBCCE3CFD97}"/>
              </a:ext>
            </a:extLst>
          </p:cNvPr>
          <p:cNvSpPr/>
          <p:nvPr/>
        </p:nvSpPr>
        <p:spPr>
          <a:xfrm>
            <a:off x="5181498" y="4256571"/>
            <a:ext cx="4125535" cy="1112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8B713C0A-2915-4C78-855C-89DDDD524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4475" y="4463801"/>
            <a:ext cx="489200" cy="489200"/>
          </a:xfrm>
          <a:prstGeom prst="rect">
            <a:avLst/>
          </a:prstGeom>
        </p:spPr>
      </p:pic>
      <p:pic>
        <p:nvPicPr>
          <p:cNvPr id="10" name="Graphic 9" descr="Single gear">
            <a:extLst>
              <a:ext uri="{FF2B5EF4-FFF2-40B4-BE49-F238E27FC236}">
                <a16:creationId xmlns:a16="http://schemas.microsoft.com/office/drawing/2014/main" id="{D6379126-ABE4-4E02-A56B-DAB6FD716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4475" y="3780399"/>
            <a:ext cx="489200" cy="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5FBE-3D15-46C9-9F4C-CDE7EBDA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4960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Step 2</a:t>
            </a:r>
            <a:r>
              <a:rPr lang="en-US" sz="3100" dirty="0"/>
              <a:t>: </a:t>
            </a:r>
            <a:r>
              <a:rPr lang="en-US" sz="3100" dirty="0" err="1"/>
              <a:t>Realizar</a:t>
            </a:r>
            <a:r>
              <a:rPr lang="en-US" sz="3100" dirty="0"/>
              <a:t> Health check del dataset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6297-5D9E-4C51-AA4B-7EBE83EF1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740" y="1446028"/>
            <a:ext cx="9760872" cy="50398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1600" dirty="0"/>
              <a:t>Las siguientes columnas pueden ser eliminadas:</a:t>
            </a:r>
          </a:p>
          <a:p>
            <a:r>
              <a:rPr lang="es-ES" sz="1600" b="1" dirty="0" err="1"/>
              <a:t>Unnamed</a:t>
            </a:r>
            <a:r>
              <a:rPr lang="es-ES" sz="1600" b="1" dirty="0"/>
              <a:t>: 0</a:t>
            </a:r>
            <a:r>
              <a:rPr lang="es-ES" sz="1600" dirty="0"/>
              <a:t>:  repite la información del índice autogenerado por pandas</a:t>
            </a:r>
          </a:p>
          <a:p>
            <a:r>
              <a:rPr lang="es-ES" sz="1600" b="1" dirty="0"/>
              <a:t>country</a:t>
            </a:r>
            <a:r>
              <a:rPr lang="es-ES" sz="1600" dirty="0"/>
              <a:t>: se puede eliminar porque todas las propiedades son de Argentina.</a:t>
            </a:r>
          </a:p>
          <a:p>
            <a:r>
              <a:rPr lang="es-ES" sz="1600" b="1" dirty="0" err="1"/>
              <a:t>geonames_id</a:t>
            </a:r>
            <a:r>
              <a:rPr lang="es-ES" sz="1600" dirty="0"/>
              <a:t>: no encontramos relevancia sobre la columna ya que la </a:t>
            </a:r>
            <a:r>
              <a:rPr lang="es-ES" sz="1600" dirty="0" err="1"/>
              <a:t>informacion</a:t>
            </a:r>
            <a:r>
              <a:rPr lang="es-ES" sz="1600" dirty="0"/>
              <a:t> </a:t>
            </a:r>
            <a:r>
              <a:rPr lang="es-ES" sz="1600" dirty="0" err="1"/>
              <a:t>geografica</a:t>
            </a:r>
            <a:r>
              <a:rPr lang="es-ES" sz="1600" dirty="0"/>
              <a:t> faltante puede obtenerse de la columna </a:t>
            </a:r>
            <a:r>
              <a:rPr lang="es-ES" sz="1600" dirty="0" err="1"/>
              <a:t>place_name</a:t>
            </a:r>
            <a:endParaRPr lang="es-ES" sz="1600" dirty="0"/>
          </a:p>
          <a:p>
            <a:r>
              <a:rPr lang="es-ES" sz="1600" b="1" dirty="0" err="1"/>
              <a:t>lat-lon</a:t>
            </a:r>
            <a:r>
              <a:rPr lang="es-ES" sz="1600" b="1" dirty="0"/>
              <a:t>: </a:t>
            </a:r>
            <a:r>
              <a:rPr lang="es-ES" sz="1600" dirty="0"/>
              <a:t>consolida a las columnas </a:t>
            </a:r>
            <a:r>
              <a:rPr lang="es-ES" sz="1600" dirty="0" err="1"/>
              <a:t>lat</a:t>
            </a:r>
            <a:r>
              <a:rPr lang="es-ES" sz="1600" dirty="0"/>
              <a:t> y </a:t>
            </a:r>
            <a:r>
              <a:rPr lang="es-ES" sz="1600" dirty="0" err="1"/>
              <a:t>lon</a:t>
            </a:r>
            <a:r>
              <a:rPr lang="es-ES" sz="1600" dirty="0"/>
              <a:t>. Consideramos de mayor utilidad dejar la información de latitud y longitud por separado por lo que se puede eliminar y </a:t>
            </a:r>
            <a:r>
              <a:rPr lang="es-ES" sz="1600" dirty="0" err="1"/>
              <a:t>asi</a:t>
            </a:r>
            <a:r>
              <a:rPr lang="es-ES" sz="1600" dirty="0"/>
              <a:t> evitar redundancia. Los datos faltantes de </a:t>
            </a:r>
            <a:r>
              <a:rPr lang="es-ES" sz="1600" dirty="0" err="1"/>
              <a:t>lat</a:t>
            </a:r>
            <a:r>
              <a:rPr lang="es-ES" sz="1600" dirty="0"/>
              <a:t> y </a:t>
            </a:r>
            <a:r>
              <a:rPr lang="es-ES" sz="1600" dirty="0" err="1"/>
              <a:t>lon</a:t>
            </a:r>
            <a:r>
              <a:rPr lang="es-ES" sz="1600" dirty="0"/>
              <a:t> pueden obtenerse de la columna </a:t>
            </a:r>
            <a:r>
              <a:rPr lang="es-ES" sz="1600" dirty="0" err="1"/>
              <a:t>place_name</a:t>
            </a:r>
            <a:r>
              <a:rPr lang="es-ES" sz="1600" dirty="0"/>
              <a:t> como se mencionó anteriormente.</a:t>
            </a:r>
          </a:p>
          <a:p>
            <a:r>
              <a:rPr lang="es-ES" sz="1600" b="1" dirty="0" err="1"/>
              <a:t>properati_url</a:t>
            </a:r>
            <a:r>
              <a:rPr lang="es-ES" sz="1600" b="1" dirty="0"/>
              <a:t>: </a:t>
            </a:r>
            <a:r>
              <a:rPr lang="es-ES" sz="1600" dirty="0"/>
              <a:t>carece de utilidad para el presente ejercicio</a:t>
            </a:r>
          </a:p>
          <a:p>
            <a:r>
              <a:rPr lang="es-ES" sz="1600" b="1" dirty="0" err="1"/>
              <a:t>image_thumbnail</a:t>
            </a:r>
            <a:r>
              <a:rPr lang="es-ES" sz="1600" b="1" dirty="0"/>
              <a:t> </a:t>
            </a:r>
            <a:r>
              <a:rPr lang="es-ES" sz="1600" dirty="0"/>
              <a:t>carece de utilidad para el presente ejercicio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1600" dirty="0"/>
              <a:t>Las columnas </a:t>
            </a:r>
            <a:r>
              <a:rPr lang="es-ES" sz="1600" b="1" dirty="0" err="1"/>
              <a:t>operation</a:t>
            </a:r>
            <a:r>
              <a:rPr lang="es-ES" sz="1600" b="1" dirty="0"/>
              <a:t>, </a:t>
            </a:r>
            <a:r>
              <a:rPr lang="es-ES" sz="1600" b="1" dirty="0" err="1"/>
              <a:t>property_type</a:t>
            </a:r>
            <a:r>
              <a:rPr lang="es-ES" sz="1600" dirty="0"/>
              <a:t> y </a:t>
            </a:r>
            <a:r>
              <a:rPr lang="es-ES" sz="1600" b="1" dirty="0" err="1"/>
              <a:t>currency</a:t>
            </a:r>
            <a:r>
              <a:rPr lang="es-ES" sz="1600" dirty="0"/>
              <a:t> puede cambiarse el tipo de dato a </a:t>
            </a:r>
            <a:r>
              <a:rPr lang="es-ES" sz="1600" b="1" dirty="0"/>
              <a:t>"</a:t>
            </a:r>
            <a:r>
              <a:rPr lang="es-ES" sz="1600" b="1" dirty="0" err="1"/>
              <a:t>categorical</a:t>
            </a:r>
            <a:r>
              <a:rPr lang="es-ES" sz="1600" b="1" dirty="0"/>
              <a:t>" </a:t>
            </a:r>
            <a:r>
              <a:rPr lang="es-ES" sz="1600" dirty="0"/>
              <a:t>para optimizar el uso de memoria.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1600" b="1" dirty="0"/>
              <a:t>Este ejercicio, redujo el tamaño del </a:t>
            </a:r>
            <a:r>
              <a:rPr lang="es-ES" sz="1600" b="1" dirty="0" err="1"/>
              <a:t>dataset</a:t>
            </a:r>
            <a:r>
              <a:rPr lang="es-ES" sz="1600" b="1" dirty="0"/>
              <a:t> de 24MB a 16MB  (- 33.3%)</a:t>
            </a:r>
          </a:p>
        </p:txBody>
      </p:sp>
    </p:spTree>
    <p:extLst>
      <p:ext uri="{BB962C8B-B14F-4D97-AF65-F5344CB8AC3E}">
        <p14:creationId xmlns:p14="http://schemas.microsoft.com/office/powerpoint/2010/main" val="34962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5FBE-3D15-46C9-9F4C-CDE7EBDA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4960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Step 2</a:t>
            </a:r>
            <a:r>
              <a:rPr lang="en-US" sz="3100" dirty="0"/>
              <a:t>: </a:t>
            </a:r>
            <a:r>
              <a:rPr lang="en-US" sz="3100" dirty="0" err="1"/>
              <a:t>Realizar</a:t>
            </a:r>
            <a:r>
              <a:rPr lang="en-US" sz="3100" dirty="0"/>
              <a:t> Health check del dataset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6297-5D9E-4C51-AA4B-7EBE83EF1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740" y="1446028"/>
            <a:ext cx="9760872" cy="5039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/>
              <a:t>La columna </a:t>
            </a:r>
            <a:r>
              <a:rPr lang="es-ES" sz="1600" b="1" dirty="0" err="1"/>
              <a:t>rooms</a:t>
            </a:r>
            <a:r>
              <a:rPr lang="es-ES" sz="1600" dirty="0"/>
              <a:t> puede ser completada aplicando </a:t>
            </a:r>
            <a:r>
              <a:rPr lang="es-ES" sz="1600" dirty="0" err="1"/>
              <a:t>regex</a:t>
            </a:r>
            <a:r>
              <a:rPr lang="es-ES" sz="1600" dirty="0"/>
              <a:t> sobre las columnas </a:t>
            </a:r>
            <a:r>
              <a:rPr lang="es-ES" sz="1600" b="1" dirty="0" err="1"/>
              <a:t>description</a:t>
            </a:r>
            <a:r>
              <a:rPr lang="es-ES" sz="1600" dirty="0"/>
              <a:t> y </a:t>
            </a:r>
            <a:r>
              <a:rPr lang="es-ES" sz="1600" b="1" dirty="0" err="1"/>
              <a:t>title</a:t>
            </a:r>
            <a:r>
              <a:rPr lang="es-ES" sz="1600" dirty="0"/>
              <a:t>.</a:t>
            </a:r>
          </a:p>
          <a:p>
            <a:pPr marL="0" indent="0">
              <a:buNone/>
            </a:pPr>
            <a:r>
              <a:rPr lang="es-ES" sz="1600" dirty="0"/>
              <a:t>Vemos que previamente a este ejercicio teníamos 52,004 campos con valores para la columna </a:t>
            </a:r>
            <a:r>
              <a:rPr lang="es-ES" sz="1600" dirty="0" err="1"/>
              <a:t>rooms</a:t>
            </a:r>
            <a:r>
              <a:rPr lang="es-ES" sz="1600" dirty="0"/>
              <a:t> y luego del ejercicio tenemos 73,291. </a:t>
            </a:r>
          </a:p>
          <a:p>
            <a:pPr marL="0" indent="0">
              <a:buNone/>
            </a:pPr>
            <a:r>
              <a:rPr lang="es-ES" sz="1600" b="1" dirty="0"/>
              <a:t>Se logró recuperar un 40% de datos adicionales a los datos originales sobre la columna </a:t>
            </a:r>
            <a:r>
              <a:rPr lang="es-ES" sz="1600" b="1" dirty="0" err="1"/>
              <a:t>rooms</a:t>
            </a:r>
            <a:r>
              <a:rPr lang="es-ES" sz="1600" b="1" dirty="0"/>
              <a:t>.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1600" b="1" dirty="0" err="1"/>
              <a:t>Place_with_parent_names</a:t>
            </a:r>
            <a:r>
              <a:rPr lang="es-ES" sz="1600" b="1" dirty="0"/>
              <a:t> </a:t>
            </a:r>
            <a:r>
              <a:rPr lang="es-ES" sz="1600" dirty="0"/>
              <a:t>agrupa a las columnas country, </a:t>
            </a:r>
            <a:r>
              <a:rPr lang="es-ES" sz="1600" dirty="0" err="1"/>
              <a:t>state_name</a:t>
            </a:r>
            <a:r>
              <a:rPr lang="es-ES" sz="1600" dirty="0"/>
              <a:t> y </a:t>
            </a:r>
            <a:r>
              <a:rPr lang="es-ES" sz="1600" dirty="0" err="1"/>
              <a:t>place_name</a:t>
            </a:r>
            <a:r>
              <a:rPr lang="es-ES" sz="1600" dirty="0"/>
              <a:t> .</a:t>
            </a:r>
          </a:p>
          <a:p>
            <a:r>
              <a:rPr lang="es-ES" sz="1600" dirty="0"/>
              <a:t>Se pueden completar los 23 campos faltantes de </a:t>
            </a:r>
            <a:r>
              <a:rPr lang="es-ES" sz="1600" dirty="0" err="1"/>
              <a:t>place_name</a:t>
            </a:r>
            <a:r>
              <a:rPr lang="es-ES" sz="1600" dirty="0"/>
              <a:t> que casualmente son "Tigre".</a:t>
            </a:r>
          </a:p>
          <a:p>
            <a:r>
              <a:rPr lang="es-ES" sz="1600" dirty="0"/>
              <a:t>Completamos los campos de latitud y longitud faltantes. De los 69,670 valores existentes logramos completar los valores para todo el </a:t>
            </a:r>
            <a:r>
              <a:rPr lang="es-ES" sz="1600" dirty="0" err="1"/>
              <a:t>dataset</a:t>
            </a:r>
            <a:r>
              <a:rPr lang="es-ES" sz="1600" dirty="0"/>
              <a:t> (121,220). </a:t>
            </a:r>
            <a:r>
              <a:rPr lang="es-ES" sz="1600" b="1" dirty="0"/>
              <a:t>Logramos casi duplicar los datos existentes.</a:t>
            </a:r>
          </a:p>
          <a:p>
            <a:r>
              <a:rPr lang="es-ES" sz="1600" dirty="0"/>
              <a:t>La etapa de validación de los valores de </a:t>
            </a:r>
            <a:r>
              <a:rPr lang="es-ES" sz="1600" dirty="0" err="1"/>
              <a:t>lat</a:t>
            </a:r>
            <a:r>
              <a:rPr lang="es-ES" sz="1600" dirty="0"/>
              <a:t> y </a:t>
            </a:r>
            <a:r>
              <a:rPr lang="es-ES" sz="1600" dirty="0" err="1"/>
              <a:t>lon</a:t>
            </a:r>
            <a:r>
              <a:rPr lang="es-ES" sz="1600" dirty="0"/>
              <a:t>, se deja para el final donde se visualiza el </a:t>
            </a:r>
            <a:r>
              <a:rPr lang="es-ES" sz="1600" dirty="0" err="1"/>
              <a:t>dataset</a:t>
            </a:r>
            <a:r>
              <a:rPr lang="es-ES" sz="1600" dirty="0"/>
              <a:t> y se obtienen las conclusiones finales.</a:t>
            </a:r>
          </a:p>
        </p:txBody>
      </p:sp>
    </p:spTree>
    <p:extLst>
      <p:ext uri="{BB962C8B-B14F-4D97-AF65-F5344CB8AC3E}">
        <p14:creationId xmlns:p14="http://schemas.microsoft.com/office/powerpoint/2010/main" val="301918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5FBE-3D15-46C9-9F4C-CDE7EBDA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4960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Step 2</a:t>
            </a:r>
            <a:r>
              <a:rPr lang="en-US" sz="3100" dirty="0"/>
              <a:t>: </a:t>
            </a:r>
            <a:r>
              <a:rPr lang="en-US" sz="3100" dirty="0" err="1"/>
              <a:t>Realizar</a:t>
            </a:r>
            <a:r>
              <a:rPr lang="en-US" sz="3100" dirty="0"/>
              <a:t> Health check del dataset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6297-5D9E-4C51-AA4B-7EBE83EF1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740" y="1446028"/>
            <a:ext cx="9760872" cy="5039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/>
              <a:t>Luego avanzamos con el análisis de las columnas relacionadas con precios:</a:t>
            </a:r>
          </a:p>
          <a:p>
            <a:pPr lvl="1"/>
            <a:r>
              <a:rPr lang="es-ES" sz="1400" dirty="0" err="1"/>
              <a:t>price</a:t>
            </a:r>
            <a:endParaRPr lang="es-ES" sz="1400" dirty="0"/>
          </a:p>
          <a:p>
            <a:pPr lvl="1"/>
            <a:r>
              <a:rPr lang="es-ES" sz="1400" dirty="0" err="1"/>
              <a:t>currency</a:t>
            </a:r>
            <a:endParaRPr lang="es-ES" sz="1400" dirty="0"/>
          </a:p>
          <a:p>
            <a:pPr lvl="1"/>
            <a:r>
              <a:rPr lang="es-ES" sz="1400" dirty="0" err="1"/>
              <a:t>price_aprox_local_currency</a:t>
            </a:r>
            <a:r>
              <a:rPr lang="es-ES" sz="1400" dirty="0"/>
              <a:t> </a:t>
            </a:r>
          </a:p>
          <a:p>
            <a:pPr lvl="1"/>
            <a:r>
              <a:rPr lang="es-ES" sz="1400" dirty="0" err="1"/>
              <a:t>price_aprox_usd</a:t>
            </a:r>
            <a:r>
              <a:rPr lang="es-ES" sz="1400" dirty="0"/>
              <a:t> </a:t>
            </a:r>
          </a:p>
          <a:p>
            <a:pPr lvl="1"/>
            <a:endParaRPr lang="es-ES" sz="1400" dirty="0"/>
          </a:p>
          <a:p>
            <a:pPr marL="0" indent="0">
              <a:buNone/>
            </a:pPr>
            <a:r>
              <a:rPr lang="es-ES" sz="1600" dirty="0"/>
              <a:t>Eliminamos 4,733 filas (4%) que detectamos que no se podía recuperar información de precios.</a:t>
            </a:r>
          </a:p>
          <a:p>
            <a:pPr marL="0" indent="0">
              <a:buNone/>
            </a:pPr>
            <a:r>
              <a:rPr lang="es-ES" sz="1600" dirty="0"/>
              <a:t>Observamos que la moneda indicada en </a:t>
            </a:r>
            <a:r>
              <a:rPr lang="es-ES" sz="1600" i="1" dirty="0"/>
              <a:t>‘</a:t>
            </a:r>
            <a:r>
              <a:rPr lang="es-ES" sz="1600" i="1" dirty="0" err="1"/>
              <a:t>currency</a:t>
            </a:r>
            <a:r>
              <a:rPr lang="es-ES" sz="1600" i="1" dirty="0"/>
              <a:t>’ </a:t>
            </a:r>
            <a:r>
              <a:rPr lang="es-ES" sz="1600" dirty="0"/>
              <a:t>esta asociada a los valores de la columna </a:t>
            </a:r>
            <a:r>
              <a:rPr lang="es-ES" sz="1600" i="1" dirty="0"/>
              <a:t>‘</a:t>
            </a:r>
            <a:r>
              <a:rPr lang="es-ES" sz="1600" i="1" dirty="0" err="1"/>
              <a:t>price</a:t>
            </a:r>
            <a:r>
              <a:rPr lang="es-ES" sz="1600" i="1" dirty="0"/>
              <a:t>’. </a:t>
            </a:r>
            <a:r>
              <a:rPr lang="es-ES" sz="1600" dirty="0"/>
              <a:t>Mientras que la columna </a:t>
            </a:r>
            <a:r>
              <a:rPr lang="es-ES" sz="1600" i="1" dirty="0"/>
              <a:t>‘</a:t>
            </a:r>
            <a:r>
              <a:rPr lang="es-ES" sz="1600" i="1" dirty="0" err="1"/>
              <a:t>local_currency</a:t>
            </a:r>
            <a:r>
              <a:rPr lang="es-ES" sz="1600" i="1" dirty="0"/>
              <a:t>’ </a:t>
            </a:r>
            <a:r>
              <a:rPr lang="es-ES" sz="1600" dirty="0"/>
              <a:t>esta en pesos argentinos y </a:t>
            </a:r>
            <a:r>
              <a:rPr lang="es-ES" sz="1600" i="1" dirty="0"/>
              <a:t>‘</a:t>
            </a:r>
            <a:r>
              <a:rPr lang="es-ES" sz="1600" i="1" dirty="0" err="1"/>
              <a:t>price_aprox_usd</a:t>
            </a:r>
            <a:r>
              <a:rPr lang="es-ES" sz="1600" i="1" dirty="0"/>
              <a:t>’ </a:t>
            </a:r>
            <a:r>
              <a:rPr lang="es-ES" sz="1600" dirty="0"/>
              <a:t>en dólares.</a:t>
            </a:r>
          </a:p>
          <a:p>
            <a:pPr marL="0" indent="0">
              <a:buNone/>
            </a:pPr>
            <a:r>
              <a:rPr lang="es-ES" sz="1600" dirty="0"/>
              <a:t>Se pudo comprobar que los valores de una columna fueron obtenidos a partir de la otra utilizando un tipo de cambio determinado.</a:t>
            </a:r>
          </a:p>
        </p:txBody>
      </p:sp>
    </p:spTree>
    <p:extLst>
      <p:ext uri="{BB962C8B-B14F-4D97-AF65-F5344CB8AC3E}">
        <p14:creationId xmlns:p14="http://schemas.microsoft.com/office/powerpoint/2010/main" val="344180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5FBE-3D15-46C9-9F4C-CDE7EBDA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4960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Step 2</a:t>
            </a:r>
            <a:r>
              <a:rPr lang="en-US" sz="3100" dirty="0"/>
              <a:t>: </a:t>
            </a:r>
            <a:r>
              <a:rPr lang="en-US" sz="3100" dirty="0" err="1"/>
              <a:t>Realizar</a:t>
            </a:r>
            <a:r>
              <a:rPr lang="en-US" sz="3100" dirty="0"/>
              <a:t> Health check del dataset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6297-5D9E-4C51-AA4B-7EBE83EF1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740" y="1446028"/>
            <a:ext cx="9760872" cy="5039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/>
              <a:t>Luego avanzamos con el análisis de las columnas relacionadas con superficies:</a:t>
            </a:r>
          </a:p>
          <a:p>
            <a:pPr lvl="1"/>
            <a:r>
              <a:rPr lang="es-ES" sz="1400" dirty="0"/>
              <a:t>surface_total_in_m2       </a:t>
            </a:r>
          </a:p>
          <a:p>
            <a:pPr lvl="1"/>
            <a:r>
              <a:rPr lang="es-ES" sz="1400" dirty="0"/>
              <a:t>surface_covered_in_m2 </a:t>
            </a:r>
          </a:p>
          <a:p>
            <a:pPr lvl="1"/>
            <a:r>
              <a:rPr lang="es-ES" sz="1400" dirty="0"/>
              <a:t>price_usd_per_m2 </a:t>
            </a:r>
          </a:p>
          <a:p>
            <a:pPr lvl="1"/>
            <a:r>
              <a:rPr lang="es-ES" sz="1400" dirty="0"/>
              <a:t>price_per_m2</a:t>
            </a:r>
          </a:p>
          <a:p>
            <a:pPr lvl="1"/>
            <a:endParaRPr lang="es-ES" sz="1400" dirty="0"/>
          </a:p>
          <a:p>
            <a:pPr marL="0" indent="0">
              <a:buNone/>
            </a:pPr>
            <a:r>
              <a:rPr lang="es-ES" sz="1600" dirty="0"/>
              <a:t>Eliminamos </a:t>
            </a:r>
          </a:p>
        </p:txBody>
      </p:sp>
    </p:spTree>
    <p:extLst>
      <p:ext uri="{BB962C8B-B14F-4D97-AF65-F5344CB8AC3E}">
        <p14:creationId xmlns:p14="http://schemas.microsoft.com/office/powerpoint/2010/main" val="127034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5170-EF85-4C06-A41E-90A8EB95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303BD-D258-46C1-9B3B-BC59D47E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0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4A8A-2F51-48E0-926C-136001FE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FDF4-C23F-4293-AA85-245A1DBC2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09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345</TotalTime>
  <Words>621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Desafío 1</vt:lpstr>
      <vt:lpstr>Indice</vt:lpstr>
      <vt:lpstr>Step 1: Importar Dataset y realizar primeras observaciones</vt:lpstr>
      <vt:lpstr>Step 2: Realizar Health check del dataset </vt:lpstr>
      <vt:lpstr>Step 2: Realizar Health check del dataset </vt:lpstr>
      <vt:lpstr>Step 2: Realizar Health check del dataset </vt:lpstr>
      <vt:lpstr>Step 2: Realizar Health check del dataset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Guillermo Fairhurst</dc:creator>
  <cp:lastModifiedBy>Guillermo Fairhurst</cp:lastModifiedBy>
  <cp:revision>13</cp:revision>
  <dcterms:created xsi:type="dcterms:W3CDTF">2019-03-29T15:43:28Z</dcterms:created>
  <dcterms:modified xsi:type="dcterms:W3CDTF">2019-03-29T21:29:23Z</dcterms:modified>
</cp:coreProperties>
</file>