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9" r:id="rId2"/>
    <p:sldId id="301" r:id="rId3"/>
    <p:sldId id="286" r:id="rId4"/>
    <p:sldId id="287" r:id="rId5"/>
    <p:sldId id="292" r:id="rId6"/>
    <p:sldId id="288" r:id="rId7"/>
    <p:sldId id="289" r:id="rId8"/>
    <p:sldId id="291" r:id="rId9"/>
    <p:sldId id="290" r:id="rId10"/>
    <p:sldId id="293" r:id="rId11"/>
    <p:sldId id="294" r:id="rId12"/>
    <p:sldId id="314" r:id="rId13"/>
    <p:sldId id="295" r:id="rId14"/>
    <p:sldId id="308" r:id="rId15"/>
    <p:sldId id="309" r:id="rId16"/>
    <p:sldId id="296" r:id="rId17"/>
    <p:sldId id="297" r:id="rId18"/>
    <p:sldId id="298" r:id="rId19"/>
    <p:sldId id="306" r:id="rId20"/>
    <p:sldId id="315" r:id="rId21"/>
    <p:sldId id="316" r:id="rId22"/>
    <p:sldId id="310" r:id="rId23"/>
    <p:sldId id="311" r:id="rId24"/>
    <p:sldId id="312" r:id="rId25"/>
    <p:sldId id="313" r:id="rId26"/>
  </p:sldIdLst>
  <p:sldSz cx="9144000" cy="5715000" type="screen16x1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Lucida Grande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AA00"/>
    <a:srgbClr val="464646"/>
    <a:srgbClr val="FFFFFF"/>
    <a:srgbClr val="FFFF8F"/>
    <a:srgbClr val="CDCDCD"/>
    <a:srgbClr val="F4DB2E"/>
    <a:srgbClr val="256620"/>
    <a:srgbClr val="55E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16"/>
    <p:restoredTop sz="98947" autoAdjust="0"/>
  </p:normalViewPr>
  <p:slideViewPr>
    <p:cSldViewPr snapToGrid="0">
      <p:cViewPr varScale="1">
        <p:scale>
          <a:sx n="143" d="100"/>
          <a:sy n="143" d="100"/>
        </p:scale>
        <p:origin x="416" y="19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621AF9A-35B1-D14E-9A2B-805B381855A0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BEAA11C-10C1-EB45-82E4-C236F92CF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0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BBB2D84-3B9A-D14B-B767-D2C430FD2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33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19BA54-3269-4140-A77D-1424A8529507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9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829D4-1FA3-2340-9EA3-DB8BDF06E56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7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1750" y="508000"/>
            <a:ext cx="2076450" cy="4572000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08000"/>
            <a:ext cx="6076950" cy="4572000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D3BC10-FD1C-D949-B899-3B722903458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title</a:t>
            </a:r>
            <a:r>
              <a:rPr lang="fr-CH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39" indent="-285739">
              <a:buClr>
                <a:srgbClr val="FFAA00"/>
              </a:buClr>
              <a:buFont typeface="System Font Regular"/>
              <a:buChar char="-"/>
              <a:defRPr>
                <a:latin typeface="LM Sans 10" pitchFamily="2" charset="77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631006" indent="-238115">
              <a:buClr>
                <a:srgbClr val="00B050"/>
              </a:buClr>
              <a:buFont typeface="System Font Regular"/>
              <a:buChar char="-"/>
              <a:defRPr>
                <a:latin typeface="LM Sans 10" pitchFamily="2" charset="77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>
                <a:latin typeface="LM Sans 10" pitchFamily="2" charset="77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>
                <a:latin typeface="LM Sans 10" pitchFamily="2" charset="77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>
                <a:latin typeface="LM Sans 10" pitchFamily="2" charset="77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1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CCE76E-DBC9-D94C-BF6F-09F5063C424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1000"/>
            <a:ext cx="3810000" cy="3429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1000"/>
            <a:ext cx="3810000" cy="3429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22FE31-3791-D045-8E72-3723C65B9113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1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206C24-B133-1547-84CF-A0B3EB57FF49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1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D5EA39-4858-6242-8345-127FF54B27B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0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D38BAE-5B47-124D-8F69-1D5DC0E0AA25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B630B8-05B6-6244-829D-A9DBAF086EB7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2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631B42-F50D-864E-942F-4221C31617F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21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1039" y="107157"/>
            <a:ext cx="7945437" cy="825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4298"/>
            <a:ext cx="7772400" cy="398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78213" y="5418667"/>
            <a:ext cx="3503612" cy="2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67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763" y="5430574"/>
            <a:ext cx="2895600" cy="28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67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08825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DD8A788C-BEBE-3743-94AC-E3260675A7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33">
          <a:solidFill>
            <a:schemeClr val="accent6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5pPr>
      <a:lvl6pPr marL="380985" algn="l" rtl="0" fontAlgn="base">
        <a:spcBef>
          <a:spcPct val="0"/>
        </a:spcBef>
        <a:spcAft>
          <a:spcPct val="0"/>
        </a:spcAft>
        <a:defRPr sz="2333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6pPr>
      <a:lvl7pPr marL="761970" algn="l" rtl="0" fontAlgn="base">
        <a:spcBef>
          <a:spcPct val="0"/>
        </a:spcBef>
        <a:spcAft>
          <a:spcPct val="0"/>
        </a:spcAft>
        <a:defRPr sz="2333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7pPr>
      <a:lvl8pPr marL="1142954" algn="l" rtl="0" fontAlgn="base">
        <a:spcBef>
          <a:spcPct val="0"/>
        </a:spcBef>
        <a:spcAft>
          <a:spcPct val="0"/>
        </a:spcAft>
        <a:defRPr sz="2333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8pPr>
      <a:lvl9pPr marL="1523939" algn="l" rtl="0" fontAlgn="base">
        <a:spcBef>
          <a:spcPct val="0"/>
        </a:spcBef>
        <a:spcAft>
          <a:spcPct val="0"/>
        </a:spcAft>
        <a:defRPr sz="2333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9pPr>
    </p:titleStyle>
    <p:bodyStyle>
      <a:lvl1pPr marL="285739" indent="-285739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charset="2"/>
        <a:buChar char="§"/>
        <a:defRPr sz="1833">
          <a:solidFill>
            <a:schemeClr val="tx1"/>
          </a:solidFill>
          <a:latin typeface="LM Sans 10" pitchFamily="2" charset="77"/>
          <a:ea typeface="+mn-ea"/>
          <a:cs typeface="LM Sans 10" pitchFamily="2" charset="77"/>
        </a:defRPr>
      </a:lvl1pPr>
      <a:lvl2pPr marL="631006" indent="-238115" algn="l" rtl="0" eaLnBrk="0" fontAlgn="base" hangingPunct="0">
        <a:spcBef>
          <a:spcPct val="20000"/>
        </a:spcBef>
        <a:spcAft>
          <a:spcPct val="0"/>
        </a:spcAft>
        <a:buClr>
          <a:srgbClr val="55EE4F"/>
        </a:buClr>
        <a:buFont typeface="Wingdings" charset="2"/>
        <a:buChar char="§"/>
        <a:defRPr sz="1833">
          <a:solidFill>
            <a:schemeClr val="tx1"/>
          </a:solidFill>
          <a:latin typeface="LM Sans 10" pitchFamily="2" charset="77"/>
          <a:ea typeface="+mn-ea"/>
          <a:cs typeface="LM Sans 10" pitchFamily="2" charset="77"/>
        </a:defRPr>
      </a:lvl2pPr>
      <a:lvl3pPr marL="980242" indent="-190492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Char char="•"/>
        <a:defRPr sz="1833">
          <a:solidFill>
            <a:schemeClr val="tx1"/>
          </a:solidFill>
          <a:latin typeface="LM Sans 10" pitchFamily="2" charset="77"/>
          <a:ea typeface="+mn-ea"/>
          <a:cs typeface="LM Sans 10" pitchFamily="2" charset="77"/>
        </a:defRPr>
      </a:lvl3pPr>
      <a:lvl4pPr marL="1333447" indent="-190492" algn="l" rtl="0" eaLnBrk="0" fontAlgn="base" hangingPunct="0">
        <a:spcBef>
          <a:spcPct val="20000"/>
        </a:spcBef>
        <a:spcAft>
          <a:spcPct val="0"/>
        </a:spcAft>
        <a:buChar char="–"/>
        <a:defRPr sz="1833">
          <a:solidFill>
            <a:schemeClr val="tx1"/>
          </a:solidFill>
          <a:latin typeface="LM Sans 10" pitchFamily="2" charset="77"/>
          <a:ea typeface="+mn-ea"/>
          <a:cs typeface="LM Sans 10" pitchFamily="2" charset="77"/>
        </a:defRPr>
      </a:lvl4pPr>
      <a:lvl5pPr marL="1714431" indent="-190492" algn="l" rtl="0" eaLnBrk="0" fontAlgn="base" hangingPunct="0">
        <a:spcBef>
          <a:spcPct val="20000"/>
        </a:spcBef>
        <a:spcAft>
          <a:spcPct val="0"/>
        </a:spcAft>
        <a:buChar char="»"/>
        <a:defRPr sz="1833">
          <a:solidFill>
            <a:schemeClr val="tx1"/>
          </a:solidFill>
          <a:latin typeface="LM Sans 10" pitchFamily="2" charset="77"/>
          <a:ea typeface="+mn-ea"/>
          <a:cs typeface="LM Sans 10" pitchFamily="2" charset="77"/>
        </a:defRPr>
      </a:lvl5pPr>
      <a:lvl6pPr marL="2095416" indent="-190492" algn="l" rtl="0" fontAlgn="base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  <a:ea typeface="+mn-ea"/>
        </a:defRPr>
      </a:lvl6pPr>
      <a:lvl7pPr marL="2476401" indent="-190492" algn="l" rtl="0" fontAlgn="base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  <a:ea typeface="+mn-ea"/>
        </a:defRPr>
      </a:lvl7pPr>
      <a:lvl8pPr marL="2857386" indent="-190492" algn="l" rtl="0" fontAlgn="base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  <a:ea typeface="+mn-ea"/>
        </a:defRPr>
      </a:lvl8pPr>
      <a:lvl9pPr marL="3238370" indent="-190492" algn="l" rtl="0" fontAlgn="base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72438" y="808651"/>
            <a:ext cx="6477000" cy="1225021"/>
          </a:xfrm>
        </p:spPr>
        <p:txBody>
          <a:bodyPr/>
          <a:lstStyle/>
          <a:p>
            <a:r>
              <a:rPr lang="en-US" dirty="0"/>
              <a:t>Contextual ontologies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167294" y="4717143"/>
            <a:ext cx="3406997" cy="390540"/>
          </a:xfrm>
        </p:spPr>
        <p:txBody>
          <a:bodyPr/>
          <a:lstStyle/>
          <a:p>
            <a:r>
              <a:rPr lang="en-US" dirty="0"/>
              <a:t>G. Falquet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3290" y="1770892"/>
            <a:ext cx="599529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b="1" dirty="0"/>
              <a:t>Sources: </a:t>
            </a:r>
          </a:p>
          <a:p>
            <a:pPr algn="l"/>
            <a:endParaRPr lang="en-US" sz="1500" dirty="0"/>
          </a:p>
          <a:p>
            <a:pPr algn="l"/>
            <a:r>
              <a:rPr lang="en-US" sz="1500" dirty="0"/>
              <a:t>Klarman, S., &amp; Gutiérrez-</a:t>
            </a:r>
            <a:r>
              <a:rPr lang="en-US" sz="1500" dirty="0" err="1"/>
              <a:t>Basulto</a:t>
            </a:r>
            <a:r>
              <a:rPr lang="en-US" sz="1500" dirty="0"/>
              <a:t>, V. (2011). </a:t>
            </a:r>
          </a:p>
          <a:p>
            <a:pPr algn="l"/>
            <a:r>
              <a:rPr lang="en-US" sz="1500" dirty="0"/>
              <a:t>Two-Dimensional Description Logics for Context-Based Semantic Interoperability. In Proc. Twenty-Fifth AAAI Conference on Artificial Intelligence. </a:t>
            </a:r>
          </a:p>
          <a:p>
            <a:pPr algn="l"/>
            <a:endParaRPr lang="en-US" sz="1500" dirty="0"/>
          </a:p>
          <a:p>
            <a:pPr algn="l"/>
            <a:r>
              <a:rPr lang="en-US" sz="1500" dirty="0" err="1"/>
              <a:t>Aljalbout</a:t>
            </a:r>
            <a:r>
              <a:rPr lang="en-US" sz="1500" dirty="0"/>
              <a:t> S., </a:t>
            </a:r>
            <a:r>
              <a:rPr lang="en-US" sz="1500" dirty="0" err="1"/>
              <a:t>Buchs</a:t>
            </a:r>
            <a:r>
              <a:rPr lang="en-US" sz="1500" dirty="0"/>
              <a:t> D., </a:t>
            </a:r>
            <a:r>
              <a:rPr lang="en-US" sz="1500" dirty="0" err="1"/>
              <a:t>Falquet</a:t>
            </a:r>
            <a:r>
              <a:rPr lang="en-US" sz="1500" dirty="0"/>
              <a:t> G. (2019) Introducing Contextual Reasoning to the Semantic Web with OWL𝐶. In Proc. Intl Conf. on Conceptual Structures - Graph-Based Representation and Reasoning. ICCS 2019. Lecture Notes in Computer Science, </a:t>
            </a:r>
            <a:r>
              <a:rPr lang="en-US" sz="1500" dirty="0" err="1"/>
              <a:t>vol</a:t>
            </a:r>
            <a:r>
              <a:rPr lang="en-US" sz="1500" dirty="0"/>
              <a:t> 11530. Springer.</a:t>
            </a:r>
          </a:p>
          <a:p>
            <a:endParaRPr lang="en-US" sz="1500" dirty="0">
              <a:latin typeface="CMU Concrete Roman"/>
              <a:cs typeface="CMU Concrete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982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knowledge base is a pair K = (</a:t>
            </a:r>
            <a:r>
              <a:rPr lang="en-US" b="1" dirty="0"/>
              <a:t>C</a:t>
            </a:r>
            <a:r>
              <a:rPr lang="en-US" dirty="0"/>
              <a:t>, O), where </a:t>
            </a:r>
          </a:p>
          <a:p>
            <a:pPr marL="0" indent="0">
              <a:buNone/>
            </a:pPr>
            <a:endParaRPr lang="en-US" dirty="0"/>
          </a:p>
          <a:p>
            <a:pPr marL="345268" lvl="1" indent="0">
              <a:buNone/>
            </a:pPr>
            <a:r>
              <a:rPr lang="en-US" b="1" dirty="0"/>
              <a:t>C</a:t>
            </a:r>
            <a:r>
              <a:rPr lang="en-US" dirty="0"/>
              <a:t> is a set of axioms of the context language</a:t>
            </a:r>
          </a:p>
          <a:p>
            <a:pPr marL="345268" lvl="1" indent="0">
              <a:buNone/>
            </a:pPr>
            <a:r>
              <a:rPr lang="en-US" dirty="0"/>
              <a:t>O is a set of formulas of the form:</a:t>
            </a:r>
          </a:p>
          <a:p>
            <a:pPr marL="0" indent="0" algn="ctr">
              <a:buNone/>
            </a:pPr>
            <a:r>
              <a:rPr lang="en-US" dirty="0" err="1"/>
              <a:t>c:φ</a:t>
            </a:r>
            <a:r>
              <a:rPr lang="en-US" dirty="0"/>
              <a:t>   |   </a:t>
            </a:r>
            <a:r>
              <a:rPr lang="en-US" dirty="0" err="1"/>
              <a:t>C:φ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r>
              <a:rPr lang="en-US" dirty="0" err="1"/>
              <a:t>φ</a:t>
            </a:r>
            <a:r>
              <a:rPr lang="en-US" dirty="0"/>
              <a:t> is an axiom of the object language (</a:t>
            </a:r>
            <a:r>
              <a:rPr lang="en-US" dirty="0" err="1"/>
              <a:t>subClass</a:t>
            </a:r>
            <a:r>
              <a:rPr lang="en-US" dirty="0"/>
              <a:t>, instance, role axiom)</a:t>
            </a:r>
          </a:p>
          <a:p>
            <a:pPr marL="0" indent="0">
              <a:buNone/>
            </a:pPr>
            <a:r>
              <a:rPr lang="en-US" dirty="0"/>
              <a:t>c ∈ M</a:t>
            </a:r>
            <a:r>
              <a:rPr lang="en-US" baseline="-25000" dirty="0"/>
              <a:t>I</a:t>
            </a:r>
            <a:r>
              <a:rPr lang="en-US" baseline="30000" dirty="0"/>
              <a:t>⋆</a:t>
            </a:r>
            <a:r>
              <a:rPr lang="en-US" dirty="0"/>
              <a:t> (a context)</a:t>
            </a:r>
          </a:p>
          <a:p>
            <a:pPr marL="0" indent="0">
              <a:buNone/>
            </a:pPr>
            <a:r>
              <a:rPr lang="en-US" dirty="0"/>
              <a:t>C is a concept of the context language. (a context class)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59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the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 : </a:t>
            </a:r>
            <a:r>
              <a:rPr lang="en-US" dirty="0" err="1"/>
              <a:t>φ</a:t>
            </a:r>
            <a:r>
              <a:rPr lang="en-US" dirty="0"/>
              <a:t> states that the axiom </a:t>
            </a:r>
            <a:r>
              <a:rPr lang="en-US" dirty="0" err="1"/>
              <a:t>φ</a:t>
            </a:r>
            <a:r>
              <a:rPr lang="en-US" dirty="0"/>
              <a:t> holds in the context denoted by the name 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Arial" panose="020B0604020202020204" pitchFamily="34" charset="0"/>
              </a:rPr>
              <a:t>1969 : </a:t>
            </a:r>
            <a:r>
              <a:rPr lang="en-GB" dirty="0" err="1">
                <a:effectLst/>
                <a:latin typeface="Arial" panose="020B0604020202020204" pitchFamily="34" charset="0"/>
              </a:rPr>
              <a:t>CanVote</a:t>
            </a:r>
            <a:r>
              <a:rPr lang="en-GB" dirty="0">
                <a:effectLst/>
                <a:latin typeface="Arial" panose="020B0604020202020204" pitchFamily="34" charset="0"/>
              </a:rPr>
              <a:t> ⊑ Aged21orMor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Arial" panose="020B0604020202020204" pitchFamily="34" charset="0"/>
              </a:rPr>
              <a:t>1857 : Professor(Saussure) 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</a:rPr>
              <a:t>California : </a:t>
            </a:r>
            <a:r>
              <a:rPr lang="en-GB" dirty="0" err="1">
                <a:latin typeface="Arial" panose="020B0604020202020204" pitchFamily="34" charset="0"/>
              </a:rPr>
              <a:t>LegalForRecreationalUse</a:t>
            </a:r>
            <a:r>
              <a:rPr lang="en-GB" dirty="0">
                <a:latin typeface="Arial" panose="020B0604020202020204" pitchFamily="34" charset="0"/>
              </a:rPr>
              <a:t>(cannabis)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89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the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 : </a:t>
            </a:r>
            <a:r>
              <a:rPr lang="en-US" dirty="0" err="1"/>
              <a:t>φ</a:t>
            </a:r>
            <a:r>
              <a:rPr lang="en-US" dirty="0"/>
              <a:t> assert the truth of </a:t>
            </a:r>
            <a:r>
              <a:rPr lang="en-US" dirty="0" err="1"/>
              <a:t>φ</a:t>
            </a:r>
            <a:r>
              <a:rPr lang="en-US" dirty="0"/>
              <a:t> in all contexts of type C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err="1"/>
              <a:t>EUCountry</a:t>
            </a:r>
            <a:r>
              <a:rPr lang="en-US" dirty="0"/>
              <a:t> : Prohibited(</a:t>
            </a:r>
            <a:r>
              <a:rPr lang="en-GB" i="1" dirty="0" err="1"/>
              <a:t>remote_biometric_identification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every EU country </a:t>
            </a:r>
            <a:r>
              <a:rPr lang="en-GB" i="1" dirty="0"/>
              <a:t>remote biometric identification </a:t>
            </a:r>
            <a:r>
              <a:rPr lang="en-GB" dirty="0"/>
              <a:t>is prohibited.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/>
              <a:t>Country : ⟨</a:t>
            </a:r>
            <a:r>
              <a:rPr lang="en-US" dirty="0" err="1"/>
              <a:t>neighbor.Country⟩Citizen</a:t>
            </a:r>
            <a:r>
              <a:rPr lang="en-US" dirty="0"/>
              <a:t> ⊑ </a:t>
            </a:r>
            <a:r>
              <a:rPr lang="en-US" dirty="0" err="1"/>
              <a:t>NoVisaRequirement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every Country a person who is a citizen in some neighboring country does not need a visa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7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interpretation of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standard DL an interpretation is made of</a:t>
            </a:r>
          </a:p>
          <a:p>
            <a:pPr lvl="1">
              <a:buClr>
                <a:srgbClr val="FFC000"/>
              </a:buClr>
            </a:pPr>
            <a:r>
              <a:rPr lang="en-US" dirty="0"/>
              <a:t>a domain</a:t>
            </a:r>
          </a:p>
          <a:p>
            <a:pPr lvl="1">
              <a:buClr>
                <a:srgbClr val="FFC000"/>
              </a:buClr>
            </a:pPr>
            <a:r>
              <a:rPr lang="en-US" dirty="0"/>
              <a:t>an interpretation function .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/>
              <a:t> for concepts, properties, and individuals</a:t>
            </a:r>
          </a:p>
          <a:p>
            <a:pPr marL="1142954" lvl="3" indent="0">
              <a:buNone/>
            </a:pPr>
            <a:r>
              <a:rPr lang="en-US" dirty="0"/>
              <a:t>C → C</a:t>
            </a:r>
            <a:r>
              <a:rPr lang="en-US" baseline="30000" dirty="0"/>
              <a:t>I</a:t>
            </a:r>
            <a:r>
              <a:rPr lang="en-US" dirty="0"/>
              <a:t>, R → R</a:t>
            </a:r>
            <a:r>
              <a:rPr lang="en-US" baseline="30000" dirty="0"/>
              <a:t>I</a:t>
            </a:r>
            <a:r>
              <a:rPr lang="en-US" dirty="0"/>
              <a:t>, o → </a:t>
            </a:r>
            <a:r>
              <a:rPr lang="en-US" dirty="0" err="1"/>
              <a:t>o</a:t>
            </a:r>
            <a:r>
              <a:rPr lang="en-US" baseline="30000" dirty="0" err="1"/>
              <a:t>I</a:t>
            </a:r>
            <a:endParaRPr lang="en-US" dirty="0"/>
          </a:p>
          <a:p>
            <a:pPr marL="392891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 contextual DL an interpretation is made of</a:t>
            </a:r>
          </a:p>
          <a:p>
            <a:pPr lvl="1"/>
            <a:r>
              <a:rPr lang="en-US" dirty="0"/>
              <a:t>a contextual domain </a:t>
            </a:r>
            <a:r>
              <a:rPr lang="en-US" b="1" dirty="0"/>
              <a:t>C</a:t>
            </a:r>
          </a:p>
          <a:p>
            <a:pPr lvl="1"/>
            <a:r>
              <a:rPr lang="en-US" dirty="0"/>
              <a:t>for each context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b="1" dirty="0"/>
              <a:t>C</a:t>
            </a:r>
          </a:p>
          <a:p>
            <a:pPr marL="789750" lvl="2" indent="0">
              <a:buNone/>
            </a:pPr>
            <a:r>
              <a:rPr lang="en-US" dirty="0"/>
              <a:t>an interpretation function .</a:t>
            </a:r>
            <a:r>
              <a:rPr lang="en-US" baseline="30000" dirty="0"/>
              <a:t>I[</a:t>
            </a:r>
            <a:r>
              <a:rPr lang="en-US" baseline="30000" dirty="0" err="1"/>
              <a:t>i</a:t>
            </a:r>
            <a:r>
              <a:rPr lang="en-US" baseline="30000" dirty="0"/>
              <a:t>]</a:t>
            </a:r>
            <a:r>
              <a:rPr lang="en-US" dirty="0"/>
              <a:t> for concepts, properties, and individuals</a:t>
            </a:r>
          </a:p>
          <a:p>
            <a:pPr marL="1142954" lvl="3" indent="0">
              <a:buNone/>
            </a:pPr>
            <a:r>
              <a:rPr lang="en-US" dirty="0"/>
              <a:t>C → C</a:t>
            </a:r>
            <a:r>
              <a:rPr lang="en-US" baseline="30000" dirty="0"/>
              <a:t>I[a]</a:t>
            </a:r>
            <a:r>
              <a:rPr lang="en-US" dirty="0"/>
              <a:t>, C</a:t>
            </a:r>
            <a:r>
              <a:rPr lang="en-US" baseline="30000" dirty="0"/>
              <a:t>I[b]</a:t>
            </a:r>
            <a:r>
              <a:rPr lang="en-US" dirty="0"/>
              <a:t> , C</a:t>
            </a:r>
            <a:r>
              <a:rPr lang="en-US" baseline="30000" dirty="0"/>
              <a:t>I[c]</a:t>
            </a:r>
            <a:r>
              <a:rPr lang="en-US" dirty="0"/>
              <a:t> , ...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baseline="30000" dirty="0"/>
          </a:p>
          <a:p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3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433A-DF69-444E-898A-F78D11F0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7EFD-7C48-644B-8794-C35C2CCB2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0588-7573-594D-A397-8E6AF6D2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F007-0657-BA48-AE69-2EC942AD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DD92C-0FDB-C549-A741-3B583545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CB1DC-D6CD-E148-896D-530D980B9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84953"/>
            <a:ext cx="7620000" cy="294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53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79BA-8A80-BC41-ADD6-0CC45A8E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A1FD-7E4A-9543-84B4-03378DD5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0DDDE-B7A1-2D45-8E95-BC6F8F3E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8DF75-9E27-FD42-9147-0B39B507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DBEAB-E28F-1D49-9A06-7429AE87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CE87C2-5786-3442-AA6D-3BD4DDD2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8179"/>
            <a:ext cx="7620000" cy="26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95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geographic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735" y="3788113"/>
            <a:ext cx="6655606" cy="4770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consequence: john is an instance of </a:t>
            </a:r>
            <a:r>
              <a:rPr lang="en-US" dirty="0" err="1"/>
              <a:t>NoVisaRequirement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16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51068"/>
            <a:ext cx="7620000" cy="16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62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context = ontology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736" y="2793966"/>
            <a:ext cx="6477000" cy="1770551"/>
          </a:xfrm>
        </p:spPr>
        <p:txBody>
          <a:bodyPr/>
          <a:lstStyle/>
          <a:p>
            <a:r>
              <a:rPr lang="en-US" dirty="0"/>
              <a:t>An ontology of human anatomy is an ontology of anatomy</a:t>
            </a:r>
          </a:p>
          <a:p>
            <a:r>
              <a:rPr lang="en-US" dirty="0"/>
              <a:t>In any ontology the concept </a:t>
            </a:r>
            <a:r>
              <a:rPr lang="en-US" dirty="0" err="1"/>
              <a:t>HumanHeart</a:t>
            </a:r>
            <a:r>
              <a:rPr lang="en-US" dirty="0"/>
              <a:t> corresponds to the concept Heart in an ontology of the human anatomy</a:t>
            </a:r>
          </a:p>
          <a:p>
            <a:r>
              <a:rPr lang="en-US" dirty="0"/>
              <a:t>In every anatomical ontology the heart is an organ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17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49" y="1270049"/>
            <a:ext cx="6935778" cy="94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6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Describing alignments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18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19" y="2347122"/>
            <a:ext cx="6946468" cy="159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08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8CFC-7F2B-2741-BD61-C63AEB35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on the SW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38E8-D370-AE49-B6A2-81EFDF786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individual axioms</a:t>
            </a:r>
          </a:p>
          <a:p>
            <a:r>
              <a:rPr lang="en-US" dirty="0"/>
              <a:t>representing class/role axioms</a:t>
            </a:r>
          </a:p>
          <a:p>
            <a:r>
              <a:rPr lang="en-US" dirty="0"/>
              <a:t>reasoning rules</a:t>
            </a:r>
          </a:p>
          <a:p>
            <a:r>
              <a:rPr lang="en-US" dirty="0"/>
              <a:t>extension to context sets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0717-A9A8-8A4C-8A70-B0DED64A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8F78-7EA9-1245-B849-25F4B165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6420B-1F0F-0C4D-B070-1E674181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7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semantic indexing of 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094298"/>
            <a:ext cx="4476273" cy="39857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[...]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Description Logics</a:t>
            </a:r>
            <a:r>
              <a:rPr lang="en-US" dirty="0"/>
              <a:t> (DLs) </a:t>
            </a:r>
            <a:r>
              <a:rPr lang="en-US" dirty="0">
                <a:solidFill>
                  <a:srgbClr val="0000FF"/>
                </a:solidFill>
              </a:rPr>
              <a:t>are</a:t>
            </a:r>
            <a:r>
              <a:rPr lang="en-US" dirty="0"/>
              <a:t> popular knowledge representation formalisms, whose most </a:t>
            </a:r>
            <a:r>
              <a:rPr lang="en-US" dirty="0">
                <a:solidFill>
                  <a:srgbClr val="0000FF"/>
                </a:solidFill>
              </a:rPr>
              <a:t>prominent application is</a:t>
            </a:r>
            <a:r>
              <a:rPr lang="en-US" dirty="0"/>
              <a:t> the design of ontologies </a:t>
            </a:r>
          </a:p>
          <a:p>
            <a:pPr marL="0" indent="0">
              <a:buNone/>
            </a:pPr>
            <a:r>
              <a:rPr lang="en-US" dirty="0"/>
              <a:t>[...]</a:t>
            </a:r>
          </a:p>
          <a:p>
            <a:pPr marL="0" indent="0">
              <a:buNone/>
            </a:pPr>
            <a:r>
              <a:rPr lang="en-US" dirty="0">
                <a:solidFill>
                  <a:srgbClr val="FFAA00"/>
                </a:solidFill>
              </a:rPr>
              <a:t>Under the standard </a:t>
            </a:r>
            <a:r>
              <a:rPr lang="en-US" dirty="0" err="1">
                <a:solidFill>
                  <a:srgbClr val="FFAA00"/>
                </a:solidFill>
              </a:rPr>
              <a:t>Kripkean</a:t>
            </a:r>
            <a:r>
              <a:rPr lang="en-US" dirty="0">
                <a:solidFill>
                  <a:srgbClr val="FFAA00"/>
                </a:solidFill>
              </a:rPr>
              <a:t> semantics</a:t>
            </a:r>
            <a:r>
              <a:rPr lang="en-US" dirty="0"/>
              <a:t>, a </a:t>
            </a:r>
            <a:r>
              <a:rPr lang="en-US" dirty="0">
                <a:solidFill>
                  <a:srgbClr val="FF0000"/>
                </a:solidFill>
              </a:rPr>
              <a:t>DL</a:t>
            </a:r>
            <a:r>
              <a:rPr lang="en-US" dirty="0"/>
              <a:t> ontology </a:t>
            </a:r>
            <a:r>
              <a:rPr lang="en-US" dirty="0">
                <a:solidFill>
                  <a:srgbClr val="3366FF"/>
                </a:solidFill>
              </a:rPr>
              <a:t>forces</a:t>
            </a:r>
            <a:r>
              <a:rPr lang="en-US" dirty="0"/>
              <a:t> a unique, global view on the represented world, in which the ontology axioms are interpreted as universally true.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274820" y="976989"/>
            <a:ext cx="525212" cy="39663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761970"/>
            <a:r>
              <a:rPr lang="en-US" sz="1333" dirty="0">
                <a:ea typeface="ＭＳ Ｐゴシック" charset="-128"/>
                <a:cs typeface="ＭＳ Ｐゴシック" charset="-128"/>
              </a:rPr>
              <a:t>DL</a:t>
            </a:r>
            <a:endParaRPr lang="en-US" sz="1667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793161" y="1891057"/>
            <a:ext cx="1483215" cy="6850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761970"/>
            <a:r>
              <a:rPr lang="en-US" sz="1333" dirty="0">
                <a:ea typeface="ＭＳ Ｐゴシック" charset="-128"/>
                <a:cs typeface="ＭＳ Ｐゴシック" charset="-128"/>
              </a:rPr>
              <a:t>Design of</a:t>
            </a:r>
          </a:p>
          <a:p>
            <a:pPr defTabSz="761970"/>
            <a:r>
              <a:rPr lang="en-US" sz="1333" dirty="0">
                <a:ea typeface="ＭＳ Ｐゴシック" charset="-128"/>
                <a:cs typeface="ＭＳ Ｐゴシック" charset="-128"/>
              </a:rPr>
              <a:t>Ontologies</a:t>
            </a:r>
          </a:p>
        </p:txBody>
      </p:sp>
      <p:cxnSp>
        <p:nvCxnSpPr>
          <p:cNvPr id="11" name="Straight Arrow Connector 10"/>
          <p:cNvCxnSpPr>
            <a:stCxn id="8" idx="5"/>
            <a:endCxn id="9" idx="0"/>
          </p:cNvCxnSpPr>
          <p:nvPr/>
        </p:nvCxnSpPr>
        <p:spPr bwMode="auto">
          <a:xfrm>
            <a:off x="6723116" y="1315540"/>
            <a:ext cx="811653" cy="57551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5895906" y="3987278"/>
            <a:ext cx="1832605" cy="6850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761970"/>
            <a:r>
              <a:rPr lang="en-US" sz="1333" dirty="0">
                <a:ea typeface="ＭＳ Ｐゴシック" charset="-128"/>
                <a:cs typeface="ＭＳ Ｐゴシック" charset="-128"/>
              </a:rPr>
              <a:t>Unique global</a:t>
            </a:r>
          </a:p>
          <a:p>
            <a:pPr defTabSz="761970"/>
            <a:r>
              <a:rPr lang="en-US" sz="1333" dirty="0">
                <a:ea typeface="ＭＳ Ｐゴシック" charset="-128"/>
                <a:cs typeface="ＭＳ Ｐゴシック" charset="-128"/>
              </a:rPr>
              <a:t>view</a:t>
            </a:r>
          </a:p>
        </p:txBody>
      </p:sp>
      <p:cxnSp>
        <p:nvCxnSpPr>
          <p:cNvPr id="14" name="Straight Arrow Connector 13"/>
          <p:cNvCxnSpPr>
            <a:stCxn id="8" idx="4"/>
            <a:endCxn id="13" idx="0"/>
          </p:cNvCxnSpPr>
          <p:nvPr/>
        </p:nvCxnSpPr>
        <p:spPr bwMode="auto">
          <a:xfrm>
            <a:off x="6537426" y="1373626"/>
            <a:ext cx="274783" cy="261365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A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198173" y="3113803"/>
            <a:ext cx="1005403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MU Concrete Roman"/>
                <a:cs typeface="CMU Concrete Roman"/>
              </a:rPr>
              <a:t>forces [?]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22711" y="1343209"/>
            <a:ext cx="122180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MU Concrete Roman"/>
                <a:cs typeface="CMU Concrete Roman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78700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3AC8F3-3D5B-27E3-7F7A-BF09F5CE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EC3DF-3A13-2BDF-CC0B-C43CA17D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F7829-B977-4E66-0F75-76D5AB5D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48BE-D65E-9D34-A7D8-840281F2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20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00CC71-1F8F-5FEC-8824-D5D1EA6ED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81" y="1559859"/>
            <a:ext cx="8491257" cy="31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84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9380-D173-D4FA-4421-9545754B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86489-01E6-5756-0D90-35C83393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5A0D1-C2DD-783B-357E-AD4B4AEF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B0520-D00A-387F-0491-BDA17EB6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EA39-4858-6242-8345-127FF54B27B1}" type="slidenum">
              <a:rPr lang="en-US" smtClean="0"/>
              <a:pPr>
                <a:defRPr/>
              </a:pPr>
              <a:t>21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F6715-1C96-F38D-483B-257EBE2DE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38" y="1792941"/>
            <a:ext cx="8525523" cy="24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03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0D6A-F933-4841-BA8B-93A4F486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 of the OWL2 RL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9F1C-0BC7-FE46-B0A1-DEFE8FB6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E4154-5B8B-7146-A9AD-37B01172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67DF7-C376-FF4C-B61B-FF08AC01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4F0E5-731E-F245-AE28-B78D45D5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22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4A2554-26C7-3E49-995E-FEEFD3E53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95396"/>
            <a:ext cx="7620000" cy="432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3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88E6-62F1-0C4F-B1D4-C5CF5C12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F7A1E-3CB2-A245-989B-A15F21A1E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9D455-E201-714F-A033-D8FB9C4F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9BBF0-1C81-1F4D-8999-802FFF6F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BD36-499A-734E-A9F2-C7BABC8C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3A9FD-70C8-5845-8AD7-B055A14C1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24064"/>
            <a:ext cx="7620000" cy="426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89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349A-C87F-F948-8FA7-8BE4C68D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F7195-61D0-2C46-9C99-3D29AF4AD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463BD-BBE6-1E4D-95F3-09609280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2AC41-D677-914B-9354-6AF7A683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AF9BF-72D9-E44D-81E8-3ED58775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742AB-0C27-8C47-8A0B-8D902B72F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07949"/>
            <a:ext cx="7620000" cy="28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20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8B1C-E3B8-9B4C-BB21-FF50FB32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1EC6-667F-F942-A8AB-AAEB21AE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88628-2A97-7F48-A6C9-560011BE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D3049-6A50-3844-B7E4-1E018DB4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B9B85-1A89-134C-B6AA-DF8608D7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25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4359A-642E-5C42-A28C-1EA2E8536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4635"/>
            <a:ext cx="7620000" cy="34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6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McCarthy theory of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replace logical formulas </a:t>
            </a:r>
            <a:r>
              <a:rPr lang="en-US" dirty="0" err="1"/>
              <a:t>φ</a:t>
            </a:r>
            <a:r>
              <a:rPr lang="en-US" dirty="0"/>
              <a:t>, as the basic knowledge carriers, with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ist</a:t>
            </a:r>
            <a:r>
              <a:rPr lang="en-US" dirty="0"/>
              <a:t>(</a:t>
            </a:r>
            <a:r>
              <a:rPr lang="en-US" dirty="0" err="1"/>
              <a:t>c,φ</a:t>
            </a:r>
            <a:r>
              <a:rPr lang="en-US" dirty="0"/>
              <a:t>) stating that </a:t>
            </a:r>
            <a:r>
              <a:rPr lang="en-US" dirty="0" err="1"/>
              <a:t>φ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 c</a:t>
            </a:r>
            <a:r>
              <a:rPr lang="en-US" dirty="0"/>
              <a:t>,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9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Postulates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Contexts are formal objects. </a:t>
            </a:r>
          </a:p>
          <a:p>
            <a:pPr lvl="1"/>
            <a:r>
              <a:rPr lang="en-US" dirty="0"/>
              <a:t>anything that can be denoted by a first-order term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2. Contexts have properties and can be described. </a:t>
            </a:r>
          </a:p>
          <a:p>
            <a:pPr lvl="1"/>
            <a:r>
              <a:rPr lang="en-US" dirty="0"/>
              <a:t>allows ∀x(C(x) → </a:t>
            </a:r>
            <a:r>
              <a:rPr lang="en-US" dirty="0" err="1"/>
              <a:t>ist</a:t>
            </a:r>
            <a:r>
              <a:rPr lang="en-US" dirty="0"/>
              <a:t> (x, </a:t>
            </a:r>
            <a:r>
              <a:rPr lang="en-US" dirty="0" err="1"/>
              <a:t>φ</a:t>
            </a:r>
            <a:r>
              <a:rPr lang="en-US" dirty="0"/>
              <a:t>)), </a:t>
            </a:r>
            <a:br>
              <a:rPr lang="en-US" dirty="0"/>
            </a:br>
            <a:r>
              <a:rPr lang="en-US" dirty="0"/>
              <a:t>expressing that </a:t>
            </a:r>
            <a:r>
              <a:rPr lang="en-US" dirty="0" err="1"/>
              <a:t>φ</a:t>
            </a:r>
            <a:r>
              <a:rPr lang="en-US" dirty="0"/>
              <a:t> is true in every context of type C .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3. Contexts are organized in relational structures. </a:t>
            </a:r>
          </a:p>
          <a:p>
            <a:pPr lvl="1"/>
            <a:r>
              <a:rPr lang="en-US" dirty="0"/>
              <a:t>contexts are often accessed from other contexts. Formally, this can be captured by allowing </a:t>
            </a:r>
            <a:r>
              <a:rPr lang="en-US" dirty="0" err="1"/>
              <a:t>nestings</a:t>
            </a:r>
            <a:r>
              <a:rPr lang="en-US" dirty="0"/>
              <a:t> of the form </a:t>
            </a:r>
            <a:r>
              <a:rPr lang="en-US" dirty="0" err="1"/>
              <a:t>ist</a:t>
            </a:r>
            <a:r>
              <a:rPr lang="en-US" dirty="0"/>
              <a:t>(c, </a:t>
            </a:r>
            <a:r>
              <a:rPr lang="en-US" dirty="0" err="1"/>
              <a:t>ist</a:t>
            </a:r>
            <a:r>
              <a:rPr lang="en-US" dirty="0"/>
              <a:t>(d, </a:t>
            </a:r>
            <a:r>
              <a:rPr lang="en-US" dirty="0" err="1"/>
              <a:t>φ</a:t>
            </a:r>
            <a:r>
              <a:rPr lang="en-US" dirty="0"/>
              <a:t>)).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9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22" y="190501"/>
            <a:ext cx="7170978" cy="50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2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Logic of Context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Description Logic of Context C(LC,LO) consists of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DL </a:t>
            </a:r>
            <a:r>
              <a:rPr lang="en-US" dirty="0">
                <a:solidFill>
                  <a:srgbClr val="FF0000"/>
                </a:solidFill>
              </a:rPr>
              <a:t>context language</a:t>
            </a:r>
            <a:r>
              <a:rPr lang="en-US" dirty="0"/>
              <a:t> LC supporting context descriptions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object language</a:t>
            </a:r>
            <a:r>
              <a:rPr lang="en-US" dirty="0"/>
              <a:t> LO equipped with context operators for representing object knowledge relative to contexts.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context language</a:t>
            </a:r>
            <a:r>
              <a:rPr lang="en-US" dirty="0"/>
              <a:t> is a DL language LC over the vocabulary </a:t>
            </a:r>
            <a:r>
              <a:rPr lang="en-US" dirty="0" err="1"/>
              <a:t>Γ</a:t>
            </a:r>
            <a:r>
              <a:rPr lang="en-US" dirty="0"/>
              <a:t> = (M</a:t>
            </a:r>
            <a:r>
              <a:rPr lang="en-US" baseline="-25000" dirty="0"/>
              <a:t>C</a:t>
            </a:r>
            <a:r>
              <a:rPr lang="en-US" dirty="0"/>
              <a:t> , M</a:t>
            </a:r>
            <a:r>
              <a:rPr lang="en-US" baseline="-25000" dirty="0"/>
              <a:t>R</a:t>
            </a:r>
            <a:r>
              <a:rPr lang="en-US" dirty="0"/>
              <a:t> , M</a:t>
            </a:r>
            <a:r>
              <a:rPr lang="en-US" baseline="-25000" dirty="0"/>
              <a:t>I</a:t>
            </a:r>
            <a:r>
              <a:rPr lang="en-US" dirty="0"/>
              <a:t> ), (concepts, roles, individuals)</a:t>
            </a:r>
          </a:p>
          <a:p>
            <a:pPr marL="0" indent="0">
              <a:buNone/>
            </a:pPr>
            <a:r>
              <a:rPr lang="en-US" dirty="0"/>
              <a:t>with a designated subset M</a:t>
            </a:r>
            <a:r>
              <a:rPr lang="en-US" baseline="-25000" dirty="0"/>
              <a:t>I</a:t>
            </a:r>
            <a:r>
              <a:rPr lang="en-US" baseline="30000" dirty="0"/>
              <a:t>⋆</a:t>
            </a:r>
            <a:r>
              <a:rPr lang="en-US" dirty="0"/>
              <a:t> ⊆ M</a:t>
            </a:r>
            <a:r>
              <a:rPr lang="en-US" baseline="-25000" dirty="0"/>
              <a:t>I</a:t>
            </a:r>
            <a:r>
              <a:rPr lang="en-US" dirty="0"/>
              <a:t> (the context names) 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20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object language of C(LC, LO) is the smallest language containing LO and closed under the constructors of LO and one of the two types of concept-forming operators:</a:t>
            </a:r>
          </a:p>
          <a:p>
            <a:endParaRPr lang="en-US" dirty="0"/>
          </a:p>
          <a:p>
            <a:pPr lvl="1"/>
            <a:r>
              <a:rPr lang="en-US" dirty="0"/>
              <a:t>⟨</a:t>
            </a:r>
            <a:r>
              <a:rPr lang="en-US" dirty="0" err="1"/>
              <a:t>r.C</a:t>
            </a:r>
            <a:r>
              <a:rPr lang="en-US" dirty="0"/>
              <a:t>⟩ D | [</a:t>
            </a:r>
            <a:r>
              <a:rPr lang="en-US" dirty="0" err="1"/>
              <a:t>r.C</a:t>
            </a:r>
            <a:r>
              <a:rPr lang="en-US" dirty="0"/>
              <a:t>] D 	(F1) </a:t>
            </a:r>
          </a:p>
          <a:p>
            <a:pPr lvl="1"/>
            <a:r>
              <a:rPr lang="en-US" dirty="0"/>
              <a:t>⟨C⟩D | [C]D 	(F2)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 C is a concept and r a role of the context language and D is a concept of the object language.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5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the contextual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⟨C⟩ D </a:t>
            </a:r>
          </a:p>
          <a:p>
            <a:pPr marL="345268" lvl="1" indent="0">
              <a:buNone/>
            </a:pPr>
            <a:r>
              <a:rPr lang="en-US" dirty="0"/>
              <a:t>all objects which are D in </a:t>
            </a:r>
            <a:r>
              <a:rPr lang="en-US" dirty="0">
                <a:solidFill>
                  <a:srgbClr val="0070C0"/>
                </a:solidFill>
              </a:rPr>
              <a:t>some</a:t>
            </a:r>
            <a:r>
              <a:rPr lang="en-US" dirty="0"/>
              <a:t> context of type C, </a:t>
            </a:r>
          </a:p>
          <a:p>
            <a:pPr marL="0" indent="0">
              <a:buNone/>
            </a:pPr>
            <a:r>
              <a:rPr lang="en-US" dirty="0"/>
              <a:t>[C] D</a:t>
            </a:r>
          </a:p>
          <a:p>
            <a:pPr marL="345268" lvl="1" indent="0">
              <a:buNone/>
            </a:pPr>
            <a:r>
              <a:rPr lang="en-US" dirty="0"/>
              <a:t>all objects which are D in </a:t>
            </a:r>
            <a:r>
              <a:rPr lang="en-US" dirty="0">
                <a:solidFill>
                  <a:srgbClr val="0070C0"/>
                </a:solidFill>
              </a:rPr>
              <a:t>every</a:t>
            </a:r>
            <a:r>
              <a:rPr lang="en-US" dirty="0"/>
              <a:t> such context.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⟨</a:t>
            </a:r>
            <a:r>
              <a:rPr lang="en-US" dirty="0" err="1"/>
              <a:t>r.C</a:t>
            </a:r>
            <a:r>
              <a:rPr lang="en-US" dirty="0"/>
              <a:t>⟩ D </a:t>
            </a:r>
          </a:p>
          <a:p>
            <a:pPr marL="345268" lvl="1" indent="0">
              <a:buNone/>
            </a:pPr>
            <a:r>
              <a:rPr lang="en-US" dirty="0"/>
              <a:t>all objects which are D in </a:t>
            </a:r>
            <a:r>
              <a:rPr lang="en-US" dirty="0">
                <a:solidFill>
                  <a:srgbClr val="0070C0"/>
                </a:solidFill>
              </a:rPr>
              <a:t>some</a:t>
            </a:r>
            <a:r>
              <a:rPr lang="en-US" dirty="0"/>
              <a:t> context of type C accessible from the current one through r. 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r.C</a:t>
            </a:r>
            <a:r>
              <a:rPr lang="en-US" dirty="0"/>
              <a:t>] D </a:t>
            </a:r>
          </a:p>
          <a:p>
            <a:pPr marL="345268" lvl="1" indent="0">
              <a:buNone/>
            </a:pPr>
            <a:r>
              <a:rPr lang="en-US" dirty="0"/>
              <a:t>all objects which are D in </a:t>
            </a:r>
            <a:r>
              <a:rPr lang="en-US" dirty="0">
                <a:solidFill>
                  <a:srgbClr val="0070C0"/>
                </a:solidFill>
              </a:rPr>
              <a:t>every</a:t>
            </a:r>
            <a:r>
              <a:rPr lang="en-US" dirty="0"/>
              <a:t> such context.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6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⟨</a:t>
            </a:r>
            <a:r>
              <a:rPr lang="en-US" dirty="0" err="1"/>
              <a:t>EuropeanCountry</a:t>
            </a:r>
            <a:r>
              <a:rPr lang="en-US" dirty="0"/>
              <a:t>⟩ Citizen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concept Citizen in some context of type </a:t>
            </a:r>
            <a:r>
              <a:rPr lang="en-US" dirty="0" err="1"/>
              <a:t>EuropeanCountry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⟨</a:t>
            </a:r>
            <a:r>
              <a:rPr lang="en-US" dirty="0" err="1"/>
              <a:t>neighbor.Country</a:t>
            </a:r>
            <a:r>
              <a:rPr lang="en-US" dirty="0"/>
              <a:t>⟩ Citizen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concept Citizen in some context of type Country accessible through the neighbor relation from the current context.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Contextual ontologies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UNIGE - G. Falquet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64E5-D194-0A42-BA71-81E7537E5B32}" type="slidenum">
              <a:rPr lang="en-US" smtClean="0"/>
              <a:pPr>
                <a:defRPr/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6763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72C21"/>
      </a:hlink>
      <a:folHlink>
        <a:srgbClr val="99CC00"/>
      </a:folHlink>
    </a:clrScheme>
    <a:fontScheme name="Blank Presentation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MU Concrete Roman"/>
            <a:cs typeface="CMU Concrete Roman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38786</TotalTime>
  <Words>1129</Words>
  <Application>Microsoft Macintosh PowerPoint</Application>
  <PresentationFormat>On-screen Show (16:10)</PresentationFormat>
  <Paragraphs>200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Cambria Math</vt:lpstr>
      <vt:lpstr>CMU Concrete Roman</vt:lpstr>
      <vt:lpstr>LM Sans 10</vt:lpstr>
      <vt:lpstr>Lucida Grande</vt:lpstr>
      <vt:lpstr>System Font Regular</vt:lpstr>
      <vt:lpstr>Wingdings</vt:lpstr>
      <vt:lpstr>Blank Presentation</vt:lpstr>
      <vt:lpstr>Contextual ontologies</vt:lpstr>
      <vt:lpstr>e.g. semantic indexing of texts</vt:lpstr>
      <vt:lpstr>McCarthy theory of contexts</vt:lpstr>
      <vt:lpstr>Postulates</vt:lpstr>
      <vt:lpstr>PowerPoint Presentation</vt:lpstr>
      <vt:lpstr>Description Logic of Context </vt:lpstr>
      <vt:lpstr>Object language</vt:lpstr>
      <vt:lpstr>Meaning of the contextual expressions</vt:lpstr>
      <vt:lpstr>PowerPoint Presentation</vt:lpstr>
      <vt:lpstr>Knowledge base</vt:lpstr>
      <vt:lpstr>meaning of the assertions</vt:lpstr>
      <vt:lpstr>meaning of the assertions</vt:lpstr>
      <vt:lpstr>formal interpretation of the language</vt:lpstr>
      <vt:lpstr>Contextual interpretation</vt:lpstr>
      <vt:lpstr>PowerPoint Presentation</vt:lpstr>
      <vt:lpstr>Example: geographic context</vt:lpstr>
      <vt:lpstr>Example: context = ontology</vt:lpstr>
      <vt:lpstr>Example: Describing alignments</vt:lpstr>
      <vt:lpstr>Implementation on the SW</vt:lpstr>
      <vt:lpstr>PowerPoint Presentation</vt:lpstr>
      <vt:lpstr>PowerPoint Presentation</vt:lpstr>
      <vt:lpstr>Adaptation of the OWL2 RL Rules</vt:lpstr>
      <vt:lpstr>PowerPoint Presentation</vt:lpstr>
      <vt:lpstr>PowerPoint Presentation</vt:lpstr>
      <vt:lpstr>PowerPoint Presentation</vt:lpstr>
    </vt:vector>
  </TitlesOfParts>
  <Company>-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Ontologies</dc:title>
  <dc:creator>- -</dc:creator>
  <cp:lastModifiedBy>Gilles Falquet</cp:lastModifiedBy>
  <cp:revision>389</cp:revision>
  <cp:lastPrinted>2009-10-06T07:22:47Z</cp:lastPrinted>
  <dcterms:created xsi:type="dcterms:W3CDTF">2009-10-07T22:02:21Z</dcterms:created>
  <dcterms:modified xsi:type="dcterms:W3CDTF">2022-12-07T11:05:40Z</dcterms:modified>
</cp:coreProperties>
</file>