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7" r:id="rId3"/>
    <p:sldId id="257" r:id="rId4"/>
    <p:sldId id="334" r:id="rId5"/>
    <p:sldId id="335" r:id="rId6"/>
    <p:sldId id="351" r:id="rId7"/>
    <p:sldId id="262" r:id="rId8"/>
    <p:sldId id="263" r:id="rId9"/>
    <p:sldId id="274" r:id="rId10"/>
    <p:sldId id="280" r:id="rId11"/>
    <p:sldId id="268" r:id="rId12"/>
    <p:sldId id="319" r:id="rId13"/>
    <p:sldId id="281" r:id="rId14"/>
    <p:sldId id="278" r:id="rId15"/>
    <p:sldId id="282" r:id="rId16"/>
    <p:sldId id="284" r:id="rId17"/>
    <p:sldId id="285" r:id="rId18"/>
    <p:sldId id="316" r:id="rId19"/>
    <p:sldId id="288" r:id="rId20"/>
    <p:sldId id="289" r:id="rId21"/>
    <p:sldId id="320" r:id="rId22"/>
    <p:sldId id="311" r:id="rId23"/>
    <p:sldId id="312" r:id="rId24"/>
    <p:sldId id="313" r:id="rId25"/>
    <p:sldId id="314" r:id="rId26"/>
    <p:sldId id="315" r:id="rId27"/>
    <p:sldId id="264" r:id="rId28"/>
    <p:sldId id="275" r:id="rId29"/>
    <p:sldId id="265" r:id="rId30"/>
    <p:sldId id="266" r:id="rId31"/>
    <p:sldId id="267" r:id="rId32"/>
    <p:sldId id="331" r:id="rId33"/>
    <p:sldId id="353" r:id="rId34"/>
    <p:sldId id="332" r:id="rId35"/>
    <p:sldId id="333" r:id="rId36"/>
    <p:sldId id="269" r:id="rId37"/>
    <p:sldId id="326" r:id="rId38"/>
    <p:sldId id="330" r:id="rId39"/>
    <p:sldId id="324" r:id="rId40"/>
    <p:sldId id="293" r:id="rId41"/>
    <p:sldId id="352" r:id="rId42"/>
    <p:sldId id="317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30089"/>
    <a:srgbClr val="008F00"/>
    <a:srgbClr val="0D56A6"/>
    <a:srgbClr val="31B800"/>
    <a:srgbClr val="55E7CF"/>
    <a:srgbClr val="511ACF"/>
    <a:srgbClr val="55E700"/>
    <a:srgbClr val="7C19B3"/>
    <a:srgbClr val="DF7400"/>
    <a:srgbClr val="FF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9112" autoAdjust="0"/>
  </p:normalViewPr>
  <p:slideViewPr>
    <p:cSldViewPr snapToGrid="0" snapToObjects="1">
      <p:cViewPr varScale="1">
        <p:scale>
          <a:sx n="132" d="100"/>
          <a:sy n="132" d="100"/>
        </p:scale>
        <p:origin x="168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62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7A078-BB61-2149-93C0-F21B9C642FF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9147F-4EBC-C54C-9134-FE5AE727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4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8D300-3819-FC40-951F-AFEADA2BE8E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F1ED5-1F4C-5947-9628-3FB0FC8DE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7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7030A0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32702"/>
            <a:ext cx="8229600" cy="3661200"/>
          </a:xfrm>
        </p:spPr>
        <p:txBody>
          <a:bodyPr anchor="ctr" anchorCtr="0"/>
          <a:lstStyle>
            <a:lvl1pPr marL="257175" indent="-257175">
              <a:buClr>
                <a:srgbClr val="0070C0"/>
              </a:buClr>
              <a:buFont typeface="Wingdings" pitchFamily="2" charset="2"/>
              <a:buChar char="§"/>
              <a:defRPr>
                <a:latin typeface="Lucida Sans" panose="020B0602030504020204" pitchFamily="34" charset="77"/>
              </a:defRPr>
            </a:lvl1pPr>
            <a:lvl2pPr marL="557213" indent="-214313">
              <a:buClr>
                <a:srgbClr val="FF0000"/>
              </a:buClr>
              <a:buFont typeface="Wingdings" pitchFamily="2" charset="2"/>
              <a:buChar char="§"/>
              <a:defRPr>
                <a:latin typeface="Lucida Sans" panose="020B0602030504020204" pitchFamily="34" charset="77"/>
              </a:defRPr>
            </a:lvl2pPr>
            <a:lvl3pPr marL="857250" indent="-171450">
              <a:buClr>
                <a:srgbClr val="FFC000"/>
              </a:buClr>
              <a:buFont typeface="Wingdings" pitchFamily="2" charset="2"/>
              <a:buChar char="§"/>
              <a:defRPr>
                <a:latin typeface="Lucida Sans" panose="020B0602030504020204" pitchFamily="34" charset="77"/>
              </a:defRPr>
            </a:lvl3pPr>
            <a:lvl4pPr>
              <a:defRPr>
                <a:latin typeface="Lucida Sans" panose="020B0602030504020204" pitchFamily="34" charset="77"/>
              </a:defRPr>
            </a:lvl4pPr>
            <a:lvl5pPr>
              <a:defRPr>
                <a:latin typeface="Lucida Sans" panose="020B0602030504020204" pitchFamily="34" charset="77"/>
              </a:defRPr>
            </a:lvl5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8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2702"/>
            <a:ext cx="8229600" cy="366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667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rgbClr val="130089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Home/Lassil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Home/Lassil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Home/Lassil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" TargetMode="External"/><Relationship Id="rId2" Type="http://schemas.openxmlformats.org/officeDocument/2006/relationships/hyperlink" Target="http://cui.unige.ch/sw-course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RDF</a:t>
            </a:r>
            <a:br>
              <a:rPr lang="en-US" b="1" dirty="0"/>
            </a:br>
            <a:r>
              <a:rPr lang="en-US" b="1" dirty="0"/>
              <a:t>Resource Description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2469" y="2914650"/>
            <a:ext cx="4269831" cy="1314450"/>
          </a:xfrm>
        </p:spPr>
        <p:txBody>
          <a:bodyPr/>
          <a:lstStyle/>
          <a:p>
            <a:pPr algn="l"/>
            <a:r>
              <a:rPr lang="en-US" dirty="0"/>
              <a:t>Gilles </a:t>
            </a:r>
            <a:r>
              <a:rPr lang="en-US" dirty="0" err="1"/>
              <a:t>Falquet</a:t>
            </a:r>
            <a:r>
              <a:rPr lang="en-US" dirty="0"/>
              <a:t>, Claudine </a:t>
            </a:r>
            <a:r>
              <a:rPr lang="en-US" dirty="0" err="1"/>
              <a:t>Métral</a:t>
            </a:r>
            <a:endParaRPr lang="en-US" dirty="0"/>
          </a:p>
          <a:p>
            <a:pPr algn="l"/>
            <a:r>
              <a:rPr lang="en-US" dirty="0"/>
              <a:t>Semantic Web Technologies</a:t>
            </a:r>
          </a:p>
          <a:p>
            <a:pPr algn="l"/>
            <a:r>
              <a:rPr lang="en-US" dirty="0"/>
              <a:t>2021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8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/>
              <a:t>Draw an RDF graph that represents the following situation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Bob has a cat. The name of this cat is Felix and he is 6 years old. Felix has two friends: Tiger and Einstein.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/>
              <a:t>Add the facts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Bob is married with Alice since 2008-08-01</a:t>
            </a:r>
          </a:p>
          <a:p>
            <a:r>
              <a:rPr lang="en-US" dirty="0"/>
              <a:t>Bob has two other cats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32702"/>
            <a:ext cx="6172200" cy="1331702"/>
          </a:xfrm>
        </p:spPr>
        <p:txBody>
          <a:bodyPr/>
          <a:lstStyle/>
          <a:p>
            <a:r>
              <a:rPr lang="en-US" dirty="0"/>
              <a:t>Nodes that are anonymous, not identified by a URI</a:t>
            </a:r>
          </a:p>
          <a:p>
            <a:r>
              <a:rPr lang="en-US" dirty="0"/>
              <a:t>Only locally identified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"The address of Armand is 23 </a:t>
            </a:r>
            <a:r>
              <a:rPr lang="en-US" dirty="0" err="1"/>
              <a:t>chemin</a:t>
            </a:r>
            <a:r>
              <a:rPr lang="en-US" dirty="0"/>
              <a:t> des </a:t>
            </a:r>
            <a:r>
              <a:rPr lang="en-US" dirty="0" err="1"/>
              <a:t>Anaphores</a:t>
            </a:r>
            <a:r>
              <a:rPr lang="en-US" dirty="0"/>
              <a:t>, Lausanne"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08723" y="2353382"/>
            <a:ext cx="1545329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sw:Armand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90827" y="3252341"/>
            <a:ext cx="1146848" cy="39845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49746" y="3079873"/>
            <a:ext cx="1866057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sw:Lausanne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4"/>
            <a:endCxn id="8" idx="1"/>
          </p:cNvCxnSpPr>
          <p:nvPr/>
        </p:nvCxnSpPr>
        <p:spPr>
          <a:xfrm>
            <a:off x="2481388" y="2751840"/>
            <a:ext cx="1077392" cy="558854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0222" y="2802874"/>
            <a:ext cx="966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sw:address</a:t>
            </a:r>
            <a:endParaRPr lang="en-US" sz="1350" dirty="0"/>
          </a:p>
        </p:txBody>
      </p: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>
          <a:xfrm flipV="1">
            <a:off x="4537675" y="3279102"/>
            <a:ext cx="1312071" cy="172468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14611" y="3670817"/>
            <a:ext cx="8326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sw:street</a:t>
            </a:r>
            <a:endParaRPr lang="en-US" sz="1350" dirty="0"/>
          </a:p>
        </p:txBody>
      </p:sp>
      <p:sp>
        <p:nvSpPr>
          <p:cNvPr id="14" name="Rectangle 13"/>
          <p:cNvSpPr/>
          <p:nvPr/>
        </p:nvSpPr>
        <p:spPr>
          <a:xfrm>
            <a:off x="5875967" y="4037702"/>
            <a:ext cx="1389824" cy="437331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</a:t>
            </a:r>
            <a:r>
              <a:rPr lang="en-US" sz="1350" dirty="0" err="1">
                <a:solidFill>
                  <a:srgbClr val="000000"/>
                </a:solidFill>
              </a:rPr>
              <a:t>chemin</a:t>
            </a:r>
            <a:r>
              <a:rPr lang="en-US" sz="1350" dirty="0">
                <a:solidFill>
                  <a:srgbClr val="000000"/>
                </a:solidFill>
              </a:rPr>
              <a:t> des </a:t>
            </a:r>
            <a:r>
              <a:rPr lang="en-US" sz="1350" dirty="0" err="1">
                <a:solidFill>
                  <a:srgbClr val="000000"/>
                </a:solidFill>
              </a:rPr>
              <a:t>Anaphores</a:t>
            </a:r>
            <a:r>
              <a:rPr lang="en-US" sz="1350" dirty="0">
                <a:solidFill>
                  <a:srgbClr val="000000"/>
                </a:solidFill>
              </a:rPr>
              <a:t>"</a:t>
            </a:r>
          </a:p>
        </p:txBody>
      </p:sp>
      <p:cxnSp>
        <p:nvCxnSpPr>
          <p:cNvPr id="15" name="Straight Arrow Connector 14"/>
          <p:cNvCxnSpPr>
            <a:stCxn id="8" idx="5"/>
            <a:endCxn id="14" idx="1"/>
          </p:cNvCxnSpPr>
          <p:nvPr/>
        </p:nvCxnSpPr>
        <p:spPr>
          <a:xfrm>
            <a:off x="4369723" y="3592444"/>
            <a:ext cx="1506245" cy="663923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462" y="3899202"/>
            <a:ext cx="1062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sw:street-no</a:t>
            </a:r>
            <a:endParaRPr 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5086937" y="2941373"/>
            <a:ext cx="6711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sw:city</a:t>
            </a:r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3828516" y="4303800"/>
            <a:ext cx="1494402" cy="437331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"23"^^</a:t>
            </a:r>
            <a:r>
              <a:rPr lang="en-US" sz="1350" dirty="0" err="1">
                <a:solidFill>
                  <a:srgbClr val="000000"/>
                </a:solidFill>
              </a:rPr>
              <a:t>xsd:integer</a:t>
            </a:r>
            <a:endParaRPr lang="en-US" sz="135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>
            <a:cxnSpLocks/>
            <a:stCxn id="8" idx="4"/>
            <a:endCxn id="26" idx="0"/>
          </p:cNvCxnSpPr>
          <p:nvPr/>
        </p:nvCxnSpPr>
        <p:spPr>
          <a:xfrm>
            <a:off x="3964251" y="3650798"/>
            <a:ext cx="611466" cy="653002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33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nodes correspond to existentially quantified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08723" y="1621845"/>
            <a:ext cx="1545329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sw:Armand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913" y="2287607"/>
            <a:ext cx="1146848" cy="39845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49746" y="2348336"/>
            <a:ext cx="1866057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sw:Lausanne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4"/>
            <a:endCxn id="8" idx="1"/>
          </p:cNvCxnSpPr>
          <p:nvPr/>
        </p:nvCxnSpPr>
        <p:spPr>
          <a:xfrm>
            <a:off x="2481388" y="2020302"/>
            <a:ext cx="1344477" cy="3256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0222" y="2071336"/>
            <a:ext cx="966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sw:address</a:t>
            </a:r>
            <a:endParaRPr lang="en-US" sz="1350" dirty="0"/>
          </a:p>
        </p:txBody>
      </p: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>
          <a:xfrm>
            <a:off x="4804760" y="2486835"/>
            <a:ext cx="1044986" cy="6072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30038" y="2547564"/>
            <a:ext cx="1062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sw:street-no</a:t>
            </a:r>
            <a:endParaRPr 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5086937" y="2209836"/>
            <a:ext cx="6711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sw:city</a:t>
            </a:r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1330960" y="2909934"/>
            <a:ext cx="1636400" cy="437331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"23"^^</a:t>
            </a:r>
            <a:r>
              <a:rPr lang="en-US" sz="1350" dirty="0" err="1">
                <a:solidFill>
                  <a:srgbClr val="000000"/>
                </a:solidFill>
              </a:rPr>
              <a:t>xsd:integer</a:t>
            </a:r>
            <a:endParaRPr lang="en-US" sz="135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>
            <a:cxnSpLocks/>
            <a:stCxn id="8" idx="4"/>
            <a:endCxn id="26" idx="3"/>
          </p:cNvCxnSpPr>
          <p:nvPr/>
        </p:nvCxnSpPr>
        <p:spPr>
          <a:xfrm flipH="1">
            <a:off x="2967360" y="2686064"/>
            <a:ext cx="1263977" cy="4425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72000" y="1122395"/>
            <a:ext cx="1545329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sw:Lili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stCxn id="7" idx="7"/>
            <a:endCxn id="20" idx="2"/>
          </p:cNvCxnSpPr>
          <p:nvPr/>
        </p:nvCxnSpPr>
        <p:spPr>
          <a:xfrm flipV="1">
            <a:off x="3027744" y="1321624"/>
            <a:ext cx="1544256" cy="3585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2726960" y="3652047"/>
            <a:ext cx="5235408" cy="10137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MU Concrete Roman"/>
                <a:ea typeface="+mn-ea"/>
                <a:cs typeface="CMU Concrete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MU Concrete Roman"/>
                <a:ea typeface="+mn-ea"/>
                <a:cs typeface="CMU Concrete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MU Concrete Roman"/>
                <a:ea typeface="+mn-ea"/>
                <a:cs typeface="CMU Concrete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MU Concrete Roman"/>
                <a:ea typeface="+mn-ea"/>
                <a:cs typeface="CMU Concrete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MU Concrete Roman"/>
                <a:ea typeface="+mn-ea"/>
                <a:cs typeface="CMU Concrete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hasFriend</a:t>
            </a: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(Armand, </a:t>
            </a:r>
            <a:r>
              <a:rPr lang="en-US" sz="15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Lili</a:t>
            </a: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∧ </a:t>
            </a:r>
          </a:p>
          <a:p>
            <a:pPr marL="0" indent="0">
              <a:buNone/>
            </a:pP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∃</a:t>
            </a:r>
            <a:r>
              <a:rPr lang="en-US" sz="1500" i="1" dirty="0">
                <a:solidFill>
                  <a:srgbClr val="7030A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x</a:t>
            </a:r>
            <a:r>
              <a:rPr lang="en-US" sz="15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address(Armand, </a:t>
            </a:r>
            <a:r>
              <a:rPr lang="en-US" sz="1500" i="1" dirty="0">
                <a:solidFill>
                  <a:srgbClr val="7030A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x</a:t>
            </a: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 ∧ city(</a:t>
            </a:r>
            <a:r>
              <a:rPr lang="en-US" sz="1500" i="1" dirty="0">
                <a:solidFill>
                  <a:srgbClr val="7030A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x</a:t>
            </a: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Lausanne) ∧ street-no(</a:t>
            </a:r>
            <a:r>
              <a:rPr lang="en-US" sz="1500" i="1" dirty="0">
                <a:solidFill>
                  <a:srgbClr val="7030A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x</a:t>
            </a: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23)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64472" y="1398417"/>
            <a:ext cx="11135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sw:hasFriend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77282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32702"/>
            <a:ext cx="6172200" cy="863681"/>
          </a:xfrm>
        </p:spPr>
        <p:txBody>
          <a:bodyPr/>
          <a:lstStyle/>
          <a:p>
            <a:r>
              <a:rPr lang="en-US" dirty="0"/>
              <a:t>The internal identifiers of blank node are interchangeable</a:t>
            </a:r>
          </a:p>
          <a:p>
            <a:r>
              <a:rPr lang="en-US" dirty="0"/>
              <a:t>Two RDF graphs have the same meaning if their only differences are the blank node identifiers.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7670" y="2146013"/>
            <a:ext cx="614959" cy="241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x:a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142" y="2640320"/>
            <a:ext cx="614959" cy="24112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:h</a:t>
            </a:r>
          </a:p>
        </p:txBody>
      </p:sp>
      <p:sp>
        <p:nvSpPr>
          <p:cNvPr id="9" name="Oval 8"/>
          <p:cNvSpPr/>
          <p:nvPr/>
        </p:nvSpPr>
        <p:spPr>
          <a:xfrm>
            <a:off x="1485900" y="3014064"/>
            <a:ext cx="614959" cy="241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x:b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69037" y="3255189"/>
            <a:ext cx="614959" cy="241125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:q</a:t>
            </a:r>
          </a:p>
        </p:txBody>
      </p:sp>
      <p:sp>
        <p:nvSpPr>
          <p:cNvPr id="11" name="Oval 10"/>
          <p:cNvSpPr/>
          <p:nvPr/>
        </p:nvSpPr>
        <p:spPr>
          <a:xfrm>
            <a:off x="1856182" y="3628933"/>
            <a:ext cx="772718" cy="241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sw:k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3996" y="2567586"/>
            <a:ext cx="695325" cy="223239"/>
          </a:xfrm>
          <a:prstGeom prst="rect">
            <a:avLst/>
          </a:prstGeom>
          <a:solidFill>
            <a:srgbClr val="FBD5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"hello"</a:t>
            </a:r>
          </a:p>
        </p:txBody>
      </p:sp>
      <p:cxnSp>
        <p:nvCxnSpPr>
          <p:cNvPr id="15" name="Straight Arrow Connector 14"/>
          <p:cNvCxnSpPr>
            <a:stCxn id="7" idx="5"/>
            <a:endCxn id="8" idx="1"/>
          </p:cNvCxnSpPr>
          <p:nvPr/>
        </p:nvCxnSpPr>
        <p:spPr>
          <a:xfrm>
            <a:off x="2222570" y="2351826"/>
            <a:ext cx="338630" cy="323807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0" idx="0"/>
          </p:cNvCxnSpPr>
          <p:nvPr/>
        </p:nvCxnSpPr>
        <p:spPr>
          <a:xfrm>
            <a:off x="2778621" y="2881446"/>
            <a:ext cx="497896" cy="373744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3" idx="1"/>
          </p:cNvCxnSpPr>
          <p:nvPr/>
        </p:nvCxnSpPr>
        <p:spPr>
          <a:xfrm flipV="1">
            <a:off x="3086100" y="2679206"/>
            <a:ext cx="497896" cy="81677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V="1">
            <a:off x="2242542" y="2902445"/>
            <a:ext cx="386359" cy="726488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856183" y="3255189"/>
            <a:ext cx="244676" cy="373744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85818" y="2328475"/>
            <a:ext cx="397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x:p</a:t>
            </a:r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086100" y="242908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x:r</a:t>
            </a:r>
            <a:endParaRPr lang="en-US" sz="1350" dirty="0"/>
          </a:p>
        </p:txBody>
      </p:sp>
      <p:sp>
        <p:nvSpPr>
          <p:cNvPr id="31" name="TextBox 30"/>
          <p:cNvSpPr txBox="1"/>
          <p:nvPr/>
        </p:nvSpPr>
        <p:spPr>
          <a:xfrm>
            <a:off x="2418333" y="3152563"/>
            <a:ext cx="397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x:q</a:t>
            </a:r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3035629" y="2875564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x:s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1680801" y="3347304"/>
            <a:ext cx="397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x:p</a:t>
            </a:r>
            <a:endParaRPr lang="en-US" sz="1350" dirty="0"/>
          </a:p>
        </p:txBody>
      </p:sp>
      <p:sp>
        <p:nvSpPr>
          <p:cNvPr id="34" name="Oval 33"/>
          <p:cNvSpPr/>
          <p:nvPr/>
        </p:nvSpPr>
        <p:spPr>
          <a:xfrm>
            <a:off x="4821870" y="2146013"/>
            <a:ext cx="614959" cy="241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x:a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436829" y="2640320"/>
            <a:ext cx="773472" cy="24112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:hop</a:t>
            </a:r>
          </a:p>
        </p:txBody>
      </p:sp>
      <p:sp>
        <p:nvSpPr>
          <p:cNvPr id="36" name="Oval 35"/>
          <p:cNvSpPr/>
          <p:nvPr/>
        </p:nvSpPr>
        <p:spPr>
          <a:xfrm>
            <a:off x="6821548" y="3657189"/>
            <a:ext cx="614959" cy="241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x:b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14291" y="3106179"/>
            <a:ext cx="614959" cy="241125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:</a:t>
            </a:r>
            <a:r>
              <a:rPr lang="en-US" sz="1350" dirty="0" err="1">
                <a:solidFill>
                  <a:schemeClr val="tx1"/>
                </a:solidFill>
              </a:rPr>
              <a:t>zz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437583" y="3602053"/>
            <a:ext cx="772718" cy="241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sw:k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8196" y="2317467"/>
            <a:ext cx="695325" cy="223239"/>
          </a:xfrm>
          <a:prstGeom prst="rect">
            <a:avLst/>
          </a:prstGeom>
          <a:solidFill>
            <a:srgbClr val="FBD5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"hello"</a:t>
            </a:r>
          </a:p>
        </p:txBody>
      </p:sp>
      <p:cxnSp>
        <p:nvCxnSpPr>
          <p:cNvPr id="40" name="Straight Arrow Connector 39"/>
          <p:cNvCxnSpPr>
            <a:stCxn id="34" idx="5"/>
            <a:endCxn id="35" idx="1"/>
          </p:cNvCxnSpPr>
          <p:nvPr/>
        </p:nvCxnSpPr>
        <p:spPr>
          <a:xfrm>
            <a:off x="5346770" y="2351826"/>
            <a:ext cx="203332" cy="323807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7" idx="0"/>
          </p:cNvCxnSpPr>
          <p:nvPr/>
        </p:nvCxnSpPr>
        <p:spPr>
          <a:xfrm>
            <a:off x="5823565" y="2881446"/>
            <a:ext cx="1298206" cy="224734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6"/>
            <a:endCxn id="39" idx="1"/>
          </p:cNvCxnSpPr>
          <p:nvPr/>
        </p:nvCxnSpPr>
        <p:spPr>
          <a:xfrm flipV="1">
            <a:off x="6210301" y="2429087"/>
            <a:ext cx="497895" cy="331796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0"/>
            <a:endCxn id="35" idx="4"/>
          </p:cNvCxnSpPr>
          <p:nvPr/>
        </p:nvCxnSpPr>
        <p:spPr>
          <a:xfrm flipH="1" flipV="1">
            <a:off x="5823565" y="2881445"/>
            <a:ext cx="377" cy="720608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6"/>
            <a:endCxn id="36" idx="2"/>
          </p:cNvCxnSpPr>
          <p:nvPr/>
        </p:nvCxnSpPr>
        <p:spPr>
          <a:xfrm>
            <a:off x="6210301" y="3722616"/>
            <a:ext cx="611247" cy="55136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0018" y="2328475"/>
            <a:ext cx="397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x:p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6169447" y="2336728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x:r</a:t>
            </a:r>
            <a:endParaRPr lang="en-US" sz="1350" dirty="0"/>
          </a:p>
        </p:txBody>
      </p:sp>
      <p:sp>
        <p:nvSpPr>
          <p:cNvPr id="47" name="TextBox 46"/>
          <p:cNvSpPr txBox="1"/>
          <p:nvPr/>
        </p:nvSpPr>
        <p:spPr>
          <a:xfrm>
            <a:off x="5510018" y="3251552"/>
            <a:ext cx="397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x:q</a:t>
            </a:r>
            <a:endParaRPr lang="en-US" sz="1350" dirty="0"/>
          </a:p>
        </p:txBody>
      </p:sp>
      <p:sp>
        <p:nvSpPr>
          <p:cNvPr id="48" name="TextBox 47"/>
          <p:cNvSpPr txBox="1"/>
          <p:nvPr/>
        </p:nvSpPr>
        <p:spPr>
          <a:xfrm>
            <a:off x="6490688" y="2790825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x:s</a:t>
            </a:r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6315307" y="3759814"/>
            <a:ext cx="397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x:p</a:t>
            </a:r>
            <a:endParaRPr lang="en-US" sz="1350" dirty="0"/>
          </a:p>
        </p:txBody>
      </p:sp>
      <p:cxnSp>
        <p:nvCxnSpPr>
          <p:cNvPr id="59" name="Straight Arrow Connector 58"/>
          <p:cNvCxnSpPr>
            <a:stCxn id="10" idx="4"/>
            <a:endCxn id="11" idx="7"/>
          </p:cNvCxnSpPr>
          <p:nvPr/>
        </p:nvCxnSpPr>
        <p:spPr>
          <a:xfrm flipH="1">
            <a:off x="2515739" y="3496314"/>
            <a:ext cx="760778" cy="167931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8" idx="7"/>
          </p:cNvCxnSpPr>
          <p:nvPr/>
        </p:nvCxnSpPr>
        <p:spPr>
          <a:xfrm flipH="1">
            <a:off x="6097140" y="3347304"/>
            <a:ext cx="873940" cy="290061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93655" y="3566179"/>
            <a:ext cx="4860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x:q2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41809" y="3166691"/>
            <a:ext cx="4860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x:q2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0391" y="3166691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/>
                <a:cs typeface="Chalkboard"/>
              </a:rPr>
              <a:t>Equivalent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60391" y="3548042"/>
            <a:ext cx="1177245" cy="70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9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official definition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Two RDF graphs </a:t>
            </a:r>
            <a:r>
              <a:rPr lang="en-US" i="1" dirty="0"/>
              <a:t>G</a:t>
            </a:r>
            <a:r>
              <a:rPr lang="en-US" dirty="0"/>
              <a:t> and </a:t>
            </a:r>
            <a:r>
              <a:rPr lang="en-US" i="1" dirty="0"/>
              <a:t>G'</a:t>
            </a:r>
            <a:r>
              <a:rPr lang="en-US" dirty="0"/>
              <a:t> are equivalent if there is a </a:t>
            </a:r>
            <a:r>
              <a:rPr lang="en-US" dirty="0" err="1">
                <a:solidFill>
                  <a:srgbClr val="0000FF"/>
                </a:solidFill>
              </a:rPr>
              <a:t>bijection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/>
              <a:t>M</a:t>
            </a:r>
            <a:r>
              <a:rPr lang="en-US" dirty="0"/>
              <a:t> between the sets of nodes of the two graphs, such that:</a:t>
            </a:r>
          </a:p>
          <a:p>
            <a:r>
              <a:rPr lang="en-US" i="1" dirty="0"/>
              <a:t>M</a:t>
            </a:r>
            <a:r>
              <a:rPr lang="en-US" dirty="0"/>
              <a:t> maps </a:t>
            </a:r>
            <a:r>
              <a:rPr lang="en-US" dirty="0">
                <a:solidFill>
                  <a:srgbClr val="0000FF"/>
                </a:solidFill>
              </a:rPr>
              <a:t>blank</a:t>
            </a:r>
            <a:r>
              <a:rPr lang="en-US" dirty="0"/>
              <a:t> nodes </a:t>
            </a:r>
            <a:r>
              <a:rPr lang="en-US" dirty="0">
                <a:solidFill>
                  <a:srgbClr val="0000FF"/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blank</a:t>
            </a:r>
            <a:r>
              <a:rPr lang="en-US" dirty="0"/>
              <a:t> nodes.</a:t>
            </a:r>
          </a:p>
          <a:p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>
                <a:solidFill>
                  <a:srgbClr val="0000FF"/>
                </a:solidFill>
              </a:rPr>
              <a:t>lit</a:t>
            </a:r>
            <a:r>
              <a:rPr lang="en-US" dirty="0"/>
              <a:t>)</a:t>
            </a:r>
            <a:r>
              <a:rPr lang="en-US" i="1" dirty="0"/>
              <a:t>=</a:t>
            </a:r>
            <a:r>
              <a:rPr lang="en-US" i="1" dirty="0">
                <a:solidFill>
                  <a:srgbClr val="0000FF"/>
                </a:solidFill>
              </a:rPr>
              <a:t>lit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all RDF literals </a:t>
            </a:r>
            <a:r>
              <a:rPr lang="en-US" i="1" dirty="0"/>
              <a:t>lit</a:t>
            </a:r>
            <a:r>
              <a:rPr lang="en-US" dirty="0"/>
              <a:t> which are nodes of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 err="1">
                <a:solidFill>
                  <a:srgbClr val="0000FF"/>
                </a:solidFill>
              </a:rPr>
              <a:t>uri</a:t>
            </a:r>
            <a:r>
              <a:rPr lang="en-US" dirty="0"/>
              <a:t>)</a:t>
            </a:r>
            <a:r>
              <a:rPr lang="en-US" i="1" dirty="0"/>
              <a:t>=</a:t>
            </a:r>
            <a:r>
              <a:rPr lang="en-US" i="1" dirty="0" err="1">
                <a:solidFill>
                  <a:srgbClr val="0000FF"/>
                </a:solidFill>
              </a:rPr>
              <a:t>uri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all RDF URI references </a:t>
            </a:r>
            <a:r>
              <a:rPr lang="en-US" i="1" dirty="0" err="1"/>
              <a:t>uri</a:t>
            </a:r>
            <a:r>
              <a:rPr lang="en-US" dirty="0"/>
              <a:t> which are nodes of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r>
              <a:rPr lang="en-US" dirty="0"/>
              <a:t>The triple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s, p, o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is in </a:t>
            </a:r>
            <a:r>
              <a:rPr lang="en-US" i="1" dirty="0"/>
              <a:t>G</a:t>
            </a:r>
            <a:r>
              <a:rPr lang="en-US" dirty="0"/>
              <a:t> 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i="1" dirty="0">
                <a:solidFill>
                  <a:srgbClr val="0000FF"/>
                </a:solidFill>
              </a:rPr>
              <a:t>, p, M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o</a:t>
            </a:r>
            <a:r>
              <a:rPr lang="en-US" dirty="0">
                <a:solidFill>
                  <a:srgbClr val="0000FF"/>
                </a:solidFill>
              </a:rPr>
              <a:t>))</a:t>
            </a:r>
            <a:r>
              <a:rPr lang="en-US" dirty="0"/>
              <a:t> is in </a:t>
            </a:r>
            <a:r>
              <a:rPr lang="en-US" i="1" dirty="0"/>
              <a:t>G'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fact, </a:t>
            </a:r>
            <a:r>
              <a:rPr lang="en-US" i="1" dirty="0"/>
              <a:t>M</a:t>
            </a:r>
            <a:r>
              <a:rPr lang="en-US" dirty="0"/>
              <a:t> shows how each blank node in </a:t>
            </a:r>
            <a:r>
              <a:rPr lang="en-US" i="1" dirty="0"/>
              <a:t>G</a:t>
            </a:r>
            <a:r>
              <a:rPr lang="en-US" dirty="0"/>
              <a:t> can be replaced with a new blank node to obtain </a:t>
            </a:r>
            <a:r>
              <a:rPr lang="en-US" i="1" dirty="0"/>
              <a:t>G'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standard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standard vocabulary for defining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resource typing</a:t>
            </a:r>
          </a:p>
          <a:p>
            <a:r>
              <a:rPr lang="en-US" dirty="0"/>
              <a:t>data structures (containers and collections)</a:t>
            </a:r>
          </a:p>
          <a:p>
            <a:r>
              <a:rPr lang="en-US" dirty="0"/>
              <a:t>RDF graph schemas</a:t>
            </a:r>
          </a:p>
          <a:p>
            <a:pPr lvl="1"/>
            <a:r>
              <a:rPr lang="en-US" dirty="0"/>
              <a:t>resource classification (schemas)</a:t>
            </a:r>
          </a:p>
          <a:p>
            <a:pPr lvl="1"/>
            <a:r>
              <a:rPr lang="en-US" dirty="0"/>
              <a:t>constraints on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vocabulary has URIs of the form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pl-PL" dirty="0"/>
              <a:t>http://www.w3.org/1999/02/22-rdf-syntax-ns#</a:t>
            </a:r>
            <a:r>
              <a:rPr lang="pl-PL" i="1" dirty="0"/>
              <a:t>name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the </a:t>
            </a:r>
            <a:r>
              <a:rPr lang="pl-PL" dirty="0" err="1"/>
              <a:t>usual</a:t>
            </a:r>
            <a:r>
              <a:rPr lang="pl-PL" dirty="0"/>
              <a:t> </a:t>
            </a:r>
            <a:r>
              <a:rPr lang="pl-PL" dirty="0" err="1"/>
              <a:t>prefix</a:t>
            </a:r>
            <a:r>
              <a:rPr lang="pl-PL" dirty="0"/>
              <a:t> </a:t>
            </a:r>
            <a:r>
              <a:rPr lang="pl-PL" dirty="0" err="1"/>
              <a:t>definition</a:t>
            </a:r>
            <a:r>
              <a:rPr lang="pl-PL" dirty="0"/>
              <a:t> </a:t>
            </a:r>
            <a:r>
              <a:rPr lang="pl-PL" dirty="0" err="1"/>
              <a:t>is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@</a:t>
            </a:r>
            <a:r>
              <a:rPr lang="pl-PL" dirty="0" err="1"/>
              <a:t>prefix</a:t>
            </a:r>
            <a:r>
              <a:rPr lang="pl-PL" dirty="0"/>
              <a:t> </a:t>
            </a:r>
            <a:r>
              <a:rPr lang="pl-PL" dirty="0" err="1"/>
              <a:t>rdf</a:t>
            </a:r>
            <a:r>
              <a:rPr lang="pl-PL" dirty="0"/>
              <a:t>: &lt;http://www.w3.org/1999/02/22-rdf-syntax-ns#&gt;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rdf:type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702"/>
            <a:ext cx="4114800" cy="366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a type to a resource</a:t>
            </a:r>
          </a:p>
          <a:p>
            <a:endParaRPr lang="en-US" dirty="0"/>
          </a:p>
          <a:p>
            <a:r>
              <a:rPr lang="en-US" dirty="0"/>
              <a:t>Felix </a:t>
            </a:r>
            <a:r>
              <a:rPr lang="en-US" i="1" dirty="0">
                <a:solidFill>
                  <a:srgbClr val="0000FF"/>
                </a:solidFill>
              </a:rPr>
              <a:t>is a</a:t>
            </a:r>
            <a:r>
              <a:rPr lang="en-US" dirty="0"/>
              <a:t> cat and Joe</a:t>
            </a:r>
            <a:r>
              <a:rPr lang="en-US" i="1" dirty="0">
                <a:solidFill>
                  <a:srgbClr val="0000FF"/>
                </a:solidFill>
              </a:rPr>
              <a:t> is a </a:t>
            </a:r>
            <a:r>
              <a:rPr lang="en-US" dirty="0"/>
              <a:t>musician and a student</a:t>
            </a:r>
          </a:p>
          <a:p>
            <a:endParaRPr lang="en-US" dirty="0"/>
          </a:p>
          <a:p>
            <a:pPr marL="942975" lvl="3" indent="0">
              <a:buNone/>
            </a:pPr>
            <a:endParaRPr lang="en-US" dirty="0"/>
          </a:p>
          <a:p>
            <a:pPr marL="942975" lvl="3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C4A6EA-4660-734A-87DA-85ECA34AFC60}"/>
              </a:ext>
            </a:extLst>
          </p:cNvPr>
          <p:cNvSpPr/>
          <p:nvPr/>
        </p:nvSpPr>
        <p:spPr>
          <a:xfrm>
            <a:off x="4572000" y="1903447"/>
            <a:ext cx="1209121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ex:Felix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ADD0C3-D1A7-7945-B45C-773AAC91CA48}"/>
              </a:ext>
            </a:extLst>
          </p:cNvPr>
          <p:cNvSpPr/>
          <p:nvPr/>
        </p:nvSpPr>
        <p:spPr>
          <a:xfrm>
            <a:off x="6896792" y="1818519"/>
            <a:ext cx="154532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ex:Cat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2DC4F1-C5A2-744A-A3BF-D9FBC12A15D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81121" y="2017748"/>
            <a:ext cx="1115671" cy="8492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08B357-EA18-6A4B-B932-80FDACF74FCD}"/>
              </a:ext>
            </a:extLst>
          </p:cNvPr>
          <p:cNvSpPr txBox="1"/>
          <p:nvPr/>
        </p:nvSpPr>
        <p:spPr>
          <a:xfrm>
            <a:off x="5791541" y="1680019"/>
            <a:ext cx="748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rdf:type</a:t>
            </a:r>
            <a:endParaRPr lang="en-US" sz="135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92AF48-7031-FB4D-8E80-63FC68BEEF38}"/>
              </a:ext>
            </a:extLst>
          </p:cNvPr>
          <p:cNvSpPr/>
          <p:nvPr/>
        </p:nvSpPr>
        <p:spPr>
          <a:xfrm>
            <a:off x="4937421" y="2635230"/>
            <a:ext cx="132860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ex:Joe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3D9D70-6BD0-3946-A3F8-F0A27EBA88D8}"/>
              </a:ext>
            </a:extLst>
          </p:cNvPr>
          <p:cNvSpPr/>
          <p:nvPr/>
        </p:nvSpPr>
        <p:spPr>
          <a:xfrm>
            <a:off x="7306434" y="2436001"/>
            <a:ext cx="154532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ex:Musician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F73F04-62E8-D64E-9637-C31F7665BE66}"/>
              </a:ext>
            </a:extLst>
          </p:cNvPr>
          <p:cNvSpPr/>
          <p:nvPr/>
        </p:nvSpPr>
        <p:spPr>
          <a:xfrm>
            <a:off x="6682505" y="3442885"/>
            <a:ext cx="154532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ex:Student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CBF0EB-098B-DA46-98B9-31E3895F39B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6266030" y="2692071"/>
            <a:ext cx="1032080" cy="1423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259257-590C-344B-BC3C-4611BBFBB7A1}"/>
              </a:ext>
            </a:extLst>
          </p:cNvPr>
          <p:cNvSpPr txBox="1"/>
          <p:nvPr/>
        </p:nvSpPr>
        <p:spPr>
          <a:xfrm>
            <a:off x="6192859" y="2354341"/>
            <a:ext cx="748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rdf:type</a:t>
            </a:r>
            <a:endParaRPr lang="en-US" sz="135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7E11AC-E5D6-FB4B-B0BB-7C6663DCA6FB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6071460" y="2975334"/>
            <a:ext cx="837353" cy="5259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1794FD-1066-5A45-AA18-DE2C1AD97AC9}"/>
              </a:ext>
            </a:extLst>
          </p:cNvPr>
          <p:cNvSpPr txBox="1"/>
          <p:nvPr/>
        </p:nvSpPr>
        <p:spPr>
          <a:xfrm>
            <a:off x="5849462" y="3189141"/>
            <a:ext cx="748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rdf:type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7312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consider a group of resources as a whole</a:t>
            </a:r>
          </a:p>
          <a:p>
            <a:r>
              <a:rPr lang="en-US" dirty="0"/>
              <a:t>assign global properties to the group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types of containers</a:t>
            </a:r>
          </a:p>
          <a:p>
            <a:r>
              <a:rPr lang="en-US" dirty="0" err="1">
                <a:solidFill>
                  <a:srgbClr val="0070C0"/>
                </a:solidFill>
              </a:rPr>
              <a:t>rdf:Bag</a:t>
            </a:r>
            <a:r>
              <a:rPr lang="en-US" dirty="0"/>
              <a:t> (a set with repetitions)</a:t>
            </a:r>
          </a:p>
          <a:p>
            <a:r>
              <a:rPr lang="en-US" dirty="0" err="1">
                <a:solidFill>
                  <a:srgbClr val="0070C0"/>
                </a:solidFill>
              </a:rPr>
              <a:t>rdf:Seq</a:t>
            </a:r>
            <a:r>
              <a:rPr lang="en-US" dirty="0"/>
              <a:t> (an ordered set)</a:t>
            </a:r>
          </a:p>
          <a:p>
            <a:r>
              <a:rPr lang="en-US" dirty="0" err="1">
                <a:solidFill>
                  <a:srgbClr val="0070C0"/>
                </a:solidFill>
              </a:rPr>
              <a:t>rdf:Alt</a:t>
            </a:r>
            <a:r>
              <a:rPr lang="en-US" dirty="0"/>
              <a:t> (represents choices)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Properties </a:t>
            </a:r>
            <a:r>
              <a:rPr lang="en-US" dirty="0">
                <a:solidFill>
                  <a:srgbClr val="0070C0"/>
                </a:solidFill>
              </a:rPr>
              <a:t>rdf:_1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rdf:_2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rdf:_3</a:t>
            </a:r>
            <a:r>
              <a:rPr lang="en-US" dirty="0"/>
              <a:t>, ... to link a container with its first, second, third, ... member.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0102" y="981822"/>
            <a:ext cx="2594941" cy="3000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example.org</a:t>
            </a:r>
            <a:r>
              <a:rPr lang="en-US" sz="1350" dirty="0"/>
              <a:t>/courses/6.001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6646" y="2019859"/>
            <a:ext cx="2578398" cy="3000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example.org</a:t>
            </a:r>
            <a:r>
              <a:rPr lang="en-US" sz="1350" dirty="0"/>
              <a:t>/students/Amy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9060" y="2559930"/>
            <a:ext cx="3001206" cy="3000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example.org</a:t>
            </a:r>
            <a:r>
              <a:rPr lang="en-US" sz="1350" dirty="0"/>
              <a:t>/students/Mohamed</a:t>
            </a:r>
          </a:p>
        </p:txBody>
      </p:sp>
      <p:sp>
        <p:nvSpPr>
          <p:cNvPr id="9" name="Rectangle 8"/>
          <p:cNvSpPr/>
          <p:nvPr/>
        </p:nvSpPr>
        <p:spPr>
          <a:xfrm>
            <a:off x="4821180" y="3088821"/>
            <a:ext cx="2772041" cy="3000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example.org</a:t>
            </a:r>
            <a:r>
              <a:rPr lang="en-US" sz="1350" dirty="0"/>
              <a:t>/students/Johann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3660" y="3712321"/>
            <a:ext cx="2687018" cy="3000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example.org</a:t>
            </a:r>
            <a:r>
              <a:rPr lang="en-US" sz="1350" dirty="0"/>
              <a:t>/students/Maria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52524" y="4320107"/>
            <a:ext cx="2808846" cy="3000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example.org</a:t>
            </a:r>
            <a:r>
              <a:rPr lang="en-US" sz="1350" dirty="0"/>
              <a:t>/students/Phuong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0715" y="2950321"/>
            <a:ext cx="690445" cy="3000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 err="1"/>
              <a:t>rdf:bag</a:t>
            </a:r>
            <a:endParaRPr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2623200" y="1448360"/>
            <a:ext cx="905697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 err="1"/>
              <a:t>s:students</a:t>
            </a:r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3206893" y="2950321"/>
            <a:ext cx="558515" cy="3000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 flipH="1">
            <a:off x="3486151" y="1281904"/>
            <a:ext cx="21422" cy="1668417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10101" y="3356749"/>
            <a:ext cx="748154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 err="1"/>
              <a:t>rdf:type</a:t>
            </a:r>
            <a:endParaRPr lang="en-US" sz="1350" dirty="0"/>
          </a:p>
        </p:txBody>
      </p:sp>
      <p:cxnSp>
        <p:nvCxnSpPr>
          <p:cNvPr id="20" name="Straight Arrow Connector 19"/>
          <p:cNvCxnSpPr>
            <a:stCxn id="14" idx="1"/>
            <a:endCxn id="12" idx="3"/>
          </p:cNvCxnSpPr>
          <p:nvPr/>
        </p:nvCxnSpPr>
        <p:spPr>
          <a:xfrm flipH="1">
            <a:off x="2051160" y="3100362"/>
            <a:ext cx="1155733" cy="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7" idx="1"/>
          </p:cNvCxnSpPr>
          <p:nvPr/>
        </p:nvCxnSpPr>
        <p:spPr>
          <a:xfrm flipV="1">
            <a:off x="3765408" y="2169900"/>
            <a:ext cx="1241238" cy="930462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89583" y="2282931"/>
            <a:ext cx="608693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/>
              <a:t>rdf:_1</a:t>
            </a:r>
          </a:p>
        </p:txBody>
      </p:sp>
      <p:cxnSp>
        <p:nvCxnSpPr>
          <p:cNvPr id="27" name="Straight Arrow Connector 26"/>
          <p:cNvCxnSpPr>
            <a:stCxn id="14" idx="3"/>
            <a:endCxn id="8" idx="1"/>
          </p:cNvCxnSpPr>
          <p:nvPr/>
        </p:nvCxnSpPr>
        <p:spPr>
          <a:xfrm flipV="1">
            <a:off x="3765408" y="2709971"/>
            <a:ext cx="933652" cy="390391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10719" y="2705073"/>
            <a:ext cx="608693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/>
              <a:t>rdf:_2</a:t>
            </a:r>
          </a:p>
        </p:txBody>
      </p:sp>
      <p:cxnSp>
        <p:nvCxnSpPr>
          <p:cNvPr id="31" name="Straight Arrow Connector 30"/>
          <p:cNvCxnSpPr>
            <a:stCxn id="14" idx="3"/>
            <a:endCxn id="9" idx="1"/>
          </p:cNvCxnSpPr>
          <p:nvPr/>
        </p:nvCxnSpPr>
        <p:spPr>
          <a:xfrm>
            <a:off x="3765408" y="3100362"/>
            <a:ext cx="1055772" cy="13850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10719" y="3119930"/>
            <a:ext cx="608693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/>
              <a:t>rdf:_3</a:t>
            </a:r>
          </a:p>
        </p:txBody>
      </p:sp>
      <p:cxnSp>
        <p:nvCxnSpPr>
          <p:cNvPr id="36" name="Straight Arrow Connector 35"/>
          <p:cNvCxnSpPr>
            <a:stCxn id="14" idx="3"/>
            <a:endCxn id="10" idx="1"/>
          </p:cNvCxnSpPr>
          <p:nvPr/>
        </p:nvCxnSpPr>
        <p:spPr>
          <a:xfrm>
            <a:off x="3765408" y="3100362"/>
            <a:ext cx="908252" cy="76200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53081" y="3435322"/>
            <a:ext cx="608693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/>
              <a:t>rdf:_4</a:t>
            </a:r>
          </a:p>
        </p:txBody>
      </p:sp>
      <p:cxnSp>
        <p:nvCxnSpPr>
          <p:cNvPr id="40" name="Straight Arrow Connector 39"/>
          <p:cNvCxnSpPr>
            <a:stCxn id="14" idx="3"/>
            <a:endCxn id="11" idx="1"/>
          </p:cNvCxnSpPr>
          <p:nvPr/>
        </p:nvCxnSpPr>
        <p:spPr>
          <a:xfrm>
            <a:off x="3765408" y="3100362"/>
            <a:ext cx="787116" cy="1369786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65408" y="3850821"/>
            <a:ext cx="608693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/>
              <a:t>rdf:_5</a:t>
            </a:r>
          </a:p>
        </p:txBody>
      </p:sp>
    </p:spTree>
    <p:extLst>
      <p:ext uri="{BB962C8B-B14F-4D97-AF65-F5344CB8AC3E}">
        <p14:creationId xmlns:p14="http://schemas.microsoft.com/office/powerpoint/2010/main" val="80962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Bag, </a:t>
            </a:r>
            <a:r>
              <a:rPr lang="en-US" dirty="0" err="1"/>
              <a:t>Seq</a:t>
            </a:r>
            <a:r>
              <a:rPr lang="en-US" dirty="0"/>
              <a:t>, Alt are indications about the intended meaning</a:t>
            </a:r>
          </a:p>
          <a:p>
            <a:endParaRPr lang="en-US" dirty="0"/>
          </a:p>
          <a:p>
            <a:r>
              <a:rPr lang="en-US" dirty="0"/>
              <a:t>There is not specific way to "close" a container, i.e. to say that is doesn't have any other member.</a:t>
            </a:r>
          </a:p>
          <a:p>
            <a:endParaRPr lang="en-US" dirty="0"/>
          </a:p>
          <a:p>
            <a:pPr lvl="1"/>
            <a:r>
              <a:rPr lang="en-US" dirty="0"/>
              <a:t>the Bag of students in the previous example may have more than 5 members, in reality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2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RDF graph model</a:t>
            </a:r>
          </a:p>
          <a:p>
            <a:r>
              <a:rPr lang="en-US" dirty="0"/>
              <a:t>Blank nodes</a:t>
            </a:r>
          </a:p>
          <a:p>
            <a:r>
              <a:rPr lang="en-US" dirty="0"/>
              <a:t>Representing collections</a:t>
            </a:r>
          </a:p>
          <a:p>
            <a:r>
              <a:rPr lang="en-US" dirty="0"/>
              <a:t>Reification</a:t>
            </a:r>
          </a:p>
          <a:p>
            <a:r>
              <a:rPr lang="en-US" dirty="0"/>
              <a:t>Concrete syntaxes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lists with </a:t>
            </a:r>
            <a:r>
              <a:rPr lang="en-US" dirty="0" err="1"/>
              <a:t>rdf:first</a:t>
            </a:r>
            <a:r>
              <a:rPr lang="en-US" dirty="0"/>
              <a:t>, </a:t>
            </a:r>
            <a:r>
              <a:rPr lang="en-US" dirty="0" err="1"/>
              <a:t>rdf:rest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702"/>
            <a:ext cx="5473155" cy="366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Closed collections: all the members are known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A collection is made of 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first </a:t>
            </a:r>
            <a:r>
              <a:rPr lang="en-US" dirty="0"/>
              <a:t>element (any resource)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rest</a:t>
            </a:r>
            <a:r>
              <a:rPr lang="en-US" dirty="0"/>
              <a:t>, which is a list</a:t>
            </a:r>
          </a:p>
          <a:p>
            <a:pPr lvl="2"/>
            <a:endParaRPr lang="en-US" dirty="0"/>
          </a:p>
          <a:p>
            <a:pPr marL="342900" lvl="1" indent="0">
              <a:buNone/>
            </a:pPr>
            <a:r>
              <a:rPr lang="en-US" dirty="0" err="1">
                <a:solidFill>
                  <a:srgbClr val="0000FF"/>
                </a:solidFill>
              </a:rPr>
              <a:t>rdf:nil</a:t>
            </a:r>
            <a:r>
              <a:rPr lang="en-US" dirty="0"/>
              <a:t> is the empty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3EE69ED5-8993-1341-80BA-61547B2BEEE6}" type="slidenum">
              <a:rPr lang="en-US" smtClean="0"/>
              <a:t>20</a:t>
            </a:fld>
            <a:endParaRPr lang="en-US"/>
          </a:p>
        </p:txBody>
      </p:sp>
      <p:cxnSp>
        <p:nvCxnSpPr>
          <p:cNvPr id="13" name="Straight Arrow Connector 12"/>
          <p:cNvCxnSpPr>
            <a:cxnSpLocks/>
            <a:stCxn id="37" idx="4"/>
            <a:endCxn id="38" idx="0"/>
          </p:cNvCxnSpPr>
          <p:nvPr/>
        </p:nvCxnSpPr>
        <p:spPr>
          <a:xfrm>
            <a:off x="4705284" y="2519629"/>
            <a:ext cx="448918" cy="595119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2741" y="2609024"/>
            <a:ext cx="7080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rdf:first</a:t>
            </a:r>
            <a:endParaRPr lang="en-US" sz="1350" dirty="0"/>
          </a:p>
        </p:txBody>
      </p:sp>
      <p:cxnSp>
        <p:nvCxnSpPr>
          <p:cNvPr id="19" name="Straight Arrow Connector 18"/>
          <p:cNvCxnSpPr>
            <a:cxnSpLocks/>
            <a:stCxn id="37" idx="6"/>
            <a:endCxn id="39" idx="2"/>
          </p:cNvCxnSpPr>
          <p:nvPr/>
        </p:nvCxnSpPr>
        <p:spPr>
          <a:xfrm>
            <a:off x="5043870" y="2383557"/>
            <a:ext cx="748497" cy="372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41640" y="1974702"/>
            <a:ext cx="702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rdf:rest</a:t>
            </a:r>
            <a:endParaRPr lang="en-US" sz="1350" dirty="0"/>
          </a:p>
        </p:txBody>
      </p:sp>
      <p:cxnSp>
        <p:nvCxnSpPr>
          <p:cNvPr id="24" name="Straight Arrow Connector 23"/>
          <p:cNvCxnSpPr>
            <a:cxnSpLocks/>
            <a:stCxn id="39" idx="6"/>
            <a:endCxn id="35" idx="2"/>
          </p:cNvCxnSpPr>
          <p:nvPr/>
        </p:nvCxnSpPr>
        <p:spPr>
          <a:xfrm>
            <a:off x="6469540" y="2383929"/>
            <a:ext cx="640288" cy="735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2599" y="1961239"/>
            <a:ext cx="702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rdf:rest</a:t>
            </a:r>
            <a:endParaRPr lang="en-US" sz="1350" dirty="0"/>
          </a:p>
        </p:txBody>
      </p:sp>
      <p:cxnSp>
        <p:nvCxnSpPr>
          <p:cNvPr id="27" name="Straight Arrow Connector 26"/>
          <p:cNvCxnSpPr>
            <a:cxnSpLocks/>
            <a:stCxn id="35" idx="6"/>
            <a:endCxn id="43" idx="2"/>
          </p:cNvCxnSpPr>
          <p:nvPr/>
        </p:nvCxnSpPr>
        <p:spPr>
          <a:xfrm>
            <a:off x="7787001" y="2391279"/>
            <a:ext cx="436928" cy="12835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15935" y="1986472"/>
            <a:ext cx="702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rdf:rest</a:t>
            </a:r>
            <a:endParaRPr lang="en-US" sz="1350" dirty="0"/>
          </a:p>
        </p:txBody>
      </p:sp>
      <p:cxnSp>
        <p:nvCxnSpPr>
          <p:cNvPr id="30" name="Straight Arrow Connector 29"/>
          <p:cNvCxnSpPr>
            <a:cxnSpLocks/>
            <a:stCxn id="39" idx="4"/>
          </p:cNvCxnSpPr>
          <p:nvPr/>
        </p:nvCxnSpPr>
        <p:spPr>
          <a:xfrm>
            <a:off x="6130954" y="2520001"/>
            <a:ext cx="365542" cy="608411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43884" y="2631646"/>
            <a:ext cx="7080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rdf:first</a:t>
            </a:r>
            <a:endParaRPr lang="en-US" sz="1350" dirty="0"/>
          </a:p>
        </p:txBody>
      </p:sp>
      <p:cxnSp>
        <p:nvCxnSpPr>
          <p:cNvPr id="33" name="Straight Arrow Connector 32"/>
          <p:cNvCxnSpPr>
            <a:cxnSpLocks/>
            <a:stCxn id="35" idx="4"/>
            <a:endCxn id="48" idx="0"/>
          </p:cNvCxnSpPr>
          <p:nvPr/>
        </p:nvCxnSpPr>
        <p:spPr>
          <a:xfrm>
            <a:off x="7448415" y="2527351"/>
            <a:ext cx="485444" cy="601061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42616" y="2631646"/>
            <a:ext cx="7080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rdf:first</a:t>
            </a:r>
            <a:endParaRPr lang="en-US" sz="135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255C86D-D5FC-6640-A405-6258EFA4C906}"/>
              </a:ext>
            </a:extLst>
          </p:cNvPr>
          <p:cNvSpPr/>
          <p:nvPr/>
        </p:nvSpPr>
        <p:spPr>
          <a:xfrm>
            <a:off x="7109828" y="2255207"/>
            <a:ext cx="6771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0C4C73-D40F-B844-8E05-5AEEE54D6A9D}"/>
              </a:ext>
            </a:extLst>
          </p:cNvPr>
          <p:cNvSpPr/>
          <p:nvPr/>
        </p:nvSpPr>
        <p:spPr>
          <a:xfrm>
            <a:off x="4366697" y="2247485"/>
            <a:ext cx="6771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613732E-DC58-654A-92E9-2215C3E65EAB}"/>
              </a:ext>
            </a:extLst>
          </p:cNvPr>
          <p:cNvSpPr/>
          <p:nvPr/>
        </p:nvSpPr>
        <p:spPr>
          <a:xfrm>
            <a:off x="4815615" y="3114748"/>
            <a:ext cx="6771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C7AB4B-49EE-7744-B20B-846E4F9359A0}"/>
              </a:ext>
            </a:extLst>
          </p:cNvPr>
          <p:cNvSpPr/>
          <p:nvPr/>
        </p:nvSpPr>
        <p:spPr>
          <a:xfrm>
            <a:off x="5792367" y="2247857"/>
            <a:ext cx="6771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E6472-8605-4F42-A079-7C7B1676E5A8}"/>
              </a:ext>
            </a:extLst>
          </p:cNvPr>
          <p:cNvSpPr/>
          <p:nvPr/>
        </p:nvSpPr>
        <p:spPr>
          <a:xfrm>
            <a:off x="8223929" y="2383557"/>
            <a:ext cx="880534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rdf:nil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1D1943-CEC0-AD4A-8E08-989D71F9901F}"/>
              </a:ext>
            </a:extLst>
          </p:cNvPr>
          <p:cNvSpPr/>
          <p:nvPr/>
        </p:nvSpPr>
        <p:spPr>
          <a:xfrm>
            <a:off x="7595272" y="3128412"/>
            <a:ext cx="6771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337BD5-37AD-4249-B930-0404E13BBF57}"/>
              </a:ext>
            </a:extLst>
          </p:cNvPr>
          <p:cNvSpPr/>
          <p:nvPr/>
        </p:nvSpPr>
        <p:spPr>
          <a:xfrm>
            <a:off x="6197891" y="3114748"/>
            <a:ext cx="6771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3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 the following facts</a:t>
            </a:r>
          </a:p>
          <a:p>
            <a:r>
              <a:rPr lang="en-US" dirty="0"/>
              <a:t>p1 and p2 are political parties</a:t>
            </a:r>
          </a:p>
          <a:p>
            <a:r>
              <a:rPr lang="en-US" dirty="0"/>
              <a:t>c1, c2, c3, c4 were candidates for p1</a:t>
            </a:r>
          </a:p>
          <a:p>
            <a:r>
              <a:rPr lang="en-US" dirty="0"/>
              <a:t>d1, d2, d3 were candidates for p2</a:t>
            </a:r>
          </a:p>
          <a:p>
            <a:r>
              <a:rPr lang="en-US" dirty="0"/>
              <a:t>c3, c1 have been elected (in this order) for p1</a:t>
            </a:r>
          </a:p>
          <a:p>
            <a:r>
              <a:rPr lang="en-US" dirty="0"/>
              <a:t>no one from p2 has been elected</a:t>
            </a:r>
          </a:p>
          <a:p>
            <a:r>
              <a:rPr lang="en-US" dirty="0"/>
              <a:t>elected candidates have become members of the parliament (MP)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57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How to represent statements about statements?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« Ralph </a:t>
            </a:r>
            <a:r>
              <a:rPr kumimoji="1" lang="en-AU" dirty="0" err="1"/>
              <a:t>Swick</a:t>
            </a:r>
            <a:r>
              <a:rPr kumimoji="1" lang="en-AU" dirty="0"/>
              <a:t> says that </a:t>
            </a:r>
            <a:r>
              <a:rPr kumimoji="1" lang="en-AU" dirty="0" err="1"/>
              <a:t>Ora</a:t>
            </a:r>
            <a:r>
              <a:rPr kumimoji="1" lang="en-AU" dirty="0"/>
              <a:t> </a:t>
            </a:r>
            <a:r>
              <a:rPr kumimoji="1" lang="en-AU" dirty="0" err="1"/>
              <a:t>Lassila</a:t>
            </a:r>
            <a:r>
              <a:rPr kumimoji="1" lang="en-AU" dirty="0"/>
              <a:t> is the creator of the resource </a:t>
            </a:r>
            <a:r>
              <a:rPr kumimoji="1" lang="en-AU" dirty="0">
                <a:hlinkClick r:id="rId2"/>
              </a:rPr>
              <a:t>http://www.w3.org/Home/Lassila</a:t>
            </a:r>
            <a:r>
              <a:rPr kumimoji="1" lang="en-AU" dirty="0"/>
              <a:t> . »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« Albert says that document 345 confirms that Ralph </a:t>
            </a:r>
            <a:r>
              <a:rPr kumimoji="1" lang="en-AU" dirty="0" err="1"/>
              <a:t>Swick</a:t>
            </a:r>
            <a:r>
              <a:rPr kumimoji="1" lang="en-AU" dirty="0"/>
              <a:t> says that </a:t>
            </a:r>
            <a:r>
              <a:rPr kumimoji="1" lang="en-AU" dirty="0" err="1"/>
              <a:t>Ora</a:t>
            </a:r>
            <a:r>
              <a:rPr kumimoji="1" lang="en-AU" dirty="0"/>
              <a:t> </a:t>
            </a:r>
            <a:r>
              <a:rPr kumimoji="1" lang="en-AU" dirty="0" err="1"/>
              <a:t>Lassila</a:t>
            </a:r>
            <a:r>
              <a:rPr kumimoji="1" lang="en-AU" dirty="0"/>
              <a:t> is the creator of the  resource </a:t>
            </a:r>
            <a:r>
              <a:rPr kumimoji="1" lang="en-AU" dirty="0">
                <a:hlinkClick r:id="rId2"/>
              </a:rPr>
              <a:t>http://www.w3.org/Home/Lassila</a:t>
            </a:r>
            <a:r>
              <a:rPr kumimoji="1" lang="en-AU" dirty="0"/>
              <a:t> ». </a:t>
            </a:r>
          </a:p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32702"/>
            <a:ext cx="4829632" cy="3661200"/>
          </a:xfrm>
        </p:spPr>
        <p:txBody>
          <a:bodyPr>
            <a:normAutofit lnSpcReduction="10000"/>
          </a:bodyPr>
          <a:lstStyle/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« Ralph says that Ora is the creator of the resource </a:t>
            </a:r>
            <a:r>
              <a:rPr kumimoji="1" lang="en-AU" dirty="0">
                <a:hlinkClick r:id="rId2"/>
              </a:rPr>
              <a:t>http://www.w3.org/Home/Lassila</a:t>
            </a:r>
            <a:r>
              <a:rPr kumimoji="1" lang="en-AU" dirty="0"/>
              <a:t> . »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We want something like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Goal: Reify a statement = consider a triple (statement) as an object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Remark. </a:t>
            </a:r>
            <a:r>
              <a:rPr kumimoji="1" lang="en-AU" i="1" dirty="0"/>
              <a:t>res</a:t>
            </a:r>
            <a:r>
              <a:rPr kumimoji="1" lang="en-AU" dirty="0"/>
              <a:t> = </a:t>
            </a:r>
            <a:r>
              <a:rPr kumimoji="1" lang="en-AU" i="1" dirty="0"/>
              <a:t>thing</a:t>
            </a:r>
            <a:r>
              <a:rPr kumimoji="1" lang="en-AU" dirty="0"/>
              <a:t> in Latin</a:t>
            </a:r>
          </a:p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23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90C1EB-9DE8-AB46-B078-068B92C1D88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 flipV="1">
            <a:off x="2558641" y="2569650"/>
            <a:ext cx="2264692" cy="210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F14E16-7CAD-8B46-BC16-AC5F3C8D6ACE}"/>
              </a:ext>
            </a:extLst>
          </p:cNvPr>
          <p:cNvSpPr txBox="1"/>
          <p:nvPr/>
        </p:nvSpPr>
        <p:spPr>
          <a:xfrm>
            <a:off x="3423006" y="2247237"/>
            <a:ext cx="7401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:creator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61DF34-B5FA-0842-8FCF-58A6192FD863}"/>
              </a:ext>
            </a:extLst>
          </p:cNvPr>
          <p:cNvCxnSpPr>
            <a:cxnSpLocks/>
            <a:stCxn id="12" idx="3"/>
            <a:endCxn id="25" idx="0"/>
          </p:cNvCxnSpPr>
          <p:nvPr/>
        </p:nvCxnSpPr>
        <p:spPr>
          <a:xfrm flipH="1">
            <a:off x="5242512" y="1200539"/>
            <a:ext cx="841181" cy="862417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1494BFB-167F-8642-9023-D61D96979BCC}"/>
              </a:ext>
            </a:extLst>
          </p:cNvPr>
          <p:cNvSpPr/>
          <p:nvPr/>
        </p:nvSpPr>
        <p:spPr>
          <a:xfrm>
            <a:off x="4823333" y="2335100"/>
            <a:ext cx="4073236" cy="4691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http://www.w3.org/Home/</a:t>
            </a:r>
            <a:r>
              <a:rPr lang="en-US" sz="1350" dirty="0" err="1">
                <a:solidFill>
                  <a:schemeClr val="tx1"/>
                </a:solidFill>
              </a:rPr>
              <a:t>Lassila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054B32-63C5-A445-8865-23D28D94F54C}"/>
              </a:ext>
            </a:extLst>
          </p:cNvPr>
          <p:cNvSpPr/>
          <p:nvPr/>
        </p:nvSpPr>
        <p:spPr>
          <a:xfrm>
            <a:off x="5947020" y="968250"/>
            <a:ext cx="933264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:Ralph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5E6928-151C-954B-97A9-2688AA394980}"/>
              </a:ext>
            </a:extLst>
          </p:cNvPr>
          <p:cNvSpPr/>
          <p:nvPr/>
        </p:nvSpPr>
        <p:spPr>
          <a:xfrm>
            <a:off x="1732068" y="2435678"/>
            <a:ext cx="8265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:Ora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4659B4-DEB3-AA47-A84B-5608D86B9403}"/>
              </a:ext>
            </a:extLst>
          </p:cNvPr>
          <p:cNvSpPr/>
          <p:nvPr/>
        </p:nvSpPr>
        <p:spPr>
          <a:xfrm>
            <a:off x="1474028" y="2062956"/>
            <a:ext cx="7536968" cy="10490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ACBCF-CFE6-6E43-9A7C-C634CA06AA78}"/>
              </a:ext>
            </a:extLst>
          </p:cNvPr>
          <p:cNvSpPr txBox="1"/>
          <p:nvPr/>
        </p:nvSpPr>
        <p:spPr>
          <a:xfrm>
            <a:off x="5822243" y="1431684"/>
            <a:ext cx="5229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:says</a:t>
            </a:r>
          </a:p>
        </p:txBody>
      </p:sp>
    </p:spTree>
    <p:extLst>
      <p:ext uri="{BB962C8B-B14F-4D97-AF65-F5344CB8AC3E}">
        <p14:creationId xmlns:p14="http://schemas.microsoft.com/office/powerpoint/2010/main" val="1407559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fr-FR" dirty="0"/>
              <a:t>Ralph </a:t>
            </a:r>
            <a:r>
              <a:rPr kumimoji="1" lang="fr-FR" dirty="0" err="1"/>
              <a:t>Swick</a:t>
            </a:r>
            <a:r>
              <a:rPr kumimoji="1" lang="fr-FR" dirty="0"/>
              <a:t> </a:t>
            </a:r>
            <a:r>
              <a:rPr kumimoji="1" lang="fr-FR" dirty="0" err="1"/>
              <a:t>says</a:t>
            </a:r>
            <a:r>
              <a:rPr kumimoji="1" lang="fr-FR" dirty="0"/>
              <a:t> </a:t>
            </a:r>
            <a:r>
              <a:rPr kumimoji="1" lang="fr-FR" dirty="0" err="1"/>
              <a:t>that</a:t>
            </a:r>
            <a:r>
              <a:rPr kumimoji="1" lang="fr-FR" dirty="0"/>
              <a:t> </a:t>
            </a:r>
            <a:r>
              <a:rPr kumimoji="1" lang="fr-FR" dirty="0" err="1"/>
              <a:t>Ora</a:t>
            </a:r>
            <a:r>
              <a:rPr kumimoji="1" lang="fr-FR" dirty="0"/>
              <a:t> </a:t>
            </a:r>
            <a:r>
              <a:rPr kumimoji="1" lang="fr-FR" dirty="0" err="1"/>
              <a:t>Lassila</a:t>
            </a:r>
            <a:r>
              <a:rPr kumimoji="1" lang="fr-FR" dirty="0"/>
              <a:t> </a:t>
            </a:r>
            <a:r>
              <a:rPr kumimoji="1" lang="fr-FR" dirty="0" err="1"/>
              <a:t>is</a:t>
            </a:r>
            <a:r>
              <a:rPr kumimoji="1" lang="fr-FR" dirty="0"/>
              <a:t> the </a:t>
            </a:r>
            <a:r>
              <a:rPr kumimoji="1" lang="fr-FR" dirty="0" err="1"/>
              <a:t>creator</a:t>
            </a:r>
            <a:r>
              <a:rPr kumimoji="1" lang="fr-FR" dirty="0"/>
              <a:t> of the </a:t>
            </a:r>
            <a:r>
              <a:rPr kumimoji="1" lang="fr-FR" dirty="0" err="1"/>
              <a:t>resource</a:t>
            </a:r>
            <a:r>
              <a:rPr kumimoji="1" lang="fr-FR" dirty="0"/>
              <a:t> </a:t>
            </a:r>
            <a:r>
              <a:rPr kumimoji="1" lang="fr-FR" dirty="0">
                <a:hlinkClick r:id="rId2"/>
              </a:rPr>
              <a:t>http://www.w3.org/Home/Lassila</a:t>
            </a:r>
            <a:r>
              <a:rPr kumimoji="1" lang="fr-FR" dirty="0"/>
              <a:t> . »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fr-FR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fr-FR" dirty="0"/>
              <a:t>The </a:t>
            </a:r>
            <a:r>
              <a:rPr kumimoji="1" lang="fr-FR" dirty="0" err="1"/>
              <a:t>rdf</a:t>
            </a:r>
            <a:r>
              <a:rPr kumimoji="1" lang="fr-FR" dirty="0"/>
              <a:t> standard </a:t>
            </a:r>
            <a:r>
              <a:rPr kumimoji="1" lang="fr-FR" dirty="0" err="1"/>
              <a:t>vocabulary</a:t>
            </a:r>
            <a:r>
              <a:rPr kumimoji="1" lang="fr-FR" dirty="0"/>
              <a:t> </a:t>
            </a:r>
            <a:r>
              <a:rPr kumimoji="1" lang="fr-FR" dirty="0" err="1"/>
              <a:t>contains</a:t>
            </a:r>
            <a:r>
              <a:rPr kumimoji="1" lang="fr-FR" dirty="0"/>
              <a:t> a </a:t>
            </a:r>
            <a:r>
              <a:rPr kumimoji="1" lang="fr-FR" dirty="0" err="1">
                <a:solidFill>
                  <a:srgbClr val="DF7400"/>
                </a:solidFill>
              </a:rPr>
              <a:t>reification</a:t>
            </a:r>
            <a:r>
              <a:rPr kumimoji="1" lang="fr-FR" dirty="0">
                <a:solidFill>
                  <a:srgbClr val="DF7400"/>
                </a:solidFill>
              </a:rPr>
              <a:t> </a:t>
            </a:r>
            <a:r>
              <a:rPr kumimoji="1" lang="fr-FR" dirty="0" err="1">
                <a:solidFill>
                  <a:srgbClr val="DF7400"/>
                </a:solidFill>
              </a:rPr>
              <a:t>vocabulary</a:t>
            </a:r>
            <a:r>
              <a:rPr kumimoji="1" lang="fr-FR" dirty="0"/>
              <a:t>.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fr-FR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fr-FR" dirty="0" err="1">
                <a:solidFill>
                  <a:srgbClr val="DF7400"/>
                </a:solidFill>
              </a:rPr>
              <a:t>rdf:Statement</a:t>
            </a:r>
            <a:r>
              <a:rPr kumimoji="1" lang="fr-FR" dirty="0">
                <a:solidFill>
                  <a:srgbClr val="DF7400"/>
                </a:solidFill>
              </a:rPr>
              <a:t> </a:t>
            </a:r>
            <a:r>
              <a:rPr kumimoji="1" lang="fr-FR" dirty="0"/>
              <a:t>.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fr-FR" dirty="0" err="1">
                <a:solidFill>
                  <a:srgbClr val="DF7400"/>
                </a:solidFill>
              </a:rPr>
              <a:t>rdf:predicate</a:t>
            </a:r>
            <a:endParaRPr kumimoji="1" lang="fr-FR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fr-FR" dirty="0" err="1">
                <a:solidFill>
                  <a:srgbClr val="DF7400"/>
                </a:solidFill>
              </a:rPr>
              <a:t>rdf:subject</a:t>
            </a:r>
            <a:endParaRPr kumimoji="1" lang="fr-FR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fr-FR" dirty="0" err="1">
                <a:solidFill>
                  <a:srgbClr val="DF7400"/>
                </a:solidFill>
              </a:rPr>
              <a:t>rdf:object</a:t>
            </a:r>
            <a:endParaRPr kumimoji="1" lang="fr-FR" dirty="0">
              <a:latin typeface="Helvetica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Reified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42" y="932703"/>
            <a:ext cx="5164508" cy="385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72403" y="2752970"/>
            <a:ext cx="274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73051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7399759" cy="548120"/>
          </a:xfrm>
        </p:spPr>
        <p:txBody>
          <a:bodyPr>
            <a:normAutofit/>
          </a:bodyPr>
          <a:lstStyle/>
          <a:p>
            <a:r>
              <a:rPr lang="en-US" dirty="0"/>
              <a:t>A statement about a statement about a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828801"/>
            <a:ext cx="3886200" cy="289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3086100" y="2800350"/>
            <a:ext cx="1200150" cy="228600"/>
          </a:xfrm>
          <a:prstGeom prst="ellipse">
            <a:avLst/>
          </a:prstGeom>
          <a:solidFill>
            <a:srgbClr val="FFC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229100" y="2971800"/>
            <a:ext cx="9715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600200" y="3886200"/>
            <a:ext cx="1314450" cy="285750"/>
          </a:xfrm>
          <a:prstGeom prst="ellipse">
            <a:avLst/>
          </a:prstGeom>
          <a:solidFill>
            <a:srgbClr val="FFC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fr-FR" sz="1200" dirty="0">
                <a:latin typeface="Helvetica" charset="0"/>
              </a:rPr>
              <a:t>doc342</a:t>
            </a:r>
            <a:endParaRPr lang="fr-FR" sz="1350" dirty="0">
              <a:latin typeface="Helvetica" charset="0"/>
            </a:endParaRPr>
          </a:p>
        </p:txBody>
      </p:sp>
      <p:cxnSp>
        <p:nvCxnSpPr>
          <p:cNvPr id="12" name="AutoShape 7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2257425" y="3028950"/>
            <a:ext cx="1428750" cy="85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314450" y="2628900"/>
            <a:ext cx="914400" cy="285750"/>
          </a:xfrm>
          <a:prstGeom prst="rect">
            <a:avLst/>
          </a:prstGeom>
          <a:solidFill>
            <a:srgbClr val="31B800"/>
          </a:solidFill>
          <a:ln w="12700" cmpd="sng">
            <a:solidFill>
              <a:srgbClr val="55E7C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fr-FR" sz="1500" dirty="0">
                <a:latin typeface="Helvetica" charset="0"/>
              </a:rPr>
              <a:t>Albert</a:t>
            </a:r>
            <a:endParaRPr lang="fr-FR" sz="1350" dirty="0"/>
          </a:p>
        </p:txBody>
      </p:sp>
      <p:cxnSp>
        <p:nvCxnSpPr>
          <p:cNvPr id="14" name="AutoShape 9"/>
          <p:cNvCxnSpPr>
            <a:cxnSpLocks noChangeShapeType="1"/>
            <a:stCxn id="9" idx="2"/>
            <a:endCxn id="13" idx="3"/>
          </p:cNvCxnSpPr>
          <p:nvPr/>
        </p:nvCxnSpPr>
        <p:spPr bwMode="auto">
          <a:xfrm flipH="1" flipV="1">
            <a:off x="2228850" y="2771775"/>
            <a:ext cx="857250" cy="142875"/>
          </a:xfrm>
          <a:prstGeom prst="straightConnector1">
            <a:avLst/>
          </a:prstGeom>
          <a:noFill/>
          <a:ln w="57150" cmpd="sng">
            <a:solidFill>
              <a:srgbClr val="31B800"/>
            </a:solidFill>
            <a:round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343150" y="2514600"/>
            <a:ext cx="123309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 dirty="0" err="1">
                <a:latin typeface="Helvetica" charset="0"/>
              </a:rPr>
              <a:t>a:attributedTo</a:t>
            </a:r>
            <a:endParaRPr lang="fr-FR" sz="1350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28850" y="3371850"/>
            <a:ext cx="98296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 dirty="0" err="1">
                <a:latin typeface="Helvetica" charset="0"/>
              </a:rPr>
              <a:t>rdf:subject</a:t>
            </a:r>
            <a:endParaRPr lang="fr-FR" sz="1350" dirty="0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943351" y="3143250"/>
            <a:ext cx="8963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 dirty="0" err="1">
                <a:latin typeface="Helvetica" charset="0"/>
              </a:rPr>
              <a:t>rdf:object</a:t>
            </a:r>
            <a:endParaRPr lang="fr-FR" sz="1350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857500" y="2171700"/>
            <a:ext cx="114646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>
                <a:latin typeface="Helvetica" charset="0"/>
              </a:rPr>
              <a:t>rdf:predicate</a:t>
            </a:r>
            <a:endParaRPr lang="fr-FR" sz="1350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2571750" y="1543050"/>
            <a:ext cx="1371600" cy="285750"/>
          </a:xfrm>
          <a:prstGeom prst="ellipse">
            <a:avLst/>
          </a:prstGeom>
          <a:solidFill>
            <a:srgbClr val="FFC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fr-FR" sz="1350" dirty="0" err="1">
                <a:latin typeface="Helvetica" charset="0"/>
              </a:rPr>
              <a:t>s:confirms</a:t>
            </a:r>
            <a:endParaRPr lang="fr-FR" sz="1350" dirty="0"/>
          </a:p>
        </p:txBody>
      </p:sp>
      <p:cxnSp>
        <p:nvCxnSpPr>
          <p:cNvPr id="20" name="AutoShape 15"/>
          <p:cNvCxnSpPr>
            <a:cxnSpLocks noChangeShapeType="1"/>
            <a:stCxn id="9" idx="0"/>
            <a:endCxn id="19" idx="4"/>
          </p:cNvCxnSpPr>
          <p:nvPr/>
        </p:nvCxnSpPr>
        <p:spPr bwMode="auto">
          <a:xfrm flipH="1" flipV="1">
            <a:off x="3257550" y="1828800"/>
            <a:ext cx="428625" cy="971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2628900" y="4514850"/>
            <a:ext cx="1314450" cy="285750"/>
          </a:xfrm>
          <a:prstGeom prst="ellipse">
            <a:avLst/>
          </a:prstGeom>
          <a:solidFill>
            <a:srgbClr val="FFC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fr-FR" sz="1200" dirty="0" err="1">
                <a:latin typeface="Helvetica" charset="0"/>
              </a:rPr>
              <a:t>rdf:Statement</a:t>
            </a:r>
            <a:endParaRPr lang="fr-FR" sz="1350" dirty="0">
              <a:latin typeface="Helvetica" charset="0"/>
            </a:endParaRPr>
          </a:p>
        </p:txBody>
      </p:sp>
      <p:cxnSp>
        <p:nvCxnSpPr>
          <p:cNvPr id="22" name="AutoShape 17"/>
          <p:cNvCxnSpPr>
            <a:cxnSpLocks noChangeShapeType="1"/>
            <a:stCxn id="9" idx="4"/>
            <a:endCxn id="21" idx="0"/>
          </p:cNvCxnSpPr>
          <p:nvPr/>
        </p:nvCxnSpPr>
        <p:spPr bwMode="auto">
          <a:xfrm flipH="1">
            <a:off x="3286125" y="3028950"/>
            <a:ext cx="400050" cy="1485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257551" y="3829050"/>
            <a:ext cx="7617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>
                <a:latin typeface="Helvetica" charset="0"/>
              </a:rPr>
              <a:t>rdf:type</a:t>
            </a:r>
            <a:endParaRPr lang="fr-FR" sz="1350"/>
          </a:p>
        </p:txBody>
      </p:sp>
      <p:sp>
        <p:nvSpPr>
          <p:cNvPr id="2" name="TextBox 1"/>
          <p:cNvSpPr txBox="1"/>
          <p:nvPr/>
        </p:nvSpPr>
        <p:spPr>
          <a:xfrm>
            <a:off x="1674296" y="822081"/>
            <a:ext cx="5109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halkboard"/>
                <a:cs typeface="Chalkboard"/>
              </a:rPr>
              <a:t>Albert says that doc342 confirms that </a:t>
            </a:r>
            <a:r>
              <a:rPr kumimoji="1" lang="fr-FR" sz="1350" dirty="0">
                <a:latin typeface="Chalkboard"/>
                <a:cs typeface="Chalkboard"/>
              </a:rPr>
              <a:t>Ralph </a:t>
            </a:r>
            <a:r>
              <a:rPr kumimoji="1" lang="fr-FR" sz="1350" dirty="0" err="1">
                <a:latin typeface="Chalkboard"/>
                <a:cs typeface="Chalkboard"/>
              </a:rPr>
              <a:t>Swick</a:t>
            </a:r>
            <a:r>
              <a:rPr kumimoji="1" lang="fr-FR" sz="1350" dirty="0">
                <a:latin typeface="Chalkboard"/>
                <a:cs typeface="Chalkboard"/>
              </a:rPr>
              <a:t> </a:t>
            </a:r>
            <a:r>
              <a:rPr kumimoji="1" lang="fr-FR" sz="1350" dirty="0" err="1">
                <a:latin typeface="Chalkboard"/>
                <a:cs typeface="Chalkboard"/>
              </a:rPr>
              <a:t>says</a:t>
            </a:r>
            <a:r>
              <a:rPr kumimoji="1" lang="fr-FR" sz="1350" dirty="0">
                <a:latin typeface="Chalkboard"/>
                <a:cs typeface="Chalkboard"/>
              </a:rPr>
              <a:t> </a:t>
            </a:r>
            <a:r>
              <a:rPr kumimoji="1" lang="fr-FR" sz="1350" dirty="0" err="1">
                <a:latin typeface="Chalkboard"/>
                <a:cs typeface="Chalkboard"/>
              </a:rPr>
              <a:t>that</a:t>
            </a:r>
            <a:r>
              <a:rPr kumimoji="1" lang="fr-FR" sz="1350" dirty="0">
                <a:latin typeface="Chalkboard"/>
                <a:cs typeface="Chalkboard"/>
              </a:rPr>
              <a:t> </a:t>
            </a:r>
            <a:r>
              <a:rPr kumimoji="1" lang="fr-FR" sz="1350" dirty="0" err="1">
                <a:latin typeface="Chalkboard"/>
                <a:cs typeface="Chalkboard"/>
              </a:rPr>
              <a:t>Ora</a:t>
            </a:r>
            <a:r>
              <a:rPr kumimoji="1" lang="fr-FR" sz="1350" dirty="0">
                <a:latin typeface="Chalkboard"/>
                <a:cs typeface="Chalkboard"/>
              </a:rPr>
              <a:t> </a:t>
            </a:r>
            <a:r>
              <a:rPr kumimoji="1" lang="fr-FR" sz="1350" dirty="0" err="1">
                <a:latin typeface="Chalkboard"/>
                <a:cs typeface="Chalkboard"/>
              </a:rPr>
              <a:t>Lassila</a:t>
            </a:r>
            <a:r>
              <a:rPr kumimoji="1" lang="fr-FR" sz="1350" dirty="0">
                <a:latin typeface="Chalkboard"/>
                <a:cs typeface="Chalkboard"/>
              </a:rPr>
              <a:t> </a:t>
            </a:r>
            <a:r>
              <a:rPr kumimoji="1" lang="fr-FR" sz="1350" dirty="0" err="1">
                <a:latin typeface="Chalkboard"/>
                <a:cs typeface="Chalkboard"/>
              </a:rPr>
              <a:t>is</a:t>
            </a:r>
            <a:r>
              <a:rPr kumimoji="1" lang="fr-FR" sz="1350" dirty="0">
                <a:latin typeface="Chalkboard"/>
                <a:cs typeface="Chalkboard"/>
              </a:rPr>
              <a:t> the </a:t>
            </a:r>
            <a:r>
              <a:rPr kumimoji="1" lang="fr-FR" sz="1350" dirty="0" err="1">
                <a:latin typeface="Chalkboard"/>
                <a:cs typeface="Chalkboard"/>
              </a:rPr>
              <a:t>creator</a:t>
            </a:r>
            <a:r>
              <a:rPr kumimoji="1" lang="fr-FR" sz="1350" dirty="0">
                <a:latin typeface="Chalkboard"/>
                <a:cs typeface="Chalkboard"/>
              </a:rPr>
              <a:t> of the </a:t>
            </a:r>
            <a:r>
              <a:rPr kumimoji="1" lang="fr-FR" sz="1350" dirty="0" err="1">
                <a:latin typeface="Chalkboard"/>
                <a:cs typeface="Chalkboard"/>
              </a:rPr>
              <a:t>resource</a:t>
            </a:r>
            <a:r>
              <a:rPr kumimoji="1" lang="fr-FR" sz="1350" dirty="0">
                <a:latin typeface="Chalkboard"/>
                <a:cs typeface="Chalkboard"/>
              </a:rPr>
              <a:t>.</a:t>
            </a:r>
            <a:endParaRPr lang="en-US" sz="1350" dirty="0">
              <a:latin typeface="Chalkboard"/>
              <a:cs typeface="Chalkboard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605519" y="3179181"/>
            <a:ext cx="30008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 dirty="0">
                <a:latin typeface="Helvetica" charset="0"/>
              </a:rPr>
              <a:t>X</a:t>
            </a:r>
            <a:endParaRPr lang="fr-FR" sz="1350" dirty="0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495330" y="2776710"/>
            <a:ext cx="30008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 dirty="0">
                <a:latin typeface="Helvetica" charset="0"/>
              </a:rPr>
              <a:t>Y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467116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syntax for RDF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represent a RDF graph with characters (in a text file)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RDF data can be expressed with different notations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XML (for machine interchange)</a:t>
            </a:r>
          </a:p>
          <a:p>
            <a:r>
              <a:rPr lang="en-US" dirty="0"/>
              <a:t>N3 and Turtle (human readable)</a:t>
            </a:r>
          </a:p>
          <a:p>
            <a:r>
              <a:rPr lang="en-US" dirty="0"/>
              <a:t>JSON-LD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Principle: there are alternating </a:t>
            </a:r>
            <a:r>
              <a:rPr lang="en-US" dirty="0">
                <a:solidFill>
                  <a:srgbClr val="3366FF"/>
                </a:solidFill>
              </a:rPr>
              <a:t>node </a:t>
            </a:r>
            <a:r>
              <a:rPr lang="en-US" dirty="0"/>
              <a:t>and </a:t>
            </a:r>
            <a:r>
              <a:rPr lang="en-US" dirty="0">
                <a:solidFill>
                  <a:srgbClr val="FB9754"/>
                </a:solidFill>
              </a:rPr>
              <a:t>property</a:t>
            </a:r>
            <a:r>
              <a:rPr lang="en-US" dirty="0"/>
              <a:t> elements</a:t>
            </a: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  <a:latin typeface="CMU Typewriter Text Regular"/>
              <a:cs typeface="CMU Typewriter Text Regular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&lt;?xml version="1.0"?&gt;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&lt;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rdf:RDF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xmlns:rdf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="http://www.w3.org/1999/02/22-rdf-syntax-ns#"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      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xmlns:sw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="http://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cui.unige.ch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/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-course/"&gt;</a:t>
            </a:r>
            <a:endParaRPr lang="en-US" sz="135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&lt;</a:t>
            </a:r>
            <a:r>
              <a:rPr lang="en-US" sz="1350" dirty="0" err="1">
                <a:solidFill>
                  <a:srgbClr val="3366FF"/>
                </a:solidFill>
                <a:latin typeface="CMU Typewriter Text Regular"/>
                <a:cs typeface="CMU Typewriter Text Regular"/>
              </a:rPr>
              <a:t>rdf:Description</a:t>
            </a: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rdf:about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=</a:t>
            </a:r>
            <a:r>
              <a:rPr lang="en-US" sz="1350" dirty="0">
                <a:solidFill>
                  <a:srgbClr val="31B800"/>
                </a:solidFill>
                <a:latin typeface="CMU Typewriter Text Regular"/>
                <a:cs typeface="CMU Typewriter Text Regular"/>
              </a:rPr>
              <a:t>"http://</a:t>
            </a:r>
            <a:r>
              <a:rPr lang="en-US" sz="1350" dirty="0" err="1">
                <a:solidFill>
                  <a:srgbClr val="31B800"/>
                </a:solidFill>
                <a:latin typeface="CMU Typewriter Text Regular"/>
                <a:cs typeface="CMU Typewriter Text Regular"/>
              </a:rPr>
              <a:t>cui.unige.ch</a:t>
            </a:r>
            <a:r>
              <a:rPr lang="en-US" sz="1350" dirty="0">
                <a:solidFill>
                  <a:srgbClr val="31B800"/>
                </a:solidFill>
                <a:latin typeface="CMU Typewriter Text Regular"/>
                <a:cs typeface="CMU Typewriter Text Regular"/>
              </a:rPr>
              <a:t>/</a:t>
            </a:r>
            <a:r>
              <a:rPr lang="en-US" sz="1350" dirty="0" err="1">
                <a:solidFill>
                  <a:srgbClr val="31B800"/>
                </a:solidFill>
                <a:latin typeface="CMU Typewriter Text Regular"/>
                <a:cs typeface="CMU Typewriter Text Regular"/>
              </a:rPr>
              <a:t>sw</a:t>
            </a:r>
            <a:r>
              <a:rPr lang="en-US" sz="1350" dirty="0">
                <a:solidFill>
                  <a:srgbClr val="31B800"/>
                </a:solidFill>
                <a:latin typeface="CMU Typewriter Text Regular"/>
                <a:cs typeface="CMU Typewriter Text Regular"/>
              </a:rPr>
              <a:t>-course/Geneva"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&lt;</a:t>
            </a:r>
            <a:r>
              <a:rPr lang="en-US" sz="1350" dirty="0" err="1">
                <a:solidFill>
                  <a:srgbClr val="FB9754"/>
                </a:solidFill>
                <a:latin typeface="CMU Typewriter Text Regular"/>
                <a:cs typeface="CMU Typewriter Text Regular"/>
              </a:rPr>
              <a:t>sw:population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&gt;466536&lt;/</a:t>
            </a:r>
            <a:r>
              <a:rPr lang="en-US" sz="1350" dirty="0" err="1">
                <a:solidFill>
                  <a:srgbClr val="FB9754"/>
                </a:solidFill>
                <a:latin typeface="CMU Typewriter Text Regular"/>
                <a:cs typeface="CMU Typewriter Text Regular"/>
              </a:rPr>
              <a:t>sw:population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&lt;</a:t>
            </a:r>
            <a:r>
              <a:rPr lang="en-US" sz="1350" dirty="0" err="1">
                <a:solidFill>
                  <a:srgbClr val="FB9754"/>
                </a:solidFill>
                <a:latin typeface="CMU Typewriter Text Regular"/>
                <a:cs typeface="CMU Typewriter Text Regular"/>
              </a:rPr>
              <a:t>sw:neighbour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   </a:t>
            </a: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&lt;</a:t>
            </a:r>
            <a:r>
              <a:rPr lang="en-US" sz="1350" dirty="0" err="1">
                <a:solidFill>
                  <a:srgbClr val="3366FF"/>
                </a:solidFill>
                <a:latin typeface="CMU Typewriter Text Regular"/>
                <a:cs typeface="CMU Typewriter Text Regular"/>
              </a:rPr>
              <a:t>rdf:Description</a:t>
            </a: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      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rdf:about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=</a:t>
            </a:r>
            <a:r>
              <a:rPr lang="en-US" sz="1350" dirty="0">
                <a:solidFill>
                  <a:srgbClr val="31B800"/>
                </a:solidFill>
                <a:latin typeface="CMU Typewriter Text Regular"/>
                <a:cs typeface="CMU Typewriter Text Regular"/>
              </a:rPr>
              <a:t>"http://</a:t>
            </a:r>
            <a:r>
              <a:rPr lang="en-US" sz="1350" dirty="0" err="1">
                <a:solidFill>
                  <a:srgbClr val="31B800"/>
                </a:solidFill>
                <a:latin typeface="CMU Typewriter Text Regular"/>
                <a:cs typeface="CMU Typewriter Text Regular"/>
              </a:rPr>
              <a:t>cui.unige.ch</a:t>
            </a:r>
            <a:r>
              <a:rPr lang="en-US" sz="1350" dirty="0">
                <a:solidFill>
                  <a:srgbClr val="31B800"/>
                </a:solidFill>
                <a:latin typeface="CMU Typewriter Text Regular"/>
                <a:cs typeface="CMU Typewriter Text Regular"/>
              </a:rPr>
              <a:t>/</a:t>
            </a:r>
            <a:r>
              <a:rPr lang="en-US" sz="1350" dirty="0" err="1">
                <a:solidFill>
                  <a:srgbClr val="31B800"/>
                </a:solidFill>
                <a:latin typeface="CMU Typewriter Text Regular"/>
                <a:cs typeface="CMU Typewriter Text Regular"/>
              </a:rPr>
              <a:t>sw</a:t>
            </a:r>
            <a:r>
              <a:rPr lang="en-US" sz="1350" dirty="0">
                <a:solidFill>
                  <a:srgbClr val="31B800"/>
                </a:solidFill>
                <a:latin typeface="CMU Typewriter Text Regular"/>
                <a:cs typeface="CMU Typewriter Text Regular"/>
              </a:rPr>
              <a:t>-course/Vaud"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 </a:t>
            </a: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  &lt;/</a:t>
            </a:r>
            <a:r>
              <a:rPr lang="en-US" sz="1350" dirty="0" err="1">
                <a:solidFill>
                  <a:srgbClr val="3366FF"/>
                </a:solidFill>
                <a:latin typeface="CMU Typewriter Text Regular"/>
                <a:cs typeface="CMU Typewriter Text Regular"/>
              </a:rPr>
              <a:t>rdf:Description</a:t>
            </a: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&gt;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&lt;/</a:t>
            </a:r>
            <a:r>
              <a:rPr lang="en-US" sz="1350" dirty="0" err="1">
                <a:solidFill>
                  <a:srgbClr val="FB9754"/>
                </a:solidFill>
                <a:latin typeface="CMU Typewriter Text Regular"/>
                <a:cs typeface="CMU Typewriter Text Regular"/>
              </a:rPr>
              <a:t>sw:neighbour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&lt;/</a:t>
            </a:r>
            <a:r>
              <a:rPr lang="en-US" sz="1350" dirty="0" err="1">
                <a:solidFill>
                  <a:srgbClr val="3366FF"/>
                </a:solidFill>
                <a:latin typeface="CMU Typewriter Text Regular"/>
                <a:cs typeface="CMU Typewriter Text Regular"/>
              </a:rPr>
              <a:t>rdf:Description</a:t>
            </a: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&gt;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...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&lt;/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rdf:RDF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</a:t>
            </a:r>
            <a:endParaRPr lang="en-US" sz="1350" dirty="0">
              <a:latin typeface="CMU Typewriter Text Regular"/>
              <a:cs typeface="CMU Typewriter Text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N3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N3 file has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prefix definitions</a:t>
            </a:r>
          </a:p>
          <a:p>
            <a:pPr marL="342900" indent="-342900">
              <a:buAutoNum type="arabicPeriod"/>
            </a:pPr>
            <a:r>
              <a:rPr lang="en-US" dirty="0"/>
              <a:t>triples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@prefix </a:t>
            </a:r>
            <a:r>
              <a:rPr lang="en-US" dirty="0" err="1">
                <a:solidFill>
                  <a:srgbClr val="7030A0"/>
                </a:solidFill>
              </a:rPr>
              <a:t>sw</a:t>
            </a:r>
            <a:r>
              <a:rPr lang="en-US" dirty="0">
                <a:solidFill>
                  <a:srgbClr val="7030A0"/>
                </a:solidFill>
              </a:rPr>
              <a:t>: &lt;http://</a:t>
            </a:r>
            <a:r>
              <a:rPr lang="en-US" dirty="0" err="1">
                <a:solidFill>
                  <a:srgbClr val="7030A0"/>
                </a:solidFill>
              </a:rPr>
              <a:t>cui.unige.ch</a:t>
            </a:r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en-US" dirty="0" err="1">
                <a:solidFill>
                  <a:srgbClr val="7030A0"/>
                </a:solidFill>
              </a:rPr>
              <a:t>sw</a:t>
            </a:r>
            <a:r>
              <a:rPr lang="en-US" dirty="0">
                <a:solidFill>
                  <a:srgbClr val="7030A0"/>
                </a:solidFill>
              </a:rPr>
              <a:t>-course/&gt; 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@prefix </a:t>
            </a:r>
            <a:r>
              <a:rPr lang="en-US" dirty="0" err="1">
                <a:solidFill>
                  <a:srgbClr val="7030A0"/>
                </a:solidFill>
              </a:rPr>
              <a:t>xsd</a:t>
            </a:r>
            <a:r>
              <a:rPr lang="en-US" dirty="0">
                <a:solidFill>
                  <a:srgbClr val="7030A0"/>
                </a:solidFill>
              </a:rPr>
              <a:t>: &lt;http://www.w3c.org/2001/</a:t>
            </a:r>
            <a:r>
              <a:rPr lang="en-US" dirty="0" err="1">
                <a:solidFill>
                  <a:srgbClr val="7030A0"/>
                </a:solidFill>
              </a:rPr>
              <a:t>XMLSchema</a:t>
            </a:r>
            <a:r>
              <a:rPr lang="en-US" dirty="0">
                <a:solidFill>
                  <a:srgbClr val="7030A0"/>
                </a:solidFill>
              </a:rPr>
              <a:t>#&gt; .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sw:Geneva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sw:population</a:t>
            </a:r>
            <a:r>
              <a:rPr lang="en-US" dirty="0">
                <a:solidFill>
                  <a:srgbClr val="7030A0"/>
                </a:solidFill>
              </a:rPr>
              <a:t> "466536"^^</a:t>
            </a:r>
            <a:r>
              <a:rPr lang="en-US" dirty="0" err="1">
                <a:solidFill>
                  <a:srgbClr val="7030A0"/>
                </a:solidFill>
              </a:rPr>
              <a:t>xsd:integer</a:t>
            </a:r>
            <a:r>
              <a:rPr lang="en-US" dirty="0">
                <a:solidFill>
                  <a:srgbClr val="7030A0"/>
                </a:solidFill>
              </a:rPr>
              <a:t> 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sw:Geneva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sw:neighbour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sw:Vaud</a:t>
            </a:r>
            <a:r>
              <a:rPr lang="en-US" dirty="0">
                <a:solidFill>
                  <a:srgbClr val="7030A0"/>
                </a:solidFill>
              </a:rPr>
              <a:t> 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sw:Vaud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sw:official-language</a:t>
            </a:r>
            <a:r>
              <a:rPr lang="en-US" dirty="0">
                <a:solidFill>
                  <a:srgbClr val="7030A0"/>
                </a:solidFill>
              </a:rPr>
              <a:t> &lt;http://</a:t>
            </a:r>
            <a:r>
              <a:rPr lang="en-US" dirty="0" err="1">
                <a:solidFill>
                  <a:srgbClr val="7030A0"/>
                </a:solidFill>
              </a:rPr>
              <a:t>id.loc.gov</a:t>
            </a:r>
            <a:r>
              <a:rPr lang="en-US" dirty="0">
                <a:solidFill>
                  <a:srgbClr val="7030A0"/>
                </a:solidFill>
              </a:rPr>
              <a:t>/vocabulary/iso639-2/</a:t>
            </a:r>
            <a:r>
              <a:rPr lang="en-US" dirty="0" err="1">
                <a:solidFill>
                  <a:srgbClr val="7030A0"/>
                </a:solidFill>
              </a:rPr>
              <a:t>fra</a:t>
            </a:r>
            <a:r>
              <a:rPr lang="en-US" dirty="0">
                <a:solidFill>
                  <a:srgbClr val="7030A0"/>
                </a:solidFill>
              </a:rPr>
              <a:t>&gt;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Model for 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RDF graphs express knowledge about resources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a resource is anything that can be identified by a URI (a web page, a person, a country, an abstraction, ...)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basic unit of knowledge is the triple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subject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predicate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represents the fact that a relation (</a:t>
            </a:r>
            <a:r>
              <a:rPr lang="en-US" dirty="0">
                <a:solidFill>
                  <a:srgbClr val="7030A0"/>
                </a:solidFill>
              </a:rPr>
              <a:t>predicate</a:t>
            </a:r>
            <a:r>
              <a:rPr lang="en-US" dirty="0"/>
              <a:t>) holds between the </a:t>
            </a:r>
            <a:r>
              <a:rPr lang="en-US" dirty="0">
                <a:solidFill>
                  <a:srgbClr val="7030A0"/>
                </a:solidFill>
              </a:rPr>
              <a:t>subject</a:t>
            </a:r>
            <a:r>
              <a:rPr lang="en-US" dirty="0"/>
              <a:t> and the </a:t>
            </a:r>
            <a:r>
              <a:rPr lang="en-US" dirty="0">
                <a:solidFill>
                  <a:srgbClr val="7030A0"/>
                </a:solidFill>
              </a:rPr>
              <a:t>object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0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Turtle: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</a:t>
            </a:r>
            <a:r>
              <a:rPr lang="en-US" baseline="-25000" dirty="0">
                <a:solidFill>
                  <a:srgbClr val="FF6600"/>
                </a:solidFill>
              </a:rPr>
              <a:t>1</a:t>
            </a:r>
            <a:r>
              <a:rPr lang="en-US" dirty="0"/>
              <a:t> obj</a:t>
            </a:r>
            <a:r>
              <a:rPr lang="en-US" baseline="-25000" dirty="0"/>
              <a:t>1</a:t>
            </a:r>
            <a:r>
              <a:rPr lang="en-US" dirty="0"/>
              <a:t> ; </a:t>
            </a:r>
            <a:r>
              <a:rPr lang="en-US" dirty="0">
                <a:solidFill>
                  <a:srgbClr val="FF6600"/>
                </a:solidFill>
              </a:rPr>
              <a:t>pred</a:t>
            </a:r>
            <a:r>
              <a:rPr lang="en-US" baseline="-25000" dirty="0">
                <a:solidFill>
                  <a:srgbClr val="FF6600"/>
                </a:solidFill>
              </a:rPr>
              <a:t>2</a:t>
            </a:r>
            <a:r>
              <a:rPr lang="en-US" dirty="0"/>
              <a:t> obj</a:t>
            </a:r>
            <a:r>
              <a:rPr lang="en-US" baseline="-25000" dirty="0"/>
              <a:t>2</a:t>
            </a:r>
            <a:r>
              <a:rPr lang="en-US" dirty="0"/>
              <a:t> ; ... ; </a:t>
            </a:r>
            <a:r>
              <a:rPr lang="en-US" dirty="0" err="1">
                <a:solidFill>
                  <a:srgbClr val="FF6600"/>
                </a:solidFill>
              </a:rPr>
              <a:t>pred</a:t>
            </a:r>
            <a:r>
              <a:rPr lang="en-US" baseline="-25000" dirty="0" err="1">
                <a:solidFill>
                  <a:srgbClr val="FF660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baseline="-25000" dirty="0" err="1"/>
              <a:t>n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</a:t>
            </a:r>
            <a:r>
              <a:rPr lang="en-US" baseline="-25000" dirty="0">
                <a:solidFill>
                  <a:srgbClr val="FF6600"/>
                </a:solidFill>
              </a:rPr>
              <a:t>1</a:t>
            </a:r>
            <a:r>
              <a:rPr lang="en-US" dirty="0"/>
              <a:t> obj</a:t>
            </a:r>
            <a:r>
              <a:rPr lang="en-US" baseline="-25000" dirty="0"/>
              <a:t>1</a:t>
            </a:r>
            <a:r>
              <a:rPr lang="en-US" dirty="0"/>
              <a:t> . </a:t>
            </a: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</a:t>
            </a:r>
            <a:r>
              <a:rPr lang="en-US" baseline="-25000" dirty="0">
                <a:solidFill>
                  <a:srgbClr val="FF6600"/>
                </a:solidFill>
              </a:rPr>
              <a:t>2</a:t>
            </a:r>
            <a:r>
              <a:rPr lang="en-US" dirty="0"/>
              <a:t> obj</a:t>
            </a:r>
            <a:r>
              <a:rPr lang="en-US" baseline="-25000" dirty="0"/>
              <a:t>2</a:t>
            </a:r>
            <a:r>
              <a:rPr lang="en-US" dirty="0"/>
              <a:t> . ... . </a:t>
            </a: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 err="1">
                <a:solidFill>
                  <a:srgbClr val="FF6600"/>
                </a:solidFill>
              </a:rPr>
              <a:t>pred</a:t>
            </a:r>
            <a:r>
              <a:rPr lang="en-US" baseline="-25000" dirty="0" err="1">
                <a:solidFill>
                  <a:srgbClr val="FF660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baseline="-25000" dirty="0" err="1"/>
              <a:t>n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sw:Geneva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sw:population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"466536"^^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xsd:integer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;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sw:neighbour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sw:Vaud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Turtle: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predicate </a:t>
            </a:r>
            <a:r>
              <a:rPr lang="en-US" dirty="0"/>
              <a:t>obj</a:t>
            </a:r>
            <a:r>
              <a:rPr lang="en-US" baseline="-25000" dirty="0"/>
              <a:t>1</a:t>
            </a:r>
            <a:r>
              <a:rPr lang="en-US" dirty="0"/>
              <a:t> , obj</a:t>
            </a:r>
            <a:r>
              <a:rPr lang="en-US" baseline="-25000" dirty="0"/>
              <a:t>2</a:t>
            </a:r>
            <a:r>
              <a:rPr lang="en-US" dirty="0"/>
              <a:t> , ... , </a:t>
            </a:r>
            <a:r>
              <a:rPr lang="en-US" dirty="0" err="1"/>
              <a:t>obj</a:t>
            </a:r>
            <a:r>
              <a:rPr lang="en-US" baseline="-25000" dirty="0" err="1"/>
              <a:t>n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predicate </a:t>
            </a:r>
            <a:r>
              <a:rPr lang="en-US" dirty="0"/>
              <a:t>obj</a:t>
            </a:r>
            <a:r>
              <a:rPr lang="en-US" baseline="-25000" dirty="0"/>
              <a:t>1</a:t>
            </a:r>
            <a:r>
              <a:rPr lang="en-US" dirty="0"/>
              <a:t> . </a:t>
            </a: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predicate </a:t>
            </a:r>
            <a:r>
              <a:rPr lang="en-US" dirty="0"/>
              <a:t>obj</a:t>
            </a:r>
            <a:r>
              <a:rPr lang="en-US" baseline="-25000" dirty="0"/>
              <a:t>2</a:t>
            </a:r>
            <a:r>
              <a:rPr lang="en-US" dirty="0"/>
              <a:t> . ... . </a:t>
            </a: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predicate </a:t>
            </a:r>
            <a:r>
              <a:rPr lang="en-US" dirty="0" err="1"/>
              <a:t>obj</a:t>
            </a:r>
            <a:r>
              <a:rPr lang="en-US" baseline="-25000" dirty="0" err="1"/>
              <a:t>n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sw:Vaud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sw:neighbour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sw:Geneva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,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sw:Fribourg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,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sw:Valais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, 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sw:Neuchatel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,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sw:Bern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87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3F0-161A-D34D-BDF1-E8D691E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CD9C-A162-2D48-9CC9-3DC6F137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2702"/>
            <a:ext cx="2801389" cy="366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MU Sans Serif" panose="02000603000000000000" pitchFamily="2" charset="0"/>
              </a:rPr>
              <a:t>Expression in JSON</a:t>
            </a:r>
          </a:p>
          <a:p>
            <a:pPr marL="0" indent="0">
              <a:buNone/>
            </a:pPr>
            <a:endParaRPr lang="en-US" sz="1600" dirty="0">
              <a:latin typeface="CMU Sans Serif" panose="02000603000000000000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MU Sans Serif" panose="02000603000000000000" pitchFamily="2" charset="0"/>
              </a:rPr>
              <a:t>{"@id" : "</a:t>
            </a:r>
            <a:r>
              <a:rPr lang="en-US" sz="1600" dirty="0" err="1">
                <a:latin typeface="CMU Sans Serif" panose="02000603000000000000" pitchFamily="2" charset="0"/>
              </a:rPr>
              <a:t>subjectURI</a:t>
            </a:r>
            <a:r>
              <a:rPr lang="en-US" sz="1600" dirty="0">
                <a:latin typeface="CMU Sans Serif" panose="02000603000000000000" pitchFamily="2" charset="0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MU Sans Serif" panose="02000603000000000000" pitchFamily="2" charset="0"/>
              </a:rPr>
              <a:t>  "prop1" : object1 ,</a:t>
            </a:r>
          </a:p>
          <a:p>
            <a:pPr marL="0" indent="0">
              <a:buNone/>
            </a:pPr>
            <a:r>
              <a:rPr lang="en-US" sz="1600" dirty="0">
                <a:latin typeface="CMU Sans Serif" panose="02000603000000000000" pitchFamily="2" charset="0"/>
              </a:rPr>
              <a:t>  "prop2" : object2, </a:t>
            </a:r>
          </a:p>
          <a:p>
            <a:pPr marL="0" indent="0">
              <a:buNone/>
            </a:pPr>
            <a:r>
              <a:rPr lang="en-US" sz="1600" dirty="0">
                <a:latin typeface="CMU Sans Serif" panose="02000603000000000000" pitchFamily="2" charset="0"/>
              </a:rPr>
              <a:t>  … </a:t>
            </a:r>
          </a:p>
          <a:p>
            <a:pPr marL="0" indent="0">
              <a:buNone/>
            </a:pPr>
            <a:r>
              <a:rPr lang="en-US" sz="1600" dirty="0">
                <a:latin typeface="CMU Sans Serif" panose="02000603000000000000" pitchFamily="2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6AF4-1DA2-714E-809F-55E02BE5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B3EF9-9064-2742-BA01-88FA1D70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F42D-4993-714F-BD08-DBDCCFF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32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058F77-B9E7-D546-832A-16BA8A7EA631}"/>
              </a:ext>
            </a:extLst>
          </p:cNvPr>
          <p:cNvSpPr/>
          <p:nvPr/>
        </p:nvSpPr>
        <p:spPr>
          <a:xfrm>
            <a:off x="3989770" y="2173293"/>
            <a:ext cx="132860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subjectURI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B5D2AF-58C1-164D-ACF5-CE80958B332E}"/>
              </a:ext>
            </a:extLst>
          </p:cNvPr>
          <p:cNvSpPr/>
          <p:nvPr/>
        </p:nvSpPr>
        <p:spPr>
          <a:xfrm>
            <a:off x="6358783" y="1974064"/>
            <a:ext cx="154532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object1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161549-8237-AF4A-B4E2-02BF5CD6A639}"/>
              </a:ext>
            </a:extLst>
          </p:cNvPr>
          <p:cNvSpPr/>
          <p:nvPr/>
        </p:nvSpPr>
        <p:spPr>
          <a:xfrm>
            <a:off x="6266869" y="2949612"/>
            <a:ext cx="154532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object2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76C9D8-8C50-624E-BCF9-6445DDAEB67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318379" y="2230134"/>
            <a:ext cx="1032080" cy="1423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032AA3-1F37-CD40-8356-C55B758EEBF9}"/>
              </a:ext>
            </a:extLst>
          </p:cNvPr>
          <p:cNvSpPr txBox="1"/>
          <p:nvPr/>
        </p:nvSpPr>
        <p:spPr>
          <a:xfrm>
            <a:off x="5245208" y="1892404"/>
            <a:ext cx="6050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prop1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F983F6-0FA5-DF4B-87AE-E819052D4055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5123809" y="2513397"/>
            <a:ext cx="1369368" cy="4945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138FE0-8615-8742-B19E-489A6BC1C322}"/>
              </a:ext>
            </a:extLst>
          </p:cNvPr>
          <p:cNvSpPr txBox="1"/>
          <p:nvPr/>
        </p:nvSpPr>
        <p:spPr>
          <a:xfrm>
            <a:off x="5229382" y="2702598"/>
            <a:ext cx="6050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prop2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3E2BDB-82E3-AD49-B642-FC5B43FDA99C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4654075" y="2571750"/>
            <a:ext cx="591133" cy="84070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94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3F0-161A-D34D-BDF1-E8D691E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CD9C-A162-2D48-9CC9-3DC6F137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dirty="0"/>
              <a:t>”: [</a:t>
            </a:r>
          </a:p>
          <a:p>
            <a:pPr marL="0" indent="0">
              <a:buNone/>
            </a:pPr>
            <a:r>
              <a:rPr lang="en-US" dirty="0"/>
              <a:t>  {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ge.ch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cui.unige.ch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ex#neighbour</a:t>
            </a:r>
            <a:r>
              <a:rPr lang="en-US" dirty="0"/>
              <a:t>" : 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vd.ch</a:t>
            </a:r>
            <a:r>
              <a:rPr lang="en-US" dirty="0"/>
              <a:t>"},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cui.unige.ch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ex#population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466536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}, </a:t>
            </a:r>
          </a:p>
          <a:p>
            <a:pPr marL="0" indent="0">
              <a:buNone/>
            </a:pPr>
            <a:r>
              <a:rPr lang="en-US" dirty="0"/>
              <a:t>  {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vd.ch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cui.unige.ch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ex#official-language</a:t>
            </a:r>
            <a:r>
              <a:rPr lang="en-US" dirty="0"/>
              <a:t>" : ”</a:t>
            </a:r>
            <a:r>
              <a:rPr lang="en-US" dirty="0" err="1"/>
              <a:t>fr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}]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6AF4-1DA2-714E-809F-55E02BE5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B3EF9-9064-2742-BA01-88FA1D70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F42D-4993-714F-BD08-DBDCCFF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9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3F0-161A-D34D-BDF1-E8D691E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 – with typed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CD9C-A162-2D48-9CC9-3DC6F137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dirty="0"/>
              <a:t>”: [</a:t>
            </a:r>
          </a:p>
          <a:p>
            <a:pPr marL="0" indent="0">
              <a:buNone/>
            </a:pPr>
            <a:r>
              <a:rPr lang="en-US" dirty="0"/>
              <a:t>{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ge.ch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cui.unige.ch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ex#neighbour</a:t>
            </a:r>
            <a:r>
              <a:rPr lang="en-US" dirty="0"/>
              <a:t>" : 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vd.ch</a:t>
            </a:r>
            <a:r>
              <a:rPr lang="en-US" dirty="0"/>
              <a:t>"},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cui.unige.ch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ex#population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		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@type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http://www.w3.org/2001/</a:t>
            </a:r>
            <a:r>
              <a:rPr lang="en-US" dirty="0" err="1">
                <a:solidFill>
                  <a:srgbClr val="008F00"/>
                </a:solidFill>
              </a:rPr>
              <a:t>XMLSchema#integer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		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@value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466536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		 }</a:t>
            </a:r>
          </a:p>
          <a:p>
            <a:pPr marL="0" indent="0">
              <a:buNone/>
            </a:pPr>
            <a:r>
              <a:rPr lang="en-US" dirty="0"/>
              <a:t>}, </a:t>
            </a:r>
          </a:p>
          <a:p>
            <a:pPr marL="0" indent="0">
              <a:buNone/>
            </a:pPr>
            <a:r>
              <a:rPr lang="en-US" dirty="0"/>
              <a:t>{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vd</a:t>
            </a:r>
            <a:r>
              <a:rPr lang="en-US" dirty="0">
                <a:solidFill>
                  <a:srgbClr val="008F00"/>
                </a:solidFill>
              </a:rPr>
              <a:t>.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cui.unige.ch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ex#official-language</a:t>
            </a:r>
            <a:r>
              <a:rPr lang="en-US" dirty="0"/>
              <a:t>" : "</a:t>
            </a:r>
            <a:r>
              <a:rPr lang="en-US" dirty="0" err="1">
                <a:solidFill>
                  <a:srgbClr val="008F00"/>
                </a:solidFill>
              </a:rPr>
              <a:t>fr</a:t>
            </a:r>
            <a:r>
              <a:rPr lang="en-US" dirty="0"/>
              <a:t>"}</a:t>
            </a:r>
          </a:p>
          <a:p>
            <a:pPr marL="0" indent="0">
              <a:buNone/>
            </a:pPr>
            <a:r>
              <a:rPr lang="en-US" dirty="0"/>
              <a:t>}]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6AF4-1DA2-714E-809F-55E02BE5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B3EF9-9064-2742-BA01-88FA1D70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F42D-4993-714F-BD08-DBDCCFF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3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3F0-161A-D34D-BDF1-E8D691E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 – with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CD9C-A162-2D48-9CC9-3DC6F137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@context</a:t>
            </a:r>
            <a:r>
              <a:rPr lang="en-US" dirty="0"/>
              <a:t>": 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@vocab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cui.unige.ch</a:t>
            </a:r>
            <a:r>
              <a:rPr lang="en-US" dirty="0">
                <a:solidFill>
                  <a:srgbClr val="008F00"/>
                </a:solidFill>
              </a:rPr>
              <a:t>/ex#</a:t>
            </a:r>
            <a:r>
              <a:rPr lang="en-US" dirty="0"/>
              <a:t>"},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dirty="0"/>
              <a:t>”: [</a:t>
            </a:r>
          </a:p>
          <a:p>
            <a:pPr marL="0" indent="0">
              <a:buNone/>
            </a:pPr>
            <a:r>
              <a:rPr lang="en-US" dirty="0"/>
              <a:t>{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”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ge.ch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neighbour</a:t>
            </a:r>
            <a:r>
              <a:rPr lang="en-US" dirty="0"/>
              <a:t>" : 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”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vd.ch</a:t>
            </a:r>
            <a:r>
              <a:rPr lang="en-US" dirty="0"/>
              <a:t>"},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		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@type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http://www.w3.org/2001/</a:t>
            </a:r>
            <a:r>
              <a:rPr lang="en-US" dirty="0" err="1">
                <a:solidFill>
                  <a:srgbClr val="008F00"/>
                </a:solidFill>
              </a:rPr>
              <a:t>XMLSchema#integer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		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@value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466536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		 }</a:t>
            </a:r>
          </a:p>
          <a:p>
            <a:pPr marL="0" indent="0">
              <a:buNone/>
            </a:pPr>
            <a:r>
              <a:rPr lang="en-US" dirty="0"/>
              <a:t>}, </a:t>
            </a:r>
          </a:p>
          <a:p>
            <a:pPr marL="0" indent="0">
              <a:buNone/>
            </a:pPr>
            <a:r>
              <a:rPr lang="en-US" dirty="0"/>
              <a:t>{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”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vd.ch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official-language</a:t>
            </a:r>
            <a:r>
              <a:rPr lang="en-US" dirty="0"/>
              <a:t>" : {"@id" : "</a:t>
            </a:r>
            <a:r>
              <a:rPr lang="en-US" dirty="0" err="1">
                <a:solidFill>
                  <a:srgbClr val="008F00"/>
                </a:solidFill>
              </a:rPr>
              <a:t>fra</a:t>
            </a:r>
            <a:r>
              <a:rPr lang="en-US" dirty="0"/>
              <a:t>"}</a:t>
            </a:r>
          </a:p>
          <a:p>
            <a:pPr marL="0" indent="0">
              <a:buNone/>
            </a:pPr>
            <a:r>
              <a:rPr lang="en-US" dirty="0"/>
              <a:t>}]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6AF4-1DA2-714E-809F-55E02BE5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B3EF9-9064-2742-BA01-88FA1D70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F42D-4993-714F-BD08-DBDCCFF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1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nodes in Turtle, with the </a:t>
            </a:r>
            <a:r>
              <a:rPr lang="en-US" dirty="0">
                <a:solidFill>
                  <a:srgbClr val="FF0000"/>
                </a:solidFill>
              </a:rPr>
              <a:t>_:</a:t>
            </a:r>
            <a:r>
              <a:rPr lang="en-US" dirty="0"/>
              <a:t> prefix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@prefix </a:t>
            </a:r>
            <a:r>
              <a:rPr lang="en-US" dirty="0" err="1">
                <a:solidFill>
                  <a:srgbClr val="000090"/>
                </a:solidFill>
              </a:rPr>
              <a:t>sw</a:t>
            </a:r>
            <a:r>
              <a:rPr lang="en-US" dirty="0">
                <a:solidFill>
                  <a:srgbClr val="000090"/>
                </a:solidFill>
              </a:rPr>
              <a:t>: &lt;http://</a:t>
            </a:r>
            <a:r>
              <a:rPr lang="en-US" dirty="0" err="1">
                <a:solidFill>
                  <a:srgbClr val="000090"/>
                </a:solidFill>
              </a:rPr>
              <a:t>cui.unige.ch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sw</a:t>
            </a:r>
            <a:r>
              <a:rPr lang="en-US" dirty="0">
                <a:solidFill>
                  <a:srgbClr val="000090"/>
                </a:solidFill>
              </a:rPr>
              <a:t>-course/&gt; .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@prefix </a:t>
            </a:r>
            <a:r>
              <a:rPr lang="en-US" dirty="0" err="1">
                <a:solidFill>
                  <a:srgbClr val="000090"/>
                </a:solidFill>
              </a:rPr>
              <a:t>xsd</a:t>
            </a:r>
            <a:r>
              <a:rPr lang="en-US" dirty="0">
                <a:solidFill>
                  <a:srgbClr val="000090"/>
                </a:solidFill>
              </a:rPr>
              <a:t>: &lt;http://www.w3c.org/2001/</a:t>
            </a:r>
            <a:r>
              <a:rPr lang="en-US" dirty="0" err="1">
                <a:solidFill>
                  <a:srgbClr val="000090"/>
                </a:solidFill>
              </a:rPr>
              <a:t>XMLSchema</a:t>
            </a:r>
            <a:r>
              <a:rPr lang="en-US" dirty="0">
                <a:solidFill>
                  <a:srgbClr val="000090"/>
                </a:solidFill>
              </a:rPr>
              <a:t>#&gt; .</a:t>
            </a: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sw:Armand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sw:address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>
                <a:solidFill>
                  <a:srgbClr val="FF0000"/>
                </a:solidFill>
                <a:latin typeface="CMU Typewriter Text Regular"/>
                <a:cs typeface="CMU Typewriter Text Regular"/>
              </a:rPr>
              <a:t>_:</a:t>
            </a:r>
            <a:r>
              <a:rPr lang="en-US" dirty="0" err="1">
                <a:solidFill>
                  <a:srgbClr val="FF0000"/>
                </a:solidFill>
                <a:latin typeface="CMU Typewriter Text Regular"/>
                <a:cs typeface="CMU Typewriter Text Regular"/>
              </a:rPr>
              <a:t>aa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MU Typewriter Text Regular"/>
                <a:cs typeface="CMU Typewriter Text Regular"/>
              </a:rPr>
              <a:t>_:</a:t>
            </a:r>
            <a:r>
              <a:rPr lang="en-US" dirty="0" err="1">
                <a:solidFill>
                  <a:srgbClr val="FF0000"/>
                </a:solidFill>
                <a:latin typeface="CMU Typewriter Text Regular"/>
                <a:cs typeface="CMU Typewriter Text Regular"/>
              </a:rPr>
              <a:t>aa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sw:street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"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chemin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des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Anaphores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" 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MU Typewriter Text Regular"/>
                <a:cs typeface="CMU Typewriter Text Regular"/>
              </a:rPr>
              <a:t>_:</a:t>
            </a:r>
            <a:r>
              <a:rPr lang="en-US" dirty="0" err="1">
                <a:solidFill>
                  <a:srgbClr val="FF0000"/>
                </a:solidFill>
                <a:latin typeface="CMU Typewriter Text Regular"/>
                <a:cs typeface="CMU Typewriter Text Regular"/>
              </a:rPr>
              <a:t>aa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sw:street-no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"23"^^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xsd:integer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MU Typewriter Text Regular"/>
                <a:cs typeface="CMU Typewriter Text Regular"/>
              </a:rPr>
              <a:t>_:</a:t>
            </a:r>
            <a:r>
              <a:rPr lang="en-US" dirty="0" err="1">
                <a:solidFill>
                  <a:srgbClr val="FF0000"/>
                </a:solidFill>
                <a:latin typeface="CMU Typewriter Text Regular"/>
                <a:cs typeface="CMU Typewriter Text Regular"/>
              </a:rPr>
              <a:t>aa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sw:city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sw:Lausanne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</a:t>
            </a:r>
          </a:p>
          <a:p>
            <a:pPr marL="0" indent="0">
              <a:buNone/>
            </a:pPr>
            <a:endParaRPr lang="en-US" dirty="0">
              <a:latin typeface="CMU Typewriter Text Regular"/>
              <a:cs typeface="CMU Typewriter Text Regular"/>
            </a:endParaRP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_:</a:t>
            </a:r>
            <a:r>
              <a:rPr lang="en-US" dirty="0" err="1">
                <a:latin typeface="CMU Typewriter Text Regular"/>
                <a:cs typeface="CMU Typewriter Text Regular"/>
              </a:rPr>
              <a:t>aa</a:t>
            </a:r>
            <a:r>
              <a:rPr lang="en-US" dirty="0">
                <a:latin typeface="CMU Typewriter Text Regular"/>
                <a:cs typeface="CMU Typewriter Text Regular"/>
              </a:rPr>
              <a:t> acts like an internal variable, within the RDF file/graph. It is invisible from the outside (no URI).</a:t>
            </a:r>
          </a:p>
          <a:p>
            <a:pPr marL="0" indent="0">
              <a:buNone/>
            </a:pPr>
            <a:endParaRPr lang="en-US" dirty="0">
              <a:latin typeface="CMU Typewriter Text Regular"/>
              <a:cs typeface="CMU Typewriter Text Regular"/>
            </a:endParaRP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Possible abbreviation: [ blank node description 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sw:Armand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sw:address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MU Typewriter Text Regular"/>
                <a:cs typeface="CMU Typewriter Text Regular"/>
              </a:rPr>
              <a:t>[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sw:street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"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chemin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des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Anaphores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" ; 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sw:street-no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"23"^^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xsd:integer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; 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sw:city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sw:Lausanne</a:t>
            </a:r>
            <a:r>
              <a:rPr lang="en-US" b="1" dirty="0">
                <a:solidFill>
                  <a:srgbClr val="FF0000"/>
                </a:solidFill>
                <a:latin typeface="CMU Typewriter Text Regular"/>
                <a:cs typeface="CMU Typewriter Text Regular"/>
              </a:rPr>
              <a:t>]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4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219C-B548-9A44-B800-EC4F7DEF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JSON-LD: @id value of the form _:…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236B-4101-E042-9177-9D3F565B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/>
              <a:t>{"</a:t>
            </a:r>
            <a:r>
              <a:rPr lang="en-US" sz="2200" dirty="0">
                <a:solidFill>
                  <a:schemeClr val="accent6"/>
                </a:solidFill>
              </a:rPr>
              <a:t>@context</a:t>
            </a:r>
            <a:r>
              <a:rPr lang="en-US" sz="2200" dirty="0"/>
              <a:t>" : {</a:t>
            </a:r>
          </a:p>
          <a:p>
            <a:pPr marL="0" indent="0">
              <a:buNone/>
            </a:pPr>
            <a:r>
              <a:rPr lang="en-US" sz="2200" dirty="0"/>
              <a:t>  "</a:t>
            </a:r>
            <a:r>
              <a:rPr lang="en-US" sz="2200" dirty="0" err="1">
                <a:solidFill>
                  <a:schemeClr val="accent6"/>
                </a:solidFill>
              </a:rPr>
              <a:t>sw</a:t>
            </a:r>
            <a:r>
              <a:rPr lang="en-US" sz="2200" dirty="0"/>
              <a:t>" : "</a:t>
            </a:r>
            <a:r>
              <a:rPr lang="en-US" sz="2200" dirty="0">
                <a:solidFill>
                  <a:srgbClr val="008F00"/>
                </a:solidFill>
              </a:rPr>
              <a:t>http://</a:t>
            </a:r>
            <a:r>
              <a:rPr lang="en-US" sz="2200" dirty="0" err="1">
                <a:solidFill>
                  <a:srgbClr val="008F00"/>
                </a:solidFill>
              </a:rPr>
              <a:t>cui.unige.ch</a:t>
            </a:r>
            <a:r>
              <a:rPr lang="en-US" sz="2200" dirty="0">
                <a:solidFill>
                  <a:srgbClr val="008F00"/>
                </a:solidFill>
              </a:rPr>
              <a:t>/</a:t>
            </a:r>
            <a:r>
              <a:rPr lang="en-US" sz="2200" dirty="0" err="1">
                <a:solidFill>
                  <a:srgbClr val="008F00"/>
                </a:solidFill>
              </a:rPr>
              <a:t>sw</a:t>
            </a:r>
            <a:r>
              <a:rPr lang="en-US" sz="2200" dirty="0">
                <a:solidFill>
                  <a:srgbClr val="008F00"/>
                </a:solidFill>
              </a:rPr>
              <a:t>-course/</a:t>
            </a:r>
            <a:r>
              <a:rPr lang="en-US" sz="2200" dirty="0"/>
              <a:t>", </a:t>
            </a:r>
          </a:p>
          <a:p>
            <a:pPr marL="0" indent="0">
              <a:buNone/>
            </a:pPr>
            <a:r>
              <a:rPr lang="en-US" sz="2200" dirty="0"/>
              <a:t>  "</a:t>
            </a:r>
            <a:r>
              <a:rPr lang="en-US" sz="2200" dirty="0" err="1">
                <a:solidFill>
                  <a:schemeClr val="accent6"/>
                </a:solidFill>
              </a:rPr>
              <a:t>xsd</a:t>
            </a:r>
            <a:r>
              <a:rPr lang="en-US" sz="2200" dirty="0"/>
              <a:t>" : "</a:t>
            </a:r>
            <a:r>
              <a:rPr lang="en-US" sz="2200" dirty="0">
                <a:solidFill>
                  <a:srgbClr val="008F00"/>
                </a:solidFill>
              </a:rPr>
              <a:t>http://www.w3.org/2001/</a:t>
            </a:r>
            <a:r>
              <a:rPr lang="en-US" sz="2200" dirty="0" err="1">
                <a:solidFill>
                  <a:srgbClr val="008F00"/>
                </a:solidFill>
              </a:rPr>
              <a:t>XMLSchema</a:t>
            </a:r>
            <a:r>
              <a:rPr lang="en-US" sz="2200" dirty="0">
                <a:solidFill>
                  <a:srgbClr val="008F00"/>
                </a:solidFill>
              </a:rPr>
              <a:t>#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},</a:t>
            </a:r>
          </a:p>
          <a:p>
            <a:pPr marL="0" indent="0">
              <a:buNone/>
            </a:pPr>
            <a:r>
              <a:rPr lang="en-US" sz="2200" dirty="0"/>
              <a:t>"</a:t>
            </a:r>
            <a:r>
              <a:rPr lang="en-US" sz="2200" dirty="0">
                <a:solidFill>
                  <a:schemeClr val="accent6"/>
                </a:solidFill>
              </a:rPr>
              <a:t>@id</a:t>
            </a:r>
            <a:r>
              <a:rPr lang="en-US" sz="2200" dirty="0"/>
              <a:t>": "</a:t>
            </a:r>
            <a:r>
              <a:rPr lang="en-US" sz="2200" dirty="0">
                <a:solidFill>
                  <a:srgbClr val="008F00"/>
                </a:solidFill>
              </a:rPr>
              <a:t>http://</a:t>
            </a:r>
            <a:r>
              <a:rPr lang="en-US" sz="2200" dirty="0" err="1">
                <a:solidFill>
                  <a:srgbClr val="008F00"/>
                </a:solidFill>
              </a:rPr>
              <a:t>example.org</a:t>
            </a:r>
            <a:r>
              <a:rPr lang="en-US" sz="2200" dirty="0">
                <a:solidFill>
                  <a:srgbClr val="008F00"/>
                </a:solidFill>
              </a:rPr>
              <a:t>/graphs/73</a:t>
            </a:r>
            <a:r>
              <a:rPr lang="en-US" sz="2200" dirty="0"/>
              <a:t>",</a:t>
            </a:r>
          </a:p>
          <a:p>
            <a:pPr marL="0" indent="0">
              <a:buNone/>
            </a:pPr>
            <a:r>
              <a:rPr lang="en-US" sz="2200" dirty="0"/>
              <a:t>"</a:t>
            </a:r>
            <a:r>
              <a:rPr lang="en-US" sz="2200" dirty="0">
                <a:solidFill>
                  <a:schemeClr val="accent6"/>
                </a:solidFill>
              </a:rPr>
              <a:t>@graph</a:t>
            </a:r>
            <a:r>
              <a:rPr lang="en-US" sz="2200" dirty="0"/>
              <a:t>": [</a:t>
            </a:r>
          </a:p>
          <a:p>
            <a:pPr marL="0" indent="0">
              <a:buNone/>
            </a:pPr>
            <a:r>
              <a:rPr lang="en-US" sz="2200" dirty="0"/>
              <a:t>  {"</a:t>
            </a:r>
            <a:r>
              <a:rPr lang="en-US" sz="2200" dirty="0">
                <a:solidFill>
                  <a:schemeClr val="accent6"/>
                </a:solidFill>
              </a:rPr>
              <a:t>@id</a:t>
            </a:r>
            <a:r>
              <a:rPr lang="en-US" sz="2200" dirty="0"/>
              <a:t>" : "</a:t>
            </a:r>
            <a:r>
              <a:rPr lang="en-US" sz="2200" dirty="0" err="1">
                <a:solidFill>
                  <a:srgbClr val="008F00"/>
                </a:solidFill>
              </a:rPr>
              <a:t>sw:Armand</a:t>
            </a:r>
            <a:r>
              <a:rPr lang="en-US" sz="2200" dirty="0"/>
              <a:t>",</a:t>
            </a:r>
          </a:p>
          <a:p>
            <a:pPr marL="0" indent="0">
              <a:buNone/>
            </a:pPr>
            <a:r>
              <a:rPr lang="en-US" sz="2200" dirty="0"/>
              <a:t>   "</a:t>
            </a:r>
            <a:r>
              <a:rPr lang="en-US" sz="2200" dirty="0" err="1">
                <a:solidFill>
                  <a:schemeClr val="accent6"/>
                </a:solidFill>
              </a:rPr>
              <a:t>sw:address</a:t>
            </a:r>
            <a:r>
              <a:rPr lang="en-US" sz="2200" dirty="0"/>
              <a:t>" : {"</a:t>
            </a:r>
            <a:r>
              <a:rPr lang="en-US" sz="2200" dirty="0">
                <a:solidFill>
                  <a:schemeClr val="accent6"/>
                </a:solidFill>
              </a:rPr>
              <a:t>@id</a:t>
            </a:r>
            <a:r>
              <a:rPr lang="en-US" sz="2200" dirty="0"/>
              <a:t>": "</a:t>
            </a:r>
            <a:r>
              <a:rPr lang="en-US" sz="2200" dirty="0">
                <a:solidFill>
                  <a:srgbClr val="7030A0"/>
                </a:solidFill>
              </a:rPr>
              <a:t>_:aa</a:t>
            </a:r>
            <a:r>
              <a:rPr lang="en-US" sz="2200" dirty="0"/>
              <a:t>"}},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  {"</a:t>
            </a:r>
            <a:r>
              <a:rPr lang="en-US" sz="2200" dirty="0">
                <a:solidFill>
                  <a:schemeClr val="accent6"/>
                </a:solidFill>
              </a:rPr>
              <a:t>@id</a:t>
            </a:r>
            <a:r>
              <a:rPr lang="en-US" sz="2200" dirty="0"/>
              <a:t>": "</a:t>
            </a:r>
            <a:r>
              <a:rPr lang="en-US" sz="2200" dirty="0">
                <a:solidFill>
                  <a:srgbClr val="7030A0"/>
                </a:solidFill>
              </a:rPr>
              <a:t>_:aa</a:t>
            </a:r>
            <a:r>
              <a:rPr lang="en-US" sz="2200" dirty="0"/>
              <a:t>" ,</a:t>
            </a:r>
          </a:p>
          <a:p>
            <a:pPr marL="0" indent="0">
              <a:buNone/>
            </a:pPr>
            <a:r>
              <a:rPr lang="en-US" sz="2200" dirty="0"/>
              <a:t>    "</a:t>
            </a:r>
            <a:r>
              <a:rPr lang="en-US" sz="2200" dirty="0" err="1">
                <a:solidFill>
                  <a:schemeClr val="accent6"/>
                </a:solidFill>
              </a:rPr>
              <a:t>sw:street</a:t>
            </a:r>
            <a:r>
              <a:rPr lang="en-US" sz="2200" dirty="0"/>
              <a:t>" : "</a:t>
            </a:r>
            <a:r>
              <a:rPr lang="en-US" sz="2200" dirty="0" err="1">
                <a:solidFill>
                  <a:srgbClr val="008F00"/>
                </a:solidFill>
              </a:rPr>
              <a:t>chemin</a:t>
            </a:r>
            <a:r>
              <a:rPr lang="en-US" sz="2200" dirty="0">
                <a:solidFill>
                  <a:srgbClr val="008F00"/>
                </a:solidFill>
              </a:rPr>
              <a:t> des </a:t>
            </a:r>
            <a:r>
              <a:rPr lang="en-US" sz="2200" dirty="0" err="1">
                <a:solidFill>
                  <a:srgbClr val="008F00"/>
                </a:solidFill>
              </a:rPr>
              <a:t>Anaphores</a:t>
            </a:r>
            <a:r>
              <a:rPr lang="en-US" sz="2200" dirty="0"/>
              <a:t>",</a:t>
            </a:r>
          </a:p>
          <a:p>
            <a:pPr marL="0" indent="0">
              <a:buNone/>
            </a:pPr>
            <a:r>
              <a:rPr lang="en-US" sz="2200" dirty="0"/>
              <a:t>    "</a:t>
            </a:r>
            <a:r>
              <a:rPr lang="en-US" sz="2200" dirty="0" err="1">
                <a:solidFill>
                  <a:schemeClr val="accent6"/>
                </a:solidFill>
              </a:rPr>
              <a:t>sw:street-no</a:t>
            </a:r>
            <a:r>
              <a:rPr lang="en-US" sz="2200" dirty="0"/>
              <a:t>" : {"</a:t>
            </a:r>
            <a:r>
              <a:rPr lang="en-US" sz="2200" dirty="0">
                <a:solidFill>
                  <a:schemeClr val="accent6"/>
                </a:solidFill>
              </a:rPr>
              <a:t>@type</a:t>
            </a:r>
            <a:r>
              <a:rPr lang="en-US" sz="2200" dirty="0"/>
              <a:t>": "</a:t>
            </a:r>
            <a:r>
              <a:rPr lang="en-US" sz="2200" dirty="0" err="1">
                <a:solidFill>
                  <a:srgbClr val="008F00"/>
                </a:solidFill>
              </a:rPr>
              <a:t>xsd:integer</a:t>
            </a:r>
            <a:r>
              <a:rPr lang="en-US" sz="2200" dirty="0"/>
              <a:t>", "</a:t>
            </a:r>
            <a:r>
              <a:rPr lang="en-US" sz="2200" dirty="0">
                <a:solidFill>
                  <a:schemeClr val="accent6"/>
                </a:solidFill>
              </a:rPr>
              <a:t>@value</a:t>
            </a:r>
            <a:r>
              <a:rPr lang="en-US" sz="2200" dirty="0"/>
              <a:t>" : "</a:t>
            </a:r>
            <a:r>
              <a:rPr lang="en-US" sz="2200" dirty="0">
                <a:solidFill>
                  <a:srgbClr val="008F00"/>
                </a:solidFill>
              </a:rPr>
              <a:t>33</a:t>
            </a:r>
            <a:r>
              <a:rPr lang="en-US" sz="2200" dirty="0"/>
              <a:t>"},</a:t>
            </a:r>
          </a:p>
          <a:p>
            <a:pPr marL="0" indent="0">
              <a:buNone/>
            </a:pPr>
            <a:r>
              <a:rPr lang="en-US" sz="2200" dirty="0"/>
              <a:t>    "</a:t>
            </a:r>
            <a:r>
              <a:rPr lang="en-US" sz="2200" dirty="0" err="1">
                <a:solidFill>
                  <a:schemeClr val="accent6"/>
                </a:solidFill>
              </a:rPr>
              <a:t>sw:city</a:t>
            </a:r>
            <a:r>
              <a:rPr lang="en-US" sz="2200" dirty="0"/>
              <a:t>" : "</a:t>
            </a:r>
            <a:r>
              <a:rPr lang="en-US" sz="2200" dirty="0" err="1">
                <a:solidFill>
                  <a:srgbClr val="008F00"/>
                </a:solidFill>
              </a:rPr>
              <a:t>sw:Lausanne</a:t>
            </a:r>
            <a:r>
              <a:rPr lang="en-US" sz="2200" dirty="0"/>
              <a:t>" </a:t>
            </a:r>
          </a:p>
          <a:p>
            <a:pPr marL="0" indent="0">
              <a:buNone/>
            </a:pPr>
            <a:r>
              <a:rPr lang="en-US" sz="2200" dirty="0"/>
              <a:t>  }]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B30A-E447-0447-8D26-B43C38CE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25FD9-8797-9B4F-92C6-D559A078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25A4-4CB2-E646-BBE9-7A5B4BA5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93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219C-B548-9A44-B800-EC4F7DEF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no @id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236B-4101-E042-9177-9D3F565B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2702"/>
            <a:ext cx="6618718" cy="366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@context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cui.unige.ch</a:t>
            </a:r>
            <a:r>
              <a:rPr lang="en-US" dirty="0">
                <a:solidFill>
                  <a:srgbClr val="008F00"/>
                </a:solidFill>
              </a:rPr>
              <a:t>/</a:t>
            </a:r>
            <a:r>
              <a:rPr lang="en-US" dirty="0" err="1">
                <a:solidFill>
                  <a:srgbClr val="008F00"/>
                </a:solidFill>
              </a:rPr>
              <a:t>sw</a:t>
            </a:r>
            <a:r>
              <a:rPr lang="en-US" dirty="0">
                <a:solidFill>
                  <a:srgbClr val="008F00"/>
                </a:solidFill>
              </a:rPr>
              <a:t>-course/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xsd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http://www.w3.org/2001/</a:t>
            </a:r>
            <a:r>
              <a:rPr lang="en-US" dirty="0" err="1">
                <a:solidFill>
                  <a:srgbClr val="008F00"/>
                </a:solidFill>
              </a:rPr>
              <a:t>XMLSchema</a:t>
            </a:r>
            <a:r>
              <a:rPr lang="en-US" dirty="0">
                <a:solidFill>
                  <a:srgbClr val="008F00"/>
                </a:solidFill>
              </a:rPr>
              <a:t>#”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 err="1">
                <a:solidFill>
                  <a:srgbClr val="008F00"/>
                </a:solidFill>
              </a:rPr>
              <a:t>sw:Armand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sw:address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		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sw:street</a:t>
            </a:r>
            <a:r>
              <a:rPr lang="en-US" dirty="0"/>
              <a:t>” : "</a:t>
            </a:r>
            <a:r>
              <a:rPr lang="en-US" dirty="0" err="1">
                <a:solidFill>
                  <a:srgbClr val="008F00"/>
                </a:solidFill>
              </a:rPr>
              <a:t>chemin</a:t>
            </a:r>
            <a:r>
              <a:rPr lang="en-US" dirty="0">
                <a:solidFill>
                  <a:srgbClr val="008F00"/>
                </a:solidFill>
              </a:rPr>
              <a:t> des </a:t>
            </a:r>
            <a:r>
              <a:rPr lang="en-US" dirty="0" err="1">
                <a:solidFill>
                  <a:srgbClr val="008F00"/>
                </a:solidFill>
              </a:rPr>
              <a:t>Anaphores</a:t>
            </a:r>
            <a:r>
              <a:rPr lang="en-US" dirty="0"/>
              <a:t>",</a:t>
            </a:r>
          </a:p>
          <a:p>
            <a:pPr marL="600075" lvl="2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sw:street-no</a:t>
            </a:r>
            <a:r>
              <a:rPr lang="en-US" dirty="0"/>
              <a:t>” : 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@type</a:t>
            </a:r>
            <a:r>
              <a:rPr lang="en-US" dirty="0"/>
              <a:t>" : ”</a:t>
            </a:r>
            <a:r>
              <a:rPr lang="en-US" dirty="0" err="1">
                <a:solidFill>
                  <a:srgbClr val="008F00"/>
                </a:solidFill>
              </a:rPr>
              <a:t>xsd:integer</a:t>
            </a:r>
            <a:r>
              <a:rPr lang="en-US" dirty="0"/>
              <a:t>",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@value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466536</a:t>
            </a:r>
            <a:r>
              <a:rPr lang="en-US" dirty="0"/>
              <a:t>"}</a:t>
            </a:r>
          </a:p>
          <a:p>
            <a:pPr marL="0" indent="0">
              <a:buNone/>
            </a:pPr>
            <a:r>
              <a:rPr lang="en-US" dirty="0"/>
              <a:t>		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sw:city</a:t>
            </a:r>
            <a:r>
              <a:rPr lang="en-US" dirty="0"/>
              <a:t>" : "</a:t>
            </a:r>
            <a:r>
              <a:rPr lang="en-US" dirty="0" err="1">
                <a:solidFill>
                  <a:srgbClr val="008F00"/>
                </a:solidFill>
              </a:rPr>
              <a:t>sw:Lausanne</a:t>
            </a:r>
            <a:r>
              <a:rPr lang="en-US" dirty="0"/>
              <a:t>" </a:t>
            </a:r>
            <a:endParaRPr lang="en-US" dirty="0">
              <a:latin typeface="CMU Typewriter Text Regular"/>
              <a:cs typeface="CMU Typewriter Text Regular"/>
            </a:endParaRP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B30A-E447-0447-8D26-B43C38CE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25FD9-8797-9B4F-92C6-D559A078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25A4-4CB2-E646-BBE9-7A5B4BA5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845A1-8A24-5A49-B901-C9AFB2C1B339}"/>
              </a:ext>
            </a:extLst>
          </p:cNvPr>
          <p:cNvSpPr txBox="1"/>
          <p:nvPr/>
        </p:nvSpPr>
        <p:spPr>
          <a:xfrm>
            <a:off x="6956276" y="2422127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 @id specified</a:t>
            </a:r>
          </a:p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⇒ blank node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64A5DB-A216-F048-858A-E4A45097C97C}"/>
              </a:ext>
            </a:extLst>
          </p:cNvPr>
          <p:cNvCxnSpPr>
            <a:stCxn id="7" idx="1"/>
          </p:cNvCxnSpPr>
          <p:nvPr/>
        </p:nvCxnSpPr>
        <p:spPr>
          <a:xfrm flipH="1">
            <a:off x="2358639" y="2714515"/>
            <a:ext cx="4597637" cy="292387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10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Turtle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32702"/>
            <a:ext cx="6086475" cy="20105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:list </a:t>
            </a:r>
            <a:r>
              <a:rPr lang="en-US" dirty="0" err="1">
                <a:latin typeface="Courier"/>
                <a:cs typeface="Courier"/>
              </a:rPr>
              <a:t>rdf:first</a:t>
            </a:r>
            <a:r>
              <a:rPr lang="en-US" dirty="0">
                <a:latin typeface="Courier"/>
                <a:cs typeface="Courier"/>
              </a:rPr>
              <a:t> :a 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rdf:rest</a:t>
            </a:r>
            <a:r>
              <a:rPr lang="en-US" dirty="0">
                <a:latin typeface="Courier"/>
                <a:cs typeface="Courier"/>
              </a:rPr>
              <a:t> [</a:t>
            </a:r>
            <a:r>
              <a:rPr lang="en-US" dirty="0" err="1">
                <a:latin typeface="Courier"/>
                <a:cs typeface="Courier"/>
              </a:rPr>
              <a:t>rdf:first</a:t>
            </a:r>
            <a:r>
              <a:rPr lang="en-US" dirty="0">
                <a:latin typeface="Courier"/>
                <a:cs typeface="Courier"/>
              </a:rPr>
              <a:t> :b 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</a:t>
            </a:r>
            <a:r>
              <a:rPr lang="en-US" dirty="0" err="1">
                <a:latin typeface="Courier"/>
                <a:cs typeface="Courier"/>
              </a:rPr>
              <a:t>rdf:rest</a:t>
            </a:r>
            <a:r>
              <a:rPr lang="en-US" dirty="0">
                <a:latin typeface="Courier"/>
                <a:cs typeface="Courier"/>
              </a:rPr>
              <a:t> [</a:t>
            </a:r>
            <a:r>
              <a:rPr lang="en-US" dirty="0" err="1">
                <a:latin typeface="Courier"/>
                <a:cs typeface="Courier"/>
              </a:rPr>
              <a:t>rdf:first</a:t>
            </a:r>
            <a:r>
              <a:rPr lang="en-US" dirty="0">
                <a:latin typeface="Courier"/>
                <a:cs typeface="Courier"/>
              </a:rPr>
              <a:t> :c 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        </a:t>
            </a:r>
            <a:r>
              <a:rPr lang="en-US" dirty="0" err="1">
                <a:latin typeface="Courier"/>
                <a:cs typeface="Courier"/>
              </a:rPr>
              <a:t>rdf:rest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rdf:nil</a:t>
            </a:r>
            <a:r>
              <a:rPr lang="en-US" dirty="0">
                <a:latin typeface="Courier"/>
                <a:cs typeface="Courier"/>
              </a:rPr>
              <a:t>]]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Abbreviated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(:a :b :c)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0872" y="3093204"/>
            <a:ext cx="480254" cy="2721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FF"/>
                </a:solidFill>
              </a:rPr>
              <a:t>:list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7533" y="3093204"/>
            <a:ext cx="308429" cy="2721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2923483" y="3850613"/>
            <a:ext cx="345134" cy="272143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FF"/>
                </a:solidFill>
              </a:rPr>
              <a:t>:a</a:t>
            </a:r>
          </a:p>
        </p:txBody>
      </p:sp>
      <p:cxnSp>
        <p:nvCxnSpPr>
          <p:cNvPr id="13" name="Straight Arrow Connector 12"/>
          <p:cNvCxnSpPr>
            <a:cxnSpLocks/>
            <a:stCxn id="7" idx="2"/>
            <a:endCxn id="11" idx="1"/>
          </p:cNvCxnSpPr>
          <p:nvPr/>
        </p:nvCxnSpPr>
        <p:spPr>
          <a:xfrm>
            <a:off x="2510999" y="3365347"/>
            <a:ext cx="412484" cy="621338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70872" y="3489919"/>
            <a:ext cx="458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first</a:t>
            </a:r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751126" y="3229276"/>
            <a:ext cx="826408" cy="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3483" y="2956492"/>
            <a:ext cx="452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38676" y="3093204"/>
            <a:ext cx="308429" cy="2721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Arrow Connector 23"/>
          <p:cNvCxnSpPr>
            <a:stCxn id="8" idx="3"/>
            <a:endCxn id="23" idx="1"/>
          </p:cNvCxnSpPr>
          <p:nvPr/>
        </p:nvCxnSpPr>
        <p:spPr>
          <a:xfrm>
            <a:off x="3885962" y="3229276"/>
            <a:ext cx="852715" cy="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4626" y="2956492"/>
            <a:ext cx="452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51740" y="3111347"/>
            <a:ext cx="459014" cy="272143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nil</a:t>
            </a:r>
          </a:p>
        </p:txBody>
      </p:sp>
      <p:cxnSp>
        <p:nvCxnSpPr>
          <p:cNvPr id="27" name="Straight Arrow Connector 26"/>
          <p:cNvCxnSpPr>
            <a:cxnSpLocks/>
            <a:stCxn id="23" idx="3"/>
            <a:endCxn id="26" idx="1"/>
          </p:cNvCxnSpPr>
          <p:nvPr/>
        </p:nvCxnSpPr>
        <p:spPr>
          <a:xfrm>
            <a:off x="5047105" y="3229276"/>
            <a:ext cx="804635" cy="18143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7690" y="2974634"/>
            <a:ext cx="452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84626" y="3873235"/>
            <a:ext cx="345134" cy="272143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FF"/>
                </a:solidFill>
              </a:rPr>
              <a:t>:b</a:t>
            </a:r>
          </a:p>
        </p:txBody>
      </p:sp>
      <p:cxnSp>
        <p:nvCxnSpPr>
          <p:cNvPr id="30" name="Straight Arrow Connector 29"/>
          <p:cNvCxnSpPr>
            <a:cxnSpLocks/>
            <a:stCxn id="8" idx="2"/>
            <a:endCxn id="29" idx="1"/>
          </p:cNvCxnSpPr>
          <p:nvPr/>
        </p:nvCxnSpPr>
        <p:spPr>
          <a:xfrm>
            <a:off x="3731748" y="3365347"/>
            <a:ext cx="352878" cy="64396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2015" y="3512541"/>
            <a:ext cx="458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first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97690" y="3859572"/>
            <a:ext cx="308429" cy="272143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FF"/>
                </a:solidFill>
              </a:rPr>
              <a:t>:c</a:t>
            </a:r>
          </a:p>
        </p:txBody>
      </p:sp>
      <p:cxnSp>
        <p:nvCxnSpPr>
          <p:cNvPr id="33" name="Straight Arrow Connector 32"/>
          <p:cNvCxnSpPr>
            <a:stCxn id="23" idx="2"/>
            <a:endCxn id="32" idx="1"/>
          </p:cNvCxnSpPr>
          <p:nvPr/>
        </p:nvCxnSpPr>
        <p:spPr>
          <a:xfrm>
            <a:off x="4892891" y="3365347"/>
            <a:ext cx="304799" cy="630296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79" y="3498877"/>
            <a:ext cx="458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23912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8229600" cy="3029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canton of Vaud is a </a:t>
            </a:r>
            <a:r>
              <a:rPr lang="en-US" dirty="0" err="1"/>
              <a:t>neighbour</a:t>
            </a:r>
            <a:r>
              <a:rPr lang="en-US" dirty="0"/>
              <a:t> of the canton of Geneva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http://</a:t>
            </a:r>
            <a:r>
              <a:rPr lang="en-US" dirty="0" err="1">
                <a:solidFill>
                  <a:srgbClr val="7030A0"/>
                </a:solidFill>
              </a:rPr>
              <a:t>ge.ch</a:t>
            </a:r>
            <a:r>
              <a:rPr lang="en-US" dirty="0">
                <a:solidFill>
                  <a:srgbClr val="7030A0"/>
                </a:solidFill>
              </a:rPr>
              <a:t>     http://</a:t>
            </a:r>
            <a:r>
              <a:rPr lang="en-US" dirty="0" err="1">
                <a:solidFill>
                  <a:srgbClr val="7030A0"/>
                </a:solidFill>
              </a:rPr>
              <a:t>example.org</a:t>
            </a:r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en-US" dirty="0" err="1">
                <a:solidFill>
                  <a:srgbClr val="7030A0"/>
                </a:solidFill>
              </a:rPr>
              <a:t>hasNeighbour</a:t>
            </a:r>
            <a:r>
              <a:rPr lang="en-US" dirty="0">
                <a:solidFill>
                  <a:srgbClr val="7030A0"/>
                </a:solidFill>
              </a:rPr>
              <a:t>     http://</a:t>
            </a:r>
            <a:r>
              <a:rPr lang="en-US" dirty="0" err="1">
                <a:solidFill>
                  <a:srgbClr val="7030A0"/>
                </a:solidFill>
              </a:rPr>
              <a:t>vd.ch</a:t>
            </a:r>
            <a:endParaRPr lang="en-US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official language of Vaud is French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http://</a:t>
            </a:r>
            <a:r>
              <a:rPr lang="en-US" dirty="0" err="1">
                <a:solidFill>
                  <a:srgbClr val="7030A0"/>
                </a:solidFill>
              </a:rPr>
              <a:t>vd.ch</a:t>
            </a:r>
            <a:r>
              <a:rPr lang="en-US" dirty="0">
                <a:solidFill>
                  <a:srgbClr val="7030A0"/>
                </a:solidFill>
              </a:rPr>
              <a:t>    http://</a:t>
            </a:r>
            <a:r>
              <a:rPr lang="en-US" dirty="0" err="1">
                <a:solidFill>
                  <a:srgbClr val="7030A0"/>
                </a:solidFill>
              </a:rPr>
              <a:t>dbpedia.org</a:t>
            </a:r>
            <a:r>
              <a:rPr lang="en-US" dirty="0">
                <a:solidFill>
                  <a:srgbClr val="7030A0"/>
                </a:solidFill>
              </a:rPr>
              <a:t>/ontology/</a:t>
            </a:r>
            <a:r>
              <a:rPr lang="en-US" dirty="0" err="1">
                <a:solidFill>
                  <a:srgbClr val="7030A0"/>
                </a:solidFill>
              </a:rPr>
              <a:t>officialLanguage</a:t>
            </a:r>
            <a:r>
              <a:rPr lang="en-US" dirty="0">
                <a:solidFill>
                  <a:srgbClr val="7030A0"/>
                </a:solidFill>
              </a:rPr>
              <a:t>    “</a:t>
            </a:r>
            <a:r>
              <a:rPr lang="en-US" dirty="0" err="1">
                <a:solidFill>
                  <a:srgbClr val="7030A0"/>
                </a:solidFill>
              </a:rPr>
              <a:t>fr</a:t>
            </a:r>
            <a:r>
              <a:rPr lang="en-US" dirty="0">
                <a:solidFill>
                  <a:srgbClr val="7030A0"/>
                </a:solidFill>
              </a:rPr>
              <a:t>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The object may be a literal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71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 . </a:t>
            </a:r>
          </a:p>
          <a:p>
            <a:pPr marL="0" indent="0">
              <a:buNone/>
            </a:pPr>
            <a:r>
              <a:rPr lang="en-US" dirty="0"/>
              <a:t>@prefix s: &lt;http://</a:t>
            </a:r>
            <a:r>
              <a:rPr lang="en-US" dirty="0" err="1"/>
              <a:t>example.org</a:t>
            </a:r>
            <a:r>
              <a:rPr lang="en-US" dirty="0"/>
              <a:t>/vocab#&gt; .</a:t>
            </a:r>
          </a:p>
          <a:p>
            <a:pPr marL="0" indent="0">
              <a:buNone/>
            </a:pPr>
            <a:r>
              <a:rPr lang="en-US" dirty="0"/>
              <a:t>@prefix c: &lt;http://</a:t>
            </a:r>
            <a:r>
              <a:rPr lang="en-US" dirty="0" err="1"/>
              <a:t>example.org</a:t>
            </a:r>
            <a:r>
              <a:rPr lang="en-US" dirty="0"/>
              <a:t>/courses/&gt; .</a:t>
            </a:r>
          </a:p>
          <a:p>
            <a:pPr marL="0" indent="0">
              <a:buNone/>
            </a:pPr>
            <a:r>
              <a:rPr lang="en-US" dirty="0"/>
              <a:t>@prefix </a:t>
            </a:r>
            <a:r>
              <a:rPr lang="en-US" dirty="0" err="1"/>
              <a:t>std</a:t>
            </a:r>
            <a:r>
              <a:rPr lang="en-US" dirty="0"/>
              <a:t>: &lt;http://</a:t>
            </a:r>
            <a:r>
              <a:rPr lang="en-US" dirty="0" err="1"/>
              <a:t>example.org</a:t>
            </a:r>
            <a:r>
              <a:rPr lang="en-US" dirty="0"/>
              <a:t>/students/&gt;.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c:6.001  </a:t>
            </a:r>
            <a:r>
              <a:rPr lang="en-US" dirty="0" err="1"/>
              <a:t>s:students</a:t>
            </a:r>
            <a:r>
              <a:rPr lang="en-US" dirty="0"/>
              <a:t>  ( </a:t>
            </a:r>
            <a:r>
              <a:rPr lang="en-US" dirty="0" err="1"/>
              <a:t>std:Amy</a:t>
            </a:r>
            <a:r>
              <a:rPr lang="en-US" dirty="0"/>
              <a:t>, </a:t>
            </a:r>
            <a:r>
              <a:rPr lang="en-US" dirty="0" err="1"/>
              <a:t>std:Mohamed</a:t>
            </a:r>
            <a:r>
              <a:rPr lang="en-US" dirty="0"/>
              <a:t>, </a:t>
            </a:r>
            <a:r>
              <a:rPr lang="en-US" dirty="0" err="1"/>
              <a:t>std:Johann</a:t>
            </a:r>
            <a:r>
              <a:rPr lang="en-US" dirty="0"/>
              <a:t> ) 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1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5EA2-9560-A44F-9214-723119E1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Lists in JSON-LD are JSON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6D3E-1D47-A245-83AA-88E55245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@context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cui.unige.ch</a:t>
            </a:r>
            <a:r>
              <a:rPr lang="en-US" dirty="0">
                <a:solidFill>
                  <a:srgbClr val="008F00"/>
                </a:solidFill>
              </a:rPr>
              <a:t>/</a:t>
            </a:r>
            <a:r>
              <a:rPr lang="en-US" dirty="0" err="1">
                <a:solidFill>
                  <a:srgbClr val="008F00"/>
                </a:solidFill>
              </a:rPr>
              <a:t>sw</a:t>
            </a:r>
            <a:r>
              <a:rPr lang="en-US" dirty="0">
                <a:solidFill>
                  <a:srgbClr val="008F00"/>
                </a:solidFill>
              </a:rPr>
              <a:t>-course/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xsd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http://www.w3.org/2001/</a:t>
            </a:r>
            <a:r>
              <a:rPr lang="en-US" dirty="0" err="1">
                <a:solidFill>
                  <a:srgbClr val="008F00"/>
                </a:solidFill>
              </a:rPr>
              <a:t>XMLSchema</a:t>
            </a:r>
            <a:r>
              <a:rPr lang="en-US" dirty="0">
                <a:solidFill>
                  <a:srgbClr val="008F00"/>
                </a:solidFill>
              </a:rPr>
              <a:t>#”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 err="1">
                <a:solidFill>
                  <a:srgbClr val="008F00"/>
                </a:solidFill>
              </a:rPr>
              <a:t>sw:Anna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sw:preferredLanguages</a:t>
            </a:r>
            <a:r>
              <a:rPr lang="en-US" dirty="0"/>
              <a:t>" : [</a:t>
            </a:r>
          </a:p>
          <a:p>
            <a:pPr marL="0" indent="0">
              <a:buNone/>
            </a:pPr>
            <a:r>
              <a:rPr lang="en-US" dirty="0"/>
              <a:t>		{"@id": "</a:t>
            </a:r>
            <a:r>
              <a:rPr lang="en-US" dirty="0" err="1"/>
              <a:t>sw:python</a:t>
            </a:r>
            <a:r>
              <a:rPr lang="en-US" dirty="0"/>
              <a:t>} ,</a:t>
            </a:r>
          </a:p>
          <a:p>
            <a:pPr marL="600075" lvl="2" indent="0">
              <a:buNone/>
            </a:pPr>
            <a:r>
              <a:rPr lang="en-US" dirty="0"/>
              <a:t>{"@id": "</a:t>
            </a:r>
            <a:r>
              <a:rPr lang="en-US" dirty="0" err="1"/>
              <a:t>sw:c</a:t>
            </a:r>
            <a:r>
              <a:rPr lang="en-US" dirty="0"/>
              <a:t>"} ,</a:t>
            </a:r>
          </a:p>
          <a:p>
            <a:pPr marL="600075" lvl="2" indent="0">
              <a:buNone/>
            </a:pPr>
            <a:r>
              <a:rPr lang="en-US" dirty="0"/>
              <a:t>{"@id": "</a:t>
            </a:r>
            <a:r>
              <a:rPr lang="en-US" dirty="0" err="1"/>
              <a:t>sw:julia"J</a:t>
            </a:r>
            <a:r>
              <a:rPr lang="en-US" dirty="0"/>
              <a:t> </a:t>
            </a:r>
            <a:endParaRPr lang="en-US" dirty="0">
              <a:latin typeface="CMU Typewriter Text Regular"/>
              <a:cs typeface="CMU Typewriter Text Regular"/>
            </a:endParaRPr>
          </a:p>
          <a:p>
            <a:pPr marL="0" indent="0">
              <a:buNone/>
            </a:pPr>
            <a:r>
              <a:rPr lang="en-US" dirty="0"/>
              <a:t>  ]</a:t>
            </a:r>
          </a:p>
          <a:p>
            <a:pPr marL="0" indent="0">
              <a:buNone/>
            </a:pPr>
            <a:r>
              <a:rPr lang="en-US" dirty="0"/>
              <a:t>}}</a:t>
            </a:r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F5DA-44C6-D346-89CC-DB1A12EB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34EA-2AB9-A94D-8C1C-D8593104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8404-5295-6848-9A4B-7789BA91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8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RDF is a graph data model</a:t>
            </a:r>
          </a:p>
          <a:p>
            <a:pPr lvl="1"/>
            <a:r>
              <a:rPr lang="en-US" dirty="0"/>
              <a:t>nodes are either resources (URI), literals, or blank nodes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The RDF standard vocabulary helps modeling (among others)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is_a</a:t>
            </a:r>
            <a:r>
              <a:rPr lang="en-US" dirty="0"/>
              <a:t> (type) relationship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statements (reification)</a:t>
            </a:r>
          </a:p>
          <a:p>
            <a:pPr lvl="1"/>
            <a:endParaRPr lang="en-US" dirty="0"/>
          </a:p>
          <a:p>
            <a:r>
              <a:rPr lang="en-US" dirty="0"/>
              <a:t>There are different syntaxes: XML, N3, Turtle, JSON-LD, ...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3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triples form the edges of a knowledge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27123" y="1627860"/>
            <a:ext cx="1612490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http://</a:t>
            </a:r>
            <a:r>
              <a:rPr lang="en-US" sz="1350" dirty="0" err="1">
                <a:solidFill>
                  <a:srgbClr val="0432FF"/>
                </a:solidFill>
              </a:rPr>
              <a:t>ge.ch</a:t>
            </a:r>
            <a:endParaRPr lang="en-US" sz="1350" dirty="0">
              <a:solidFill>
                <a:srgbClr val="0432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20181" y="2777065"/>
            <a:ext cx="1582993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http://</a:t>
            </a:r>
            <a:r>
              <a:rPr lang="en-US" sz="1350" dirty="0" err="1">
                <a:solidFill>
                  <a:srgbClr val="0432FF"/>
                </a:solidFill>
              </a:rPr>
              <a:t>vd.ch</a:t>
            </a:r>
            <a:endParaRPr lang="en-US" sz="1350" dirty="0">
              <a:solidFill>
                <a:srgbClr val="0432FF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7" idx="4"/>
            <a:endCxn id="8" idx="0"/>
          </p:cNvCxnSpPr>
          <p:nvPr/>
        </p:nvCxnSpPr>
        <p:spPr>
          <a:xfrm>
            <a:off x="2733368" y="2026317"/>
            <a:ext cx="978310" cy="75074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2270" y="2327598"/>
            <a:ext cx="267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http://</a:t>
            </a:r>
            <a:r>
              <a:rPr lang="en-US" sz="1400" dirty="0" err="1">
                <a:solidFill>
                  <a:srgbClr val="0432FF"/>
                </a:solidFill>
              </a:rPr>
              <a:t>example.org</a:t>
            </a:r>
            <a:r>
              <a:rPr lang="en-US" sz="1400" dirty="0">
                <a:solidFill>
                  <a:srgbClr val="0432FF"/>
                </a:solidFill>
              </a:rPr>
              <a:t>/</a:t>
            </a:r>
            <a:r>
              <a:rPr lang="en-US" sz="1400" dirty="0" err="1">
                <a:solidFill>
                  <a:srgbClr val="0432FF"/>
                </a:solidFill>
              </a:rPr>
              <a:t>hasNeighbour</a:t>
            </a:r>
            <a:endParaRPr lang="en-US" sz="1350" dirty="0">
              <a:solidFill>
                <a:srgbClr val="0432FF"/>
              </a:solidFill>
            </a:endParaRPr>
          </a:p>
        </p:txBody>
      </p:sp>
      <p:cxnSp>
        <p:nvCxnSpPr>
          <p:cNvPr id="12" name="Straight Arrow Connector 11"/>
          <p:cNvCxnSpPr>
            <a:cxnSpLocks/>
            <a:stCxn id="8" idx="4"/>
            <a:endCxn id="25" idx="0"/>
          </p:cNvCxnSpPr>
          <p:nvPr/>
        </p:nvCxnSpPr>
        <p:spPr>
          <a:xfrm>
            <a:off x="3711678" y="3175522"/>
            <a:ext cx="1732254" cy="8585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0350" y="3451569"/>
            <a:ext cx="352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http://</a:t>
            </a:r>
            <a:r>
              <a:rPr lang="en-US" sz="1400" dirty="0" err="1">
                <a:solidFill>
                  <a:srgbClr val="0432FF"/>
                </a:solidFill>
              </a:rPr>
              <a:t>dbpedia.org</a:t>
            </a:r>
            <a:r>
              <a:rPr lang="en-US" sz="1400" dirty="0">
                <a:solidFill>
                  <a:srgbClr val="0432FF"/>
                </a:solidFill>
              </a:rPr>
              <a:t>/ontology/</a:t>
            </a:r>
            <a:r>
              <a:rPr lang="en-US" sz="1400" dirty="0" err="1">
                <a:solidFill>
                  <a:srgbClr val="0432FF"/>
                </a:solidFill>
              </a:rPr>
              <a:t>officialLanguage</a:t>
            </a:r>
            <a:endParaRPr lang="en-US" sz="1350" dirty="0">
              <a:solidFill>
                <a:srgbClr val="0432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9511" y="1588986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"466536"</a:t>
            </a:r>
          </a:p>
        </p:txBody>
      </p:sp>
      <p:cxnSp>
        <p:nvCxnSpPr>
          <p:cNvPr id="15" name="Straight Arrow Connector 14"/>
          <p:cNvCxnSpPr>
            <a:cxnSpLocks/>
            <a:stCxn id="7" idx="6"/>
            <a:endCxn id="14" idx="1"/>
          </p:cNvCxnSpPr>
          <p:nvPr/>
        </p:nvCxnSpPr>
        <p:spPr>
          <a:xfrm flipV="1">
            <a:off x="3539613" y="1807652"/>
            <a:ext cx="2409898" cy="1943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676" y="1311986"/>
            <a:ext cx="31086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432FF"/>
                </a:solidFill>
              </a:rPr>
              <a:t>http://</a:t>
            </a:r>
            <a:r>
              <a:rPr lang="en-US" sz="1350" dirty="0" err="1">
                <a:solidFill>
                  <a:srgbClr val="0432FF"/>
                </a:solidFill>
              </a:rPr>
              <a:t>cui.unige.ch</a:t>
            </a:r>
            <a:r>
              <a:rPr lang="en-US" sz="1350" dirty="0">
                <a:solidFill>
                  <a:srgbClr val="0432FF"/>
                </a:solidFill>
              </a:rPr>
              <a:t>/</a:t>
            </a:r>
            <a:r>
              <a:rPr lang="en-US" sz="1350" dirty="0" err="1">
                <a:solidFill>
                  <a:srgbClr val="0432FF"/>
                </a:solidFill>
              </a:rPr>
              <a:t>sw</a:t>
            </a:r>
            <a:r>
              <a:rPr lang="en-US" sz="1350" dirty="0">
                <a:solidFill>
                  <a:srgbClr val="0432FF"/>
                </a:solidFill>
              </a:rPr>
              <a:t>-course/population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D022DB-44EF-0E45-859C-370F4902805D}"/>
              </a:ext>
            </a:extLst>
          </p:cNvPr>
          <p:cNvSpPr/>
          <p:nvPr/>
        </p:nvSpPr>
        <p:spPr>
          <a:xfrm>
            <a:off x="4749020" y="4034052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”</a:t>
            </a:r>
            <a:r>
              <a:rPr lang="en-US" sz="1350" dirty="0" err="1">
                <a:solidFill>
                  <a:srgbClr val="0432FF"/>
                </a:solidFill>
              </a:rPr>
              <a:t>fr</a:t>
            </a:r>
            <a:r>
              <a:rPr lang="en-US" sz="1350" dirty="0">
                <a:solidFill>
                  <a:srgbClr val="0432FF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4488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prefixes to simplify </a:t>
            </a:r>
            <a:r>
              <a:rPr lang="en-US" dirty="0">
                <a:latin typeface="CMU Sans Serif"/>
                <a:cs typeface="CMU Sans Serif"/>
              </a:rPr>
              <a:t>the expression of the graphs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10331" y="1890267"/>
            <a:ext cx="1612490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http://</a:t>
            </a:r>
            <a:r>
              <a:rPr lang="en-US" sz="1350" dirty="0" err="1">
                <a:solidFill>
                  <a:srgbClr val="0432FF"/>
                </a:solidFill>
              </a:rPr>
              <a:t>ge.ch</a:t>
            </a:r>
            <a:endParaRPr lang="en-US" sz="1350" dirty="0">
              <a:solidFill>
                <a:srgbClr val="0432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55851" y="2909037"/>
            <a:ext cx="1582993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http://</a:t>
            </a:r>
            <a:r>
              <a:rPr lang="en-US" sz="1350" dirty="0" err="1">
                <a:solidFill>
                  <a:srgbClr val="0432FF"/>
                </a:solidFill>
              </a:rPr>
              <a:t>vd.ch</a:t>
            </a:r>
            <a:endParaRPr lang="en-US" sz="1350" dirty="0">
              <a:solidFill>
                <a:srgbClr val="0432FF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7" idx="4"/>
            <a:endCxn id="8" idx="0"/>
          </p:cNvCxnSpPr>
          <p:nvPr/>
        </p:nvCxnSpPr>
        <p:spPr>
          <a:xfrm>
            <a:off x="4816576" y="2288724"/>
            <a:ext cx="530772" cy="6203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9917" y="2480442"/>
            <a:ext cx="14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432FF"/>
                </a:solidFill>
              </a:rPr>
              <a:t>ex:hasNeighbour</a:t>
            </a:r>
            <a:endParaRPr lang="en-US" sz="1350" dirty="0">
              <a:solidFill>
                <a:srgbClr val="0432FF"/>
              </a:solidFill>
            </a:endParaRPr>
          </a:p>
        </p:txBody>
      </p:sp>
      <p:cxnSp>
        <p:nvCxnSpPr>
          <p:cNvPr id="12" name="Straight Arrow Connector 11"/>
          <p:cNvCxnSpPr>
            <a:cxnSpLocks/>
            <a:stCxn id="8" idx="4"/>
            <a:endCxn id="25" idx="0"/>
          </p:cNvCxnSpPr>
          <p:nvPr/>
        </p:nvCxnSpPr>
        <p:spPr>
          <a:xfrm>
            <a:off x="5347348" y="3307494"/>
            <a:ext cx="96584" cy="7265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0350" y="3451569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432FF"/>
                </a:solidFill>
              </a:rPr>
              <a:t>dbp:officialLanguage</a:t>
            </a:r>
            <a:endParaRPr lang="en-US" sz="1350" dirty="0">
              <a:solidFill>
                <a:srgbClr val="0432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38844" y="1031478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"466536"</a:t>
            </a:r>
          </a:p>
        </p:txBody>
      </p:sp>
      <p:cxnSp>
        <p:nvCxnSpPr>
          <p:cNvPr id="15" name="Straight Arrow Connector 14"/>
          <p:cNvCxnSpPr>
            <a:cxnSpLocks/>
            <a:stCxn id="7" idx="0"/>
            <a:endCxn id="14" idx="1"/>
          </p:cNvCxnSpPr>
          <p:nvPr/>
        </p:nvCxnSpPr>
        <p:spPr>
          <a:xfrm flipV="1">
            <a:off x="4816576" y="1250144"/>
            <a:ext cx="1322268" cy="64012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81962" y="1443433"/>
            <a:ext cx="1188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solidFill>
                  <a:srgbClr val="0432FF"/>
                </a:solidFill>
              </a:rPr>
              <a:t>sw:population</a:t>
            </a:r>
            <a:endParaRPr lang="en-US" sz="1350" dirty="0">
              <a:solidFill>
                <a:srgbClr val="0432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D022DB-44EF-0E45-859C-370F4902805D}"/>
              </a:ext>
            </a:extLst>
          </p:cNvPr>
          <p:cNvSpPr/>
          <p:nvPr/>
        </p:nvSpPr>
        <p:spPr>
          <a:xfrm>
            <a:off x="4749020" y="4034052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”</a:t>
            </a:r>
            <a:r>
              <a:rPr lang="en-US" sz="1350" dirty="0" err="1">
                <a:solidFill>
                  <a:srgbClr val="0432FF"/>
                </a:solidFill>
              </a:rPr>
              <a:t>fr</a:t>
            </a:r>
            <a:r>
              <a:rPr lang="en-US" sz="1350" dirty="0">
                <a:solidFill>
                  <a:srgbClr val="0432FF"/>
                </a:solidFill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27315-E080-614E-9839-8BAB141FA4C8}"/>
              </a:ext>
            </a:extLst>
          </p:cNvPr>
          <p:cNvSpPr txBox="1"/>
          <p:nvPr/>
        </p:nvSpPr>
        <p:spPr>
          <a:xfrm>
            <a:off x="506774" y="2457122"/>
            <a:ext cx="3275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MU Sans Serif"/>
                <a:cs typeface="CMU Sans Serif"/>
              </a:rPr>
              <a:t>sw</a:t>
            </a:r>
            <a:r>
              <a:rPr lang="en-US" sz="1600" dirty="0">
                <a:latin typeface="CMU Sans Serif"/>
                <a:cs typeface="CMU Sans Serif"/>
              </a:rPr>
              <a:t> ⇒ </a:t>
            </a:r>
            <a:r>
              <a:rPr lang="en-US" sz="1600" dirty="0">
                <a:solidFill>
                  <a:srgbClr val="0432FF"/>
                </a:solidFill>
                <a:hlinkClick r:id="rId2"/>
              </a:rPr>
              <a:t>http://cui.unige.ch/sw-course/</a:t>
            </a:r>
            <a:endParaRPr lang="en-US" sz="1600" dirty="0">
              <a:solidFill>
                <a:srgbClr val="0432FF"/>
              </a:solidFill>
            </a:endParaRPr>
          </a:p>
          <a:p>
            <a:r>
              <a:rPr lang="en-US" sz="1600" dirty="0" err="1">
                <a:latin typeface="CMU Sans Serif"/>
                <a:cs typeface="CMU Sans Serif"/>
              </a:rPr>
              <a:t>dbp</a:t>
            </a:r>
            <a:r>
              <a:rPr lang="en-US" sz="1600" dirty="0">
                <a:latin typeface="CMU Sans Serif"/>
                <a:cs typeface="CMU Sans Serif"/>
              </a:rPr>
              <a:t> ⇒</a:t>
            </a:r>
            <a:r>
              <a:rPr lang="en-US" sz="1600" dirty="0">
                <a:solidFill>
                  <a:srgbClr val="0432FF"/>
                </a:solidFill>
                <a:latin typeface="CMU Sans Serif"/>
                <a:cs typeface="CMU Sans Serif"/>
              </a:rPr>
              <a:t> </a:t>
            </a:r>
            <a:r>
              <a:rPr lang="en-US" sz="1600" dirty="0">
                <a:solidFill>
                  <a:srgbClr val="0432FF"/>
                </a:solidFill>
                <a:hlinkClick r:id="rId3"/>
              </a:rPr>
              <a:t>http://dbpedia.org/ontology/</a:t>
            </a:r>
            <a:endParaRPr lang="en-US" sz="1600" dirty="0">
              <a:solidFill>
                <a:srgbClr val="0432FF"/>
              </a:solidFill>
            </a:endParaRPr>
          </a:p>
          <a:p>
            <a:r>
              <a:rPr lang="en-US" sz="1600" dirty="0"/>
              <a:t>ex ⇒ </a:t>
            </a:r>
            <a:r>
              <a:rPr lang="en-US" sz="1600" dirty="0">
                <a:solidFill>
                  <a:srgbClr val="0432FF"/>
                </a:solidFill>
              </a:rPr>
              <a:t>http://</a:t>
            </a:r>
            <a:r>
              <a:rPr lang="en-US" sz="1600" dirty="0" err="1">
                <a:solidFill>
                  <a:srgbClr val="0432FF"/>
                </a:solidFill>
              </a:rPr>
              <a:t>example.org</a:t>
            </a:r>
            <a:r>
              <a:rPr lang="en-US" sz="1600" dirty="0">
                <a:solidFill>
                  <a:srgbClr val="0432FF"/>
                </a:solidFill>
              </a:rPr>
              <a:t>/</a:t>
            </a:r>
          </a:p>
          <a:p>
            <a:endParaRPr lang="en-US" sz="1600" dirty="0">
              <a:latin typeface="CMU Sans Serif"/>
              <a:cs typeface="CMU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900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lexical form that identifies a value in a value space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strings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"value"</a:t>
            </a:r>
          </a:p>
          <a:p>
            <a:pPr marL="0" indent="0">
              <a:buNone/>
            </a:pPr>
            <a:r>
              <a:rPr lang="en-US" dirty="0"/>
              <a:t>string in a specific language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 err="1">
                <a:solidFill>
                  <a:srgbClr val="7030A0"/>
                </a:solidFill>
              </a:rPr>
              <a:t>value"@</a:t>
            </a:r>
            <a:r>
              <a:rPr lang="en-US" dirty="0" err="1">
                <a:solidFill>
                  <a:srgbClr val="FF6600"/>
                </a:solidFill>
              </a:rPr>
              <a:t>language</a:t>
            </a: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dirty="0"/>
              <a:t>typed value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"value"^^</a:t>
            </a:r>
            <a:r>
              <a:rPr lang="en-US" dirty="0">
                <a:solidFill>
                  <a:srgbClr val="FB9754"/>
                </a:solidFill>
              </a:rPr>
              <a:t>type</a:t>
            </a:r>
          </a:p>
          <a:p>
            <a:pPr marL="0" indent="0" algn="ctr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http://www.w3.org/2001/</a:t>
            </a:r>
            <a:r>
              <a:rPr lang="en-US" dirty="0" err="1"/>
              <a:t>XMLSchema</a:t>
            </a:r>
            <a:r>
              <a:rPr lang="en-US" dirty="0"/>
              <a:t>#</a:t>
            </a:r>
          </a:p>
          <a:p>
            <a:pPr marL="0" indent="0">
              <a:buNone/>
            </a:pPr>
            <a:endParaRPr lang="en-US" dirty="0"/>
          </a:p>
          <a:p>
            <a:pPr marL="300038" lvl="1" indent="0">
              <a:buNone/>
            </a:pPr>
            <a:r>
              <a:rPr lang="en-US" dirty="0">
                <a:solidFill>
                  <a:srgbClr val="7030A0"/>
                </a:solidFill>
              </a:rPr>
              <a:t>"Scrabble"</a:t>
            </a:r>
          </a:p>
          <a:p>
            <a:pPr marL="300038" lvl="1" indent="0">
              <a:buNone/>
            </a:pPr>
            <a:r>
              <a:rPr lang="en-US" dirty="0">
                <a:solidFill>
                  <a:srgbClr val="7030A0"/>
                </a:solidFill>
              </a:rPr>
              <a:t>"vi </a:t>
            </a:r>
            <a:r>
              <a:rPr lang="en-US" dirty="0" err="1">
                <a:solidFill>
                  <a:srgbClr val="7030A0"/>
                </a:solidFill>
              </a:rPr>
              <a:t>povas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legi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ĉi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tiun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tekston</a:t>
            </a:r>
            <a:r>
              <a:rPr lang="en-US" dirty="0">
                <a:solidFill>
                  <a:srgbClr val="7030A0"/>
                </a:solidFill>
              </a:rPr>
              <a:t>"@</a:t>
            </a:r>
            <a:r>
              <a:rPr lang="en-US" dirty="0" err="1">
                <a:solidFill>
                  <a:srgbClr val="FF6600"/>
                </a:solidFill>
              </a:rPr>
              <a:t>eo</a:t>
            </a:r>
            <a:endParaRPr lang="en-US" dirty="0">
              <a:solidFill>
                <a:srgbClr val="FF6600"/>
              </a:solidFill>
            </a:endParaRPr>
          </a:p>
          <a:p>
            <a:pPr marL="300038" lvl="1" indent="0">
              <a:buNone/>
            </a:pPr>
            <a:r>
              <a:rPr lang="en-US" dirty="0">
                <a:solidFill>
                  <a:srgbClr val="7030A0"/>
                </a:solidFill>
              </a:rPr>
              <a:t>"567"^^</a:t>
            </a:r>
            <a:r>
              <a:rPr lang="en-US" dirty="0" err="1">
                <a:solidFill>
                  <a:srgbClr val="FB9754"/>
                </a:solidFill>
              </a:rPr>
              <a:t>xsd:number</a:t>
            </a:r>
            <a:endParaRPr lang="en-US" dirty="0">
              <a:solidFill>
                <a:srgbClr val="FB9754"/>
              </a:solidFill>
            </a:endParaRPr>
          </a:p>
          <a:p>
            <a:pPr marL="300038" lvl="1" indent="0">
              <a:buNone/>
            </a:pPr>
            <a:r>
              <a:rPr lang="en-US" dirty="0">
                <a:solidFill>
                  <a:srgbClr val="7030A0"/>
                </a:solidFill>
              </a:rPr>
              <a:t>"true"^^</a:t>
            </a:r>
            <a:r>
              <a:rPr lang="en-US" dirty="0" err="1">
                <a:solidFill>
                  <a:srgbClr val="FB9754"/>
                </a:solidFill>
              </a:rPr>
              <a:t>xsd:boolean</a:t>
            </a:r>
            <a:endParaRPr lang="en-US" dirty="0">
              <a:solidFill>
                <a:srgbClr val="FB9754"/>
              </a:solidFill>
            </a:endParaRPr>
          </a:p>
          <a:p>
            <a:pPr marL="300038" lvl="1" indent="0">
              <a:buNone/>
            </a:pPr>
            <a:r>
              <a:rPr lang="en-US" dirty="0">
                <a:solidFill>
                  <a:srgbClr val="7030A0"/>
                </a:solidFill>
              </a:rPr>
              <a:t>"2002-10-10T12:00:00+02:00"^^</a:t>
            </a:r>
            <a:r>
              <a:rPr lang="en-US" dirty="0" err="1">
                <a:solidFill>
                  <a:srgbClr val="FB9754"/>
                </a:solidFill>
              </a:rPr>
              <a:t>xsd:dateTime</a:t>
            </a:r>
            <a:endParaRPr lang="en-US" dirty="0">
              <a:solidFill>
                <a:srgbClr val="FB9754"/>
              </a:solidFill>
            </a:endParaRPr>
          </a:p>
          <a:p>
            <a:pPr marL="30003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XML </a:t>
            </a:r>
            <a:r>
              <a:rPr lang="en-US" dirty="0" err="1"/>
              <a:t>builtin</a:t>
            </a:r>
            <a:r>
              <a:rPr lang="en-US" dirty="0"/>
              <a:t> </a:t>
            </a:r>
            <a:r>
              <a:rPr lang="en-US" dirty="0" err="1"/>
              <a:t>datatypes</a:t>
            </a:r>
            <a:r>
              <a:rPr lang="en-US" dirty="0"/>
              <a:t> are of common use, but not mandatory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prefix my ⇒ http://</a:t>
            </a:r>
            <a:r>
              <a:rPr lang="en-US" dirty="0" err="1"/>
              <a:t>cui.unige.ch</a:t>
            </a:r>
            <a:r>
              <a:rPr lang="en-US" dirty="0"/>
              <a:t>/</a:t>
            </a:r>
            <a:r>
              <a:rPr lang="en-US" dirty="0" err="1"/>
              <a:t>TypeSystem</a:t>
            </a:r>
            <a:r>
              <a:rPr lang="en-US" dirty="0"/>
              <a:t>#</a:t>
            </a:r>
          </a:p>
          <a:p>
            <a:pPr marL="0" indent="0">
              <a:buNone/>
            </a:pPr>
            <a:endParaRPr lang="en-US" dirty="0"/>
          </a:p>
          <a:p>
            <a:pPr marL="300038" lvl="1" indent="0">
              <a:buNone/>
            </a:pPr>
            <a:r>
              <a:rPr lang="en-US" dirty="0">
                <a:solidFill>
                  <a:srgbClr val="7030A0"/>
                </a:solidFill>
              </a:rPr>
              <a:t>"4.5+3i+2j-5k"^^</a:t>
            </a:r>
            <a:r>
              <a:rPr lang="en-US" dirty="0" err="1">
                <a:solidFill>
                  <a:srgbClr val="FB9754"/>
                </a:solidFill>
              </a:rPr>
              <a:t>my:quaternion</a:t>
            </a:r>
            <a:endParaRPr lang="en-US" dirty="0">
              <a:solidFill>
                <a:srgbClr val="FB9754"/>
              </a:solidFill>
            </a:endParaRPr>
          </a:p>
          <a:p>
            <a:pPr marL="300038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50858" y="414858"/>
            <a:ext cx="16069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XML Standard Types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4956561" y="754099"/>
            <a:ext cx="1596639" cy="920877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 on literal nodes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1485900" y="932702"/>
            <a:ext cx="6172200" cy="707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Remark. </a:t>
            </a:r>
            <a:r>
              <a:rPr lang="en-US" dirty="0">
                <a:solidFill>
                  <a:srgbClr val="000000"/>
                </a:solidFill>
              </a:rPr>
              <a:t>A literal may not be the subject of a triple (values cannot be described, they are supposed to be known)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45826" y="2775138"/>
            <a:ext cx="2044802" cy="6102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ex:number86477</a:t>
            </a:r>
          </a:p>
        </p:txBody>
      </p:sp>
      <p:sp>
        <p:nvSpPr>
          <p:cNvPr id="9" name="Rectangle 8"/>
          <p:cNvSpPr/>
          <p:nvPr/>
        </p:nvSpPr>
        <p:spPr>
          <a:xfrm>
            <a:off x="2700804" y="1762585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"86477"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6734" y="1640026"/>
            <a:ext cx="913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ex:isPrime</a:t>
            </a:r>
            <a:endParaRPr lang="en-US" sz="1350" dirty="0"/>
          </a:p>
        </p:txBody>
      </p:sp>
      <p:sp>
        <p:nvSpPr>
          <p:cNvPr id="14" name="Rectangle 13"/>
          <p:cNvSpPr/>
          <p:nvPr/>
        </p:nvSpPr>
        <p:spPr>
          <a:xfrm>
            <a:off x="5962650" y="1762585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"yes"</a:t>
            </a:r>
          </a:p>
        </p:txBody>
      </p:sp>
      <p:cxnSp>
        <p:nvCxnSpPr>
          <p:cNvPr id="17" name="Straight Arrow Connector 16"/>
          <p:cNvCxnSpPr>
            <a:stCxn id="9" idx="3"/>
            <a:endCxn id="14" idx="1"/>
          </p:cNvCxnSpPr>
          <p:nvPr/>
        </p:nvCxnSpPr>
        <p:spPr>
          <a:xfrm>
            <a:off x="4090627" y="1981250"/>
            <a:ext cx="18720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2720" y="1762585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Forbidden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43221" y="3155496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"yes"</a:t>
            </a:r>
          </a:p>
        </p:txBody>
      </p:sp>
      <p:cxnSp>
        <p:nvCxnSpPr>
          <p:cNvPr id="22" name="Straight Arrow Connector 21"/>
          <p:cNvCxnSpPr>
            <a:stCxn id="8" idx="6"/>
            <a:endCxn id="21" idx="1"/>
          </p:cNvCxnSpPr>
          <p:nvPr/>
        </p:nvCxnSpPr>
        <p:spPr>
          <a:xfrm>
            <a:off x="4090628" y="3080253"/>
            <a:ext cx="1452593" cy="2939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4104" y="2893282"/>
            <a:ext cx="913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ex:isPrime</a:t>
            </a:r>
            <a:endParaRPr lang="en-US" sz="1350" dirty="0"/>
          </a:p>
        </p:txBody>
      </p:sp>
      <p:sp>
        <p:nvSpPr>
          <p:cNvPr id="28" name="Rectangle 27"/>
          <p:cNvSpPr/>
          <p:nvPr/>
        </p:nvSpPr>
        <p:spPr>
          <a:xfrm>
            <a:off x="5543221" y="3831771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"86477"</a:t>
            </a:r>
          </a:p>
        </p:txBody>
      </p:sp>
      <p:cxnSp>
        <p:nvCxnSpPr>
          <p:cNvPr id="29" name="Straight Arrow Connector 28"/>
          <p:cNvCxnSpPr>
            <a:stCxn id="8" idx="5"/>
            <a:endCxn id="28" idx="1"/>
          </p:cNvCxnSpPr>
          <p:nvPr/>
        </p:nvCxnSpPr>
        <p:spPr>
          <a:xfrm>
            <a:off x="3791174" y="3296002"/>
            <a:ext cx="1752047" cy="7544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9570" y="3374161"/>
            <a:ext cx="7677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ex:value</a:t>
            </a:r>
            <a:endParaRPr lang="en-US" sz="1350" dirty="0"/>
          </a:p>
        </p:txBody>
      </p:sp>
      <p:cxnSp>
        <p:nvCxnSpPr>
          <p:cNvPr id="36" name="Straight Arrow Connector 35"/>
          <p:cNvCxnSpPr>
            <a:stCxn id="8" idx="4"/>
            <a:endCxn id="33" idx="0"/>
          </p:cNvCxnSpPr>
          <p:nvPr/>
        </p:nvCxnSpPr>
        <p:spPr>
          <a:xfrm>
            <a:off x="3068227" y="3385368"/>
            <a:ext cx="722947" cy="75312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57497" y="3693271"/>
            <a:ext cx="11112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ex.nextPrime</a:t>
            </a:r>
            <a:endParaRPr 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1485900" y="28932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1B800"/>
                </a:solidFill>
              </a:rPr>
              <a:t>OK</a:t>
            </a:r>
            <a:endParaRPr lang="en-US" sz="1350" dirty="0">
              <a:solidFill>
                <a:srgbClr val="31B8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768773" y="4138496"/>
            <a:ext cx="2044802" cy="6102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ex:number86491</a:t>
            </a:r>
          </a:p>
        </p:txBody>
      </p:sp>
    </p:spTree>
    <p:extLst>
      <p:ext uri="{BB962C8B-B14F-4D97-AF65-F5344CB8AC3E}">
        <p14:creationId xmlns:p14="http://schemas.microsoft.com/office/powerpoint/2010/main" val="181932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511ACF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26665</TotalTime>
  <Words>3550</Words>
  <Application>Microsoft Macintosh PowerPoint</Application>
  <PresentationFormat>On-screen Show (16:9)</PresentationFormat>
  <Paragraphs>627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Chalkboard</vt:lpstr>
      <vt:lpstr>CMU Sans Serif</vt:lpstr>
      <vt:lpstr>CMU Sans Serif</vt:lpstr>
      <vt:lpstr>CMU Typewriter Text Regular</vt:lpstr>
      <vt:lpstr>Courier</vt:lpstr>
      <vt:lpstr>Helvetica</vt:lpstr>
      <vt:lpstr>Lucida Sans</vt:lpstr>
      <vt:lpstr>Wingdings</vt:lpstr>
      <vt:lpstr>Office Theme</vt:lpstr>
      <vt:lpstr>RDF Resource Description Framework</vt:lpstr>
      <vt:lpstr>Contents</vt:lpstr>
      <vt:lpstr>A Graph Model for KR</vt:lpstr>
      <vt:lpstr>PowerPoint Presentation</vt:lpstr>
      <vt:lpstr>The triples form the edges of a knowledge graph</vt:lpstr>
      <vt:lpstr>Use of prefixes to simplify the expression of the graphs</vt:lpstr>
      <vt:lpstr>Literals</vt:lpstr>
      <vt:lpstr>Examples</vt:lpstr>
      <vt:lpstr>Restriction on literal nodes</vt:lpstr>
      <vt:lpstr>Exercises</vt:lpstr>
      <vt:lpstr>Blank nodes</vt:lpstr>
      <vt:lpstr>blank nodes correspond to existentially quantified variables</vt:lpstr>
      <vt:lpstr>Graph equivalence</vt:lpstr>
      <vt:lpstr>Graph equivalence</vt:lpstr>
      <vt:lpstr>RDF standard vocabulary</vt:lpstr>
      <vt:lpstr>rdf:type</vt:lpstr>
      <vt:lpstr>Containers</vt:lpstr>
      <vt:lpstr>PowerPoint Presentation</vt:lpstr>
      <vt:lpstr>Remarks</vt:lpstr>
      <vt:lpstr>Build lists with rdf:first, rdf:rest</vt:lpstr>
      <vt:lpstr>Exercise</vt:lpstr>
      <vt:lpstr>Reification</vt:lpstr>
      <vt:lpstr>Reification</vt:lpstr>
      <vt:lpstr>Reification</vt:lpstr>
      <vt:lpstr>Reified statement</vt:lpstr>
      <vt:lpstr>A statement about a statement about a statement</vt:lpstr>
      <vt:lpstr>Practical syntax for RDF</vt:lpstr>
      <vt:lpstr>XML Syntax</vt:lpstr>
      <vt:lpstr>N3 notation</vt:lpstr>
      <vt:lpstr>Turtle: Abbreviations</vt:lpstr>
      <vt:lpstr>Turtle: Abbreviations</vt:lpstr>
      <vt:lpstr>JSON-LD</vt:lpstr>
      <vt:lpstr>JSON-LD</vt:lpstr>
      <vt:lpstr>JSON-LD – with typed values</vt:lpstr>
      <vt:lpstr>JSON-LD – with context</vt:lpstr>
      <vt:lpstr>Blank nodes in Turtle, with the _: prefix</vt:lpstr>
      <vt:lpstr>In JSON-LD: @id value of the form _:…</vt:lpstr>
      <vt:lpstr>or no @id</vt:lpstr>
      <vt:lpstr>Lists in Turtle</vt:lpstr>
      <vt:lpstr>PowerPoint Presentation</vt:lpstr>
      <vt:lpstr>Lists in JSON-LD are JSON lists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règles d’inférence SWRL</dc:title>
  <dc:creator>Gilles Falquet</dc:creator>
  <cp:lastModifiedBy>Gilles Falquet</cp:lastModifiedBy>
  <cp:revision>250</cp:revision>
  <cp:lastPrinted>2019-09-25T08:25:25Z</cp:lastPrinted>
  <dcterms:created xsi:type="dcterms:W3CDTF">2010-12-01T09:59:34Z</dcterms:created>
  <dcterms:modified xsi:type="dcterms:W3CDTF">2022-09-23T08:42:46Z</dcterms:modified>
</cp:coreProperties>
</file>