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56" r:id="rId2"/>
    <p:sldId id="331" r:id="rId3"/>
    <p:sldId id="294" r:id="rId4"/>
    <p:sldId id="317" r:id="rId5"/>
    <p:sldId id="318" r:id="rId6"/>
    <p:sldId id="295" r:id="rId7"/>
    <p:sldId id="332" r:id="rId8"/>
    <p:sldId id="319" r:id="rId9"/>
    <p:sldId id="297" r:id="rId10"/>
    <p:sldId id="316" r:id="rId11"/>
    <p:sldId id="333" r:id="rId12"/>
    <p:sldId id="296" r:id="rId13"/>
    <p:sldId id="303" r:id="rId14"/>
    <p:sldId id="330" r:id="rId15"/>
    <p:sldId id="334" r:id="rId16"/>
    <p:sldId id="335" r:id="rId17"/>
    <p:sldId id="301" r:id="rId18"/>
    <p:sldId id="302" r:id="rId19"/>
    <p:sldId id="320" r:id="rId20"/>
    <p:sldId id="321" r:id="rId21"/>
    <p:sldId id="347" r:id="rId22"/>
    <p:sldId id="348" r:id="rId23"/>
    <p:sldId id="337" r:id="rId24"/>
    <p:sldId id="339" r:id="rId25"/>
    <p:sldId id="340" r:id="rId26"/>
    <p:sldId id="336" r:id="rId27"/>
    <p:sldId id="341" r:id="rId28"/>
    <p:sldId id="338" r:id="rId29"/>
    <p:sldId id="342" r:id="rId30"/>
    <p:sldId id="343" r:id="rId31"/>
    <p:sldId id="344" r:id="rId32"/>
    <p:sldId id="345" r:id="rId33"/>
    <p:sldId id="346"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1B800"/>
    <a:srgbClr val="54E700"/>
    <a:srgbClr val="DF7400"/>
    <a:srgbClr val="FBFB97"/>
    <a:srgbClr val="FFC600"/>
    <a:srgbClr val="0432FF"/>
    <a:srgbClr val="511ACF"/>
    <a:srgbClr val="55E700"/>
    <a:srgbClr val="7C19B3"/>
    <a:srgbClr val="0D56A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09" autoAdjust="0"/>
    <p:restoredTop sz="99112" autoAdjust="0"/>
  </p:normalViewPr>
  <p:slideViewPr>
    <p:cSldViewPr snapToGrid="0" snapToObjects="1">
      <p:cViewPr varScale="1">
        <p:scale>
          <a:sx n="156" d="100"/>
          <a:sy n="156" d="100"/>
        </p:scale>
        <p:origin x="200" y="224"/>
      </p:cViewPr>
      <p:guideLst>
        <p:guide orient="horz" pos="1620"/>
        <p:guide pos="2880"/>
      </p:guideLst>
    </p:cSldViewPr>
  </p:slideViewPr>
  <p:outlineViewPr>
    <p:cViewPr>
      <p:scale>
        <a:sx n="33" d="100"/>
        <a:sy n="33" d="100"/>
      </p:scale>
      <p:origin x="0" y="3624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47A078-BB61-2149-93C0-F21B9C642FF7}" type="datetimeFigureOut">
              <a:rPr lang="en-US" smtClean="0"/>
              <a:t>9/28/21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D9147F-4EBC-C54C-9134-FE5AE7272A2C}" type="slidenum">
              <a:rPr lang="en-US" smtClean="0"/>
              <a:t>‹#›</a:t>
            </a:fld>
            <a:endParaRPr lang="en-US"/>
          </a:p>
        </p:txBody>
      </p:sp>
    </p:spTree>
    <p:extLst>
      <p:ext uri="{BB962C8B-B14F-4D97-AF65-F5344CB8AC3E}">
        <p14:creationId xmlns:p14="http://schemas.microsoft.com/office/powerpoint/2010/main" val="18294040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08D300-3819-FC40-951F-AFEADA2BE8E4}" type="datetimeFigureOut">
              <a:rPr lang="en-US" smtClean="0"/>
              <a:t>9/28/21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CH"/>
              <a:t>Click to edit Master text styles</a:t>
            </a:r>
          </a:p>
          <a:p>
            <a:pPr lvl="1"/>
            <a:r>
              <a:rPr lang="fr-CH"/>
              <a:t>Second level</a:t>
            </a:r>
          </a:p>
          <a:p>
            <a:pPr lvl="2"/>
            <a:r>
              <a:rPr lang="fr-CH"/>
              <a:t>Third level</a:t>
            </a:r>
          </a:p>
          <a:p>
            <a:pPr lvl="3"/>
            <a:r>
              <a:rPr lang="fr-CH"/>
              <a:t>Fourth level</a:t>
            </a:r>
          </a:p>
          <a:p>
            <a:pPr lvl="4"/>
            <a:r>
              <a:rPr lang="fr-CH"/>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8F1ED5-1F4C-5947-9628-3FB0FC8DE20E}" type="slidenum">
              <a:rPr lang="en-US" smtClean="0"/>
              <a:t>‹#›</a:t>
            </a:fld>
            <a:endParaRPr lang="en-US"/>
          </a:p>
        </p:txBody>
      </p:sp>
    </p:spTree>
    <p:extLst>
      <p:ext uri="{BB962C8B-B14F-4D97-AF65-F5344CB8AC3E}">
        <p14:creationId xmlns:p14="http://schemas.microsoft.com/office/powerpoint/2010/main" val="29716070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fr-CH"/>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CH"/>
              <a:t>Click to edit Master subtitle style</a:t>
            </a:r>
            <a:endParaRPr lang="en-US"/>
          </a:p>
        </p:txBody>
      </p:sp>
      <p:sp>
        <p:nvSpPr>
          <p:cNvPr id="4" name="Date Placeholder 3"/>
          <p:cNvSpPr>
            <a:spLocks noGrp="1"/>
          </p:cNvSpPr>
          <p:nvPr>
            <p:ph type="dt" sz="half" idx="10"/>
          </p:nvPr>
        </p:nvSpPr>
        <p:spPr/>
        <p:txBody>
          <a:bodyPr/>
          <a:lstStyle/>
          <a:p>
            <a:r>
              <a:rPr lang="fr-CH"/>
              <a:t>Université de Genève - G. Falquet</a:t>
            </a:r>
            <a:endParaRPr lang="en-US"/>
          </a:p>
        </p:txBody>
      </p:sp>
      <p:sp>
        <p:nvSpPr>
          <p:cNvPr id="5" name="Footer Placeholder 4"/>
          <p:cNvSpPr>
            <a:spLocks noGrp="1"/>
          </p:cNvSpPr>
          <p:nvPr>
            <p:ph type="ftr" sz="quarter" idx="11"/>
          </p:nvPr>
        </p:nvSpPr>
        <p:spPr/>
        <p:txBody>
          <a:bodyPr/>
          <a:lstStyle/>
          <a:p>
            <a:r>
              <a:rPr lang="en-US"/>
              <a:t>RDFS</a:t>
            </a:r>
          </a:p>
        </p:txBody>
      </p:sp>
      <p:sp>
        <p:nvSpPr>
          <p:cNvPr id="6" name="Slide Number Placeholder 5"/>
          <p:cNvSpPr>
            <a:spLocks noGrp="1"/>
          </p:cNvSpPr>
          <p:nvPr>
            <p:ph type="sldNum" sz="quarter" idx="12"/>
          </p:nvPr>
        </p:nvSpPr>
        <p:spPr/>
        <p:txBody>
          <a:bodyPr/>
          <a:lstStyle/>
          <a:p>
            <a:fld id="{3EE69ED5-8993-1341-80BA-61547B2BEEE6}" type="slidenum">
              <a:rPr lang="en-US" smtClean="0"/>
              <a:t>‹#›</a:t>
            </a:fld>
            <a:endParaRPr lang="en-US"/>
          </a:p>
        </p:txBody>
      </p:sp>
    </p:spTree>
    <p:extLst>
      <p:ext uri="{BB962C8B-B14F-4D97-AF65-F5344CB8AC3E}">
        <p14:creationId xmlns:p14="http://schemas.microsoft.com/office/powerpoint/2010/main" val="125648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r-CH"/>
              <a:t>Click to edit Master text styles</a:t>
            </a:r>
          </a:p>
          <a:p>
            <a:pPr lvl="1"/>
            <a:r>
              <a:rPr lang="fr-CH"/>
              <a:t>Second level</a:t>
            </a:r>
          </a:p>
          <a:p>
            <a:pPr lvl="2"/>
            <a:r>
              <a:rPr lang="fr-CH"/>
              <a:t>Third level</a:t>
            </a:r>
          </a:p>
          <a:p>
            <a:pPr lvl="3"/>
            <a:r>
              <a:rPr lang="fr-CH"/>
              <a:t>Fourth level</a:t>
            </a:r>
          </a:p>
          <a:p>
            <a:pPr lvl="4"/>
            <a:r>
              <a:rPr lang="fr-CH"/>
              <a:t>Fifth level</a:t>
            </a:r>
            <a:endParaRPr lang="en-US"/>
          </a:p>
        </p:txBody>
      </p:sp>
      <p:sp>
        <p:nvSpPr>
          <p:cNvPr id="4" name="Date Placeholder 3"/>
          <p:cNvSpPr>
            <a:spLocks noGrp="1"/>
          </p:cNvSpPr>
          <p:nvPr>
            <p:ph type="dt" sz="half" idx="10"/>
          </p:nvPr>
        </p:nvSpPr>
        <p:spPr/>
        <p:txBody>
          <a:bodyPr/>
          <a:lstStyle/>
          <a:p>
            <a:r>
              <a:rPr lang="fr-CH"/>
              <a:t>Université de Genève - G. Falquet</a:t>
            </a:r>
            <a:endParaRPr lang="en-US"/>
          </a:p>
        </p:txBody>
      </p:sp>
      <p:sp>
        <p:nvSpPr>
          <p:cNvPr id="5" name="Footer Placeholder 4"/>
          <p:cNvSpPr>
            <a:spLocks noGrp="1"/>
          </p:cNvSpPr>
          <p:nvPr>
            <p:ph type="ftr" sz="quarter" idx="11"/>
          </p:nvPr>
        </p:nvSpPr>
        <p:spPr/>
        <p:txBody>
          <a:bodyPr/>
          <a:lstStyle/>
          <a:p>
            <a:r>
              <a:rPr lang="en-US"/>
              <a:t>RDFS</a:t>
            </a:r>
          </a:p>
        </p:txBody>
      </p:sp>
      <p:sp>
        <p:nvSpPr>
          <p:cNvPr id="6" name="Slide Number Placeholder 5"/>
          <p:cNvSpPr>
            <a:spLocks noGrp="1"/>
          </p:cNvSpPr>
          <p:nvPr>
            <p:ph type="sldNum" sz="quarter" idx="12"/>
          </p:nvPr>
        </p:nvSpPr>
        <p:spPr/>
        <p:txBody>
          <a:bodyPr/>
          <a:lstStyle/>
          <a:p>
            <a:fld id="{3EE69ED5-8993-1341-80BA-61547B2BEEE6}" type="slidenum">
              <a:rPr lang="en-US" smtClean="0"/>
              <a:t>‹#›</a:t>
            </a:fld>
            <a:endParaRPr lang="en-US"/>
          </a:p>
        </p:txBody>
      </p:sp>
    </p:spTree>
    <p:extLst>
      <p:ext uri="{BB962C8B-B14F-4D97-AF65-F5344CB8AC3E}">
        <p14:creationId xmlns:p14="http://schemas.microsoft.com/office/powerpoint/2010/main" val="10231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fr-CH"/>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fr-CH"/>
              <a:t>Click to edit Master text styles</a:t>
            </a:r>
          </a:p>
          <a:p>
            <a:pPr lvl="1"/>
            <a:r>
              <a:rPr lang="fr-CH"/>
              <a:t>Second level</a:t>
            </a:r>
          </a:p>
          <a:p>
            <a:pPr lvl="2"/>
            <a:r>
              <a:rPr lang="fr-CH"/>
              <a:t>Third level</a:t>
            </a:r>
          </a:p>
          <a:p>
            <a:pPr lvl="3"/>
            <a:r>
              <a:rPr lang="fr-CH"/>
              <a:t>Fourth level</a:t>
            </a:r>
          </a:p>
          <a:p>
            <a:pPr lvl="4"/>
            <a:r>
              <a:rPr lang="fr-CH"/>
              <a:t>Fifth level</a:t>
            </a:r>
            <a:endParaRPr lang="en-US"/>
          </a:p>
        </p:txBody>
      </p:sp>
      <p:sp>
        <p:nvSpPr>
          <p:cNvPr id="4" name="Date Placeholder 3"/>
          <p:cNvSpPr>
            <a:spLocks noGrp="1"/>
          </p:cNvSpPr>
          <p:nvPr>
            <p:ph type="dt" sz="half" idx="10"/>
          </p:nvPr>
        </p:nvSpPr>
        <p:spPr/>
        <p:txBody>
          <a:bodyPr/>
          <a:lstStyle/>
          <a:p>
            <a:r>
              <a:rPr lang="fr-CH"/>
              <a:t>Université de Genève - G. Falquet</a:t>
            </a:r>
            <a:endParaRPr lang="en-US"/>
          </a:p>
        </p:txBody>
      </p:sp>
      <p:sp>
        <p:nvSpPr>
          <p:cNvPr id="5" name="Footer Placeholder 4"/>
          <p:cNvSpPr>
            <a:spLocks noGrp="1"/>
          </p:cNvSpPr>
          <p:nvPr>
            <p:ph type="ftr" sz="quarter" idx="11"/>
          </p:nvPr>
        </p:nvSpPr>
        <p:spPr/>
        <p:txBody>
          <a:bodyPr/>
          <a:lstStyle/>
          <a:p>
            <a:r>
              <a:rPr lang="en-US"/>
              <a:t>RDFS</a:t>
            </a:r>
          </a:p>
        </p:txBody>
      </p:sp>
      <p:sp>
        <p:nvSpPr>
          <p:cNvPr id="6" name="Slide Number Placeholder 5"/>
          <p:cNvSpPr>
            <a:spLocks noGrp="1"/>
          </p:cNvSpPr>
          <p:nvPr>
            <p:ph type="sldNum" sz="quarter" idx="12"/>
          </p:nvPr>
        </p:nvSpPr>
        <p:spPr/>
        <p:txBody>
          <a:bodyPr/>
          <a:lstStyle/>
          <a:p>
            <a:fld id="{3EE69ED5-8993-1341-80BA-61547B2BEEE6}" type="slidenum">
              <a:rPr lang="en-US" smtClean="0"/>
              <a:t>‹#›</a:t>
            </a:fld>
            <a:endParaRPr lang="en-US"/>
          </a:p>
        </p:txBody>
      </p:sp>
    </p:spTree>
    <p:extLst>
      <p:ext uri="{BB962C8B-B14F-4D97-AF65-F5344CB8AC3E}">
        <p14:creationId xmlns:p14="http://schemas.microsoft.com/office/powerpoint/2010/main" val="174672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latin typeface="CMU Sans Serif" panose="02000603000000000000" pitchFamily="2" charset="0"/>
                <a:ea typeface="CMU Sans Serif" panose="02000603000000000000" pitchFamily="2" charset="0"/>
                <a:cs typeface="CMU Sans Serif" panose="02000603000000000000" pitchFamily="2" charset="0"/>
              </a:defRPr>
            </a:lvl1pPr>
          </a:lstStyle>
          <a:p>
            <a:r>
              <a:rPr lang="fr-CH" dirty="0" err="1"/>
              <a:t>Click</a:t>
            </a:r>
            <a:r>
              <a:rPr lang="fr-CH" dirty="0"/>
              <a:t> to </a:t>
            </a:r>
            <a:r>
              <a:rPr lang="fr-CH" dirty="0" err="1"/>
              <a:t>edit</a:t>
            </a:r>
            <a:r>
              <a:rPr lang="fr-CH" dirty="0"/>
              <a:t> Master </a:t>
            </a:r>
            <a:r>
              <a:rPr lang="fr-CH" dirty="0" err="1"/>
              <a:t>title</a:t>
            </a:r>
            <a:r>
              <a:rPr lang="fr-CH" dirty="0"/>
              <a:t> style</a:t>
            </a:r>
            <a:endParaRPr lang="en-US" dirty="0"/>
          </a:p>
        </p:txBody>
      </p:sp>
      <p:sp>
        <p:nvSpPr>
          <p:cNvPr id="3" name="Content Placeholder 2"/>
          <p:cNvSpPr>
            <a:spLocks noGrp="1"/>
          </p:cNvSpPr>
          <p:nvPr>
            <p:ph idx="1" hasCustomPrompt="1"/>
          </p:nvPr>
        </p:nvSpPr>
        <p:spPr/>
        <p:txBody>
          <a:bodyPr anchor="ctr" anchorCtr="0">
            <a:normAutofit/>
          </a:bodyPr>
          <a:lstStyle>
            <a:lvl1pPr>
              <a:defRPr sz="1600">
                <a:latin typeface="CMU Sans Serif" panose="02000603000000000000" pitchFamily="2" charset="0"/>
                <a:ea typeface="CMU Sans Serif" panose="02000603000000000000" pitchFamily="2" charset="0"/>
                <a:cs typeface="CMU Sans Serif" panose="02000603000000000000" pitchFamily="2" charset="0"/>
              </a:defRPr>
            </a:lvl1pPr>
            <a:lvl2pPr>
              <a:defRPr sz="1600">
                <a:latin typeface="CMU Sans Serif" panose="02000603000000000000" pitchFamily="2" charset="0"/>
                <a:ea typeface="CMU Sans Serif" panose="02000603000000000000" pitchFamily="2" charset="0"/>
                <a:cs typeface="CMU Sans Serif" panose="02000603000000000000" pitchFamily="2" charset="0"/>
              </a:defRPr>
            </a:lvl2pPr>
            <a:lvl3pPr>
              <a:defRPr sz="1600">
                <a:latin typeface="CMU Sans Serif" panose="02000603000000000000" pitchFamily="2" charset="0"/>
                <a:ea typeface="CMU Sans Serif" panose="02000603000000000000" pitchFamily="2" charset="0"/>
                <a:cs typeface="CMU Sans Serif" panose="02000603000000000000" pitchFamily="2" charset="0"/>
              </a:defRPr>
            </a:lvl3pPr>
            <a:lvl4pPr>
              <a:defRPr sz="1600">
                <a:latin typeface="CMU Sans Serif" panose="02000603000000000000" pitchFamily="2" charset="0"/>
                <a:ea typeface="CMU Sans Serif" panose="02000603000000000000" pitchFamily="2" charset="0"/>
                <a:cs typeface="CMU Sans Serif" panose="02000603000000000000" pitchFamily="2" charset="0"/>
              </a:defRPr>
            </a:lvl4pPr>
            <a:lvl5pPr>
              <a:defRPr sz="1600">
                <a:latin typeface="CMU Sans Serif" panose="02000603000000000000" pitchFamily="2" charset="0"/>
                <a:ea typeface="CMU Sans Serif" panose="02000603000000000000" pitchFamily="2" charset="0"/>
                <a:cs typeface="CMU Sans Serif" panose="02000603000000000000" pitchFamily="2" charset="0"/>
              </a:defRPr>
            </a:lvl5pPr>
          </a:lstStyle>
          <a:p>
            <a:pPr lvl="0"/>
            <a:r>
              <a:rPr lang="fr-CH" dirty="0" err="1"/>
              <a:t>Click</a:t>
            </a:r>
            <a:r>
              <a:rPr lang="fr-CH" dirty="0"/>
              <a:t> to </a:t>
            </a:r>
            <a:r>
              <a:rPr lang="fr-CH" dirty="0" err="1"/>
              <a:t>edit</a:t>
            </a:r>
            <a:r>
              <a:rPr lang="fr-CH" dirty="0"/>
              <a:t> Master </a:t>
            </a:r>
            <a:r>
              <a:rPr lang="fr-CH" dirty="0" err="1"/>
              <a:t>text</a:t>
            </a:r>
            <a:r>
              <a:rPr lang="fr-CH" dirty="0"/>
              <a:t> styles</a:t>
            </a:r>
          </a:p>
          <a:p>
            <a:pPr lvl="1"/>
            <a:r>
              <a:rPr lang="fr-CH" dirty="0"/>
              <a:t>Second </a:t>
            </a:r>
            <a:r>
              <a:rPr lang="fr-CH" dirty="0" err="1"/>
              <a:t>level</a:t>
            </a:r>
            <a:endParaRPr lang="fr-CH" dirty="0"/>
          </a:p>
          <a:p>
            <a:pPr lvl="2"/>
            <a:r>
              <a:rPr lang="fr-CH" dirty="0" err="1"/>
              <a:t>Third</a:t>
            </a:r>
            <a:r>
              <a:rPr lang="fr-CH" dirty="0"/>
              <a:t> </a:t>
            </a:r>
            <a:r>
              <a:rPr lang="fr-CH" dirty="0" err="1"/>
              <a:t>level</a:t>
            </a:r>
            <a:endParaRPr lang="fr-CH" dirty="0"/>
          </a:p>
          <a:p>
            <a:pPr lvl="3"/>
            <a:r>
              <a:rPr lang="fr-CH" dirty="0" err="1"/>
              <a:t>Fourth</a:t>
            </a:r>
            <a:r>
              <a:rPr lang="fr-CH" dirty="0"/>
              <a:t> </a:t>
            </a:r>
            <a:r>
              <a:rPr lang="fr-CH" dirty="0" err="1"/>
              <a:t>level</a:t>
            </a:r>
            <a:endParaRPr lang="fr-CH" dirty="0"/>
          </a:p>
          <a:p>
            <a:pPr lvl="4"/>
            <a:r>
              <a:rPr lang="fr-CH" dirty="0" err="1"/>
              <a:t>Fifth</a:t>
            </a:r>
            <a:r>
              <a:rPr lang="fr-CH" dirty="0"/>
              <a:t> </a:t>
            </a:r>
            <a:r>
              <a:rPr lang="fr-CH" dirty="0" err="1"/>
              <a:t>level</a:t>
            </a:r>
            <a:endParaRPr lang="en-US" dirty="0"/>
          </a:p>
        </p:txBody>
      </p:sp>
      <p:sp>
        <p:nvSpPr>
          <p:cNvPr id="4" name="Date Placeholder 3"/>
          <p:cNvSpPr>
            <a:spLocks noGrp="1"/>
          </p:cNvSpPr>
          <p:nvPr>
            <p:ph type="dt" sz="half" idx="10"/>
          </p:nvPr>
        </p:nvSpPr>
        <p:spPr/>
        <p:txBody>
          <a:bodyPr/>
          <a:lstStyle/>
          <a:p>
            <a:r>
              <a:rPr lang="fr-CH"/>
              <a:t>Université de Genève - G. Falquet</a:t>
            </a:r>
            <a:endParaRPr lang="en-US"/>
          </a:p>
        </p:txBody>
      </p:sp>
      <p:sp>
        <p:nvSpPr>
          <p:cNvPr id="5" name="Footer Placeholder 4"/>
          <p:cNvSpPr>
            <a:spLocks noGrp="1"/>
          </p:cNvSpPr>
          <p:nvPr>
            <p:ph type="ftr" sz="quarter" idx="11"/>
          </p:nvPr>
        </p:nvSpPr>
        <p:spPr/>
        <p:txBody>
          <a:bodyPr/>
          <a:lstStyle/>
          <a:p>
            <a:r>
              <a:rPr lang="en-US"/>
              <a:t>RDFS</a:t>
            </a:r>
          </a:p>
        </p:txBody>
      </p:sp>
      <p:sp>
        <p:nvSpPr>
          <p:cNvPr id="6" name="Slide Number Placeholder 5"/>
          <p:cNvSpPr>
            <a:spLocks noGrp="1"/>
          </p:cNvSpPr>
          <p:nvPr>
            <p:ph type="sldNum" sz="quarter" idx="12"/>
          </p:nvPr>
        </p:nvSpPr>
        <p:spPr/>
        <p:txBody>
          <a:bodyPr/>
          <a:lstStyle/>
          <a:p>
            <a:fld id="{3EE69ED5-8993-1341-80BA-61547B2BEEE6}" type="slidenum">
              <a:rPr lang="en-US" smtClean="0"/>
              <a:t>‹#›</a:t>
            </a:fld>
            <a:endParaRPr lang="en-US"/>
          </a:p>
        </p:txBody>
      </p:sp>
    </p:spTree>
    <p:extLst>
      <p:ext uri="{BB962C8B-B14F-4D97-AF65-F5344CB8AC3E}">
        <p14:creationId xmlns:p14="http://schemas.microsoft.com/office/powerpoint/2010/main" val="229617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fr-CH"/>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CH"/>
              <a:t>Click to edit Master text styles</a:t>
            </a:r>
          </a:p>
        </p:txBody>
      </p:sp>
      <p:sp>
        <p:nvSpPr>
          <p:cNvPr id="4" name="Date Placeholder 3"/>
          <p:cNvSpPr>
            <a:spLocks noGrp="1"/>
          </p:cNvSpPr>
          <p:nvPr>
            <p:ph type="dt" sz="half" idx="10"/>
          </p:nvPr>
        </p:nvSpPr>
        <p:spPr/>
        <p:txBody>
          <a:bodyPr/>
          <a:lstStyle/>
          <a:p>
            <a:r>
              <a:rPr lang="fr-CH"/>
              <a:t>Université de Genève - G. Falquet</a:t>
            </a:r>
            <a:endParaRPr lang="en-US"/>
          </a:p>
        </p:txBody>
      </p:sp>
      <p:sp>
        <p:nvSpPr>
          <p:cNvPr id="5" name="Footer Placeholder 4"/>
          <p:cNvSpPr>
            <a:spLocks noGrp="1"/>
          </p:cNvSpPr>
          <p:nvPr>
            <p:ph type="ftr" sz="quarter" idx="11"/>
          </p:nvPr>
        </p:nvSpPr>
        <p:spPr/>
        <p:txBody>
          <a:bodyPr/>
          <a:lstStyle/>
          <a:p>
            <a:r>
              <a:rPr lang="en-US"/>
              <a:t>RDFS</a:t>
            </a:r>
          </a:p>
        </p:txBody>
      </p:sp>
      <p:sp>
        <p:nvSpPr>
          <p:cNvPr id="6" name="Slide Number Placeholder 5"/>
          <p:cNvSpPr>
            <a:spLocks noGrp="1"/>
          </p:cNvSpPr>
          <p:nvPr>
            <p:ph type="sldNum" sz="quarter" idx="12"/>
          </p:nvPr>
        </p:nvSpPr>
        <p:spPr/>
        <p:txBody>
          <a:bodyPr/>
          <a:lstStyle/>
          <a:p>
            <a:fld id="{3EE69ED5-8993-1341-80BA-61547B2BEEE6}" type="slidenum">
              <a:rPr lang="en-US" smtClean="0"/>
              <a:t>‹#›</a:t>
            </a:fld>
            <a:endParaRPr lang="en-US"/>
          </a:p>
        </p:txBody>
      </p:sp>
    </p:spTree>
    <p:extLst>
      <p:ext uri="{BB962C8B-B14F-4D97-AF65-F5344CB8AC3E}">
        <p14:creationId xmlns:p14="http://schemas.microsoft.com/office/powerpoint/2010/main" val="23251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fr-CH"/>
              <a:t>Click to edit Master text styles</a:t>
            </a:r>
          </a:p>
          <a:p>
            <a:pPr lvl="1"/>
            <a:r>
              <a:rPr lang="fr-CH"/>
              <a:t>Second level</a:t>
            </a:r>
          </a:p>
          <a:p>
            <a:pPr lvl="2"/>
            <a:r>
              <a:rPr lang="fr-CH"/>
              <a:t>Third level</a:t>
            </a:r>
          </a:p>
          <a:p>
            <a:pPr lvl="3"/>
            <a:r>
              <a:rPr lang="fr-CH"/>
              <a:t>Fourth level</a:t>
            </a:r>
          </a:p>
          <a:p>
            <a:pPr lvl="4"/>
            <a:r>
              <a:rPr lang="fr-CH"/>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fr-CH"/>
              <a:t>Click to edit Master text styles</a:t>
            </a:r>
          </a:p>
          <a:p>
            <a:pPr lvl="1"/>
            <a:r>
              <a:rPr lang="fr-CH"/>
              <a:t>Second level</a:t>
            </a:r>
          </a:p>
          <a:p>
            <a:pPr lvl="2"/>
            <a:r>
              <a:rPr lang="fr-CH"/>
              <a:t>Third level</a:t>
            </a:r>
          </a:p>
          <a:p>
            <a:pPr lvl="3"/>
            <a:r>
              <a:rPr lang="fr-CH"/>
              <a:t>Fourth level</a:t>
            </a:r>
          </a:p>
          <a:p>
            <a:pPr lvl="4"/>
            <a:r>
              <a:rPr lang="fr-CH"/>
              <a:t>Fifth level</a:t>
            </a:r>
            <a:endParaRPr lang="en-US"/>
          </a:p>
        </p:txBody>
      </p:sp>
      <p:sp>
        <p:nvSpPr>
          <p:cNvPr id="5" name="Date Placeholder 4"/>
          <p:cNvSpPr>
            <a:spLocks noGrp="1"/>
          </p:cNvSpPr>
          <p:nvPr>
            <p:ph type="dt" sz="half" idx="10"/>
          </p:nvPr>
        </p:nvSpPr>
        <p:spPr/>
        <p:txBody>
          <a:bodyPr/>
          <a:lstStyle/>
          <a:p>
            <a:r>
              <a:rPr lang="fr-CH"/>
              <a:t>Université de Genève - G. Falquet</a:t>
            </a:r>
            <a:endParaRPr lang="en-US"/>
          </a:p>
        </p:txBody>
      </p:sp>
      <p:sp>
        <p:nvSpPr>
          <p:cNvPr id="6" name="Footer Placeholder 5"/>
          <p:cNvSpPr>
            <a:spLocks noGrp="1"/>
          </p:cNvSpPr>
          <p:nvPr>
            <p:ph type="ftr" sz="quarter" idx="11"/>
          </p:nvPr>
        </p:nvSpPr>
        <p:spPr/>
        <p:txBody>
          <a:bodyPr/>
          <a:lstStyle/>
          <a:p>
            <a:r>
              <a:rPr lang="en-US"/>
              <a:t>RDFS</a:t>
            </a:r>
          </a:p>
        </p:txBody>
      </p:sp>
      <p:sp>
        <p:nvSpPr>
          <p:cNvPr id="7" name="Slide Number Placeholder 6"/>
          <p:cNvSpPr>
            <a:spLocks noGrp="1"/>
          </p:cNvSpPr>
          <p:nvPr>
            <p:ph type="sldNum" sz="quarter" idx="12"/>
          </p:nvPr>
        </p:nvSpPr>
        <p:spPr/>
        <p:txBody>
          <a:bodyPr/>
          <a:lstStyle/>
          <a:p>
            <a:fld id="{3EE69ED5-8993-1341-80BA-61547B2BEEE6}" type="slidenum">
              <a:rPr lang="en-US" smtClean="0"/>
              <a:t>‹#›</a:t>
            </a:fld>
            <a:endParaRPr lang="en-US"/>
          </a:p>
        </p:txBody>
      </p:sp>
    </p:spTree>
    <p:extLst>
      <p:ext uri="{BB962C8B-B14F-4D97-AF65-F5344CB8AC3E}">
        <p14:creationId xmlns:p14="http://schemas.microsoft.com/office/powerpoint/2010/main" val="449095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CH"/>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CH"/>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CH"/>
              <a:t>Click to edit Master text styles</a:t>
            </a:r>
          </a:p>
          <a:p>
            <a:pPr lvl="1"/>
            <a:r>
              <a:rPr lang="fr-CH"/>
              <a:t>Second level</a:t>
            </a:r>
          </a:p>
          <a:p>
            <a:pPr lvl="2"/>
            <a:r>
              <a:rPr lang="fr-CH"/>
              <a:t>Third level</a:t>
            </a:r>
          </a:p>
          <a:p>
            <a:pPr lvl="3"/>
            <a:r>
              <a:rPr lang="fr-CH"/>
              <a:t>Fourth level</a:t>
            </a:r>
          </a:p>
          <a:p>
            <a:pPr lvl="4"/>
            <a:r>
              <a:rPr lang="fr-CH"/>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CH"/>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CH"/>
              <a:t>Click to edit Master text styles</a:t>
            </a:r>
          </a:p>
          <a:p>
            <a:pPr lvl="1"/>
            <a:r>
              <a:rPr lang="fr-CH"/>
              <a:t>Second level</a:t>
            </a:r>
          </a:p>
          <a:p>
            <a:pPr lvl="2"/>
            <a:r>
              <a:rPr lang="fr-CH"/>
              <a:t>Third level</a:t>
            </a:r>
          </a:p>
          <a:p>
            <a:pPr lvl="3"/>
            <a:r>
              <a:rPr lang="fr-CH"/>
              <a:t>Fourth level</a:t>
            </a:r>
          </a:p>
          <a:p>
            <a:pPr lvl="4"/>
            <a:r>
              <a:rPr lang="fr-CH"/>
              <a:t>Fifth level</a:t>
            </a:r>
            <a:endParaRPr lang="en-US"/>
          </a:p>
        </p:txBody>
      </p:sp>
      <p:sp>
        <p:nvSpPr>
          <p:cNvPr id="7" name="Date Placeholder 6"/>
          <p:cNvSpPr>
            <a:spLocks noGrp="1"/>
          </p:cNvSpPr>
          <p:nvPr>
            <p:ph type="dt" sz="half" idx="10"/>
          </p:nvPr>
        </p:nvSpPr>
        <p:spPr/>
        <p:txBody>
          <a:bodyPr/>
          <a:lstStyle/>
          <a:p>
            <a:r>
              <a:rPr lang="fr-CH"/>
              <a:t>Université de Genève - G. Falquet</a:t>
            </a:r>
            <a:endParaRPr lang="en-US"/>
          </a:p>
        </p:txBody>
      </p:sp>
      <p:sp>
        <p:nvSpPr>
          <p:cNvPr id="8" name="Footer Placeholder 7"/>
          <p:cNvSpPr>
            <a:spLocks noGrp="1"/>
          </p:cNvSpPr>
          <p:nvPr>
            <p:ph type="ftr" sz="quarter" idx="11"/>
          </p:nvPr>
        </p:nvSpPr>
        <p:spPr/>
        <p:txBody>
          <a:bodyPr/>
          <a:lstStyle/>
          <a:p>
            <a:r>
              <a:rPr lang="en-US"/>
              <a:t>RDFS</a:t>
            </a:r>
          </a:p>
        </p:txBody>
      </p:sp>
      <p:sp>
        <p:nvSpPr>
          <p:cNvPr id="9" name="Slide Number Placeholder 8"/>
          <p:cNvSpPr>
            <a:spLocks noGrp="1"/>
          </p:cNvSpPr>
          <p:nvPr>
            <p:ph type="sldNum" sz="quarter" idx="12"/>
          </p:nvPr>
        </p:nvSpPr>
        <p:spPr/>
        <p:txBody>
          <a:bodyPr/>
          <a:lstStyle/>
          <a:p>
            <a:fld id="{3EE69ED5-8993-1341-80BA-61547B2BEEE6}" type="slidenum">
              <a:rPr lang="en-US" smtClean="0"/>
              <a:t>‹#›</a:t>
            </a:fld>
            <a:endParaRPr lang="en-US"/>
          </a:p>
        </p:txBody>
      </p:sp>
    </p:spTree>
    <p:extLst>
      <p:ext uri="{BB962C8B-B14F-4D97-AF65-F5344CB8AC3E}">
        <p14:creationId xmlns:p14="http://schemas.microsoft.com/office/powerpoint/2010/main" val="348328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a:t>Click to edit Master title style</a:t>
            </a:r>
            <a:endParaRPr lang="en-US"/>
          </a:p>
        </p:txBody>
      </p:sp>
      <p:sp>
        <p:nvSpPr>
          <p:cNvPr id="3" name="Date Placeholder 2"/>
          <p:cNvSpPr>
            <a:spLocks noGrp="1"/>
          </p:cNvSpPr>
          <p:nvPr>
            <p:ph type="dt" sz="half" idx="10"/>
          </p:nvPr>
        </p:nvSpPr>
        <p:spPr/>
        <p:txBody>
          <a:bodyPr/>
          <a:lstStyle/>
          <a:p>
            <a:r>
              <a:rPr lang="fr-CH"/>
              <a:t>Université de Genève - G. Falquet</a:t>
            </a:r>
            <a:endParaRPr lang="en-US"/>
          </a:p>
        </p:txBody>
      </p:sp>
      <p:sp>
        <p:nvSpPr>
          <p:cNvPr id="4" name="Footer Placeholder 3"/>
          <p:cNvSpPr>
            <a:spLocks noGrp="1"/>
          </p:cNvSpPr>
          <p:nvPr>
            <p:ph type="ftr" sz="quarter" idx="11"/>
          </p:nvPr>
        </p:nvSpPr>
        <p:spPr/>
        <p:txBody>
          <a:bodyPr/>
          <a:lstStyle/>
          <a:p>
            <a:r>
              <a:rPr lang="en-US"/>
              <a:t>RDFS</a:t>
            </a:r>
          </a:p>
        </p:txBody>
      </p:sp>
      <p:sp>
        <p:nvSpPr>
          <p:cNvPr id="5" name="Slide Number Placeholder 4"/>
          <p:cNvSpPr>
            <a:spLocks noGrp="1"/>
          </p:cNvSpPr>
          <p:nvPr>
            <p:ph type="sldNum" sz="quarter" idx="12"/>
          </p:nvPr>
        </p:nvSpPr>
        <p:spPr/>
        <p:txBody>
          <a:bodyPr/>
          <a:lstStyle/>
          <a:p>
            <a:fld id="{3EE69ED5-8993-1341-80BA-61547B2BEEE6}" type="slidenum">
              <a:rPr lang="en-US" smtClean="0"/>
              <a:t>‹#›</a:t>
            </a:fld>
            <a:endParaRPr lang="en-US"/>
          </a:p>
        </p:txBody>
      </p:sp>
    </p:spTree>
    <p:extLst>
      <p:ext uri="{BB962C8B-B14F-4D97-AF65-F5344CB8AC3E}">
        <p14:creationId xmlns:p14="http://schemas.microsoft.com/office/powerpoint/2010/main" val="6865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CH"/>
              <a:t>Université de Genève - G. Falquet</a:t>
            </a:r>
            <a:endParaRPr lang="en-US"/>
          </a:p>
        </p:txBody>
      </p:sp>
      <p:sp>
        <p:nvSpPr>
          <p:cNvPr id="3" name="Footer Placeholder 2"/>
          <p:cNvSpPr>
            <a:spLocks noGrp="1"/>
          </p:cNvSpPr>
          <p:nvPr>
            <p:ph type="ftr" sz="quarter" idx="11"/>
          </p:nvPr>
        </p:nvSpPr>
        <p:spPr/>
        <p:txBody>
          <a:bodyPr/>
          <a:lstStyle/>
          <a:p>
            <a:r>
              <a:rPr lang="en-US"/>
              <a:t>RDFS</a:t>
            </a:r>
          </a:p>
        </p:txBody>
      </p:sp>
      <p:sp>
        <p:nvSpPr>
          <p:cNvPr id="4" name="Slide Number Placeholder 3"/>
          <p:cNvSpPr>
            <a:spLocks noGrp="1"/>
          </p:cNvSpPr>
          <p:nvPr>
            <p:ph type="sldNum" sz="quarter" idx="12"/>
          </p:nvPr>
        </p:nvSpPr>
        <p:spPr/>
        <p:txBody>
          <a:bodyPr/>
          <a:lstStyle/>
          <a:p>
            <a:fld id="{3EE69ED5-8993-1341-80BA-61547B2BEEE6}" type="slidenum">
              <a:rPr lang="en-US" smtClean="0"/>
              <a:t>‹#›</a:t>
            </a:fld>
            <a:endParaRPr lang="en-US"/>
          </a:p>
        </p:txBody>
      </p:sp>
    </p:spTree>
    <p:extLst>
      <p:ext uri="{BB962C8B-B14F-4D97-AF65-F5344CB8AC3E}">
        <p14:creationId xmlns:p14="http://schemas.microsoft.com/office/powerpoint/2010/main" val="269498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fr-CH"/>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CH"/>
              <a:t>Click to edit Master text styles</a:t>
            </a:r>
          </a:p>
          <a:p>
            <a:pPr lvl="1"/>
            <a:r>
              <a:rPr lang="fr-CH"/>
              <a:t>Second level</a:t>
            </a:r>
          </a:p>
          <a:p>
            <a:pPr lvl="2"/>
            <a:r>
              <a:rPr lang="fr-CH"/>
              <a:t>Third level</a:t>
            </a:r>
          </a:p>
          <a:p>
            <a:pPr lvl="3"/>
            <a:r>
              <a:rPr lang="fr-CH"/>
              <a:t>Fourth level</a:t>
            </a:r>
          </a:p>
          <a:p>
            <a:pPr lvl="4"/>
            <a:r>
              <a:rPr lang="fr-CH"/>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CH"/>
              <a:t>Click to edit Master text styles</a:t>
            </a:r>
          </a:p>
        </p:txBody>
      </p:sp>
      <p:sp>
        <p:nvSpPr>
          <p:cNvPr id="5" name="Date Placeholder 4"/>
          <p:cNvSpPr>
            <a:spLocks noGrp="1"/>
          </p:cNvSpPr>
          <p:nvPr>
            <p:ph type="dt" sz="half" idx="10"/>
          </p:nvPr>
        </p:nvSpPr>
        <p:spPr/>
        <p:txBody>
          <a:bodyPr/>
          <a:lstStyle/>
          <a:p>
            <a:r>
              <a:rPr lang="fr-CH"/>
              <a:t>Université de Genève - G. Falquet</a:t>
            </a:r>
            <a:endParaRPr lang="en-US"/>
          </a:p>
        </p:txBody>
      </p:sp>
      <p:sp>
        <p:nvSpPr>
          <p:cNvPr id="6" name="Footer Placeholder 5"/>
          <p:cNvSpPr>
            <a:spLocks noGrp="1"/>
          </p:cNvSpPr>
          <p:nvPr>
            <p:ph type="ftr" sz="quarter" idx="11"/>
          </p:nvPr>
        </p:nvSpPr>
        <p:spPr/>
        <p:txBody>
          <a:bodyPr/>
          <a:lstStyle/>
          <a:p>
            <a:r>
              <a:rPr lang="en-US"/>
              <a:t>RDFS</a:t>
            </a:r>
          </a:p>
        </p:txBody>
      </p:sp>
      <p:sp>
        <p:nvSpPr>
          <p:cNvPr id="7" name="Slide Number Placeholder 6"/>
          <p:cNvSpPr>
            <a:spLocks noGrp="1"/>
          </p:cNvSpPr>
          <p:nvPr>
            <p:ph type="sldNum" sz="quarter" idx="12"/>
          </p:nvPr>
        </p:nvSpPr>
        <p:spPr/>
        <p:txBody>
          <a:bodyPr/>
          <a:lstStyle/>
          <a:p>
            <a:fld id="{3EE69ED5-8993-1341-80BA-61547B2BEEE6}" type="slidenum">
              <a:rPr lang="en-US" smtClean="0"/>
              <a:t>‹#›</a:t>
            </a:fld>
            <a:endParaRPr lang="en-US"/>
          </a:p>
        </p:txBody>
      </p:sp>
    </p:spTree>
    <p:extLst>
      <p:ext uri="{BB962C8B-B14F-4D97-AF65-F5344CB8AC3E}">
        <p14:creationId xmlns:p14="http://schemas.microsoft.com/office/powerpoint/2010/main" val="1096936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fr-CH"/>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CH"/>
              <a:t>Click to edit Master text styles</a:t>
            </a:r>
          </a:p>
        </p:txBody>
      </p:sp>
      <p:sp>
        <p:nvSpPr>
          <p:cNvPr id="5" name="Date Placeholder 4"/>
          <p:cNvSpPr>
            <a:spLocks noGrp="1"/>
          </p:cNvSpPr>
          <p:nvPr>
            <p:ph type="dt" sz="half" idx="10"/>
          </p:nvPr>
        </p:nvSpPr>
        <p:spPr/>
        <p:txBody>
          <a:bodyPr/>
          <a:lstStyle/>
          <a:p>
            <a:r>
              <a:rPr lang="fr-CH"/>
              <a:t>Université de Genève - G. Falquet</a:t>
            </a:r>
            <a:endParaRPr lang="en-US"/>
          </a:p>
        </p:txBody>
      </p:sp>
      <p:sp>
        <p:nvSpPr>
          <p:cNvPr id="6" name="Footer Placeholder 5"/>
          <p:cNvSpPr>
            <a:spLocks noGrp="1"/>
          </p:cNvSpPr>
          <p:nvPr>
            <p:ph type="ftr" sz="quarter" idx="11"/>
          </p:nvPr>
        </p:nvSpPr>
        <p:spPr/>
        <p:txBody>
          <a:bodyPr/>
          <a:lstStyle/>
          <a:p>
            <a:r>
              <a:rPr lang="en-US"/>
              <a:t>RDFS</a:t>
            </a:r>
          </a:p>
        </p:txBody>
      </p:sp>
      <p:sp>
        <p:nvSpPr>
          <p:cNvPr id="7" name="Slide Number Placeholder 6"/>
          <p:cNvSpPr>
            <a:spLocks noGrp="1"/>
          </p:cNvSpPr>
          <p:nvPr>
            <p:ph type="sldNum" sz="quarter" idx="12"/>
          </p:nvPr>
        </p:nvSpPr>
        <p:spPr/>
        <p:txBody>
          <a:bodyPr/>
          <a:lstStyle/>
          <a:p>
            <a:fld id="{3EE69ED5-8993-1341-80BA-61547B2BEEE6}" type="slidenum">
              <a:rPr lang="en-US" smtClean="0"/>
              <a:t>‹#›</a:t>
            </a:fld>
            <a:endParaRPr lang="en-US"/>
          </a:p>
        </p:txBody>
      </p:sp>
    </p:spTree>
    <p:extLst>
      <p:ext uri="{BB962C8B-B14F-4D97-AF65-F5344CB8AC3E}">
        <p14:creationId xmlns:p14="http://schemas.microsoft.com/office/powerpoint/2010/main" val="376749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48120"/>
          </a:xfrm>
          <a:prstGeom prst="rect">
            <a:avLst/>
          </a:prstGeom>
        </p:spPr>
        <p:txBody>
          <a:bodyPr vert="horz" lIns="91440" tIns="45720" rIns="91440" bIns="45720" rtlCol="0" anchor="ctr">
            <a:normAutofit/>
          </a:bodyPr>
          <a:lstStyle/>
          <a:p>
            <a:r>
              <a:rPr lang="fr-CH" dirty="0"/>
              <a:t>Click to edit Master title style</a:t>
            </a:r>
            <a:endParaRPr lang="en-US" dirty="0"/>
          </a:p>
        </p:txBody>
      </p:sp>
      <p:sp>
        <p:nvSpPr>
          <p:cNvPr id="3" name="Text Placeholder 2"/>
          <p:cNvSpPr>
            <a:spLocks noGrp="1"/>
          </p:cNvSpPr>
          <p:nvPr>
            <p:ph type="body" idx="1"/>
          </p:nvPr>
        </p:nvSpPr>
        <p:spPr>
          <a:xfrm>
            <a:off x="457200" y="932702"/>
            <a:ext cx="8229600" cy="3661921"/>
          </a:xfrm>
          <a:prstGeom prst="rect">
            <a:avLst/>
          </a:prstGeom>
        </p:spPr>
        <p:txBody>
          <a:bodyPr vert="horz" lIns="91440" tIns="45720" rIns="91440" bIns="45720" rtlCol="0">
            <a:normAutofit/>
          </a:bodyPr>
          <a:lstStyle/>
          <a:p>
            <a:pPr lvl="0"/>
            <a:r>
              <a:rPr lang="fr-CH" dirty="0"/>
              <a:t>Click to edit Master text styles</a:t>
            </a:r>
          </a:p>
          <a:p>
            <a:pPr lvl="1"/>
            <a:r>
              <a:rPr lang="fr-CH" dirty="0"/>
              <a:t>Second level</a:t>
            </a:r>
          </a:p>
          <a:p>
            <a:pPr lvl="2"/>
            <a:r>
              <a:rPr lang="fr-CH" dirty="0"/>
              <a:t>Third level</a:t>
            </a:r>
          </a:p>
          <a:p>
            <a:pPr lvl="3"/>
            <a:r>
              <a:rPr lang="fr-CH" dirty="0"/>
              <a:t>Fourth level</a:t>
            </a:r>
          </a:p>
          <a:p>
            <a:pPr lvl="4"/>
            <a:r>
              <a:rPr lang="fr-CH" dirty="0"/>
              <a:t>Fifth level</a:t>
            </a:r>
            <a:endParaRPr lang="en-US" dirty="0"/>
          </a:p>
        </p:txBody>
      </p:sp>
      <p:sp>
        <p:nvSpPr>
          <p:cNvPr id="4" name="Date Placeholder 3"/>
          <p:cNvSpPr>
            <a:spLocks noGrp="1"/>
          </p:cNvSpPr>
          <p:nvPr>
            <p:ph type="dt" sz="half" idx="2"/>
          </p:nvPr>
        </p:nvSpPr>
        <p:spPr>
          <a:xfrm>
            <a:off x="457200" y="4767263"/>
            <a:ext cx="2667000" cy="273844"/>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CH"/>
              <a:t>Université de Genève - G. Falquet</a:t>
            </a:r>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RDFS</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EE69ED5-8993-1341-80BA-61547B2BEEE6}" type="slidenum">
              <a:rPr lang="en-US" smtClean="0"/>
              <a:t>‹#›</a:t>
            </a:fld>
            <a:endParaRPr lang="en-US"/>
          </a:p>
        </p:txBody>
      </p:sp>
    </p:spTree>
    <p:extLst>
      <p:ext uri="{BB962C8B-B14F-4D97-AF65-F5344CB8AC3E}">
        <p14:creationId xmlns:p14="http://schemas.microsoft.com/office/powerpoint/2010/main" val="2659793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342900" rtl="0" eaLnBrk="1" latinLnBrk="0" hangingPunct="1">
        <a:spcBef>
          <a:spcPct val="0"/>
        </a:spcBef>
        <a:buNone/>
        <a:defRPr sz="2400" kern="1200">
          <a:solidFill>
            <a:srgbClr val="0070C0"/>
          </a:solidFill>
          <a:latin typeface="CMU Sans Serif" panose="02000603000000000000" pitchFamily="2" charset="0"/>
          <a:ea typeface="CMU Sans Serif" panose="02000603000000000000" pitchFamily="2" charset="0"/>
          <a:cs typeface="CMU Sans Serif" panose="02000603000000000000" pitchFamily="2" charset="0"/>
        </a:defRPr>
      </a:lvl1pPr>
    </p:titleStyle>
    <p:bodyStyle>
      <a:lvl1pPr marL="257175" indent="-257175" algn="l" defTabSz="342900" rtl="0" eaLnBrk="1" latinLnBrk="0" hangingPunct="1">
        <a:spcBef>
          <a:spcPct val="20000"/>
        </a:spcBef>
        <a:buFont typeface="Arial"/>
        <a:buChar char="•"/>
        <a:defRPr sz="16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1pPr>
      <a:lvl2pPr marL="557213" indent="-214313" algn="l" defTabSz="342900" rtl="0" eaLnBrk="1" latinLnBrk="0" hangingPunct="1">
        <a:spcBef>
          <a:spcPct val="20000"/>
        </a:spcBef>
        <a:buFont typeface="Arial"/>
        <a:buChar char="–"/>
        <a:defRPr sz="16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2pPr>
      <a:lvl3pPr marL="857250" indent="-171450" algn="l" defTabSz="342900" rtl="0" eaLnBrk="1" latinLnBrk="0" hangingPunct="1">
        <a:spcBef>
          <a:spcPct val="20000"/>
        </a:spcBef>
        <a:buFont typeface="Arial"/>
        <a:buChar char="•"/>
        <a:defRPr sz="16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3pPr>
      <a:lvl4pPr marL="1200150" indent="-171450" algn="l" defTabSz="342900" rtl="0" eaLnBrk="1" latinLnBrk="0" hangingPunct="1">
        <a:spcBef>
          <a:spcPct val="20000"/>
        </a:spcBef>
        <a:buFont typeface="Arial"/>
        <a:buChar char="–"/>
        <a:defRPr sz="16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4pPr>
      <a:lvl5pPr marL="1543050" indent="-171450" algn="l" defTabSz="342900" rtl="0" eaLnBrk="1" latinLnBrk="0" hangingPunct="1">
        <a:spcBef>
          <a:spcPct val="20000"/>
        </a:spcBef>
        <a:buFont typeface="Arial"/>
        <a:buChar char="»"/>
        <a:defRPr sz="16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hyperlink" Target="https://www.w3.org/TR/rdf-schema/#ch_property" TargetMode="External"/><Relationship Id="rId13" Type="http://schemas.openxmlformats.org/officeDocument/2006/relationships/hyperlink" Target="https://www.w3.org/TR/rdf-schema/#ch_alt" TargetMode="External"/><Relationship Id="rId3" Type="http://schemas.openxmlformats.org/officeDocument/2006/relationships/hyperlink" Target="https://www.w3.org/TR/rdf-schema/#ch_literal" TargetMode="External"/><Relationship Id="rId7" Type="http://schemas.openxmlformats.org/officeDocument/2006/relationships/hyperlink" Target="https://www.w3.org/TR/rdf-schema/#ch_class" TargetMode="External"/><Relationship Id="rId12" Type="http://schemas.openxmlformats.org/officeDocument/2006/relationships/hyperlink" Target="https://www.w3.org/TR/rdf-schema/#ch_seq" TargetMode="External"/><Relationship Id="rId2" Type="http://schemas.openxmlformats.org/officeDocument/2006/relationships/hyperlink" Target="https://www.w3.org/TR/rdf-schema/#ch_resource" TargetMode="External"/><Relationship Id="rId16" Type="http://schemas.openxmlformats.org/officeDocument/2006/relationships/hyperlink" Target="https://www.w3.org/TR/rdf-schema/#ch_list" TargetMode="External"/><Relationship Id="rId1" Type="http://schemas.openxmlformats.org/officeDocument/2006/relationships/slideLayout" Target="../slideLayouts/slideLayout2.xml"/><Relationship Id="rId6" Type="http://schemas.openxmlformats.org/officeDocument/2006/relationships/hyperlink" Target="https://www.w3.org/TR/rdf-schema/#ch_xmlliteral" TargetMode="External"/><Relationship Id="rId11" Type="http://schemas.openxmlformats.org/officeDocument/2006/relationships/hyperlink" Target="https://www.w3.org/TR/rdf-schema/#ch_bag" TargetMode="External"/><Relationship Id="rId5" Type="http://schemas.openxmlformats.org/officeDocument/2006/relationships/hyperlink" Target="https://www.w3.org/TR/rdf-schema/#ch_html" TargetMode="External"/><Relationship Id="rId15" Type="http://schemas.openxmlformats.org/officeDocument/2006/relationships/hyperlink" Target="https://www.w3.org/TR/rdf-schema/#ch_containermembershipproperty" TargetMode="External"/><Relationship Id="rId10" Type="http://schemas.openxmlformats.org/officeDocument/2006/relationships/hyperlink" Target="https://www.w3.org/TR/rdf-schema/#ch_statement" TargetMode="External"/><Relationship Id="rId4" Type="http://schemas.openxmlformats.org/officeDocument/2006/relationships/hyperlink" Target="https://www.w3.org/TR/rdf-schema/#ch_langstring" TargetMode="External"/><Relationship Id="rId9" Type="http://schemas.openxmlformats.org/officeDocument/2006/relationships/hyperlink" Target="https://www.w3.org/TR/rdf-schema/#ch_datatype" TargetMode="External"/><Relationship Id="rId14" Type="http://schemas.openxmlformats.org/officeDocument/2006/relationships/hyperlink" Target="https://www.w3.org/TR/rdf-schema/#ch_contain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w3.org/TR/rdf-schema/#ch_comment" TargetMode="External"/><Relationship Id="rId13" Type="http://schemas.openxmlformats.org/officeDocument/2006/relationships/hyperlink" Target="https://www.w3.org/TR/rdf-schema/#ch_isdefinedby" TargetMode="External"/><Relationship Id="rId3" Type="http://schemas.openxmlformats.org/officeDocument/2006/relationships/hyperlink" Target="https://www.w3.org/TR/rdf-schema/#ch_subclassof" TargetMode="External"/><Relationship Id="rId7" Type="http://schemas.openxmlformats.org/officeDocument/2006/relationships/hyperlink" Target="https://www.w3.org/TR/rdf-schema/#ch_label" TargetMode="External"/><Relationship Id="rId12" Type="http://schemas.openxmlformats.org/officeDocument/2006/relationships/hyperlink" Target="https://www.w3.org/TR/rdf-schema/#ch_seealso" TargetMode="External"/><Relationship Id="rId17" Type="http://schemas.openxmlformats.org/officeDocument/2006/relationships/hyperlink" Target="https://www.w3.org/TR/rdf-schema/#ch_object" TargetMode="External"/><Relationship Id="rId2" Type="http://schemas.openxmlformats.org/officeDocument/2006/relationships/hyperlink" Target="https://www.w3.org/TR/rdf-schema/#ch_type" TargetMode="External"/><Relationship Id="rId16" Type="http://schemas.openxmlformats.org/officeDocument/2006/relationships/hyperlink" Target="https://www.w3.org/TR/rdf-schema/#ch_predicate" TargetMode="External"/><Relationship Id="rId1" Type="http://schemas.openxmlformats.org/officeDocument/2006/relationships/slideLayout" Target="../slideLayouts/slideLayout2.xml"/><Relationship Id="rId6" Type="http://schemas.openxmlformats.org/officeDocument/2006/relationships/hyperlink" Target="https://www.w3.org/TR/rdf-schema/#ch_range" TargetMode="External"/><Relationship Id="rId11" Type="http://schemas.openxmlformats.org/officeDocument/2006/relationships/hyperlink" Target="https://www.w3.org/TR/rdf-schema/#ch_rest" TargetMode="External"/><Relationship Id="rId5" Type="http://schemas.openxmlformats.org/officeDocument/2006/relationships/hyperlink" Target="https://www.w3.org/TR/rdf-schema/#ch_domain" TargetMode="External"/><Relationship Id="rId15" Type="http://schemas.openxmlformats.org/officeDocument/2006/relationships/hyperlink" Target="https://www.w3.org/TR/rdf-schema/#ch_subject" TargetMode="External"/><Relationship Id="rId10" Type="http://schemas.openxmlformats.org/officeDocument/2006/relationships/hyperlink" Target="https://www.w3.org/TR/rdf-schema/#ch_first" TargetMode="External"/><Relationship Id="rId4" Type="http://schemas.openxmlformats.org/officeDocument/2006/relationships/hyperlink" Target="https://www.w3.org/TR/rdf-schema/#ch_subpropertyof" TargetMode="External"/><Relationship Id="rId9" Type="http://schemas.openxmlformats.org/officeDocument/2006/relationships/hyperlink" Target="https://www.w3.org/TR/rdf-schema/#ch_member" TargetMode="External"/><Relationship Id="rId14" Type="http://schemas.openxmlformats.org/officeDocument/2006/relationships/hyperlink" Target="https://www.w3.org/TR/rdf-schema/#ch_valu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w3.org/TR/rdf-schem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ui.unige.ch/isi/cours/tws/rdf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RDFS: RDF Schema Definition</a:t>
            </a:r>
          </a:p>
        </p:txBody>
      </p:sp>
      <p:sp>
        <p:nvSpPr>
          <p:cNvPr id="3" name="Subtitle 2"/>
          <p:cNvSpPr>
            <a:spLocks noGrp="1"/>
          </p:cNvSpPr>
          <p:nvPr>
            <p:ph type="subTitle" idx="1"/>
          </p:nvPr>
        </p:nvSpPr>
        <p:spPr/>
        <p:txBody>
          <a:bodyPr/>
          <a:lstStyle/>
          <a:p>
            <a:pPr algn="l"/>
            <a:r>
              <a:rPr lang="en-US" dirty="0"/>
              <a:t>G. </a:t>
            </a:r>
            <a:r>
              <a:rPr lang="en-US" dirty="0" err="1"/>
              <a:t>Falquet</a:t>
            </a:r>
            <a:r>
              <a:rPr lang="en-US" dirty="0"/>
              <a:t>, C. </a:t>
            </a:r>
            <a:r>
              <a:rPr lang="en-US" dirty="0" err="1"/>
              <a:t>Métral</a:t>
            </a:r>
            <a:endParaRPr lang="en-US" dirty="0"/>
          </a:p>
          <a:p>
            <a:pPr algn="l"/>
            <a:r>
              <a:rPr lang="en-US" dirty="0"/>
              <a:t>Semantic web technologies</a:t>
            </a:r>
          </a:p>
          <a:p>
            <a:pPr algn="l"/>
            <a:r>
              <a:rPr lang="en-US" dirty="0"/>
              <a:t>2021</a:t>
            </a:r>
          </a:p>
        </p:txBody>
      </p:sp>
      <p:sp>
        <p:nvSpPr>
          <p:cNvPr id="4" name="Date Placeholder 3"/>
          <p:cNvSpPr>
            <a:spLocks noGrp="1"/>
          </p:cNvSpPr>
          <p:nvPr>
            <p:ph type="dt" sz="half" idx="10"/>
          </p:nvPr>
        </p:nvSpPr>
        <p:spPr/>
        <p:txBody>
          <a:bodyPr/>
          <a:lstStyle/>
          <a:p>
            <a:r>
              <a:rPr lang="fr-CH"/>
              <a:t>Université de Genève - G. Falquet</a:t>
            </a:r>
            <a:endParaRPr lang="en-US"/>
          </a:p>
        </p:txBody>
      </p:sp>
      <p:sp>
        <p:nvSpPr>
          <p:cNvPr id="5" name="Footer Placeholder 4"/>
          <p:cNvSpPr>
            <a:spLocks noGrp="1"/>
          </p:cNvSpPr>
          <p:nvPr>
            <p:ph type="ftr" sz="quarter" idx="11"/>
          </p:nvPr>
        </p:nvSpPr>
        <p:spPr/>
        <p:txBody>
          <a:bodyPr/>
          <a:lstStyle/>
          <a:p>
            <a:r>
              <a:rPr lang="en-US"/>
              <a:t>RDFS</a:t>
            </a:r>
          </a:p>
        </p:txBody>
      </p:sp>
      <p:sp>
        <p:nvSpPr>
          <p:cNvPr id="6" name="Slide Number Placeholder 5"/>
          <p:cNvSpPr>
            <a:spLocks noGrp="1"/>
          </p:cNvSpPr>
          <p:nvPr>
            <p:ph type="sldNum" sz="quarter" idx="12"/>
          </p:nvPr>
        </p:nvSpPr>
        <p:spPr/>
        <p:txBody>
          <a:bodyPr/>
          <a:lstStyle/>
          <a:p>
            <a:fld id="{3EE69ED5-8993-1341-80BA-61547B2BEEE6}" type="slidenum">
              <a:rPr lang="en-US" smtClean="0"/>
              <a:t>1</a:t>
            </a:fld>
            <a:endParaRPr lang="en-US"/>
          </a:p>
        </p:txBody>
      </p:sp>
    </p:spTree>
    <p:extLst>
      <p:ext uri="{BB962C8B-B14F-4D97-AF65-F5344CB8AC3E}">
        <p14:creationId xmlns:p14="http://schemas.microsoft.com/office/powerpoint/2010/main" val="1082681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MU Sans Serif" panose="02000603000000000000" pitchFamily="2" charset="0"/>
                <a:ea typeface="CMU Sans Serif" panose="02000603000000000000" pitchFamily="2" charset="0"/>
                <a:cs typeface="CMU Sans Serif" panose="02000603000000000000" pitchFamily="2" charset="0"/>
              </a:rPr>
              <a:t>However there is no such constraint on RDF graphs</a:t>
            </a:r>
          </a:p>
        </p:txBody>
      </p:sp>
      <p:sp>
        <p:nvSpPr>
          <p:cNvPr id="4" name="Date Placeholder 3"/>
          <p:cNvSpPr>
            <a:spLocks noGrp="1"/>
          </p:cNvSpPr>
          <p:nvPr>
            <p:ph type="dt" sz="half" idx="10"/>
          </p:nvPr>
        </p:nvSpPr>
        <p:spPr/>
        <p:txBody>
          <a:bodyPr/>
          <a:lstStyle/>
          <a:p>
            <a:r>
              <a:rPr lang="fr-CH"/>
              <a:t>Université de Genève - G. Falquet</a:t>
            </a:r>
            <a:endParaRPr lang="en-US"/>
          </a:p>
        </p:txBody>
      </p:sp>
      <p:sp>
        <p:nvSpPr>
          <p:cNvPr id="5" name="Footer Placeholder 4"/>
          <p:cNvSpPr>
            <a:spLocks noGrp="1"/>
          </p:cNvSpPr>
          <p:nvPr>
            <p:ph type="ftr" sz="quarter" idx="11"/>
          </p:nvPr>
        </p:nvSpPr>
        <p:spPr/>
        <p:txBody>
          <a:bodyPr/>
          <a:lstStyle/>
          <a:p>
            <a:r>
              <a:rPr lang="en-US"/>
              <a:t>RDFS</a:t>
            </a:r>
          </a:p>
        </p:txBody>
      </p:sp>
      <p:sp>
        <p:nvSpPr>
          <p:cNvPr id="6" name="Slide Number Placeholder 5"/>
          <p:cNvSpPr>
            <a:spLocks noGrp="1"/>
          </p:cNvSpPr>
          <p:nvPr>
            <p:ph type="sldNum" sz="quarter" idx="12"/>
          </p:nvPr>
        </p:nvSpPr>
        <p:spPr/>
        <p:txBody>
          <a:bodyPr/>
          <a:lstStyle/>
          <a:p>
            <a:fld id="{3EE69ED5-8993-1341-80BA-61547B2BEEE6}" type="slidenum">
              <a:rPr lang="en-US" smtClean="0"/>
              <a:t>10</a:t>
            </a:fld>
            <a:endParaRPr lang="en-US"/>
          </a:p>
        </p:txBody>
      </p:sp>
      <p:sp>
        <p:nvSpPr>
          <p:cNvPr id="9" name="Oval 6"/>
          <p:cNvSpPr>
            <a:spLocks noChangeArrowheads="1"/>
          </p:cNvSpPr>
          <p:nvPr/>
        </p:nvSpPr>
        <p:spPr bwMode="auto">
          <a:xfrm>
            <a:off x="3523528" y="3157489"/>
            <a:ext cx="1268424" cy="228600"/>
          </a:xfrm>
          <a:prstGeom prst="ellipse">
            <a:avLst/>
          </a:prstGeom>
          <a:solidFill>
            <a:srgbClr val="54E700"/>
          </a:solidFill>
          <a:ln w="12700">
            <a:solidFill>
              <a:schemeClr val="tx1"/>
            </a:solidFill>
            <a:round/>
            <a:headEnd type="none" w="sm" len="sm"/>
            <a:tailEnd type="none" w="sm" len="sm"/>
          </a:ln>
          <a:effectLst/>
        </p:spPr>
        <p:txBody>
          <a:bodyPr wrap="none" anchor="ctr"/>
          <a:lstStyle/>
          <a:p>
            <a:r>
              <a:rPr lang="en-US" sz="1350" dirty="0"/>
              <a:t>B-747-200</a:t>
            </a:r>
          </a:p>
        </p:txBody>
      </p:sp>
      <p:sp>
        <p:nvSpPr>
          <p:cNvPr id="11" name="Oval 8"/>
          <p:cNvSpPr>
            <a:spLocks noChangeArrowheads="1"/>
          </p:cNvSpPr>
          <p:nvPr/>
        </p:nvSpPr>
        <p:spPr bwMode="auto">
          <a:xfrm>
            <a:off x="5145090" y="4220966"/>
            <a:ext cx="1181590" cy="228600"/>
          </a:xfrm>
          <a:prstGeom prst="ellipse">
            <a:avLst/>
          </a:prstGeom>
          <a:solidFill>
            <a:srgbClr val="FBD54D"/>
          </a:solidFill>
          <a:ln w="12700">
            <a:solidFill>
              <a:schemeClr val="tx1"/>
            </a:solidFill>
            <a:round/>
            <a:headEnd type="none" w="sm" len="sm"/>
            <a:tailEnd type="none" w="sm" len="sm"/>
          </a:ln>
          <a:effectLst/>
        </p:spPr>
        <p:txBody>
          <a:bodyPr wrap="none" anchor="ctr"/>
          <a:lstStyle/>
          <a:p>
            <a:r>
              <a:rPr lang="en-US" sz="1350" dirty="0"/>
              <a:t>HB-JKO</a:t>
            </a:r>
          </a:p>
        </p:txBody>
      </p:sp>
      <p:sp>
        <p:nvSpPr>
          <p:cNvPr id="23" name="Oval 20"/>
          <p:cNvSpPr>
            <a:spLocks noChangeArrowheads="1"/>
          </p:cNvSpPr>
          <p:nvPr/>
        </p:nvSpPr>
        <p:spPr bwMode="auto">
          <a:xfrm>
            <a:off x="5249049" y="1228687"/>
            <a:ext cx="1541501" cy="285750"/>
          </a:xfrm>
          <a:prstGeom prst="ellipse">
            <a:avLst/>
          </a:prstGeom>
          <a:solidFill>
            <a:srgbClr val="31B800"/>
          </a:solidFill>
          <a:ln w="12700">
            <a:solidFill>
              <a:schemeClr val="tx1"/>
            </a:solidFill>
            <a:round/>
            <a:headEnd type="none" w="sm" len="sm"/>
            <a:tailEnd type="none" w="sm" len="sm"/>
          </a:ln>
          <a:effectLst/>
        </p:spPr>
        <p:txBody>
          <a:bodyPr wrap="none" anchor="ctr"/>
          <a:lstStyle/>
          <a:p>
            <a:r>
              <a:rPr lang="en-US" sz="1350" dirty="0">
                <a:solidFill>
                  <a:schemeClr val="bg1"/>
                </a:solidFill>
              </a:rPr>
              <a:t>Aircraft Type</a:t>
            </a:r>
          </a:p>
        </p:txBody>
      </p:sp>
      <p:sp>
        <p:nvSpPr>
          <p:cNvPr id="24" name="Oval 21"/>
          <p:cNvSpPr>
            <a:spLocks noChangeArrowheads="1"/>
          </p:cNvSpPr>
          <p:nvPr/>
        </p:nvSpPr>
        <p:spPr bwMode="auto">
          <a:xfrm>
            <a:off x="3184111" y="1675264"/>
            <a:ext cx="1407287" cy="285750"/>
          </a:xfrm>
          <a:prstGeom prst="ellipse">
            <a:avLst/>
          </a:prstGeom>
          <a:solidFill>
            <a:srgbClr val="31B800"/>
          </a:solidFill>
          <a:ln w="12700">
            <a:solidFill>
              <a:schemeClr val="tx1"/>
            </a:solidFill>
            <a:round/>
            <a:headEnd type="none" w="sm" len="sm"/>
            <a:tailEnd type="none" w="sm" len="sm"/>
          </a:ln>
          <a:effectLst/>
        </p:spPr>
        <p:txBody>
          <a:bodyPr wrap="none" anchor="ctr"/>
          <a:lstStyle/>
          <a:p>
            <a:pPr algn="ctr"/>
            <a:r>
              <a:rPr lang="en-US" sz="1350" dirty="0">
                <a:solidFill>
                  <a:schemeClr val="bg1"/>
                </a:solidFill>
              </a:rPr>
              <a:t>Aircraft Family</a:t>
            </a:r>
          </a:p>
        </p:txBody>
      </p:sp>
      <p:cxnSp>
        <p:nvCxnSpPr>
          <p:cNvPr id="28" name="AutoShape 25"/>
          <p:cNvCxnSpPr>
            <a:cxnSpLocks noChangeShapeType="1"/>
          </p:cNvCxnSpPr>
          <p:nvPr/>
        </p:nvCxnSpPr>
        <p:spPr bwMode="auto">
          <a:xfrm>
            <a:off x="3904593" y="4648719"/>
            <a:ext cx="0" cy="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3" name="TextBox 32"/>
          <p:cNvSpPr txBox="1"/>
          <p:nvPr/>
        </p:nvSpPr>
        <p:spPr>
          <a:xfrm>
            <a:off x="3696309" y="2499902"/>
            <a:ext cx="748154" cy="300082"/>
          </a:xfrm>
          <a:prstGeom prst="rect">
            <a:avLst/>
          </a:prstGeom>
          <a:noFill/>
        </p:spPr>
        <p:txBody>
          <a:bodyPr wrap="none" rtlCol="0">
            <a:spAutoFit/>
          </a:bodyPr>
          <a:lstStyle/>
          <a:p>
            <a:r>
              <a:rPr lang="en-US" sz="1350" dirty="0" err="1"/>
              <a:t>rdf:type</a:t>
            </a:r>
            <a:endParaRPr lang="en-US" sz="1350" dirty="0"/>
          </a:p>
        </p:txBody>
      </p:sp>
      <p:cxnSp>
        <p:nvCxnSpPr>
          <p:cNvPr id="54" name="AutoShape 23"/>
          <p:cNvCxnSpPr>
            <a:cxnSpLocks noChangeShapeType="1"/>
            <a:stCxn id="9" idx="0"/>
            <a:endCxn id="24" idx="4"/>
          </p:cNvCxnSpPr>
          <p:nvPr/>
        </p:nvCxnSpPr>
        <p:spPr bwMode="auto">
          <a:xfrm flipH="1" flipV="1">
            <a:off x="3887755" y="1961014"/>
            <a:ext cx="269985" cy="1196475"/>
          </a:xfrm>
          <a:prstGeom prst="straightConnector1">
            <a:avLst/>
          </a:prstGeom>
          <a:noFill/>
          <a:ln w="12700">
            <a:solidFill>
              <a:schemeClr val="tx1"/>
            </a:solidFill>
            <a:prstDash val="dash"/>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AutoShape 23"/>
          <p:cNvCxnSpPr>
            <a:cxnSpLocks noChangeShapeType="1"/>
            <a:stCxn id="11" idx="0"/>
            <a:endCxn id="9" idx="4"/>
          </p:cNvCxnSpPr>
          <p:nvPr/>
        </p:nvCxnSpPr>
        <p:spPr bwMode="auto">
          <a:xfrm flipH="1" flipV="1">
            <a:off x="4157740" y="3386089"/>
            <a:ext cx="1578145" cy="834877"/>
          </a:xfrm>
          <a:prstGeom prst="straightConnector1">
            <a:avLst/>
          </a:prstGeom>
          <a:noFill/>
          <a:ln w="12700">
            <a:solidFill>
              <a:schemeClr val="tx1"/>
            </a:solidFill>
            <a:prstDash val="dash"/>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1" name="TextBox 60"/>
          <p:cNvSpPr txBox="1"/>
          <p:nvPr/>
        </p:nvSpPr>
        <p:spPr>
          <a:xfrm>
            <a:off x="4442668" y="3663827"/>
            <a:ext cx="748154" cy="300082"/>
          </a:xfrm>
          <a:prstGeom prst="rect">
            <a:avLst/>
          </a:prstGeom>
          <a:noFill/>
        </p:spPr>
        <p:txBody>
          <a:bodyPr wrap="none" rtlCol="0">
            <a:spAutoFit/>
          </a:bodyPr>
          <a:lstStyle/>
          <a:p>
            <a:r>
              <a:rPr lang="en-US" sz="1350" dirty="0" err="1"/>
              <a:t>rdf:type</a:t>
            </a:r>
            <a:endParaRPr lang="en-US" sz="1350" dirty="0"/>
          </a:p>
        </p:txBody>
      </p:sp>
      <p:cxnSp>
        <p:nvCxnSpPr>
          <p:cNvPr id="67" name="AutoShape 29"/>
          <p:cNvCxnSpPr>
            <a:cxnSpLocks noChangeShapeType="1"/>
            <a:stCxn id="9" idx="0"/>
            <a:endCxn id="51" idx="4"/>
          </p:cNvCxnSpPr>
          <p:nvPr/>
        </p:nvCxnSpPr>
        <p:spPr bwMode="auto">
          <a:xfrm flipH="1" flipV="1">
            <a:off x="2782746" y="2646746"/>
            <a:ext cx="1374994" cy="510743"/>
          </a:xfrm>
          <a:prstGeom prst="straightConnector1">
            <a:avLst/>
          </a:prstGeom>
          <a:noFill/>
          <a:ln w="12700">
            <a:solidFill>
              <a:schemeClr val="tx1"/>
            </a:solidFill>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0" name="TextBox 69"/>
          <p:cNvSpPr txBox="1"/>
          <p:nvPr/>
        </p:nvSpPr>
        <p:spPr>
          <a:xfrm>
            <a:off x="2321671" y="2806641"/>
            <a:ext cx="1268424" cy="300082"/>
          </a:xfrm>
          <a:prstGeom prst="rect">
            <a:avLst/>
          </a:prstGeom>
          <a:noFill/>
        </p:spPr>
        <p:txBody>
          <a:bodyPr wrap="none" rtlCol="0">
            <a:spAutoFit/>
          </a:bodyPr>
          <a:lstStyle/>
          <a:p>
            <a:r>
              <a:rPr lang="en-US" sz="1350" dirty="0" err="1"/>
              <a:t>rdfs:subClassOf</a:t>
            </a:r>
            <a:endParaRPr lang="en-US" sz="1350" dirty="0"/>
          </a:p>
        </p:txBody>
      </p:sp>
      <p:sp>
        <p:nvSpPr>
          <p:cNvPr id="36" name="Oval 8">
            <a:extLst>
              <a:ext uri="{FF2B5EF4-FFF2-40B4-BE49-F238E27FC236}">
                <a16:creationId xmlns:a16="http://schemas.microsoft.com/office/drawing/2014/main" id="{CABDF889-BB39-7C4A-82C7-3CD939DC13BC}"/>
              </a:ext>
            </a:extLst>
          </p:cNvPr>
          <p:cNvSpPr>
            <a:spLocks noChangeArrowheads="1"/>
          </p:cNvSpPr>
          <p:nvPr/>
        </p:nvSpPr>
        <p:spPr bwMode="auto">
          <a:xfrm>
            <a:off x="3637234" y="4257045"/>
            <a:ext cx="963821" cy="228600"/>
          </a:xfrm>
          <a:prstGeom prst="ellipse">
            <a:avLst/>
          </a:prstGeom>
          <a:solidFill>
            <a:srgbClr val="FBD54D"/>
          </a:solidFill>
          <a:ln w="12700">
            <a:solidFill>
              <a:schemeClr val="tx1"/>
            </a:solidFill>
            <a:round/>
            <a:headEnd type="none" w="sm" len="sm"/>
            <a:tailEnd type="none" w="sm" len="sm"/>
          </a:ln>
          <a:effectLst/>
        </p:spPr>
        <p:txBody>
          <a:bodyPr wrap="none" anchor="ctr"/>
          <a:lstStyle/>
          <a:p>
            <a:r>
              <a:rPr lang="en-US" sz="1350" dirty="0"/>
              <a:t>F-HBLK</a:t>
            </a:r>
          </a:p>
        </p:txBody>
      </p:sp>
      <p:cxnSp>
        <p:nvCxnSpPr>
          <p:cNvPr id="37" name="AutoShape 23">
            <a:extLst>
              <a:ext uri="{FF2B5EF4-FFF2-40B4-BE49-F238E27FC236}">
                <a16:creationId xmlns:a16="http://schemas.microsoft.com/office/drawing/2014/main" id="{AE324581-E738-F041-B2E8-04AC304E979D}"/>
              </a:ext>
            </a:extLst>
          </p:cNvPr>
          <p:cNvCxnSpPr>
            <a:cxnSpLocks noChangeShapeType="1"/>
            <a:stCxn id="36" idx="0"/>
            <a:endCxn id="9" idx="4"/>
          </p:cNvCxnSpPr>
          <p:nvPr/>
        </p:nvCxnSpPr>
        <p:spPr bwMode="auto">
          <a:xfrm flipV="1">
            <a:off x="4119145" y="3386089"/>
            <a:ext cx="38595" cy="870956"/>
          </a:xfrm>
          <a:prstGeom prst="straightConnector1">
            <a:avLst/>
          </a:prstGeom>
          <a:noFill/>
          <a:ln w="12700">
            <a:solidFill>
              <a:schemeClr val="tx1"/>
            </a:solidFill>
            <a:prstDash val="dash"/>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8" name="TextBox 37">
            <a:extLst>
              <a:ext uri="{FF2B5EF4-FFF2-40B4-BE49-F238E27FC236}">
                <a16:creationId xmlns:a16="http://schemas.microsoft.com/office/drawing/2014/main" id="{23B90A72-B778-1349-A090-1CFB14F59AE5}"/>
              </a:ext>
            </a:extLst>
          </p:cNvPr>
          <p:cNvSpPr txBox="1"/>
          <p:nvPr/>
        </p:nvSpPr>
        <p:spPr>
          <a:xfrm>
            <a:off x="3477796" y="3693929"/>
            <a:ext cx="748154" cy="300082"/>
          </a:xfrm>
          <a:prstGeom prst="rect">
            <a:avLst/>
          </a:prstGeom>
          <a:noFill/>
        </p:spPr>
        <p:txBody>
          <a:bodyPr wrap="none" rtlCol="0">
            <a:spAutoFit/>
          </a:bodyPr>
          <a:lstStyle/>
          <a:p>
            <a:r>
              <a:rPr lang="en-US" sz="1350" dirty="0" err="1"/>
              <a:t>rdf:type</a:t>
            </a:r>
            <a:endParaRPr lang="en-US" sz="1350" dirty="0"/>
          </a:p>
        </p:txBody>
      </p:sp>
      <p:sp>
        <p:nvSpPr>
          <p:cNvPr id="51" name="Oval 6">
            <a:extLst>
              <a:ext uri="{FF2B5EF4-FFF2-40B4-BE49-F238E27FC236}">
                <a16:creationId xmlns:a16="http://schemas.microsoft.com/office/drawing/2014/main" id="{3DC55A15-059A-274F-8F37-CD0464AA91FF}"/>
              </a:ext>
            </a:extLst>
          </p:cNvPr>
          <p:cNvSpPr>
            <a:spLocks noChangeArrowheads="1"/>
          </p:cNvSpPr>
          <p:nvPr/>
        </p:nvSpPr>
        <p:spPr bwMode="auto">
          <a:xfrm>
            <a:off x="2354677" y="2418146"/>
            <a:ext cx="856137" cy="228600"/>
          </a:xfrm>
          <a:prstGeom prst="ellipse">
            <a:avLst/>
          </a:prstGeom>
          <a:solidFill>
            <a:srgbClr val="54E700"/>
          </a:solidFill>
          <a:ln w="12700">
            <a:solidFill>
              <a:schemeClr val="tx1"/>
            </a:solidFill>
            <a:round/>
            <a:headEnd type="none" w="sm" len="sm"/>
            <a:tailEnd type="none" w="sm" len="sm"/>
          </a:ln>
          <a:effectLst/>
        </p:spPr>
        <p:txBody>
          <a:bodyPr wrap="none" anchor="ctr"/>
          <a:lstStyle/>
          <a:p>
            <a:r>
              <a:rPr lang="en-US" sz="1350" dirty="0"/>
              <a:t>B-747</a:t>
            </a:r>
          </a:p>
        </p:txBody>
      </p:sp>
      <p:sp>
        <p:nvSpPr>
          <p:cNvPr id="58" name="TextBox 57">
            <a:extLst>
              <a:ext uri="{FF2B5EF4-FFF2-40B4-BE49-F238E27FC236}">
                <a16:creationId xmlns:a16="http://schemas.microsoft.com/office/drawing/2014/main" id="{D5DAACBD-944D-8F48-A4BF-8F35F353554D}"/>
              </a:ext>
            </a:extLst>
          </p:cNvPr>
          <p:cNvSpPr txBox="1"/>
          <p:nvPr/>
        </p:nvSpPr>
        <p:spPr>
          <a:xfrm>
            <a:off x="3005319" y="2005728"/>
            <a:ext cx="748154" cy="300082"/>
          </a:xfrm>
          <a:prstGeom prst="rect">
            <a:avLst/>
          </a:prstGeom>
          <a:noFill/>
        </p:spPr>
        <p:txBody>
          <a:bodyPr wrap="none" rtlCol="0">
            <a:spAutoFit/>
          </a:bodyPr>
          <a:lstStyle/>
          <a:p>
            <a:r>
              <a:rPr lang="en-US" sz="1350" dirty="0" err="1"/>
              <a:t>rdf:type</a:t>
            </a:r>
            <a:endParaRPr lang="en-US" sz="1350" dirty="0"/>
          </a:p>
        </p:txBody>
      </p:sp>
      <p:cxnSp>
        <p:nvCxnSpPr>
          <p:cNvPr id="59" name="AutoShape 23">
            <a:extLst>
              <a:ext uri="{FF2B5EF4-FFF2-40B4-BE49-F238E27FC236}">
                <a16:creationId xmlns:a16="http://schemas.microsoft.com/office/drawing/2014/main" id="{650A3EF7-3182-AE46-873E-ABB02B32BDA2}"/>
              </a:ext>
            </a:extLst>
          </p:cNvPr>
          <p:cNvCxnSpPr>
            <a:cxnSpLocks noChangeShapeType="1"/>
            <a:stCxn id="51" idx="0"/>
            <a:endCxn id="24" idx="4"/>
          </p:cNvCxnSpPr>
          <p:nvPr/>
        </p:nvCxnSpPr>
        <p:spPr bwMode="auto">
          <a:xfrm flipV="1">
            <a:off x="2782746" y="1961014"/>
            <a:ext cx="1105009" cy="457132"/>
          </a:xfrm>
          <a:prstGeom prst="straightConnector1">
            <a:avLst/>
          </a:prstGeom>
          <a:noFill/>
          <a:ln w="12700">
            <a:solidFill>
              <a:schemeClr val="tx1"/>
            </a:solidFill>
            <a:prstDash val="dash"/>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2" name="TextBox 61">
            <a:extLst>
              <a:ext uri="{FF2B5EF4-FFF2-40B4-BE49-F238E27FC236}">
                <a16:creationId xmlns:a16="http://schemas.microsoft.com/office/drawing/2014/main" id="{4B03B765-0FA7-FE42-B453-D777102C1A05}"/>
              </a:ext>
            </a:extLst>
          </p:cNvPr>
          <p:cNvSpPr txBox="1"/>
          <p:nvPr/>
        </p:nvSpPr>
        <p:spPr>
          <a:xfrm>
            <a:off x="4770386" y="1571476"/>
            <a:ext cx="1268424" cy="300082"/>
          </a:xfrm>
          <a:prstGeom prst="rect">
            <a:avLst/>
          </a:prstGeom>
          <a:noFill/>
        </p:spPr>
        <p:txBody>
          <a:bodyPr wrap="none" rtlCol="0">
            <a:spAutoFit/>
          </a:bodyPr>
          <a:lstStyle/>
          <a:p>
            <a:r>
              <a:rPr lang="en-US" sz="1350" dirty="0" err="1"/>
              <a:t>rdfs:subClassOf</a:t>
            </a:r>
            <a:endParaRPr lang="en-US" sz="1350" dirty="0"/>
          </a:p>
        </p:txBody>
      </p:sp>
      <p:cxnSp>
        <p:nvCxnSpPr>
          <p:cNvPr id="63" name="AutoShape 29">
            <a:extLst>
              <a:ext uri="{FF2B5EF4-FFF2-40B4-BE49-F238E27FC236}">
                <a16:creationId xmlns:a16="http://schemas.microsoft.com/office/drawing/2014/main" id="{7A7CDD55-C97E-804E-8A0F-13682F8F29C4}"/>
              </a:ext>
            </a:extLst>
          </p:cNvPr>
          <p:cNvCxnSpPr>
            <a:cxnSpLocks noChangeShapeType="1"/>
            <a:stCxn id="24" idx="7"/>
            <a:endCxn id="23" idx="2"/>
          </p:cNvCxnSpPr>
          <p:nvPr/>
        </p:nvCxnSpPr>
        <p:spPr bwMode="auto">
          <a:xfrm flipV="1">
            <a:off x="4385306" y="1371562"/>
            <a:ext cx="863743" cy="345549"/>
          </a:xfrm>
          <a:prstGeom prst="straightConnector1">
            <a:avLst/>
          </a:prstGeom>
          <a:noFill/>
          <a:ln w="12700">
            <a:solidFill>
              <a:schemeClr val="tx1"/>
            </a:solidFill>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AutoShape 23">
            <a:extLst>
              <a:ext uri="{FF2B5EF4-FFF2-40B4-BE49-F238E27FC236}">
                <a16:creationId xmlns:a16="http://schemas.microsoft.com/office/drawing/2014/main" id="{E65D4633-1DC4-E34E-A29D-259029F6D181}"/>
              </a:ext>
            </a:extLst>
          </p:cNvPr>
          <p:cNvCxnSpPr>
            <a:cxnSpLocks noChangeShapeType="1"/>
            <a:stCxn id="51" idx="0"/>
            <a:endCxn id="72" idx="4"/>
          </p:cNvCxnSpPr>
          <p:nvPr/>
        </p:nvCxnSpPr>
        <p:spPr bwMode="auto">
          <a:xfrm flipH="1" flipV="1">
            <a:off x="1752532" y="1730832"/>
            <a:ext cx="1030214" cy="687314"/>
          </a:xfrm>
          <a:prstGeom prst="straightConnector1">
            <a:avLst/>
          </a:prstGeom>
          <a:noFill/>
          <a:ln w="12700">
            <a:solidFill>
              <a:schemeClr val="tx1"/>
            </a:solidFill>
            <a:prstDash val="solid"/>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9" name="TextBox 68">
            <a:extLst>
              <a:ext uri="{FF2B5EF4-FFF2-40B4-BE49-F238E27FC236}">
                <a16:creationId xmlns:a16="http://schemas.microsoft.com/office/drawing/2014/main" id="{EF10279D-2B78-EA4B-8A7E-B830C520CB91}"/>
              </a:ext>
            </a:extLst>
          </p:cNvPr>
          <p:cNvSpPr txBox="1"/>
          <p:nvPr/>
        </p:nvSpPr>
        <p:spPr>
          <a:xfrm>
            <a:off x="1776239" y="1900262"/>
            <a:ext cx="1268424" cy="300082"/>
          </a:xfrm>
          <a:prstGeom prst="rect">
            <a:avLst/>
          </a:prstGeom>
          <a:noFill/>
        </p:spPr>
        <p:txBody>
          <a:bodyPr wrap="none" rtlCol="0">
            <a:spAutoFit/>
          </a:bodyPr>
          <a:lstStyle/>
          <a:p>
            <a:r>
              <a:rPr lang="en-US" sz="1350" dirty="0" err="1"/>
              <a:t>rdfs:subClassOf</a:t>
            </a:r>
            <a:endParaRPr lang="en-US" sz="1350" dirty="0"/>
          </a:p>
        </p:txBody>
      </p:sp>
      <p:sp>
        <p:nvSpPr>
          <p:cNvPr id="72" name="Oval 21">
            <a:extLst>
              <a:ext uri="{FF2B5EF4-FFF2-40B4-BE49-F238E27FC236}">
                <a16:creationId xmlns:a16="http://schemas.microsoft.com/office/drawing/2014/main" id="{23F741FA-7C10-3F4F-B409-B7D9E783F3D0}"/>
              </a:ext>
            </a:extLst>
          </p:cNvPr>
          <p:cNvSpPr>
            <a:spLocks noChangeArrowheads="1"/>
          </p:cNvSpPr>
          <p:nvPr/>
        </p:nvSpPr>
        <p:spPr bwMode="auto">
          <a:xfrm>
            <a:off x="1183393" y="1435828"/>
            <a:ext cx="1138278" cy="295004"/>
          </a:xfrm>
          <a:prstGeom prst="ellipse">
            <a:avLst/>
          </a:prstGeom>
          <a:solidFill>
            <a:srgbClr val="55E700"/>
          </a:solidFill>
          <a:ln w="12700">
            <a:solidFill>
              <a:schemeClr val="tx1"/>
            </a:solidFill>
            <a:round/>
            <a:headEnd type="none" w="sm" len="sm"/>
            <a:tailEnd type="none" w="sm" len="sm"/>
          </a:ln>
          <a:effectLst/>
        </p:spPr>
        <p:txBody>
          <a:bodyPr wrap="none" anchor="ctr"/>
          <a:lstStyle/>
          <a:p>
            <a:r>
              <a:rPr lang="en-GB" sz="1400" dirty="0"/>
              <a:t>Airplane</a:t>
            </a:r>
          </a:p>
        </p:txBody>
      </p:sp>
      <p:sp>
        <p:nvSpPr>
          <p:cNvPr id="3" name="TextBox 2">
            <a:extLst>
              <a:ext uri="{FF2B5EF4-FFF2-40B4-BE49-F238E27FC236}">
                <a16:creationId xmlns:a16="http://schemas.microsoft.com/office/drawing/2014/main" id="{B8ADA713-4EED-574D-BFA8-A3AE8F351492}"/>
              </a:ext>
            </a:extLst>
          </p:cNvPr>
          <p:cNvSpPr txBox="1"/>
          <p:nvPr/>
        </p:nvSpPr>
        <p:spPr>
          <a:xfrm>
            <a:off x="7185700" y="3794632"/>
            <a:ext cx="1701107" cy="338554"/>
          </a:xfrm>
          <a:prstGeom prst="rect">
            <a:avLst/>
          </a:prstGeom>
          <a:noFill/>
        </p:spPr>
        <p:txBody>
          <a:bodyPr wrap="none" rtlCol="0">
            <a:spAutoFit/>
          </a:bodyPr>
          <a:lstStyle/>
          <a:p>
            <a:pPr algn="l"/>
            <a:r>
              <a:rPr lang="en-CH" sz="1600" dirty="0">
                <a:latin typeface="CMU Sans Serif" panose="02000603000000000000" pitchFamily="2" charset="0"/>
                <a:ea typeface="CMU Sans Serif" panose="02000603000000000000" pitchFamily="2" charset="0"/>
                <a:cs typeface="CMU Sans Serif" panose="02000603000000000000" pitchFamily="2" charset="0"/>
              </a:rPr>
              <a:t>from wikidata.org</a:t>
            </a:r>
          </a:p>
        </p:txBody>
      </p:sp>
      <p:sp>
        <p:nvSpPr>
          <p:cNvPr id="34" name="Oval 6">
            <a:extLst>
              <a:ext uri="{FF2B5EF4-FFF2-40B4-BE49-F238E27FC236}">
                <a16:creationId xmlns:a16="http://schemas.microsoft.com/office/drawing/2014/main" id="{76C1EE0B-1A2E-754F-9B11-BEB4F98CF06A}"/>
              </a:ext>
            </a:extLst>
          </p:cNvPr>
          <p:cNvSpPr>
            <a:spLocks noChangeArrowheads="1"/>
          </p:cNvSpPr>
          <p:nvPr/>
        </p:nvSpPr>
        <p:spPr bwMode="auto">
          <a:xfrm>
            <a:off x="5556434" y="2724782"/>
            <a:ext cx="1578145" cy="228600"/>
          </a:xfrm>
          <a:prstGeom prst="ellipse">
            <a:avLst/>
          </a:prstGeom>
          <a:solidFill>
            <a:srgbClr val="54E700"/>
          </a:solidFill>
          <a:ln w="12700">
            <a:solidFill>
              <a:schemeClr val="tx1"/>
            </a:solidFill>
            <a:round/>
            <a:headEnd type="none" w="sm" len="sm"/>
            <a:tailEnd type="none" w="sm" len="sm"/>
          </a:ln>
          <a:effectLst/>
        </p:spPr>
        <p:txBody>
          <a:bodyPr wrap="none" anchor="ctr"/>
          <a:lstStyle/>
          <a:p>
            <a:r>
              <a:rPr lang="en-GB" sz="1400" dirty="0"/>
              <a:t>Boeing 747-8F</a:t>
            </a:r>
          </a:p>
        </p:txBody>
      </p:sp>
      <p:sp>
        <p:nvSpPr>
          <p:cNvPr id="35" name="TextBox 34">
            <a:extLst>
              <a:ext uri="{FF2B5EF4-FFF2-40B4-BE49-F238E27FC236}">
                <a16:creationId xmlns:a16="http://schemas.microsoft.com/office/drawing/2014/main" id="{206DD2A7-9CF3-064D-B065-F1CAC2E317D6}"/>
              </a:ext>
            </a:extLst>
          </p:cNvPr>
          <p:cNvSpPr txBox="1"/>
          <p:nvPr/>
        </p:nvSpPr>
        <p:spPr>
          <a:xfrm>
            <a:off x="6080281" y="2148838"/>
            <a:ext cx="748154" cy="300082"/>
          </a:xfrm>
          <a:prstGeom prst="rect">
            <a:avLst/>
          </a:prstGeom>
          <a:noFill/>
        </p:spPr>
        <p:txBody>
          <a:bodyPr wrap="none" rtlCol="0">
            <a:spAutoFit/>
          </a:bodyPr>
          <a:lstStyle/>
          <a:p>
            <a:r>
              <a:rPr lang="en-US" sz="1350" dirty="0" err="1"/>
              <a:t>rdf:type</a:t>
            </a:r>
            <a:endParaRPr lang="en-US" sz="1350" dirty="0"/>
          </a:p>
        </p:txBody>
      </p:sp>
      <p:cxnSp>
        <p:nvCxnSpPr>
          <p:cNvPr id="39" name="AutoShape 23">
            <a:extLst>
              <a:ext uri="{FF2B5EF4-FFF2-40B4-BE49-F238E27FC236}">
                <a16:creationId xmlns:a16="http://schemas.microsoft.com/office/drawing/2014/main" id="{6C28C5D6-B7B2-1A4F-9088-981B01193E84}"/>
              </a:ext>
            </a:extLst>
          </p:cNvPr>
          <p:cNvCxnSpPr>
            <a:cxnSpLocks noChangeShapeType="1"/>
            <a:stCxn id="34" idx="0"/>
            <a:endCxn id="23" idx="4"/>
          </p:cNvCxnSpPr>
          <p:nvPr/>
        </p:nvCxnSpPr>
        <p:spPr bwMode="auto">
          <a:xfrm flipH="1" flipV="1">
            <a:off x="6019800" y="1514437"/>
            <a:ext cx="325707" cy="1210345"/>
          </a:xfrm>
          <a:prstGeom prst="straightConnector1">
            <a:avLst/>
          </a:prstGeom>
          <a:noFill/>
          <a:ln w="12700">
            <a:solidFill>
              <a:schemeClr val="tx1"/>
            </a:solidFill>
            <a:prstDash val="dash"/>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702047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15B2-AC00-DE45-BFF1-81C47F54B4EA}"/>
              </a:ext>
            </a:extLst>
          </p:cNvPr>
          <p:cNvSpPr>
            <a:spLocks noGrp="1"/>
          </p:cNvSpPr>
          <p:nvPr>
            <p:ph type="title"/>
          </p:nvPr>
        </p:nvSpPr>
        <p:spPr>
          <a:xfrm>
            <a:off x="690465" y="0"/>
            <a:ext cx="8229600" cy="548120"/>
          </a:xfrm>
        </p:spPr>
        <p:txBody>
          <a:bodyPr/>
          <a:lstStyle/>
          <a:p>
            <a:r>
              <a:rPr lang="en-US" dirty="0"/>
              <a:t>Classes defined in RDFS</a:t>
            </a:r>
          </a:p>
        </p:txBody>
      </p:sp>
      <p:graphicFrame>
        <p:nvGraphicFramePr>
          <p:cNvPr id="7" name="Content Placeholder 6">
            <a:extLst>
              <a:ext uri="{FF2B5EF4-FFF2-40B4-BE49-F238E27FC236}">
                <a16:creationId xmlns:a16="http://schemas.microsoft.com/office/drawing/2014/main" id="{7DBB3A9D-7952-D047-8271-614A6A0A9496}"/>
              </a:ext>
            </a:extLst>
          </p:cNvPr>
          <p:cNvGraphicFramePr>
            <a:graphicFrameLocks noGrp="1"/>
          </p:cNvGraphicFramePr>
          <p:nvPr>
            <p:ph idx="1"/>
            <p:extLst>
              <p:ext uri="{D42A27DB-BD31-4B8C-83A1-F6EECF244321}">
                <p14:modId xmlns:p14="http://schemas.microsoft.com/office/powerpoint/2010/main" val="3274363509"/>
              </p:ext>
            </p:extLst>
          </p:nvPr>
        </p:nvGraphicFramePr>
        <p:xfrm>
          <a:off x="317240" y="712413"/>
          <a:ext cx="8229600" cy="4328694"/>
        </p:xfrm>
        <a:graphic>
          <a:graphicData uri="http://schemas.openxmlformats.org/drawingml/2006/table">
            <a:tbl>
              <a:tblPr/>
              <a:tblGrid>
                <a:gridCol w="2724540">
                  <a:extLst>
                    <a:ext uri="{9D8B030D-6E8A-4147-A177-3AD203B41FA5}">
                      <a16:colId xmlns:a16="http://schemas.microsoft.com/office/drawing/2014/main" val="808067321"/>
                    </a:ext>
                  </a:extLst>
                </a:gridCol>
                <a:gridCol w="5505060">
                  <a:extLst>
                    <a:ext uri="{9D8B030D-6E8A-4147-A177-3AD203B41FA5}">
                      <a16:colId xmlns:a16="http://schemas.microsoft.com/office/drawing/2014/main" val="3449696787"/>
                    </a:ext>
                  </a:extLst>
                </a:gridCol>
              </a:tblGrid>
              <a:tr h="210576">
                <a:tc>
                  <a:txBody>
                    <a:bodyPr/>
                    <a:lstStyle/>
                    <a:p>
                      <a:r>
                        <a:rPr lang="en-US" sz="1400" u="none" dirty="0">
                          <a:hlinkClick r:id="rId2"/>
                        </a:rPr>
                        <a:t>rdfs:Resource</a:t>
                      </a:r>
                      <a:endParaRPr lang="en-US" sz="1400" u="none" dirty="0"/>
                    </a:p>
                  </a:txBody>
                  <a:tcPr marL="64792" marR="64792" marT="32396" marB="32396" anchor="ctr">
                    <a:lnL>
                      <a:noFill/>
                    </a:lnL>
                    <a:lnR>
                      <a:noFill/>
                    </a:lnR>
                    <a:lnT>
                      <a:noFill/>
                    </a:lnT>
                    <a:lnB>
                      <a:noFill/>
                    </a:lnB>
                  </a:tcPr>
                </a:tc>
                <a:tc>
                  <a:txBody>
                    <a:bodyPr/>
                    <a:lstStyle/>
                    <a:p>
                      <a:r>
                        <a:rPr lang="en-US" sz="1400" dirty="0"/>
                        <a:t>The class resource, everything.</a:t>
                      </a:r>
                    </a:p>
                  </a:txBody>
                  <a:tcPr marL="64792" marR="64792" marT="32396" marB="32396" anchor="ctr">
                    <a:lnL>
                      <a:noFill/>
                    </a:lnL>
                    <a:lnR>
                      <a:noFill/>
                    </a:lnR>
                    <a:lnT>
                      <a:noFill/>
                    </a:lnT>
                    <a:lnB>
                      <a:noFill/>
                    </a:lnB>
                  </a:tcPr>
                </a:tc>
                <a:extLst>
                  <a:ext uri="{0D108BD9-81ED-4DB2-BD59-A6C34878D82A}">
                    <a16:rowId xmlns:a16="http://schemas.microsoft.com/office/drawing/2014/main" val="611060629"/>
                  </a:ext>
                </a:extLst>
              </a:tr>
              <a:tr h="356359">
                <a:tc>
                  <a:txBody>
                    <a:bodyPr/>
                    <a:lstStyle/>
                    <a:p>
                      <a:r>
                        <a:rPr lang="en-US" sz="1400" u="none" dirty="0">
                          <a:hlinkClick r:id="rId3"/>
                        </a:rPr>
                        <a:t>rdfs:Literal</a:t>
                      </a:r>
                      <a:endParaRPr lang="en-US" sz="1400" u="none" dirty="0"/>
                    </a:p>
                  </a:txBody>
                  <a:tcPr marL="64792" marR="64792" marT="32396" marB="32396" anchor="ctr">
                    <a:lnL>
                      <a:noFill/>
                    </a:lnL>
                    <a:lnR>
                      <a:noFill/>
                    </a:lnR>
                    <a:lnT>
                      <a:noFill/>
                    </a:lnT>
                    <a:lnB>
                      <a:noFill/>
                    </a:lnB>
                  </a:tcPr>
                </a:tc>
                <a:tc>
                  <a:txBody>
                    <a:bodyPr/>
                    <a:lstStyle/>
                    <a:p>
                      <a:r>
                        <a:rPr lang="en-US" sz="1400"/>
                        <a:t>The class of literal values, e.g. textual strings and integers.</a:t>
                      </a:r>
                    </a:p>
                  </a:txBody>
                  <a:tcPr marL="64792" marR="64792" marT="32396" marB="32396" anchor="ctr">
                    <a:lnL>
                      <a:noFill/>
                    </a:lnL>
                    <a:lnR>
                      <a:noFill/>
                    </a:lnR>
                    <a:lnT>
                      <a:noFill/>
                    </a:lnT>
                    <a:lnB>
                      <a:noFill/>
                    </a:lnB>
                  </a:tcPr>
                </a:tc>
                <a:extLst>
                  <a:ext uri="{0D108BD9-81ED-4DB2-BD59-A6C34878D82A}">
                    <a16:rowId xmlns:a16="http://schemas.microsoft.com/office/drawing/2014/main" val="768408213"/>
                  </a:ext>
                </a:extLst>
              </a:tr>
              <a:tr h="210576">
                <a:tc>
                  <a:txBody>
                    <a:bodyPr/>
                    <a:lstStyle/>
                    <a:p>
                      <a:r>
                        <a:rPr lang="en-US" sz="1400" u="none">
                          <a:hlinkClick r:id="rId4"/>
                        </a:rPr>
                        <a:t>rdf:langString</a:t>
                      </a:r>
                      <a:endParaRPr lang="en-US" sz="1400" u="none"/>
                    </a:p>
                  </a:txBody>
                  <a:tcPr marL="64792" marR="64792" marT="32396" marB="32396" anchor="ctr">
                    <a:lnL>
                      <a:noFill/>
                    </a:lnL>
                    <a:lnR>
                      <a:noFill/>
                    </a:lnR>
                    <a:lnT>
                      <a:noFill/>
                    </a:lnT>
                    <a:lnB>
                      <a:noFill/>
                    </a:lnB>
                  </a:tcPr>
                </a:tc>
                <a:tc>
                  <a:txBody>
                    <a:bodyPr/>
                    <a:lstStyle/>
                    <a:p>
                      <a:r>
                        <a:rPr lang="en-US" sz="1400"/>
                        <a:t>The class of language-tagged string literal values.</a:t>
                      </a:r>
                    </a:p>
                  </a:txBody>
                  <a:tcPr marL="64792" marR="64792" marT="32396" marB="32396" anchor="ctr">
                    <a:lnL>
                      <a:noFill/>
                    </a:lnL>
                    <a:lnR>
                      <a:noFill/>
                    </a:lnR>
                    <a:lnT>
                      <a:noFill/>
                    </a:lnT>
                    <a:lnB>
                      <a:noFill/>
                    </a:lnB>
                  </a:tcPr>
                </a:tc>
                <a:extLst>
                  <a:ext uri="{0D108BD9-81ED-4DB2-BD59-A6C34878D82A}">
                    <a16:rowId xmlns:a16="http://schemas.microsoft.com/office/drawing/2014/main" val="4220301611"/>
                  </a:ext>
                </a:extLst>
              </a:tr>
              <a:tr h="210576">
                <a:tc>
                  <a:txBody>
                    <a:bodyPr/>
                    <a:lstStyle/>
                    <a:p>
                      <a:r>
                        <a:rPr lang="en-US" sz="1400" u="none">
                          <a:hlinkClick r:id="rId5"/>
                        </a:rPr>
                        <a:t>rdf:HTML</a:t>
                      </a:r>
                      <a:endParaRPr lang="en-US" sz="1400" u="none"/>
                    </a:p>
                  </a:txBody>
                  <a:tcPr marL="64792" marR="64792" marT="32396" marB="32396" anchor="ctr">
                    <a:lnL>
                      <a:noFill/>
                    </a:lnL>
                    <a:lnR>
                      <a:noFill/>
                    </a:lnR>
                    <a:lnT>
                      <a:noFill/>
                    </a:lnT>
                    <a:lnB>
                      <a:noFill/>
                    </a:lnB>
                  </a:tcPr>
                </a:tc>
                <a:tc>
                  <a:txBody>
                    <a:bodyPr/>
                    <a:lstStyle/>
                    <a:p>
                      <a:r>
                        <a:rPr lang="en-US" sz="1400" dirty="0"/>
                        <a:t>The class of HTML literal values.</a:t>
                      </a:r>
                    </a:p>
                  </a:txBody>
                  <a:tcPr marL="64792" marR="64792" marT="32396" marB="32396" anchor="ctr">
                    <a:lnL>
                      <a:noFill/>
                    </a:lnL>
                    <a:lnR>
                      <a:noFill/>
                    </a:lnR>
                    <a:lnT>
                      <a:noFill/>
                    </a:lnT>
                    <a:lnB>
                      <a:noFill/>
                    </a:lnB>
                  </a:tcPr>
                </a:tc>
                <a:extLst>
                  <a:ext uri="{0D108BD9-81ED-4DB2-BD59-A6C34878D82A}">
                    <a16:rowId xmlns:a16="http://schemas.microsoft.com/office/drawing/2014/main" val="2225369420"/>
                  </a:ext>
                </a:extLst>
              </a:tr>
              <a:tr h="210576">
                <a:tc>
                  <a:txBody>
                    <a:bodyPr/>
                    <a:lstStyle/>
                    <a:p>
                      <a:r>
                        <a:rPr lang="en-US" sz="1400" u="none">
                          <a:hlinkClick r:id="rId6"/>
                        </a:rPr>
                        <a:t>rdf:XMLLiteral</a:t>
                      </a:r>
                      <a:endParaRPr lang="en-US" sz="1400" u="none"/>
                    </a:p>
                  </a:txBody>
                  <a:tcPr marL="64792" marR="64792" marT="32396" marB="32396" anchor="ctr">
                    <a:lnL>
                      <a:noFill/>
                    </a:lnL>
                    <a:lnR>
                      <a:noFill/>
                    </a:lnR>
                    <a:lnT>
                      <a:noFill/>
                    </a:lnT>
                    <a:lnB>
                      <a:noFill/>
                    </a:lnB>
                  </a:tcPr>
                </a:tc>
                <a:tc>
                  <a:txBody>
                    <a:bodyPr/>
                    <a:lstStyle/>
                    <a:p>
                      <a:r>
                        <a:rPr lang="en-US" sz="1400"/>
                        <a:t>The class of XML literal values.</a:t>
                      </a:r>
                    </a:p>
                  </a:txBody>
                  <a:tcPr marL="64792" marR="64792" marT="32396" marB="32396" anchor="ctr">
                    <a:lnL>
                      <a:noFill/>
                    </a:lnL>
                    <a:lnR>
                      <a:noFill/>
                    </a:lnR>
                    <a:lnT>
                      <a:noFill/>
                    </a:lnT>
                    <a:lnB>
                      <a:noFill/>
                    </a:lnB>
                  </a:tcPr>
                </a:tc>
                <a:extLst>
                  <a:ext uri="{0D108BD9-81ED-4DB2-BD59-A6C34878D82A}">
                    <a16:rowId xmlns:a16="http://schemas.microsoft.com/office/drawing/2014/main" val="1695635706"/>
                  </a:ext>
                </a:extLst>
              </a:tr>
              <a:tr h="210576">
                <a:tc>
                  <a:txBody>
                    <a:bodyPr/>
                    <a:lstStyle/>
                    <a:p>
                      <a:r>
                        <a:rPr lang="en-US" sz="1400" u="none">
                          <a:hlinkClick r:id="rId7"/>
                        </a:rPr>
                        <a:t>rdfs:Class</a:t>
                      </a:r>
                      <a:endParaRPr lang="en-US" sz="1400" u="none"/>
                    </a:p>
                  </a:txBody>
                  <a:tcPr marL="64792" marR="64792" marT="32396" marB="32396" anchor="ctr">
                    <a:lnL>
                      <a:noFill/>
                    </a:lnL>
                    <a:lnR>
                      <a:noFill/>
                    </a:lnR>
                    <a:lnT>
                      <a:noFill/>
                    </a:lnT>
                    <a:lnB>
                      <a:noFill/>
                    </a:lnB>
                  </a:tcPr>
                </a:tc>
                <a:tc>
                  <a:txBody>
                    <a:bodyPr/>
                    <a:lstStyle/>
                    <a:p>
                      <a:r>
                        <a:rPr lang="en-US" sz="1400"/>
                        <a:t>The class of classes.</a:t>
                      </a:r>
                    </a:p>
                  </a:txBody>
                  <a:tcPr marL="64792" marR="64792" marT="32396" marB="32396" anchor="ctr">
                    <a:lnL>
                      <a:noFill/>
                    </a:lnL>
                    <a:lnR>
                      <a:noFill/>
                    </a:lnR>
                    <a:lnT>
                      <a:noFill/>
                    </a:lnT>
                    <a:lnB>
                      <a:noFill/>
                    </a:lnB>
                  </a:tcPr>
                </a:tc>
                <a:extLst>
                  <a:ext uri="{0D108BD9-81ED-4DB2-BD59-A6C34878D82A}">
                    <a16:rowId xmlns:a16="http://schemas.microsoft.com/office/drawing/2014/main" val="4002373952"/>
                  </a:ext>
                </a:extLst>
              </a:tr>
              <a:tr h="210576">
                <a:tc>
                  <a:txBody>
                    <a:bodyPr/>
                    <a:lstStyle/>
                    <a:p>
                      <a:r>
                        <a:rPr lang="en-US" sz="1400" u="none">
                          <a:hlinkClick r:id="rId8"/>
                        </a:rPr>
                        <a:t>rdf:Property</a:t>
                      </a:r>
                      <a:endParaRPr lang="en-US" sz="1400" u="none"/>
                    </a:p>
                  </a:txBody>
                  <a:tcPr marL="64792" marR="64792" marT="32396" marB="32396" anchor="ctr">
                    <a:lnL>
                      <a:noFill/>
                    </a:lnL>
                    <a:lnR>
                      <a:noFill/>
                    </a:lnR>
                    <a:lnT>
                      <a:noFill/>
                    </a:lnT>
                    <a:lnB>
                      <a:noFill/>
                    </a:lnB>
                  </a:tcPr>
                </a:tc>
                <a:tc>
                  <a:txBody>
                    <a:bodyPr/>
                    <a:lstStyle/>
                    <a:p>
                      <a:r>
                        <a:rPr lang="en-US" sz="1400"/>
                        <a:t>The class of RDF properties.</a:t>
                      </a:r>
                    </a:p>
                  </a:txBody>
                  <a:tcPr marL="64792" marR="64792" marT="32396" marB="32396" anchor="ctr">
                    <a:lnL>
                      <a:noFill/>
                    </a:lnL>
                    <a:lnR>
                      <a:noFill/>
                    </a:lnR>
                    <a:lnT>
                      <a:noFill/>
                    </a:lnT>
                    <a:lnB>
                      <a:noFill/>
                    </a:lnB>
                  </a:tcPr>
                </a:tc>
                <a:extLst>
                  <a:ext uri="{0D108BD9-81ED-4DB2-BD59-A6C34878D82A}">
                    <a16:rowId xmlns:a16="http://schemas.microsoft.com/office/drawing/2014/main" val="1934382961"/>
                  </a:ext>
                </a:extLst>
              </a:tr>
              <a:tr h="210576">
                <a:tc>
                  <a:txBody>
                    <a:bodyPr/>
                    <a:lstStyle/>
                    <a:p>
                      <a:r>
                        <a:rPr lang="en-US" sz="1400" u="none">
                          <a:hlinkClick r:id="rId9"/>
                        </a:rPr>
                        <a:t>rdfs:Datatype</a:t>
                      </a:r>
                      <a:endParaRPr lang="en-US" sz="1400" u="none"/>
                    </a:p>
                  </a:txBody>
                  <a:tcPr marL="64792" marR="64792" marT="32396" marB="32396" anchor="ctr">
                    <a:lnL>
                      <a:noFill/>
                    </a:lnL>
                    <a:lnR>
                      <a:noFill/>
                    </a:lnR>
                    <a:lnT>
                      <a:noFill/>
                    </a:lnT>
                    <a:lnB>
                      <a:noFill/>
                    </a:lnB>
                  </a:tcPr>
                </a:tc>
                <a:tc>
                  <a:txBody>
                    <a:bodyPr/>
                    <a:lstStyle/>
                    <a:p>
                      <a:r>
                        <a:rPr lang="en-US" sz="1400" dirty="0"/>
                        <a:t>The class of RDF datatypes.</a:t>
                      </a:r>
                    </a:p>
                  </a:txBody>
                  <a:tcPr marL="64792" marR="64792" marT="32396" marB="32396" anchor="ctr">
                    <a:lnL>
                      <a:noFill/>
                    </a:lnL>
                    <a:lnR>
                      <a:noFill/>
                    </a:lnR>
                    <a:lnT>
                      <a:noFill/>
                    </a:lnT>
                    <a:lnB>
                      <a:noFill/>
                    </a:lnB>
                  </a:tcPr>
                </a:tc>
                <a:extLst>
                  <a:ext uri="{0D108BD9-81ED-4DB2-BD59-A6C34878D82A}">
                    <a16:rowId xmlns:a16="http://schemas.microsoft.com/office/drawing/2014/main" val="2937761611"/>
                  </a:ext>
                </a:extLst>
              </a:tr>
              <a:tr h="210576">
                <a:tc>
                  <a:txBody>
                    <a:bodyPr/>
                    <a:lstStyle/>
                    <a:p>
                      <a:r>
                        <a:rPr lang="en-US" sz="1400" u="none">
                          <a:hlinkClick r:id="rId10"/>
                        </a:rPr>
                        <a:t>rdf:Statement</a:t>
                      </a:r>
                      <a:endParaRPr lang="en-US" sz="1400" u="none"/>
                    </a:p>
                  </a:txBody>
                  <a:tcPr marL="64792" marR="64792" marT="32396" marB="32396" anchor="ctr">
                    <a:lnL>
                      <a:noFill/>
                    </a:lnL>
                    <a:lnR>
                      <a:noFill/>
                    </a:lnR>
                    <a:lnT>
                      <a:noFill/>
                    </a:lnT>
                    <a:lnB>
                      <a:noFill/>
                    </a:lnB>
                  </a:tcPr>
                </a:tc>
                <a:tc>
                  <a:txBody>
                    <a:bodyPr/>
                    <a:lstStyle/>
                    <a:p>
                      <a:r>
                        <a:rPr lang="en-US" sz="1400"/>
                        <a:t>The class of RDF statements.</a:t>
                      </a:r>
                    </a:p>
                  </a:txBody>
                  <a:tcPr marL="64792" marR="64792" marT="32396" marB="32396" anchor="ctr">
                    <a:lnL>
                      <a:noFill/>
                    </a:lnL>
                    <a:lnR>
                      <a:noFill/>
                    </a:lnR>
                    <a:lnT>
                      <a:noFill/>
                    </a:lnT>
                    <a:lnB>
                      <a:noFill/>
                    </a:lnB>
                  </a:tcPr>
                </a:tc>
                <a:extLst>
                  <a:ext uri="{0D108BD9-81ED-4DB2-BD59-A6C34878D82A}">
                    <a16:rowId xmlns:a16="http://schemas.microsoft.com/office/drawing/2014/main" val="2985029484"/>
                  </a:ext>
                </a:extLst>
              </a:tr>
              <a:tr h="210576">
                <a:tc>
                  <a:txBody>
                    <a:bodyPr/>
                    <a:lstStyle/>
                    <a:p>
                      <a:r>
                        <a:rPr lang="en-US" sz="1400" u="none" dirty="0">
                          <a:hlinkClick r:id="rId11"/>
                        </a:rPr>
                        <a:t>rdf:Bag</a:t>
                      </a:r>
                      <a:endParaRPr lang="en-US" sz="1400" u="none" dirty="0"/>
                    </a:p>
                  </a:txBody>
                  <a:tcPr marL="64792" marR="64792" marT="32396" marB="32396" anchor="ctr">
                    <a:lnL>
                      <a:noFill/>
                    </a:lnL>
                    <a:lnR>
                      <a:noFill/>
                    </a:lnR>
                    <a:lnT>
                      <a:noFill/>
                    </a:lnT>
                    <a:lnB>
                      <a:noFill/>
                    </a:lnB>
                  </a:tcPr>
                </a:tc>
                <a:tc>
                  <a:txBody>
                    <a:bodyPr/>
                    <a:lstStyle/>
                    <a:p>
                      <a:r>
                        <a:rPr lang="en-US" sz="1400"/>
                        <a:t>The class of unordered containers.</a:t>
                      </a:r>
                    </a:p>
                  </a:txBody>
                  <a:tcPr marL="64792" marR="64792" marT="32396" marB="32396" anchor="ctr">
                    <a:lnL>
                      <a:noFill/>
                    </a:lnL>
                    <a:lnR>
                      <a:noFill/>
                    </a:lnR>
                    <a:lnT>
                      <a:noFill/>
                    </a:lnT>
                    <a:lnB>
                      <a:noFill/>
                    </a:lnB>
                  </a:tcPr>
                </a:tc>
                <a:extLst>
                  <a:ext uri="{0D108BD9-81ED-4DB2-BD59-A6C34878D82A}">
                    <a16:rowId xmlns:a16="http://schemas.microsoft.com/office/drawing/2014/main" val="651483404"/>
                  </a:ext>
                </a:extLst>
              </a:tr>
              <a:tr h="210576">
                <a:tc>
                  <a:txBody>
                    <a:bodyPr/>
                    <a:lstStyle/>
                    <a:p>
                      <a:r>
                        <a:rPr lang="en-US" sz="1400" u="none">
                          <a:hlinkClick r:id="rId12"/>
                        </a:rPr>
                        <a:t>rdf:Seq</a:t>
                      </a:r>
                      <a:endParaRPr lang="en-US" sz="1400" u="none"/>
                    </a:p>
                  </a:txBody>
                  <a:tcPr marL="64792" marR="64792" marT="32396" marB="32396" anchor="ctr">
                    <a:lnL>
                      <a:noFill/>
                    </a:lnL>
                    <a:lnR>
                      <a:noFill/>
                    </a:lnR>
                    <a:lnT>
                      <a:noFill/>
                    </a:lnT>
                    <a:lnB>
                      <a:noFill/>
                    </a:lnB>
                  </a:tcPr>
                </a:tc>
                <a:tc>
                  <a:txBody>
                    <a:bodyPr/>
                    <a:lstStyle/>
                    <a:p>
                      <a:r>
                        <a:rPr lang="en-US" sz="1400"/>
                        <a:t>The class of ordered containers.</a:t>
                      </a:r>
                    </a:p>
                  </a:txBody>
                  <a:tcPr marL="64792" marR="64792" marT="32396" marB="32396" anchor="ctr">
                    <a:lnL>
                      <a:noFill/>
                    </a:lnL>
                    <a:lnR>
                      <a:noFill/>
                    </a:lnR>
                    <a:lnT>
                      <a:noFill/>
                    </a:lnT>
                    <a:lnB>
                      <a:noFill/>
                    </a:lnB>
                  </a:tcPr>
                </a:tc>
                <a:extLst>
                  <a:ext uri="{0D108BD9-81ED-4DB2-BD59-A6C34878D82A}">
                    <a16:rowId xmlns:a16="http://schemas.microsoft.com/office/drawing/2014/main" val="1073202083"/>
                  </a:ext>
                </a:extLst>
              </a:tr>
              <a:tr h="210576">
                <a:tc>
                  <a:txBody>
                    <a:bodyPr/>
                    <a:lstStyle/>
                    <a:p>
                      <a:r>
                        <a:rPr lang="en-US" sz="1400" u="none">
                          <a:hlinkClick r:id="rId13"/>
                        </a:rPr>
                        <a:t>rdf:Alt</a:t>
                      </a:r>
                      <a:endParaRPr lang="en-US" sz="1400" u="none"/>
                    </a:p>
                  </a:txBody>
                  <a:tcPr marL="64792" marR="64792" marT="32396" marB="32396" anchor="ctr">
                    <a:lnL>
                      <a:noFill/>
                    </a:lnL>
                    <a:lnR>
                      <a:noFill/>
                    </a:lnR>
                    <a:lnT>
                      <a:noFill/>
                    </a:lnT>
                    <a:lnB>
                      <a:noFill/>
                    </a:lnB>
                  </a:tcPr>
                </a:tc>
                <a:tc>
                  <a:txBody>
                    <a:bodyPr/>
                    <a:lstStyle/>
                    <a:p>
                      <a:r>
                        <a:rPr lang="en-US" sz="1400"/>
                        <a:t>The class of containers of alternatives.</a:t>
                      </a:r>
                    </a:p>
                  </a:txBody>
                  <a:tcPr marL="64792" marR="64792" marT="32396" marB="32396" anchor="ctr">
                    <a:lnL>
                      <a:noFill/>
                    </a:lnL>
                    <a:lnR>
                      <a:noFill/>
                    </a:lnR>
                    <a:lnT>
                      <a:noFill/>
                    </a:lnT>
                    <a:lnB>
                      <a:noFill/>
                    </a:lnB>
                  </a:tcPr>
                </a:tc>
                <a:extLst>
                  <a:ext uri="{0D108BD9-81ED-4DB2-BD59-A6C34878D82A}">
                    <a16:rowId xmlns:a16="http://schemas.microsoft.com/office/drawing/2014/main" val="2088361183"/>
                  </a:ext>
                </a:extLst>
              </a:tr>
              <a:tr h="210576">
                <a:tc>
                  <a:txBody>
                    <a:bodyPr/>
                    <a:lstStyle/>
                    <a:p>
                      <a:r>
                        <a:rPr lang="en-US" sz="1400" u="none">
                          <a:hlinkClick r:id="rId14"/>
                        </a:rPr>
                        <a:t>rdfs:Container</a:t>
                      </a:r>
                      <a:endParaRPr lang="en-US" sz="1400" u="none"/>
                    </a:p>
                  </a:txBody>
                  <a:tcPr marL="64792" marR="64792" marT="32396" marB="32396" anchor="ctr">
                    <a:lnL>
                      <a:noFill/>
                    </a:lnL>
                    <a:lnR>
                      <a:noFill/>
                    </a:lnR>
                    <a:lnT>
                      <a:noFill/>
                    </a:lnT>
                    <a:lnB>
                      <a:noFill/>
                    </a:lnB>
                  </a:tcPr>
                </a:tc>
                <a:tc>
                  <a:txBody>
                    <a:bodyPr/>
                    <a:lstStyle/>
                    <a:p>
                      <a:r>
                        <a:rPr lang="en-US" sz="1400"/>
                        <a:t>The class of RDF containers.</a:t>
                      </a:r>
                    </a:p>
                  </a:txBody>
                  <a:tcPr marL="64792" marR="64792" marT="32396" marB="32396" anchor="ctr">
                    <a:lnL>
                      <a:noFill/>
                    </a:lnL>
                    <a:lnR>
                      <a:noFill/>
                    </a:lnR>
                    <a:lnT>
                      <a:noFill/>
                    </a:lnT>
                    <a:lnB>
                      <a:noFill/>
                    </a:lnB>
                  </a:tcPr>
                </a:tc>
                <a:extLst>
                  <a:ext uri="{0D108BD9-81ED-4DB2-BD59-A6C34878D82A}">
                    <a16:rowId xmlns:a16="http://schemas.microsoft.com/office/drawing/2014/main" val="657794889"/>
                  </a:ext>
                </a:extLst>
              </a:tr>
              <a:tr h="356359">
                <a:tc>
                  <a:txBody>
                    <a:bodyPr/>
                    <a:lstStyle/>
                    <a:p>
                      <a:r>
                        <a:rPr lang="en-US" sz="1400" u="none">
                          <a:hlinkClick r:id="rId15"/>
                        </a:rPr>
                        <a:t>rdfs:ContainerMembershipProperty</a:t>
                      </a:r>
                      <a:endParaRPr lang="en-US" sz="1400" u="none"/>
                    </a:p>
                  </a:txBody>
                  <a:tcPr marL="64792" marR="64792" marT="32396" marB="32396" anchor="ctr">
                    <a:lnL>
                      <a:noFill/>
                    </a:lnL>
                    <a:lnR>
                      <a:noFill/>
                    </a:lnR>
                    <a:lnT>
                      <a:noFill/>
                    </a:lnT>
                    <a:lnB>
                      <a:noFill/>
                    </a:lnB>
                  </a:tcPr>
                </a:tc>
                <a:tc>
                  <a:txBody>
                    <a:bodyPr/>
                    <a:lstStyle/>
                    <a:p>
                      <a:r>
                        <a:rPr lang="en-US" sz="1400" dirty="0"/>
                        <a:t>The class of container membership properties, rdf:_1, rdf:_2, ..., </a:t>
                      </a:r>
                    </a:p>
                  </a:txBody>
                  <a:tcPr marL="64792" marR="64792" marT="32396" marB="32396" anchor="ctr">
                    <a:lnL>
                      <a:noFill/>
                    </a:lnL>
                    <a:lnR>
                      <a:noFill/>
                    </a:lnR>
                    <a:lnT>
                      <a:noFill/>
                    </a:lnT>
                    <a:lnB>
                      <a:noFill/>
                    </a:lnB>
                  </a:tcPr>
                </a:tc>
                <a:extLst>
                  <a:ext uri="{0D108BD9-81ED-4DB2-BD59-A6C34878D82A}">
                    <a16:rowId xmlns:a16="http://schemas.microsoft.com/office/drawing/2014/main" val="1887655431"/>
                  </a:ext>
                </a:extLst>
              </a:tr>
              <a:tr h="210576">
                <a:tc>
                  <a:txBody>
                    <a:bodyPr/>
                    <a:lstStyle/>
                    <a:p>
                      <a:r>
                        <a:rPr lang="en-US" sz="1400" u="none" dirty="0">
                          <a:hlinkClick r:id="rId16"/>
                        </a:rPr>
                        <a:t>rdf:List</a:t>
                      </a:r>
                      <a:endParaRPr lang="en-US" sz="1400" u="none" dirty="0"/>
                    </a:p>
                  </a:txBody>
                  <a:tcPr marL="64792" marR="64792" marT="32396" marB="32396" anchor="ctr">
                    <a:lnL>
                      <a:noFill/>
                    </a:lnL>
                    <a:lnR>
                      <a:noFill/>
                    </a:lnR>
                    <a:lnT>
                      <a:noFill/>
                    </a:lnT>
                    <a:lnB>
                      <a:noFill/>
                    </a:lnB>
                  </a:tcPr>
                </a:tc>
                <a:tc>
                  <a:txBody>
                    <a:bodyPr/>
                    <a:lstStyle/>
                    <a:p>
                      <a:r>
                        <a:rPr lang="en-US" sz="1400" dirty="0"/>
                        <a:t>The class of RDF Lists.</a:t>
                      </a:r>
                    </a:p>
                  </a:txBody>
                  <a:tcPr marL="64792" marR="64792" marT="32396" marB="32396" anchor="ctr">
                    <a:lnL>
                      <a:noFill/>
                    </a:lnL>
                    <a:lnR>
                      <a:noFill/>
                    </a:lnR>
                    <a:lnT>
                      <a:noFill/>
                    </a:lnT>
                    <a:lnB>
                      <a:noFill/>
                    </a:lnB>
                  </a:tcPr>
                </a:tc>
                <a:extLst>
                  <a:ext uri="{0D108BD9-81ED-4DB2-BD59-A6C34878D82A}">
                    <a16:rowId xmlns:a16="http://schemas.microsoft.com/office/drawing/2014/main" val="2470770906"/>
                  </a:ext>
                </a:extLst>
              </a:tr>
            </a:tbl>
          </a:graphicData>
        </a:graphic>
      </p:graphicFrame>
      <p:sp>
        <p:nvSpPr>
          <p:cNvPr id="4" name="Date Placeholder 3">
            <a:extLst>
              <a:ext uri="{FF2B5EF4-FFF2-40B4-BE49-F238E27FC236}">
                <a16:creationId xmlns:a16="http://schemas.microsoft.com/office/drawing/2014/main" id="{F363177E-7F66-674C-BCAE-976D4E90C8F3}"/>
              </a:ext>
            </a:extLst>
          </p:cNvPr>
          <p:cNvSpPr>
            <a:spLocks noGrp="1"/>
          </p:cNvSpPr>
          <p:nvPr>
            <p:ph type="dt" sz="half" idx="10"/>
          </p:nvPr>
        </p:nvSpPr>
        <p:spPr/>
        <p:txBody>
          <a:bodyPr/>
          <a:lstStyle/>
          <a:p>
            <a:r>
              <a:rPr lang="fr-CH"/>
              <a:t>Université de Genève - G. Falquet</a:t>
            </a:r>
            <a:endParaRPr lang="en-US"/>
          </a:p>
        </p:txBody>
      </p:sp>
      <p:sp>
        <p:nvSpPr>
          <p:cNvPr id="5" name="Footer Placeholder 4">
            <a:extLst>
              <a:ext uri="{FF2B5EF4-FFF2-40B4-BE49-F238E27FC236}">
                <a16:creationId xmlns:a16="http://schemas.microsoft.com/office/drawing/2014/main" id="{C2E32068-5CF3-AD47-B157-53576A7A7C77}"/>
              </a:ext>
            </a:extLst>
          </p:cNvPr>
          <p:cNvSpPr>
            <a:spLocks noGrp="1"/>
          </p:cNvSpPr>
          <p:nvPr>
            <p:ph type="ftr" sz="quarter" idx="11"/>
          </p:nvPr>
        </p:nvSpPr>
        <p:spPr/>
        <p:txBody>
          <a:bodyPr/>
          <a:lstStyle/>
          <a:p>
            <a:r>
              <a:rPr lang="en-US"/>
              <a:t>RDFS</a:t>
            </a:r>
          </a:p>
        </p:txBody>
      </p:sp>
      <p:sp>
        <p:nvSpPr>
          <p:cNvPr id="6" name="Slide Number Placeholder 5">
            <a:extLst>
              <a:ext uri="{FF2B5EF4-FFF2-40B4-BE49-F238E27FC236}">
                <a16:creationId xmlns:a16="http://schemas.microsoft.com/office/drawing/2014/main" id="{049E1EAC-3DD2-844C-9AE9-5FCD539B4849}"/>
              </a:ext>
            </a:extLst>
          </p:cNvPr>
          <p:cNvSpPr>
            <a:spLocks noGrp="1"/>
          </p:cNvSpPr>
          <p:nvPr>
            <p:ph type="sldNum" sz="quarter" idx="12"/>
          </p:nvPr>
        </p:nvSpPr>
        <p:spPr/>
        <p:txBody>
          <a:bodyPr/>
          <a:lstStyle/>
          <a:p>
            <a:fld id="{3EE69ED5-8993-1341-80BA-61547B2BEEE6}" type="slidenum">
              <a:rPr lang="en-US" smtClean="0"/>
              <a:t>11</a:t>
            </a:fld>
            <a:endParaRPr lang="en-US"/>
          </a:p>
        </p:txBody>
      </p:sp>
    </p:spTree>
    <p:extLst>
      <p:ext uri="{BB962C8B-B14F-4D97-AF65-F5344CB8AC3E}">
        <p14:creationId xmlns:p14="http://schemas.microsoft.com/office/powerpoint/2010/main" val="2945703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Structuring properties</a:t>
            </a:r>
          </a:p>
        </p:txBody>
      </p:sp>
      <p:sp>
        <p:nvSpPr>
          <p:cNvPr id="3" name="Content Placeholder 2"/>
          <p:cNvSpPr>
            <a:spLocks noGrp="1"/>
          </p:cNvSpPr>
          <p:nvPr>
            <p:ph idx="1"/>
          </p:nvPr>
        </p:nvSpPr>
        <p:spPr/>
        <p:txBody>
          <a:bodyPr/>
          <a:lstStyle/>
          <a:p>
            <a:r>
              <a:rPr lang="en-US" dirty="0"/>
              <a:t>Specify the domain and range of a property</a:t>
            </a:r>
          </a:p>
          <a:p>
            <a:pPr lvl="1"/>
            <a:endParaRPr lang="en-US" dirty="0"/>
          </a:p>
          <a:p>
            <a:pPr marL="342900" lvl="1" indent="0">
              <a:buNone/>
            </a:pPr>
            <a:r>
              <a:rPr lang="en-US" dirty="0" err="1"/>
              <a:t>ex:teaches</a:t>
            </a:r>
            <a:r>
              <a:rPr lang="en-US" dirty="0"/>
              <a:t> </a:t>
            </a:r>
            <a:r>
              <a:rPr lang="en-US" b="1" dirty="0" err="1">
                <a:solidFill>
                  <a:srgbClr val="31B800"/>
                </a:solidFill>
              </a:rPr>
              <a:t>rdfs:domain</a:t>
            </a:r>
            <a:r>
              <a:rPr lang="en-US" dirty="0"/>
              <a:t> </a:t>
            </a:r>
            <a:r>
              <a:rPr lang="en-US" dirty="0" err="1"/>
              <a:t>ex:professor</a:t>
            </a:r>
            <a:endParaRPr lang="en-US" dirty="0"/>
          </a:p>
          <a:p>
            <a:pPr marL="342900" lvl="1" indent="0">
              <a:buNone/>
            </a:pPr>
            <a:r>
              <a:rPr lang="en-US" dirty="0" err="1"/>
              <a:t>ex:teaches</a:t>
            </a:r>
            <a:r>
              <a:rPr lang="en-US" dirty="0"/>
              <a:t> </a:t>
            </a:r>
            <a:r>
              <a:rPr lang="en-US" b="1" dirty="0" err="1">
                <a:solidFill>
                  <a:srgbClr val="31B800"/>
                </a:solidFill>
              </a:rPr>
              <a:t>rdfs:range</a:t>
            </a:r>
            <a:r>
              <a:rPr lang="en-US" dirty="0"/>
              <a:t> </a:t>
            </a:r>
            <a:r>
              <a:rPr lang="en-US" dirty="0" err="1"/>
              <a:t>ex:course</a:t>
            </a:r>
            <a:endParaRPr lang="en-US" dirty="0"/>
          </a:p>
          <a:p>
            <a:pPr lvl="1"/>
            <a:endParaRPr lang="en-US" dirty="0"/>
          </a:p>
          <a:p>
            <a:r>
              <a:rPr lang="en-US" dirty="0"/>
              <a:t>Specify </a:t>
            </a:r>
            <a:r>
              <a:rPr lang="en-US" dirty="0" err="1"/>
              <a:t>subproperties</a:t>
            </a:r>
            <a:endParaRPr lang="en-US" dirty="0"/>
          </a:p>
          <a:p>
            <a:endParaRPr lang="en-US" dirty="0"/>
          </a:p>
          <a:p>
            <a:pPr marL="342900" lvl="1" indent="0">
              <a:buNone/>
            </a:pPr>
            <a:r>
              <a:rPr lang="en-US" dirty="0" err="1"/>
              <a:t>ex:motherOf</a:t>
            </a:r>
            <a:r>
              <a:rPr lang="en-US" dirty="0"/>
              <a:t> </a:t>
            </a:r>
            <a:r>
              <a:rPr lang="en-US" b="1" dirty="0" err="1">
                <a:solidFill>
                  <a:srgbClr val="31B800"/>
                </a:solidFill>
              </a:rPr>
              <a:t>rdfs:subPropertyOf</a:t>
            </a:r>
            <a:r>
              <a:rPr lang="en-US" dirty="0"/>
              <a:t> </a:t>
            </a:r>
            <a:r>
              <a:rPr lang="en-US" dirty="0" err="1"/>
              <a:t>ex:parentOf</a:t>
            </a:r>
            <a:endParaRPr lang="en-US" dirty="0"/>
          </a:p>
        </p:txBody>
      </p:sp>
      <p:sp>
        <p:nvSpPr>
          <p:cNvPr id="4" name="Date Placeholder 3"/>
          <p:cNvSpPr>
            <a:spLocks noGrp="1"/>
          </p:cNvSpPr>
          <p:nvPr>
            <p:ph type="dt" sz="half" idx="10"/>
          </p:nvPr>
        </p:nvSpPr>
        <p:spPr/>
        <p:txBody>
          <a:bodyPr/>
          <a:lstStyle/>
          <a:p>
            <a:r>
              <a:rPr lang="fr-CH"/>
              <a:t>Université de Genève - G. Falquet</a:t>
            </a:r>
            <a:endParaRPr lang="en-US"/>
          </a:p>
        </p:txBody>
      </p:sp>
      <p:sp>
        <p:nvSpPr>
          <p:cNvPr id="5" name="Footer Placeholder 4"/>
          <p:cNvSpPr>
            <a:spLocks noGrp="1"/>
          </p:cNvSpPr>
          <p:nvPr>
            <p:ph type="ftr" sz="quarter" idx="11"/>
          </p:nvPr>
        </p:nvSpPr>
        <p:spPr/>
        <p:txBody>
          <a:bodyPr/>
          <a:lstStyle/>
          <a:p>
            <a:r>
              <a:rPr lang="en-US"/>
              <a:t>RDFS</a:t>
            </a:r>
          </a:p>
        </p:txBody>
      </p:sp>
      <p:sp>
        <p:nvSpPr>
          <p:cNvPr id="6" name="Slide Number Placeholder 5"/>
          <p:cNvSpPr>
            <a:spLocks noGrp="1"/>
          </p:cNvSpPr>
          <p:nvPr>
            <p:ph type="sldNum" sz="quarter" idx="12"/>
          </p:nvPr>
        </p:nvSpPr>
        <p:spPr/>
        <p:txBody>
          <a:bodyPr/>
          <a:lstStyle/>
          <a:p>
            <a:fld id="{3EE69ED5-8993-1341-80BA-61547B2BEEE6}" type="slidenum">
              <a:rPr lang="en-US" smtClean="0"/>
              <a:t>12</a:t>
            </a:fld>
            <a:endParaRPr lang="en-US"/>
          </a:p>
        </p:txBody>
      </p:sp>
    </p:spTree>
    <p:extLst>
      <p:ext uri="{BB962C8B-B14F-4D97-AF65-F5344CB8AC3E}">
        <p14:creationId xmlns:p14="http://schemas.microsoft.com/office/powerpoint/2010/main" val="385761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1344795" y="3511620"/>
            <a:ext cx="6810160" cy="1281770"/>
          </a:xfrm>
          <a:prstGeom prst="rect">
            <a:avLst/>
          </a:prstGeom>
          <a:solidFill>
            <a:srgbClr val="FBFB9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98" name="Rectangle 97"/>
          <p:cNvSpPr/>
          <p:nvPr/>
        </p:nvSpPr>
        <p:spPr>
          <a:xfrm>
            <a:off x="1344795" y="1646566"/>
            <a:ext cx="6810160" cy="1743422"/>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dirty="0"/>
              <a:t>Example</a:t>
            </a:r>
          </a:p>
        </p:txBody>
      </p:sp>
      <p:sp>
        <p:nvSpPr>
          <p:cNvPr id="3" name="Date Placeholder 2"/>
          <p:cNvSpPr>
            <a:spLocks noGrp="1"/>
          </p:cNvSpPr>
          <p:nvPr>
            <p:ph type="dt" sz="half" idx="10"/>
          </p:nvPr>
        </p:nvSpPr>
        <p:spPr/>
        <p:txBody>
          <a:bodyPr/>
          <a:lstStyle/>
          <a:p>
            <a:r>
              <a:rPr lang="fr-CH"/>
              <a:t>Université de Genève - G. Falquet</a:t>
            </a:r>
            <a:endParaRPr lang="en-US"/>
          </a:p>
        </p:txBody>
      </p:sp>
      <p:sp>
        <p:nvSpPr>
          <p:cNvPr id="4" name="Footer Placeholder 3"/>
          <p:cNvSpPr>
            <a:spLocks noGrp="1"/>
          </p:cNvSpPr>
          <p:nvPr>
            <p:ph type="ftr" sz="quarter" idx="11"/>
          </p:nvPr>
        </p:nvSpPr>
        <p:spPr/>
        <p:txBody>
          <a:bodyPr/>
          <a:lstStyle/>
          <a:p>
            <a:r>
              <a:rPr lang="en-US"/>
              <a:t>RDFS</a:t>
            </a:r>
          </a:p>
        </p:txBody>
      </p:sp>
      <p:sp>
        <p:nvSpPr>
          <p:cNvPr id="5" name="Slide Number Placeholder 4"/>
          <p:cNvSpPr>
            <a:spLocks noGrp="1"/>
          </p:cNvSpPr>
          <p:nvPr>
            <p:ph type="sldNum" sz="quarter" idx="12"/>
          </p:nvPr>
        </p:nvSpPr>
        <p:spPr/>
        <p:txBody>
          <a:bodyPr/>
          <a:lstStyle/>
          <a:p>
            <a:fld id="{3EE69ED5-8993-1341-80BA-61547B2BEEE6}" type="slidenum">
              <a:rPr lang="en-US" smtClean="0"/>
              <a:t>13</a:t>
            </a:fld>
            <a:endParaRPr lang="en-US"/>
          </a:p>
        </p:txBody>
      </p:sp>
      <p:sp>
        <p:nvSpPr>
          <p:cNvPr id="7" name="Oval 6"/>
          <p:cNvSpPr/>
          <p:nvPr/>
        </p:nvSpPr>
        <p:spPr>
          <a:xfrm>
            <a:off x="1427584" y="1725619"/>
            <a:ext cx="2307045" cy="33958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err="1">
                <a:solidFill>
                  <a:schemeClr val="tx1"/>
                </a:solidFill>
              </a:rPr>
              <a:t>ex:IntellectualWork</a:t>
            </a:r>
            <a:endParaRPr lang="en-US" sz="1350" dirty="0">
              <a:solidFill>
                <a:schemeClr val="tx1"/>
              </a:solidFill>
            </a:endParaRPr>
          </a:p>
        </p:txBody>
      </p:sp>
      <p:sp>
        <p:nvSpPr>
          <p:cNvPr id="8" name="Oval 7"/>
          <p:cNvSpPr/>
          <p:nvPr/>
        </p:nvSpPr>
        <p:spPr>
          <a:xfrm>
            <a:off x="3885339" y="439777"/>
            <a:ext cx="1813063" cy="33958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err="1">
                <a:solidFill>
                  <a:schemeClr val="tx1"/>
                </a:solidFill>
              </a:rPr>
              <a:t>rdfs:Resource</a:t>
            </a:r>
            <a:endParaRPr lang="en-US" sz="1350" dirty="0">
              <a:solidFill>
                <a:schemeClr val="tx1"/>
              </a:solidFill>
            </a:endParaRPr>
          </a:p>
        </p:txBody>
      </p:sp>
      <p:sp>
        <p:nvSpPr>
          <p:cNvPr id="9" name="Oval 8"/>
          <p:cNvSpPr/>
          <p:nvPr/>
        </p:nvSpPr>
        <p:spPr>
          <a:xfrm>
            <a:off x="4062620" y="1173790"/>
            <a:ext cx="1813063" cy="33958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err="1">
                <a:solidFill>
                  <a:schemeClr val="tx1"/>
                </a:solidFill>
              </a:rPr>
              <a:t>rdf:Property</a:t>
            </a:r>
            <a:endParaRPr lang="en-US" sz="1350" dirty="0">
              <a:solidFill>
                <a:schemeClr val="tx1"/>
              </a:solidFill>
            </a:endParaRPr>
          </a:p>
        </p:txBody>
      </p:sp>
      <p:sp>
        <p:nvSpPr>
          <p:cNvPr id="10" name="Oval 9"/>
          <p:cNvSpPr/>
          <p:nvPr/>
        </p:nvSpPr>
        <p:spPr>
          <a:xfrm>
            <a:off x="6363866" y="1766164"/>
            <a:ext cx="1474304" cy="33958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err="1">
                <a:solidFill>
                  <a:schemeClr val="tx1"/>
                </a:solidFill>
              </a:rPr>
              <a:t>ex:Person</a:t>
            </a:r>
            <a:endParaRPr lang="en-US" sz="1350" dirty="0">
              <a:solidFill>
                <a:schemeClr val="tx1"/>
              </a:solidFill>
            </a:endParaRPr>
          </a:p>
        </p:txBody>
      </p:sp>
      <p:sp>
        <p:nvSpPr>
          <p:cNvPr id="11" name="Oval 10"/>
          <p:cNvSpPr/>
          <p:nvPr/>
        </p:nvSpPr>
        <p:spPr>
          <a:xfrm>
            <a:off x="4062620" y="2195530"/>
            <a:ext cx="1813063" cy="33958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err="1">
                <a:solidFill>
                  <a:schemeClr val="tx1"/>
                </a:solidFill>
              </a:rPr>
              <a:t>ex:writtenBy</a:t>
            </a:r>
            <a:endParaRPr lang="en-US" sz="1350" dirty="0">
              <a:solidFill>
                <a:schemeClr val="tx1"/>
              </a:solidFill>
            </a:endParaRPr>
          </a:p>
        </p:txBody>
      </p:sp>
      <p:sp>
        <p:nvSpPr>
          <p:cNvPr id="12" name="Oval 11"/>
          <p:cNvSpPr/>
          <p:nvPr/>
        </p:nvSpPr>
        <p:spPr>
          <a:xfrm>
            <a:off x="1800808" y="2880174"/>
            <a:ext cx="1335401" cy="33958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err="1">
                <a:solidFill>
                  <a:schemeClr val="tx1"/>
                </a:solidFill>
              </a:rPr>
              <a:t>ex:Article</a:t>
            </a:r>
            <a:endParaRPr lang="en-US" sz="1350" dirty="0">
              <a:solidFill>
                <a:schemeClr val="tx1"/>
              </a:solidFill>
            </a:endParaRPr>
          </a:p>
        </p:txBody>
      </p:sp>
      <p:sp>
        <p:nvSpPr>
          <p:cNvPr id="13" name="Oval 12"/>
          <p:cNvSpPr/>
          <p:nvPr/>
        </p:nvSpPr>
        <p:spPr>
          <a:xfrm>
            <a:off x="1581978" y="3824392"/>
            <a:ext cx="1904171" cy="33958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chemeClr val="tx1"/>
                </a:solidFill>
              </a:rPr>
              <a:t>ex:doc3901.txt</a:t>
            </a:r>
          </a:p>
        </p:txBody>
      </p:sp>
      <p:sp>
        <p:nvSpPr>
          <p:cNvPr id="14" name="Oval 13"/>
          <p:cNvSpPr/>
          <p:nvPr/>
        </p:nvSpPr>
        <p:spPr>
          <a:xfrm>
            <a:off x="4600575" y="3575631"/>
            <a:ext cx="737153" cy="272049"/>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tx1"/>
              </a:solidFill>
            </a:endParaRPr>
          </a:p>
        </p:txBody>
      </p:sp>
      <p:cxnSp>
        <p:nvCxnSpPr>
          <p:cNvPr id="16" name="Straight Arrow Connector 15"/>
          <p:cNvCxnSpPr>
            <a:cxnSpLocks/>
            <a:stCxn id="13" idx="6"/>
            <a:endCxn id="14" idx="2"/>
          </p:cNvCxnSpPr>
          <p:nvPr/>
        </p:nvCxnSpPr>
        <p:spPr>
          <a:xfrm flipV="1">
            <a:off x="3486149" y="3711656"/>
            <a:ext cx="1114426" cy="28253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515140" y="3511619"/>
            <a:ext cx="1075359" cy="300082"/>
          </a:xfrm>
          <a:prstGeom prst="rect">
            <a:avLst/>
          </a:prstGeom>
          <a:noFill/>
        </p:spPr>
        <p:txBody>
          <a:bodyPr wrap="none" rtlCol="0">
            <a:spAutoFit/>
          </a:bodyPr>
          <a:lstStyle/>
          <a:p>
            <a:r>
              <a:rPr lang="en-US" sz="1350" dirty="0" err="1"/>
              <a:t>ex:writtenBy</a:t>
            </a:r>
            <a:endParaRPr lang="en-US" sz="1350" dirty="0"/>
          </a:p>
        </p:txBody>
      </p:sp>
      <p:sp>
        <p:nvSpPr>
          <p:cNvPr id="19" name="Oval 18"/>
          <p:cNvSpPr/>
          <p:nvPr/>
        </p:nvSpPr>
        <p:spPr>
          <a:xfrm>
            <a:off x="6145697" y="2880174"/>
            <a:ext cx="1785684" cy="33958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err="1">
                <a:solidFill>
                  <a:schemeClr val="tx1"/>
                </a:solidFill>
              </a:rPr>
              <a:t>ex:Researcher</a:t>
            </a:r>
            <a:endParaRPr lang="en-US" sz="1350" dirty="0">
              <a:solidFill>
                <a:schemeClr val="tx1"/>
              </a:solidFill>
            </a:endParaRPr>
          </a:p>
        </p:txBody>
      </p:sp>
      <p:sp>
        <p:nvSpPr>
          <p:cNvPr id="23" name="TextBox 22"/>
          <p:cNvSpPr txBox="1"/>
          <p:nvPr/>
        </p:nvSpPr>
        <p:spPr>
          <a:xfrm>
            <a:off x="5620708" y="3112989"/>
            <a:ext cx="748154" cy="300082"/>
          </a:xfrm>
          <a:prstGeom prst="rect">
            <a:avLst/>
          </a:prstGeom>
          <a:noFill/>
        </p:spPr>
        <p:txBody>
          <a:bodyPr wrap="none" rtlCol="0">
            <a:spAutoFit/>
          </a:bodyPr>
          <a:lstStyle/>
          <a:p>
            <a:r>
              <a:rPr lang="en-US" sz="1350" dirty="0" err="1"/>
              <a:t>rdf:type</a:t>
            </a:r>
            <a:endParaRPr lang="en-US" sz="1350" dirty="0"/>
          </a:p>
        </p:txBody>
      </p:sp>
      <p:cxnSp>
        <p:nvCxnSpPr>
          <p:cNvPr id="24" name="AutoShape 35"/>
          <p:cNvCxnSpPr>
            <a:cxnSpLocks noChangeShapeType="1"/>
            <a:stCxn id="12" idx="0"/>
            <a:endCxn id="7" idx="4"/>
          </p:cNvCxnSpPr>
          <p:nvPr/>
        </p:nvCxnSpPr>
        <p:spPr bwMode="auto">
          <a:xfrm flipV="1">
            <a:off x="2468509" y="2065206"/>
            <a:ext cx="112598" cy="814968"/>
          </a:xfrm>
          <a:prstGeom prst="straightConnector1">
            <a:avLst/>
          </a:prstGeom>
          <a:noFill/>
          <a:ln w="28575" cmpd="sng">
            <a:solidFill>
              <a:srgbClr val="FF6600"/>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AutoShape 35"/>
          <p:cNvCxnSpPr>
            <a:cxnSpLocks noChangeShapeType="1"/>
            <a:stCxn id="19" idx="0"/>
            <a:endCxn id="10" idx="4"/>
          </p:cNvCxnSpPr>
          <p:nvPr/>
        </p:nvCxnSpPr>
        <p:spPr bwMode="auto">
          <a:xfrm flipV="1">
            <a:off x="7038539" y="2105751"/>
            <a:ext cx="62479" cy="774423"/>
          </a:xfrm>
          <a:prstGeom prst="straightConnector1">
            <a:avLst/>
          </a:prstGeom>
          <a:noFill/>
          <a:ln w="28575" cmpd="sng">
            <a:solidFill>
              <a:srgbClr val="FF6600"/>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AutoShape 35"/>
          <p:cNvCxnSpPr>
            <a:cxnSpLocks noChangeShapeType="1"/>
            <a:stCxn id="7" idx="0"/>
            <a:endCxn id="8" idx="3"/>
          </p:cNvCxnSpPr>
          <p:nvPr/>
        </p:nvCxnSpPr>
        <p:spPr bwMode="auto">
          <a:xfrm flipV="1">
            <a:off x="2581107" y="729633"/>
            <a:ext cx="1569749" cy="995986"/>
          </a:xfrm>
          <a:prstGeom prst="straightConnector1">
            <a:avLst/>
          </a:prstGeom>
          <a:noFill/>
          <a:ln w="28575" cmpd="sng">
            <a:solidFill>
              <a:srgbClr val="FF6600"/>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4" name="AutoShape 35"/>
          <p:cNvCxnSpPr>
            <a:cxnSpLocks noChangeShapeType="1"/>
            <a:stCxn id="9" idx="0"/>
            <a:endCxn id="8" idx="4"/>
          </p:cNvCxnSpPr>
          <p:nvPr/>
        </p:nvCxnSpPr>
        <p:spPr bwMode="auto">
          <a:xfrm flipH="1" flipV="1">
            <a:off x="4791871" y="779364"/>
            <a:ext cx="177281" cy="394426"/>
          </a:xfrm>
          <a:prstGeom prst="straightConnector1">
            <a:avLst/>
          </a:prstGeom>
          <a:noFill/>
          <a:ln w="28575" cmpd="sng">
            <a:solidFill>
              <a:srgbClr val="FF6600"/>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7" name="AutoShape 35"/>
          <p:cNvCxnSpPr>
            <a:cxnSpLocks noChangeShapeType="1"/>
            <a:stCxn id="10" idx="0"/>
            <a:endCxn id="8" idx="5"/>
          </p:cNvCxnSpPr>
          <p:nvPr/>
        </p:nvCxnSpPr>
        <p:spPr bwMode="auto">
          <a:xfrm flipH="1" flipV="1">
            <a:off x="5432884" y="729633"/>
            <a:ext cx="1668134" cy="1036531"/>
          </a:xfrm>
          <a:prstGeom prst="straightConnector1">
            <a:avLst/>
          </a:prstGeom>
          <a:noFill/>
          <a:ln w="28575" cmpd="sng">
            <a:solidFill>
              <a:srgbClr val="FF6600"/>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AutoShape 11"/>
          <p:cNvCxnSpPr>
            <a:cxnSpLocks noChangeShapeType="1"/>
            <a:stCxn id="11" idx="0"/>
            <a:endCxn id="9" idx="4"/>
          </p:cNvCxnSpPr>
          <p:nvPr/>
        </p:nvCxnSpPr>
        <p:spPr bwMode="auto">
          <a:xfrm flipV="1">
            <a:off x="4969151" y="1513377"/>
            <a:ext cx="0" cy="682154"/>
          </a:xfrm>
          <a:prstGeom prst="straightConnector1">
            <a:avLst/>
          </a:prstGeom>
          <a:noFill/>
          <a:ln w="38100" cmpd="sng">
            <a:solidFill>
              <a:srgbClr val="0000FF"/>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AutoShape 11"/>
          <p:cNvCxnSpPr>
            <a:cxnSpLocks noChangeShapeType="1"/>
            <a:stCxn id="14" idx="7"/>
            <a:endCxn id="19" idx="4"/>
          </p:cNvCxnSpPr>
          <p:nvPr/>
        </p:nvCxnSpPr>
        <p:spPr bwMode="auto">
          <a:xfrm flipV="1">
            <a:off x="5229774" y="3219761"/>
            <a:ext cx="1808765" cy="395711"/>
          </a:xfrm>
          <a:prstGeom prst="straightConnector1">
            <a:avLst/>
          </a:prstGeom>
          <a:noFill/>
          <a:ln w="38100" cmpd="sng">
            <a:solidFill>
              <a:srgbClr val="0000FF"/>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Arrow Connector 49"/>
          <p:cNvCxnSpPr>
            <a:cxnSpLocks/>
            <a:stCxn id="11" idx="3"/>
            <a:endCxn id="12" idx="6"/>
          </p:cNvCxnSpPr>
          <p:nvPr/>
        </p:nvCxnSpPr>
        <p:spPr>
          <a:xfrm flipH="1">
            <a:off x="3136209" y="2485386"/>
            <a:ext cx="1191928" cy="56458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3486150" y="2603175"/>
            <a:ext cx="1034386" cy="300082"/>
          </a:xfrm>
          <a:prstGeom prst="rect">
            <a:avLst/>
          </a:prstGeom>
          <a:noFill/>
        </p:spPr>
        <p:txBody>
          <a:bodyPr wrap="none" rtlCol="0">
            <a:spAutoFit/>
          </a:bodyPr>
          <a:lstStyle/>
          <a:p>
            <a:r>
              <a:rPr lang="en-US" sz="1350" dirty="0" err="1"/>
              <a:t>rdfs:domain</a:t>
            </a:r>
            <a:endParaRPr lang="en-US" sz="1350" dirty="0"/>
          </a:p>
        </p:txBody>
      </p:sp>
      <p:sp>
        <p:nvSpPr>
          <p:cNvPr id="54" name="TextBox 53"/>
          <p:cNvSpPr txBox="1"/>
          <p:nvPr/>
        </p:nvSpPr>
        <p:spPr>
          <a:xfrm>
            <a:off x="5464576" y="2583439"/>
            <a:ext cx="898003" cy="300082"/>
          </a:xfrm>
          <a:prstGeom prst="rect">
            <a:avLst/>
          </a:prstGeom>
          <a:noFill/>
        </p:spPr>
        <p:txBody>
          <a:bodyPr wrap="none" rtlCol="0">
            <a:spAutoFit/>
          </a:bodyPr>
          <a:lstStyle/>
          <a:p>
            <a:r>
              <a:rPr lang="en-US" sz="1350" dirty="0" err="1"/>
              <a:t>rdfs:range</a:t>
            </a:r>
            <a:endParaRPr lang="en-US" sz="1350" dirty="0"/>
          </a:p>
        </p:txBody>
      </p:sp>
      <p:cxnSp>
        <p:nvCxnSpPr>
          <p:cNvPr id="55" name="Straight Arrow Connector 54"/>
          <p:cNvCxnSpPr>
            <a:cxnSpLocks/>
            <a:stCxn id="11" idx="5"/>
            <a:endCxn id="19" idx="1"/>
          </p:cNvCxnSpPr>
          <p:nvPr/>
        </p:nvCxnSpPr>
        <p:spPr>
          <a:xfrm>
            <a:off x="5610166" y="2485386"/>
            <a:ext cx="797038" cy="44451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076825" y="1797457"/>
            <a:ext cx="748154" cy="300082"/>
          </a:xfrm>
          <a:prstGeom prst="rect">
            <a:avLst/>
          </a:prstGeom>
          <a:noFill/>
        </p:spPr>
        <p:txBody>
          <a:bodyPr wrap="none" rtlCol="0">
            <a:spAutoFit/>
          </a:bodyPr>
          <a:lstStyle/>
          <a:p>
            <a:r>
              <a:rPr lang="en-US" sz="1350" dirty="0" err="1"/>
              <a:t>rdf:type</a:t>
            </a:r>
            <a:endParaRPr lang="en-US" sz="1350" dirty="0"/>
          </a:p>
        </p:txBody>
      </p:sp>
      <p:sp>
        <p:nvSpPr>
          <p:cNvPr id="64" name="TextBox 63"/>
          <p:cNvSpPr txBox="1"/>
          <p:nvPr/>
        </p:nvSpPr>
        <p:spPr>
          <a:xfrm>
            <a:off x="2047336" y="2461866"/>
            <a:ext cx="1268424" cy="300082"/>
          </a:xfrm>
          <a:prstGeom prst="rect">
            <a:avLst/>
          </a:prstGeom>
          <a:noFill/>
        </p:spPr>
        <p:txBody>
          <a:bodyPr wrap="none" rtlCol="0">
            <a:spAutoFit/>
          </a:bodyPr>
          <a:lstStyle/>
          <a:p>
            <a:r>
              <a:rPr lang="en-US" sz="1350" dirty="0" err="1"/>
              <a:t>rdfs:subClassOf</a:t>
            </a:r>
            <a:endParaRPr lang="en-US" sz="1350" dirty="0"/>
          </a:p>
        </p:txBody>
      </p:sp>
      <p:sp>
        <p:nvSpPr>
          <p:cNvPr id="65" name="TextBox 64"/>
          <p:cNvSpPr txBox="1"/>
          <p:nvPr/>
        </p:nvSpPr>
        <p:spPr>
          <a:xfrm>
            <a:off x="2660003" y="1041781"/>
            <a:ext cx="1268424" cy="300082"/>
          </a:xfrm>
          <a:prstGeom prst="rect">
            <a:avLst/>
          </a:prstGeom>
          <a:noFill/>
        </p:spPr>
        <p:txBody>
          <a:bodyPr wrap="none" rtlCol="0">
            <a:spAutoFit/>
          </a:bodyPr>
          <a:lstStyle/>
          <a:p>
            <a:r>
              <a:rPr lang="en-US" sz="1350" dirty="0" err="1"/>
              <a:t>rdfs:subClassOf</a:t>
            </a:r>
            <a:endParaRPr lang="en-US" sz="1350" dirty="0"/>
          </a:p>
        </p:txBody>
      </p:sp>
      <p:sp>
        <p:nvSpPr>
          <p:cNvPr id="66" name="TextBox 65"/>
          <p:cNvSpPr txBox="1"/>
          <p:nvPr/>
        </p:nvSpPr>
        <p:spPr>
          <a:xfrm>
            <a:off x="4416371" y="826742"/>
            <a:ext cx="1268424" cy="300082"/>
          </a:xfrm>
          <a:prstGeom prst="rect">
            <a:avLst/>
          </a:prstGeom>
          <a:noFill/>
        </p:spPr>
        <p:txBody>
          <a:bodyPr wrap="none" rtlCol="0">
            <a:spAutoFit/>
          </a:bodyPr>
          <a:lstStyle/>
          <a:p>
            <a:r>
              <a:rPr lang="en-US" sz="1350" dirty="0" err="1"/>
              <a:t>rdfs:subClassOf</a:t>
            </a:r>
            <a:endParaRPr lang="en-US" sz="1350" dirty="0"/>
          </a:p>
        </p:txBody>
      </p:sp>
      <p:sp>
        <p:nvSpPr>
          <p:cNvPr id="67" name="TextBox 66"/>
          <p:cNvSpPr txBox="1"/>
          <p:nvPr/>
        </p:nvSpPr>
        <p:spPr>
          <a:xfrm>
            <a:off x="5875682" y="779364"/>
            <a:ext cx="1268424" cy="300082"/>
          </a:xfrm>
          <a:prstGeom prst="rect">
            <a:avLst/>
          </a:prstGeom>
          <a:noFill/>
        </p:spPr>
        <p:txBody>
          <a:bodyPr wrap="none" rtlCol="0">
            <a:spAutoFit/>
          </a:bodyPr>
          <a:lstStyle/>
          <a:p>
            <a:r>
              <a:rPr lang="en-US" sz="1350" dirty="0" err="1"/>
              <a:t>rdfs:subClassOf</a:t>
            </a:r>
            <a:endParaRPr lang="en-US" sz="1350" dirty="0"/>
          </a:p>
        </p:txBody>
      </p:sp>
      <p:sp>
        <p:nvSpPr>
          <p:cNvPr id="68" name="TextBox 67"/>
          <p:cNvSpPr txBox="1"/>
          <p:nvPr/>
        </p:nvSpPr>
        <p:spPr>
          <a:xfrm>
            <a:off x="6323130" y="2172010"/>
            <a:ext cx="1268424" cy="300082"/>
          </a:xfrm>
          <a:prstGeom prst="rect">
            <a:avLst/>
          </a:prstGeom>
          <a:noFill/>
        </p:spPr>
        <p:txBody>
          <a:bodyPr wrap="none" rtlCol="0">
            <a:spAutoFit/>
          </a:bodyPr>
          <a:lstStyle/>
          <a:p>
            <a:r>
              <a:rPr lang="en-US" sz="1350" dirty="0" err="1"/>
              <a:t>rdfs:subClassOf</a:t>
            </a:r>
            <a:endParaRPr lang="en-US" sz="1350" dirty="0"/>
          </a:p>
        </p:txBody>
      </p:sp>
      <p:sp>
        <p:nvSpPr>
          <p:cNvPr id="73" name="Rectangle 72"/>
          <p:cNvSpPr/>
          <p:nvPr/>
        </p:nvSpPr>
        <p:spPr>
          <a:xfrm>
            <a:off x="5983357" y="4138606"/>
            <a:ext cx="1504076" cy="34015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rgbClr val="000000"/>
                </a:solidFill>
              </a:rPr>
              <a:t>"Bob de Moore"</a:t>
            </a:r>
          </a:p>
        </p:txBody>
      </p:sp>
      <p:cxnSp>
        <p:nvCxnSpPr>
          <p:cNvPr id="74" name="Straight Arrow Connector 73"/>
          <p:cNvCxnSpPr>
            <a:stCxn id="14" idx="5"/>
            <a:endCxn id="73" idx="1"/>
          </p:cNvCxnSpPr>
          <p:nvPr/>
        </p:nvCxnSpPr>
        <p:spPr>
          <a:xfrm>
            <a:off x="5229774" y="3807839"/>
            <a:ext cx="753582" cy="50084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5578865" y="3762783"/>
            <a:ext cx="789575" cy="300082"/>
          </a:xfrm>
          <a:prstGeom prst="rect">
            <a:avLst/>
          </a:prstGeom>
          <a:noFill/>
        </p:spPr>
        <p:txBody>
          <a:bodyPr wrap="none" rtlCol="0">
            <a:spAutoFit/>
          </a:bodyPr>
          <a:lstStyle/>
          <a:p>
            <a:r>
              <a:rPr lang="en-US" sz="1350" dirty="0" err="1"/>
              <a:t>ex:name</a:t>
            </a:r>
            <a:endParaRPr lang="en-US" sz="1350" dirty="0"/>
          </a:p>
        </p:txBody>
      </p:sp>
      <p:sp>
        <p:nvSpPr>
          <p:cNvPr id="79" name="TextBox 78"/>
          <p:cNvSpPr txBox="1"/>
          <p:nvPr/>
        </p:nvSpPr>
        <p:spPr>
          <a:xfrm>
            <a:off x="2249096" y="4308685"/>
            <a:ext cx="672556" cy="300082"/>
          </a:xfrm>
          <a:prstGeom prst="rect">
            <a:avLst/>
          </a:prstGeom>
          <a:noFill/>
        </p:spPr>
        <p:txBody>
          <a:bodyPr wrap="none" rtlCol="0">
            <a:spAutoFit/>
          </a:bodyPr>
          <a:lstStyle/>
          <a:p>
            <a:r>
              <a:rPr lang="en-US" sz="1350" dirty="0" err="1"/>
              <a:t>ex:title</a:t>
            </a:r>
            <a:endParaRPr lang="en-US" sz="1350" dirty="0"/>
          </a:p>
        </p:txBody>
      </p:sp>
      <p:sp>
        <p:nvSpPr>
          <p:cNvPr id="81" name="Rectangle 80"/>
          <p:cNvSpPr/>
          <p:nvPr/>
        </p:nvSpPr>
        <p:spPr>
          <a:xfrm>
            <a:off x="3453192" y="4346155"/>
            <a:ext cx="2159815" cy="34015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rgbClr val="000000"/>
                </a:solidFill>
              </a:rPr>
              <a:t>"RDF Model Semantics"</a:t>
            </a:r>
          </a:p>
        </p:txBody>
      </p:sp>
      <p:cxnSp>
        <p:nvCxnSpPr>
          <p:cNvPr id="82" name="Straight Arrow Connector 81"/>
          <p:cNvCxnSpPr>
            <a:cxnSpLocks/>
            <a:stCxn id="13" idx="4"/>
            <a:endCxn id="81" idx="1"/>
          </p:cNvCxnSpPr>
          <p:nvPr/>
        </p:nvCxnSpPr>
        <p:spPr>
          <a:xfrm>
            <a:off x="2534064" y="4163979"/>
            <a:ext cx="919128" cy="35225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AutoShape 11"/>
          <p:cNvCxnSpPr>
            <a:cxnSpLocks noChangeShapeType="1"/>
            <a:stCxn id="13" idx="0"/>
            <a:endCxn id="12" idx="4"/>
          </p:cNvCxnSpPr>
          <p:nvPr/>
        </p:nvCxnSpPr>
        <p:spPr bwMode="auto">
          <a:xfrm flipH="1" flipV="1">
            <a:off x="2468509" y="3219761"/>
            <a:ext cx="65555" cy="604631"/>
          </a:xfrm>
          <a:prstGeom prst="straightConnector1">
            <a:avLst/>
          </a:prstGeom>
          <a:noFill/>
          <a:ln w="38100" cmpd="sng">
            <a:solidFill>
              <a:srgbClr val="0000FF"/>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12" name="TextBox 111"/>
          <p:cNvSpPr txBox="1"/>
          <p:nvPr/>
        </p:nvSpPr>
        <p:spPr>
          <a:xfrm>
            <a:off x="2224909" y="3485784"/>
            <a:ext cx="748154" cy="300082"/>
          </a:xfrm>
          <a:prstGeom prst="rect">
            <a:avLst/>
          </a:prstGeom>
          <a:noFill/>
        </p:spPr>
        <p:txBody>
          <a:bodyPr wrap="none" rtlCol="0">
            <a:spAutoFit/>
          </a:bodyPr>
          <a:lstStyle/>
          <a:p>
            <a:r>
              <a:rPr lang="en-US" sz="1350" dirty="0" err="1"/>
              <a:t>rdf:type</a:t>
            </a:r>
            <a:endParaRPr lang="en-US" sz="1350" dirty="0"/>
          </a:p>
        </p:txBody>
      </p:sp>
      <p:sp>
        <p:nvSpPr>
          <p:cNvPr id="56" name="Oval 55">
            <a:extLst>
              <a:ext uri="{FF2B5EF4-FFF2-40B4-BE49-F238E27FC236}">
                <a16:creationId xmlns:a16="http://schemas.microsoft.com/office/drawing/2014/main" id="{B3FB5167-7A07-404D-A798-DF5731EA50FB}"/>
              </a:ext>
            </a:extLst>
          </p:cNvPr>
          <p:cNvSpPr/>
          <p:nvPr/>
        </p:nvSpPr>
        <p:spPr>
          <a:xfrm>
            <a:off x="624511" y="924202"/>
            <a:ext cx="1813063" cy="339587"/>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err="1">
                <a:solidFill>
                  <a:schemeClr val="tx1"/>
                </a:solidFill>
              </a:rPr>
              <a:t>rdfs:Class</a:t>
            </a:r>
            <a:endParaRPr lang="en-US" sz="1350" dirty="0">
              <a:solidFill>
                <a:schemeClr val="tx1"/>
              </a:solidFill>
            </a:endParaRPr>
          </a:p>
        </p:txBody>
      </p:sp>
      <p:cxnSp>
        <p:nvCxnSpPr>
          <p:cNvPr id="57" name="AutoShape 11">
            <a:extLst>
              <a:ext uri="{FF2B5EF4-FFF2-40B4-BE49-F238E27FC236}">
                <a16:creationId xmlns:a16="http://schemas.microsoft.com/office/drawing/2014/main" id="{1C8D4407-356F-BF4A-B31C-ADFD47AD716F}"/>
              </a:ext>
            </a:extLst>
          </p:cNvPr>
          <p:cNvCxnSpPr>
            <a:cxnSpLocks noChangeShapeType="1"/>
            <a:stCxn id="7" idx="0"/>
            <a:endCxn id="56" idx="4"/>
          </p:cNvCxnSpPr>
          <p:nvPr/>
        </p:nvCxnSpPr>
        <p:spPr bwMode="auto">
          <a:xfrm flipH="1" flipV="1">
            <a:off x="1531043" y="1263789"/>
            <a:ext cx="1050064" cy="461830"/>
          </a:xfrm>
          <a:prstGeom prst="straightConnector1">
            <a:avLst/>
          </a:prstGeom>
          <a:noFill/>
          <a:ln w="38100" cmpd="sng">
            <a:solidFill>
              <a:srgbClr val="0000FF"/>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6" name="Freeform 35">
            <a:extLst>
              <a:ext uri="{FF2B5EF4-FFF2-40B4-BE49-F238E27FC236}">
                <a16:creationId xmlns:a16="http://schemas.microsoft.com/office/drawing/2014/main" id="{70330227-9AB5-384A-8DDF-EEA724564B4F}"/>
              </a:ext>
            </a:extLst>
          </p:cNvPr>
          <p:cNvSpPr/>
          <p:nvPr/>
        </p:nvSpPr>
        <p:spPr>
          <a:xfrm>
            <a:off x="2127380" y="64363"/>
            <a:ext cx="5397285" cy="1689792"/>
          </a:xfrm>
          <a:custGeom>
            <a:avLst/>
            <a:gdLst>
              <a:gd name="connsiteX0" fmla="*/ 5038530 w 5397285"/>
              <a:gd name="connsiteY0" fmla="*/ 1689792 h 1689792"/>
              <a:gd name="connsiteX1" fmla="*/ 5290457 w 5397285"/>
              <a:gd name="connsiteY1" fmla="*/ 840706 h 1689792"/>
              <a:gd name="connsiteX2" fmla="*/ 3498979 w 5397285"/>
              <a:gd name="connsiteY2" fmla="*/ 38274 h 1689792"/>
              <a:gd name="connsiteX3" fmla="*/ 1492898 w 5397285"/>
              <a:gd name="connsiteY3" fmla="*/ 206225 h 1689792"/>
              <a:gd name="connsiteX4" fmla="*/ 0 w 5397285"/>
              <a:gd name="connsiteY4" fmla="*/ 887359 h 1689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7285" h="1689792">
                <a:moveTo>
                  <a:pt x="5038530" y="1689792"/>
                </a:moveTo>
                <a:cubicBezTo>
                  <a:pt x="5292789" y="1402875"/>
                  <a:pt x="5547049" y="1115959"/>
                  <a:pt x="5290457" y="840706"/>
                </a:cubicBezTo>
                <a:cubicBezTo>
                  <a:pt x="5033865" y="565453"/>
                  <a:pt x="4131905" y="144021"/>
                  <a:pt x="3498979" y="38274"/>
                </a:cubicBezTo>
                <a:cubicBezTo>
                  <a:pt x="2866053" y="-67473"/>
                  <a:pt x="2076061" y="64711"/>
                  <a:pt x="1492898" y="206225"/>
                </a:cubicBezTo>
                <a:cubicBezTo>
                  <a:pt x="909735" y="347739"/>
                  <a:pt x="454867" y="617549"/>
                  <a:pt x="0" y="887359"/>
                </a:cubicBezTo>
              </a:path>
            </a:pathLst>
          </a:custGeom>
          <a:noFill/>
          <a:ln w="28575">
            <a:solidFill>
              <a:srgbClr val="0432FF"/>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338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6FD32F-72CE-7A40-BBAA-E670839600FF}"/>
              </a:ext>
            </a:extLst>
          </p:cNvPr>
          <p:cNvSpPr>
            <a:spLocks noGrp="1"/>
          </p:cNvSpPr>
          <p:nvPr>
            <p:ph type="title"/>
          </p:nvPr>
        </p:nvSpPr>
        <p:spPr>
          <a:xfrm>
            <a:off x="4941276" y="205979"/>
            <a:ext cx="3745523" cy="548120"/>
          </a:xfrm>
        </p:spPr>
        <p:txBody>
          <a:bodyPr/>
          <a:lstStyle/>
          <a:p>
            <a:endParaRPr lang="en-US"/>
          </a:p>
        </p:txBody>
      </p:sp>
      <p:sp>
        <p:nvSpPr>
          <p:cNvPr id="7" name="Content Placeholder 6">
            <a:extLst>
              <a:ext uri="{FF2B5EF4-FFF2-40B4-BE49-F238E27FC236}">
                <a16:creationId xmlns:a16="http://schemas.microsoft.com/office/drawing/2014/main" id="{57AB054E-5CF3-4D47-8DFF-D4D0BD47AF49}"/>
              </a:ext>
            </a:extLst>
          </p:cNvPr>
          <p:cNvSpPr>
            <a:spLocks noGrp="1"/>
          </p:cNvSpPr>
          <p:nvPr>
            <p:ph idx="1"/>
          </p:nvPr>
        </p:nvSpPr>
        <p:spPr/>
        <p:txBody>
          <a:bodyPr>
            <a:normAutofit/>
          </a:bodyPr>
          <a:lstStyle/>
          <a:p>
            <a:pPr marL="0" indent="0">
              <a:buNone/>
            </a:pPr>
            <a:r>
              <a:rPr lang="en-US" dirty="0">
                <a:solidFill>
                  <a:srgbClr val="0070C0"/>
                </a:solidFill>
              </a:rPr>
              <a:t># Schema</a:t>
            </a:r>
          </a:p>
          <a:p>
            <a:pPr marL="0" indent="0">
              <a:buNone/>
            </a:pPr>
            <a:r>
              <a:rPr lang="en-US" dirty="0" err="1"/>
              <a:t>ex:IntellectualWork</a:t>
            </a:r>
            <a:r>
              <a:rPr lang="en-US" dirty="0"/>
              <a:t> </a:t>
            </a:r>
            <a:r>
              <a:rPr lang="en-US" dirty="0">
                <a:solidFill>
                  <a:srgbClr val="00B050"/>
                </a:solidFill>
              </a:rPr>
              <a:t>a</a:t>
            </a:r>
            <a:r>
              <a:rPr lang="en-US" dirty="0"/>
              <a:t> </a:t>
            </a:r>
            <a:r>
              <a:rPr lang="en-US" dirty="0" err="1"/>
              <a:t>rdfs:Class</a:t>
            </a:r>
            <a:r>
              <a:rPr lang="en-US" dirty="0"/>
              <a:t> .</a:t>
            </a:r>
          </a:p>
          <a:p>
            <a:pPr marL="0" indent="0">
              <a:buNone/>
            </a:pPr>
            <a:r>
              <a:rPr lang="en-US" dirty="0" err="1"/>
              <a:t>ex:Person</a:t>
            </a:r>
            <a:r>
              <a:rPr lang="en-US" dirty="0"/>
              <a:t> </a:t>
            </a:r>
            <a:r>
              <a:rPr lang="en-US" dirty="0">
                <a:solidFill>
                  <a:srgbClr val="00B050"/>
                </a:solidFill>
              </a:rPr>
              <a:t>a</a:t>
            </a:r>
            <a:r>
              <a:rPr lang="en-US" dirty="0"/>
              <a:t> </a:t>
            </a:r>
            <a:r>
              <a:rPr lang="en-US" dirty="0" err="1"/>
              <a:t>rdfs:Class</a:t>
            </a:r>
            <a:r>
              <a:rPr lang="en-US" dirty="0"/>
              <a:t> .</a:t>
            </a:r>
          </a:p>
          <a:p>
            <a:pPr marL="0" indent="0">
              <a:buNone/>
            </a:pPr>
            <a:r>
              <a:rPr lang="en-US" dirty="0" err="1"/>
              <a:t>ex:Article</a:t>
            </a:r>
            <a:r>
              <a:rPr lang="en-US" dirty="0"/>
              <a:t> </a:t>
            </a:r>
            <a:r>
              <a:rPr lang="en-US" dirty="0">
                <a:solidFill>
                  <a:srgbClr val="00B050"/>
                </a:solidFill>
              </a:rPr>
              <a:t>a</a:t>
            </a:r>
            <a:r>
              <a:rPr lang="en-US" dirty="0"/>
              <a:t> </a:t>
            </a:r>
            <a:r>
              <a:rPr lang="en-US" dirty="0" err="1"/>
              <a:t>rdfs:Class</a:t>
            </a:r>
            <a:r>
              <a:rPr lang="en-US" dirty="0"/>
              <a:t> ; </a:t>
            </a:r>
            <a:r>
              <a:rPr lang="en-US" dirty="0" err="1">
                <a:solidFill>
                  <a:srgbClr val="00B050"/>
                </a:solidFill>
              </a:rPr>
              <a:t>rdfs:subClassOf</a:t>
            </a:r>
            <a:r>
              <a:rPr lang="en-US" dirty="0"/>
              <a:t> </a:t>
            </a:r>
            <a:r>
              <a:rPr lang="en-US" dirty="0" err="1"/>
              <a:t>ex:IntellectualWork</a:t>
            </a:r>
            <a:r>
              <a:rPr lang="en-US" dirty="0"/>
              <a:t> .</a:t>
            </a:r>
          </a:p>
          <a:p>
            <a:pPr marL="0" indent="0">
              <a:buNone/>
            </a:pPr>
            <a:r>
              <a:rPr lang="en-US" dirty="0" err="1"/>
              <a:t>ex:Researcher</a:t>
            </a:r>
            <a:r>
              <a:rPr lang="en-US" dirty="0"/>
              <a:t> </a:t>
            </a:r>
            <a:r>
              <a:rPr lang="en-US" dirty="0">
                <a:solidFill>
                  <a:srgbClr val="00B050"/>
                </a:solidFill>
              </a:rPr>
              <a:t>a</a:t>
            </a:r>
            <a:r>
              <a:rPr lang="en-US" dirty="0"/>
              <a:t> </a:t>
            </a:r>
            <a:r>
              <a:rPr lang="en-US" dirty="0" err="1"/>
              <a:t>rdfs:Class</a:t>
            </a:r>
            <a:r>
              <a:rPr lang="en-US" dirty="0"/>
              <a:t> ; </a:t>
            </a:r>
            <a:r>
              <a:rPr lang="en-US" dirty="0" err="1">
                <a:solidFill>
                  <a:srgbClr val="00B050"/>
                </a:solidFill>
              </a:rPr>
              <a:t>rdfs:subClassOf</a:t>
            </a:r>
            <a:r>
              <a:rPr lang="en-US" dirty="0"/>
              <a:t> </a:t>
            </a:r>
            <a:r>
              <a:rPr lang="en-US" dirty="0" err="1"/>
              <a:t>ex:Person</a:t>
            </a:r>
            <a:r>
              <a:rPr lang="en-US" dirty="0"/>
              <a:t> .</a:t>
            </a:r>
          </a:p>
          <a:p>
            <a:pPr marL="0" indent="0">
              <a:buNone/>
            </a:pPr>
            <a:endParaRPr lang="en-US" dirty="0"/>
          </a:p>
          <a:p>
            <a:pPr marL="0" indent="0">
              <a:buNone/>
            </a:pPr>
            <a:r>
              <a:rPr lang="en-US" dirty="0" err="1"/>
              <a:t>ex:writtenBy</a:t>
            </a:r>
            <a:r>
              <a:rPr lang="en-US" dirty="0"/>
              <a:t> </a:t>
            </a:r>
            <a:r>
              <a:rPr lang="en-US" dirty="0" err="1"/>
              <a:t>rdfs:domain</a:t>
            </a:r>
            <a:r>
              <a:rPr lang="en-US" dirty="0"/>
              <a:t> </a:t>
            </a:r>
            <a:r>
              <a:rPr lang="en-US" dirty="0" err="1"/>
              <a:t>ex:Article</a:t>
            </a:r>
            <a:r>
              <a:rPr lang="en-US" dirty="0"/>
              <a:t> ; </a:t>
            </a:r>
            <a:r>
              <a:rPr lang="en-US" dirty="0" err="1"/>
              <a:t>rdfs:range</a:t>
            </a:r>
            <a:r>
              <a:rPr lang="en-US" dirty="0"/>
              <a:t> </a:t>
            </a:r>
            <a:r>
              <a:rPr lang="en-US" dirty="0" err="1"/>
              <a:t>ex:Researcher</a:t>
            </a:r>
            <a:r>
              <a:rPr lang="en-US" dirty="0"/>
              <a:t> .</a:t>
            </a:r>
          </a:p>
          <a:p>
            <a:pPr marL="0" indent="0">
              <a:buNone/>
            </a:pPr>
            <a:endParaRPr lang="en-US" dirty="0"/>
          </a:p>
          <a:p>
            <a:pPr marL="0" indent="0">
              <a:buNone/>
            </a:pPr>
            <a:r>
              <a:rPr lang="en-US" dirty="0">
                <a:solidFill>
                  <a:srgbClr val="0070C0"/>
                </a:solidFill>
              </a:rPr>
              <a:t># Data</a:t>
            </a:r>
          </a:p>
          <a:p>
            <a:pPr marL="0" indent="0">
              <a:buNone/>
            </a:pPr>
            <a:r>
              <a:rPr lang="en-US" dirty="0"/>
              <a:t>ex:doc3901.txt 	a </a:t>
            </a:r>
            <a:r>
              <a:rPr lang="en-US" dirty="0" err="1"/>
              <a:t>ex:Article</a:t>
            </a:r>
            <a:r>
              <a:rPr lang="en-US" dirty="0"/>
              <a:t> ; </a:t>
            </a:r>
          </a:p>
          <a:p>
            <a:pPr marL="0" indent="0">
              <a:buNone/>
            </a:pPr>
            <a:r>
              <a:rPr lang="en-US" dirty="0"/>
              <a:t>				</a:t>
            </a:r>
            <a:r>
              <a:rPr lang="en-US" dirty="0" err="1"/>
              <a:t>ex:writtenBy</a:t>
            </a:r>
            <a:r>
              <a:rPr lang="en-US" dirty="0"/>
              <a:t> [a </a:t>
            </a:r>
            <a:r>
              <a:rPr lang="en-US" dirty="0" err="1"/>
              <a:t>ex:Researcher</a:t>
            </a:r>
            <a:r>
              <a:rPr lang="en-US" dirty="0"/>
              <a:t>; </a:t>
            </a:r>
            <a:r>
              <a:rPr lang="en-US" dirty="0" err="1"/>
              <a:t>ex:name</a:t>
            </a:r>
            <a:r>
              <a:rPr lang="en-US" dirty="0"/>
              <a:t> </a:t>
            </a:r>
            <a:r>
              <a:rPr lang="en-US" dirty="0">
                <a:solidFill>
                  <a:srgbClr val="000000"/>
                </a:solidFill>
              </a:rPr>
              <a:t>"Bob de Moore"];</a:t>
            </a:r>
          </a:p>
          <a:p>
            <a:pPr marL="0" indent="0">
              <a:buNone/>
            </a:pPr>
            <a:r>
              <a:rPr lang="en-US" dirty="0">
                <a:solidFill>
                  <a:srgbClr val="000000"/>
                </a:solidFill>
              </a:rPr>
              <a:t>				</a:t>
            </a:r>
            <a:r>
              <a:rPr lang="en-US" dirty="0" err="1">
                <a:solidFill>
                  <a:srgbClr val="000000"/>
                </a:solidFill>
              </a:rPr>
              <a:t>ex:title</a:t>
            </a:r>
            <a:r>
              <a:rPr lang="en-US" dirty="0">
                <a:solidFill>
                  <a:srgbClr val="000000"/>
                </a:solidFill>
              </a:rPr>
              <a:t> "RDF Model Semantics" .</a:t>
            </a:r>
            <a:endParaRPr lang="en-US" dirty="0"/>
          </a:p>
          <a:p>
            <a:endParaRPr lang="en-US" dirty="0"/>
          </a:p>
        </p:txBody>
      </p:sp>
      <p:sp>
        <p:nvSpPr>
          <p:cNvPr id="3" name="Date Placeholder 2">
            <a:extLst>
              <a:ext uri="{FF2B5EF4-FFF2-40B4-BE49-F238E27FC236}">
                <a16:creationId xmlns:a16="http://schemas.microsoft.com/office/drawing/2014/main" id="{AD4A28D6-A7AA-5548-9FCD-F713CC70DA80}"/>
              </a:ext>
            </a:extLst>
          </p:cNvPr>
          <p:cNvSpPr>
            <a:spLocks noGrp="1"/>
          </p:cNvSpPr>
          <p:nvPr>
            <p:ph type="dt" sz="half" idx="10"/>
          </p:nvPr>
        </p:nvSpPr>
        <p:spPr/>
        <p:txBody>
          <a:bodyPr/>
          <a:lstStyle/>
          <a:p>
            <a:r>
              <a:rPr lang="fr-CH"/>
              <a:t>Université de Genève - G. Falquet</a:t>
            </a:r>
            <a:endParaRPr lang="en-US"/>
          </a:p>
        </p:txBody>
      </p:sp>
      <p:sp>
        <p:nvSpPr>
          <p:cNvPr id="4" name="Footer Placeholder 3">
            <a:extLst>
              <a:ext uri="{FF2B5EF4-FFF2-40B4-BE49-F238E27FC236}">
                <a16:creationId xmlns:a16="http://schemas.microsoft.com/office/drawing/2014/main" id="{DB6CF70E-E753-9F42-93E5-22919D6ACBE1}"/>
              </a:ext>
            </a:extLst>
          </p:cNvPr>
          <p:cNvSpPr>
            <a:spLocks noGrp="1"/>
          </p:cNvSpPr>
          <p:nvPr>
            <p:ph type="ftr" sz="quarter" idx="11"/>
          </p:nvPr>
        </p:nvSpPr>
        <p:spPr/>
        <p:txBody>
          <a:bodyPr/>
          <a:lstStyle/>
          <a:p>
            <a:r>
              <a:rPr lang="en-US"/>
              <a:t>RDFS</a:t>
            </a:r>
          </a:p>
        </p:txBody>
      </p:sp>
      <p:sp>
        <p:nvSpPr>
          <p:cNvPr id="5" name="Slide Number Placeholder 4">
            <a:extLst>
              <a:ext uri="{FF2B5EF4-FFF2-40B4-BE49-F238E27FC236}">
                <a16:creationId xmlns:a16="http://schemas.microsoft.com/office/drawing/2014/main" id="{33C86CB8-EC76-ED4D-A076-3EAE7B2A3437}"/>
              </a:ext>
            </a:extLst>
          </p:cNvPr>
          <p:cNvSpPr>
            <a:spLocks noGrp="1"/>
          </p:cNvSpPr>
          <p:nvPr>
            <p:ph type="sldNum" sz="quarter" idx="12"/>
          </p:nvPr>
        </p:nvSpPr>
        <p:spPr/>
        <p:txBody>
          <a:bodyPr/>
          <a:lstStyle/>
          <a:p>
            <a:fld id="{3EE69ED5-8993-1341-80BA-61547B2BEEE6}" type="slidenum">
              <a:rPr lang="en-US" smtClean="0"/>
              <a:t>14</a:t>
            </a:fld>
            <a:endParaRPr lang="en-US"/>
          </a:p>
        </p:txBody>
      </p:sp>
    </p:spTree>
    <p:extLst>
      <p:ext uri="{BB962C8B-B14F-4D97-AF65-F5344CB8AC3E}">
        <p14:creationId xmlns:p14="http://schemas.microsoft.com/office/powerpoint/2010/main" val="3464611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4FC9-566E-EB4B-988C-CD563A186DE4}"/>
              </a:ext>
            </a:extLst>
          </p:cNvPr>
          <p:cNvSpPr>
            <a:spLocks noGrp="1"/>
          </p:cNvSpPr>
          <p:nvPr>
            <p:ph type="title"/>
          </p:nvPr>
        </p:nvSpPr>
        <p:spPr/>
        <p:txBody>
          <a:bodyPr/>
          <a:lstStyle/>
          <a:p>
            <a:r>
              <a:rPr lang="en-US" dirty="0"/>
              <a:t>Properties defined in RDF and RDFS</a:t>
            </a:r>
          </a:p>
        </p:txBody>
      </p:sp>
      <p:graphicFrame>
        <p:nvGraphicFramePr>
          <p:cNvPr id="7" name="Content Placeholder 6">
            <a:extLst>
              <a:ext uri="{FF2B5EF4-FFF2-40B4-BE49-F238E27FC236}">
                <a16:creationId xmlns:a16="http://schemas.microsoft.com/office/drawing/2014/main" id="{09932F41-514E-0D4C-A66E-A529C78E0F9E}"/>
              </a:ext>
            </a:extLst>
          </p:cNvPr>
          <p:cNvGraphicFramePr>
            <a:graphicFrameLocks noGrp="1"/>
          </p:cNvGraphicFramePr>
          <p:nvPr>
            <p:ph idx="1"/>
            <p:extLst>
              <p:ext uri="{D42A27DB-BD31-4B8C-83A1-F6EECF244321}">
                <p14:modId xmlns:p14="http://schemas.microsoft.com/office/powerpoint/2010/main" val="682507917"/>
              </p:ext>
            </p:extLst>
          </p:nvPr>
        </p:nvGraphicFramePr>
        <p:xfrm>
          <a:off x="354563" y="933453"/>
          <a:ext cx="8640147" cy="4079360"/>
        </p:xfrm>
        <a:graphic>
          <a:graphicData uri="http://schemas.openxmlformats.org/drawingml/2006/table">
            <a:tbl>
              <a:tblPr/>
              <a:tblGrid>
                <a:gridCol w="2160036">
                  <a:extLst>
                    <a:ext uri="{9D8B030D-6E8A-4147-A177-3AD203B41FA5}">
                      <a16:colId xmlns:a16="http://schemas.microsoft.com/office/drawing/2014/main" val="1122278113"/>
                    </a:ext>
                  </a:extLst>
                </a:gridCol>
                <a:gridCol w="3802884">
                  <a:extLst>
                    <a:ext uri="{9D8B030D-6E8A-4147-A177-3AD203B41FA5}">
                      <a16:colId xmlns:a16="http://schemas.microsoft.com/office/drawing/2014/main" val="2830337867"/>
                    </a:ext>
                  </a:extLst>
                </a:gridCol>
                <a:gridCol w="1445586">
                  <a:extLst>
                    <a:ext uri="{9D8B030D-6E8A-4147-A177-3AD203B41FA5}">
                      <a16:colId xmlns:a16="http://schemas.microsoft.com/office/drawing/2014/main" val="4201363844"/>
                    </a:ext>
                  </a:extLst>
                </a:gridCol>
                <a:gridCol w="1231641">
                  <a:extLst>
                    <a:ext uri="{9D8B030D-6E8A-4147-A177-3AD203B41FA5}">
                      <a16:colId xmlns:a16="http://schemas.microsoft.com/office/drawing/2014/main" val="4106146962"/>
                    </a:ext>
                  </a:extLst>
                </a:gridCol>
              </a:tblGrid>
              <a:tr h="228798">
                <a:tc>
                  <a:txBody>
                    <a:bodyPr/>
                    <a:lstStyle/>
                    <a:p>
                      <a:r>
                        <a:rPr lang="en-US" sz="1400">
                          <a:hlinkClick r:id="rId2"/>
                        </a:rPr>
                        <a:t>rdf:type</a:t>
                      </a:r>
                      <a:endParaRPr lang="en-US" sz="1400"/>
                    </a:p>
                  </a:txBody>
                  <a:tcPr marL="41600" marR="41600" marT="20800" marB="20800" anchor="ctr">
                    <a:lnL>
                      <a:noFill/>
                    </a:lnL>
                    <a:lnR>
                      <a:noFill/>
                    </a:lnR>
                    <a:lnT>
                      <a:noFill/>
                    </a:lnT>
                    <a:lnB>
                      <a:noFill/>
                    </a:lnB>
                  </a:tcPr>
                </a:tc>
                <a:tc>
                  <a:txBody>
                    <a:bodyPr/>
                    <a:lstStyle/>
                    <a:p>
                      <a:r>
                        <a:rPr lang="en-US" sz="1400"/>
                        <a:t>The subject is an instance of a class.</a:t>
                      </a:r>
                    </a:p>
                  </a:txBody>
                  <a:tcPr marL="41600" marR="41600" marT="20800" marB="20800" anchor="ctr">
                    <a:lnL>
                      <a:noFill/>
                    </a:lnL>
                    <a:lnR>
                      <a:noFill/>
                    </a:lnR>
                    <a:lnT>
                      <a:noFill/>
                    </a:lnT>
                    <a:lnB>
                      <a:noFill/>
                    </a:lnB>
                  </a:tcPr>
                </a:tc>
                <a:tc>
                  <a:txBody>
                    <a:bodyPr/>
                    <a:lstStyle/>
                    <a:p>
                      <a:r>
                        <a:rPr lang="en-US" sz="1400"/>
                        <a:t>rdfs:Resource</a:t>
                      </a:r>
                    </a:p>
                  </a:txBody>
                  <a:tcPr marL="41600" marR="41600" marT="20800" marB="20800" anchor="ctr">
                    <a:lnL>
                      <a:noFill/>
                    </a:lnL>
                    <a:lnR>
                      <a:noFill/>
                    </a:lnR>
                    <a:lnT>
                      <a:noFill/>
                    </a:lnT>
                    <a:lnB>
                      <a:noFill/>
                    </a:lnB>
                  </a:tcPr>
                </a:tc>
                <a:tc>
                  <a:txBody>
                    <a:bodyPr/>
                    <a:lstStyle/>
                    <a:p>
                      <a:r>
                        <a:rPr lang="en-US" sz="1400"/>
                        <a:t>rdfs:Class</a:t>
                      </a:r>
                    </a:p>
                  </a:txBody>
                  <a:tcPr marL="41600" marR="41600" marT="20800" marB="20800" anchor="ctr">
                    <a:lnL>
                      <a:noFill/>
                    </a:lnL>
                    <a:lnR>
                      <a:noFill/>
                    </a:lnR>
                    <a:lnT>
                      <a:noFill/>
                    </a:lnT>
                    <a:lnB>
                      <a:noFill/>
                    </a:lnB>
                  </a:tcPr>
                </a:tc>
                <a:extLst>
                  <a:ext uri="{0D108BD9-81ED-4DB2-BD59-A6C34878D82A}">
                    <a16:rowId xmlns:a16="http://schemas.microsoft.com/office/drawing/2014/main" val="3273378328"/>
                  </a:ext>
                </a:extLst>
              </a:tr>
              <a:tr h="228798">
                <a:tc>
                  <a:txBody>
                    <a:bodyPr/>
                    <a:lstStyle/>
                    <a:p>
                      <a:r>
                        <a:rPr lang="en-US" sz="1400">
                          <a:hlinkClick r:id="rId3"/>
                        </a:rPr>
                        <a:t>rdfs:subClassOf</a:t>
                      </a:r>
                      <a:endParaRPr lang="en-US" sz="1400"/>
                    </a:p>
                  </a:txBody>
                  <a:tcPr marL="41600" marR="41600" marT="20800" marB="20800" anchor="ctr">
                    <a:lnL>
                      <a:noFill/>
                    </a:lnL>
                    <a:lnR>
                      <a:noFill/>
                    </a:lnR>
                    <a:lnT>
                      <a:noFill/>
                    </a:lnT>
                    <a:lnB>
                      <a:noFill/>
                    </a:lnB>
                  </a:tcPr>
                </a:tc>
                <a:tc>
                  <a:txBody>
                    <a:bodyPr/>
                    <a:lstStyle/>
                    <a:p>
                      <a:r>
                        <a:rPr lang="en-US" sz="1400"/>
                        <a:t>The subject is a subclass of a class.</a:t>
                      </a:r>
                    </a:p>
                  </a:txBody>
                  <a:tcPr marL="41600" marR="41600" marT="20800" marB="20800" anchor="ctr">
                    <a:lnL>
                      <a:noFill/>
                    </a:lnL>
                    <a:lnR>
                      <a:noFill/>
                    </a:lnR>
                    <a:lnT>
                      <a:noFill/>
                    </a:lnT>
                    <a:lnB>
                      <a:noFill/>
                    </a:lnB>
                  </a:tcPr>
                </a:tc>
                <a:tc>
                  <a:txBody>
                    <a:bodyPr/>
                    <a:lstStyle/>
                    <a:p>
                      <a:r>
                        <a:rPr lang="en-US" sz="1400"/>
                        <a:t>rdfs:Class</a:t>
                      </a:r>
                    </a:p>
                  </a:txBody>
                  <a:tcPr marL="41600" marR="41600" marT="20800" marB="20800" anchor="ctr">
                    <a:lnL>
                      <a:noFill/>
                    </a:lnL>
                    <a:lnR>
                      <a:noFill/>
                    </a:lnR>
                    <a:lnT>
                      <a:noFill/>
                    </a:lnT>
                    <a:lnB>
                      <a:noFill/>
                    </a:lnB>
                  </a:tcPr>
                </a:tc>
                <a:tc>
                  <a:txBody>
                    <a:bodyPr/>
                    <a:lstStyle/>
                    <a:p>
                      <a:r>
                        <a:rPr lang="en-US" sz="1400"/>
                        <a:t>rdfs:Class</a:t>
                      </a:r>
                    </a:p>
                  </a:txBody>
                  <a:tcPr marL="41600" marR="41600" marT="20800" marB="20800" anchor="ctr">
                    <a:lnL>
                      <a:noFill/>
                    </a:lnL>
                    <a:lnR>
                      <a:noFill/>
                    </a:lnR>
                    <a:lnT>
                      <a:noFill/>
                    </a:lnT>
                    <a:lnB>
                      <a:noFill/>
                    </a:lnB>
                  </a:tcPr>
                </a:tc>
                <a:extLst>
                  <a:ext uri="{0D108BD9-81ED-4DB2-BD59-A6C34878D82A}">
                    <a16:rowId xmlns:a16="http://schemas.microsoft.com/office/drawing/2014/main" val="68175773"/>
                  </a:ext>
                </a:extLst>
              </a:tr>
              <a:tr h="228798">
                <a:tc>
                  <a:txBody>
                    <a:bodyPr/>
                    <a:lstStyle/>
                    <a:p>
                      <a:r>
                        <a:rPr lang="en-US" sz="1400">
                          <a:hlinkClick r:id="rId4"/>
                        </a:rPr>
                        <a:t>rdfs:subPropertyOf</a:t>
                      </a:r>
                      <a:endParaRPr lang="en-US" sz="1400"/>
                    </a:p>
                  </a:txBody>
                  <a:tcPr marL="41600" marR="41600" marT="20800" marB="20800" anchor="ctr">
                    <a:lnL>
                      <a:noFill/>
                    </a:lnL>
                    <a:lnR>
                      <a:noFill/>
                    </a:lnR>
                    <a:lnT>
                      <a:noFill/>
                    </a:lnT>
                    <a:lnB>
                      <a:noFill/>
                    </a:lnB>
                  </a:tcPr>
                </a:tc>
                <a:tc>
                  <a:txBody>
                    <a:bodyPr/>
                    <a:lstStyle/>
                    <a:p>
                      <a:r>
                        <a:rPr lang="en-US" sz="1400"/>
                        <a:t>The subject is a subproperty of a property.</a:t>
                      </a:r>
                    </a:p>
                  </a:txBody>
                  <a:tcPr marL="41600" marR="41600" marT="20800" marB="20800" anchor="ctr">
                    <a:lnL>
                      <a:noFill/>
                    </a:lnL>
                    <a:lnR>
                      <a:noFill/>
                    </a:lnR>
                    <a:lnT>
                      <a:noFill/>
                    </a:lnT>
                    <a:lnB>
                      <a:noFill/>
                    </a:lnB>
                  </a:tcPr>
                </a:tc>
                <a:tc>
                  <a:txBody>
                    <a:bodyPr/>
                    <a:lstStyle/>
                    <a:p>
                      <a:r>
                        <a:rPr lang="en-US" sz="1400"/>
                        <a:t>rdf:Property</a:t>
                      </a:r>
                    </a:p>
                  </a:txBody>
                  <a:tcPr marL="41600" marR="41600" marT="20800" marB="20800" anchor="ctr">
                    <a:lnL>
                      <a:noFill/>
                    </a:lnL>
                    <a:lnR>
                      <a:noFill/>
                    </a:lnR>
                    <a:lnT>
                      <a:noFill/>
                    </a:lnT>
                    <a:lnB>
                      <a:noFill/>
                    </a:lnB>
                  </a:tcPr>
                </a:tc>
                <a:tc>
                  <a:txBody>
                    <a:bodyPr/>
                    <a:lstStyle/>
                    <a:p>
                      <a:r>
                        <a:rPr lang="en-US" sz="1400"/>
                        <a:t>rdf:Property</a:t>
                      </a:r>
                    </a:p>
                  </a:txBody>
                  <a:tcPr marL="41600" marR="41600" marT="20800" marB="20800" anchor="ctr">
                    <a:lnL>
                      <a:noFill/>
                    </a:lnL>
                    <a:lnR>
                      <a:noFill/>
                    </a:lnR>
                    <a:lnT>
                      <a:noFill/>
                    </a:lnT>
                    <a:lnB>
                      <a:noFill/>
                    </a:lnB>
                  </a:tcPr>
                </a:tc>
                <a:extLst>
                  <a:ext uri="{0D108BD9-81ED-4DB2-BD59-A6C34878D82A}">
                    <a16:rowId xmlns:a16="http://schemas.microsoft.com/office/drawing/2014/main" val="3082373544"/>
                  </a:ext>
                </a:extLst>
              </a:tr>
              <a:tr h="228798">
                <a:tc>
                  <a:txBody>
                    <a:bodyPr/>
                    <a:lstStyle/>
                    <a:p>
                      <a:r>
                        <a:rPr lang="en-US" sz="1400">
                          <a:hlinkClick r:id="rId5"/>
                        </a:rPr>
                        <a:t>rdfs:domain</a:t>
                      </a:r>
                      <a:endParaRPr lang="en-US" sz="1400"/>
                    </a:p>
                  </a:txBody>
                  <a:tcPr marL="41600" marR="41600" marT="20800" marB="20800" anchor="ctr">
                    <a:lnL>
                      <a:noFill/>
                    </a:lnL>
                    <a:lnR>
                      <a:noFill/>
                    </a:lnR>
                    <a:lnT>
                      <a:noFill/>
                    </a:lnT>
                    <a:lnB>
                      <a:noFill/>
                    </a:lnB>
                  </a:tcPr>
                </a:tc>
                <a:tc>
                  <a:txBody>
                    <a:bodyPr/>
                    <a:lstStyle/>
                    <a:p>
                      <a:r>
                        <a:rPr lang="en-US" sz="1400"/>
                        <a:t>A domain of the subject property.</a:t>
                      </a:r>
                    </a:p>
                  </a:txBody>
                  <a:tcPr marL="41600" marR="41600" marT="20800" marB="20800" anchor="ctr">
                    <a:lnL>
                      <a:noFill/>
                    </a:lnL>
                    <a:lnR>
                      <a:noFill/>
                    </a:lnR>
                    <a:lnT>
                      <a:noFill/>
                    </a:lnT>
                    <a:lnB>
                      <a:noFill/>
                    </a:lnB>
                  </a:tcPr>
                </a:tc>
                <a:tc>
                  <a:txBody>
                    <a:bodyPr/>
                    <a:lstStyle/>
                    <a:p>
                      <a:r>
                        <a:rPr lang="en-US" sz="1400"/>
                        <a:t>rdf:Property</a:t>
                      </a:r>
                    </a:p>
                  </a:txBody>
                  <a:tcPr marL="41600" marR="41600" marT="20800" marB="20800" anchor="ctr">
                    <a:lnL>
                      <a:noFill/>
                    </a:lnL>
                    <a:lnR>
                      <a:noFill/>
                    </a:lnR>
                    <a:lnT>
                      <a:noFill/>
                    </a:lnT>
                    <a:lnB>
                      <a:noFill/>
                    </a:lnB>
                  </a:tcPr>
                </a:tc>
                <a:tc>
                  <a:txBody>
                    <a:bodyPr/>
                    <a:lstStyle/>
                    <a:p>
                      <a:r>
                        <a:rPr lang="en-US" sz="1400"/>
                        <a:t>rdfs:Class</a:t>
                      </a:r>
                    </a:p>
                  </a:txBody>
                  <a:tcPr marL="41600" marR="41600" marT="20800" marB="20800" anchor="ctr">
                    <a:lnL>
                      <a:noFill/>
                    </a:lnL>
                    <a:lnR>
                      <a:noFill/>
                    </a:lnR>
                    <a:lnT>
                      <a:noFill/>
                    </a:lnT>
                    <a:lnB>
                      <a:noFill/>
                    </a:lnB>
                  </a:tcPr>
                </a:tc>
                <a:extLst>
                  <a:ext uri="{0D108BD9-81ED-4DB2-BD59-A6C34878D82A}">
                    <a16:rowId xmlns:a16="http://schemas.microsoft.com/office/drawing/2014/main" val="215385988"/>
                  </a:ext>
                </a:extLst>
              </a:tr>
              <a:tr h="228798">
                <a:tc>
                  <a:txBody>
                    <a:bodyPr/>
                    <a:lstStyle/>
                    <a:p>
                      <a:r>
                        <a:rPr lang="en-US" sz="1400">
                          <a:hlinkClick r:id="rId6"/>
                        </a:rPr>
                        <a:t>rdfs:range</a:t>
                      </a:r>
                      <a:endParaRPr lang="en-US" sz="1400"/>
                    </a:p>
                  </a:txBody>
                  <a:tcPr marL="41600" marR="41600" marT="20800" marB="20800" anchor="ctr">
                    <a:lnL>
                      <a:noFill/>
                    </a:lnL>
                    <a:lnR>
                      <a:noFill/>
                    </a:lnR>
                    <a:lnT>
                      <a:noFill/>
                    </a:lnT>
                    <a:lnB>
                      <a:noFill/>
                    </a:lnB>
                  </a:tcPr>
                </a:tc>
                <a:tc>
                  <a:txBody>
                    <a:bodyPr/>
                    <a:lstStyle/>
                    <a:p>
                      <a:r>
                        <a:rPr lang="en-US" sz="1400"/>
                        <a:t>A range of the subject property.</a:t>
                      </a:r>
                    </a:p>
                  </a:txBody>
                  <a:tcPr marL="41600" marR="41600" marT="20800" marB="20800" anchor="ctr">
                    <a:lnL>
                      <a:noFill/>
                    </a:lnL>
                    <a:lnR>
                      <a:noFill/>
                    </a:lnR>
                    <a:lnT>
                      <a:noFill/>
                    </a:lnT>
                    <a:lnB>
                      <a:noFill/>
                    </a:lnB>
                  </a:tcPr>
                </a:tc>
                <a:tc>
                  <a:txBody>
                    <a:bodyPr/>
                    <a:lstStyle/>
                    <a:p>
                      <a:r>
                        <a:rPr lang="en-US" sz="1400"/>
                        <a:t>rdf:Property</a:t>
                      </a:r>
                    </a:p>
                  </a:txBody>
                  <a:tcPr marL="41600" marR="41600" marT="20800" marB="20800" anchor="ctr">
                    <a:lnL>
                      <a:noFill/>
                    </a:lnL>
                    <a:lnR>
                      <a:noFill/>
                    </a:lnR>
                    <a:lnT>
                      <a:noFill/>
                    </a:lnT>
                    <a:lnB>
                      <a:noFill/>
                    </a:lnB>
                  </a:tcPr>
                </a:tc>
                <a:tc>
                  <a:txBody>
                    <a:bodyPr/>
                    <a:lstStyle/>
                    <a:p>
                      <a:r>
                        <a:rPr lang="en-US" sz="1400"/>
                        <a:t>rdfs:Class</a:t>
                      </a:r>
                    </a:p>
                  </a:txBody>
                  <a:tcPr marL="41600" marR="41600" marT="20800" marB="20800" anchor="ctr">
                    <a:lnL>
                      <a:noFill/>
                    </a:lnL>
                    <a:lnR>
                      <a:noFill/>
                    </a:lnR>
                    <a:lnT>
                      <a:noFill/>
                    </a:lnT>
                    <a:lnB>
                      <a:noFill/>
                    </a:lnB>
                  </a:tcPr>
                </a:tc>
                <a:extLst>
                  <a:ext uri="{0D108BD9-81ED-4DB2-BD59-A6C34878D82A}">
                    <a16:rowId xmlns:a16="http://schemas.microsoft.com/office/drawing/2014/main" val="2584896078"/>
                  </a:ext>
                </a:extLst>
              </a:tr>
              <a:tr h="228798">
                <a:tc>
                  <a:txBody>
                    <a:bodyPr/>
                    <a:lstStyle/>
                    <a:p>
                      <a:r>
                        <a:rPr lang="en-US" sz="1400">
                          <a:hlinkClick r:id="rId7"/>
                        </a:rPr>
                        <a:t>rdfs:label</a:t>
                      </a:r>
                      <a:endParaRPr lang="en-US" sz="1400"/>
                    </a:p>
                  </a:txBody>
                  <a:tcPr marL="41600" marR="41600" marT="20800" marB="20800" anchor="ctr">
                    <a:lnL>
                      <a:noFill/>
                    </a:lnL>
                    <a:lnR>
                      <a:noFill/>
                    </a:lnR>
                    <a:lnT>
                      <a:noFill/>
                    </a:lnT>
                    <a:lnB>
                      <a:noFill/>
                    </a:lnB>
                  </a:tcPr>
                </a:tc>
                <a:tc>
                  <a:txBody>
                    <a:bodyPr/>
                    <a:lstStyle/>
                    <a:p>
                      <a:r>
                        <a:rPr lang="en-US" sz="1400"/>
                        <a:t>A human-readable name for the subject.</a:t>
                      </a:r>
                    </a:p>
                  </a:txBody>
                  <a:tcPr marL="41600" marR="41600" marT="20800" marB="20800" anchor="ctr">
                    <a:lnL>
                      <a:noFill/>
                    </a:lnL>
                    <a:lnR>
                      <a:noFill/>
                    </a:lnR>
                    <a:lnT>
                      <a:noFill/>
                    </a:lnT>
                    <a:lnB>
                      <a:noFill/>
                    </a:lnB>
                  </a:tcPr>
                </a:tc>
                <a:tc>
                  <a:txBody>
                    <a:bodyPr/>
                    <a:lstStyle/>
                    <a:p>
                      <a:r>
                        <a:rPr lang="en-US" sz="1400"/>
                        <a:t>rdfs:Resource</a:t>
                      </a:r>
                    </a:p>
                  </a:txBody>
                  <a:tcPr marL="41600" marR="41600" marT="20800" marB="20800" anchor="ctr">
                    <a:lnL>
                      <a:noFill/>
                    </a:lnL>
                    <a:lnR>
                      <a:noFill/>
                    </a:lnR>
                    <a:lnT>
                      <a:noFill/>
                    </a:lnT>
                    <a:lnB>
                      <a:noFill/>
                    </a:lnB>
                  </a:tcPr>
                </a:tc>
                <a:tc>
                  <a:txBody>
                    <a:bodyPr/>
                    <a:lstStyle/>
                    <a:p>
                      <a:r>
                        <a:rPr lang="en-US" sz="1400"/>
                        <a:t>rdfs:Literal</a:t>
                      </a:r>
                    </a:p>
                  </a:txBody>
                  <a:tcPr marL="41600" marR="41600" marT="20800" marB="20800" anchor="ctr">
                    <a:lnL>
                      <a:noFill/>
                    </a:lnL>
                    <a:lnR>
                      <a:noFill/>
                    </a:lnR>
                    <a:lnT>
                      <a:noFill/>
                    </a:lnT>
                    <a:lnB>
                      <a:noFill/>
                    </a:lnB>
                  </a:tcPr>
                </a:tc>
                <a:extLst>
                  <a:ext uri="{0D108BD9-81ED-4DB2-BD59-A6C34878D82A}">
                    <a16:rowId xmlns:a16="http://schemas.microsoft.com/office/drawing/2014/main" val="2141279062"/>
                  </a:ext>
                </a:extLst>
              </a:tr>
              <a:tr h="228798">
                <a:tc>
                  <a:txBody>
                    <a:bodyPr/>
                    <a:lstStyle/>
                    <a:p>
                      <a:r>
                        <a:rPr lang="en-US" sz="1400">
                          <a:hlinkClick r:id="rId8"/>
                        </a:rPr>
                        <a:t>rdfs:comment</a:t>
                      </a:r>
                      <a:endParaRPr lang="en-US" sz="1400"/>
                    </a:p>
                  </a:txBody>
                  <a:tcPr marL="41600" marR="41600" marT="20800" marB="20800" anchor="ctr">
                    <a:lnL>
                      <a:noFill/>
                    </a:lnL>
                    <a:lnR>
                      <a:noFill/>
                    </a:lnR>
                    <a:lnT>
                      <a:noFill/>
                    </a:lnT>
                    <a:lnB>
                      <a:noFill/>
                    </a:lnB>
                  </a:tcPr>
                </a:tc>
                <a:tc>
                  <a:txBody>
                    <a:bodyPr/>
                    <a:lstStyle/>
                    <a:p>
                      <a:r>
                        <a:rPr lang="en-US" sz="1400"/>
                        <a:t>A description of the subject resource.</a:t>
                      </a:r>
                    </a:p>
                  </a:txBody>
                  <a:tcPr marL="41600" marR="41600" marT="20800" marB="20800" anchor="ctr">
                    <a:lnL>
                      <a:noFill/>
                    </a:lnL>
                    <a:lnR>
                      <a:noFill/>
                    </a:lnR>
                    <a:lnT>
                      <a:noFill/>
                    </a:lnT>
                    <a:lnB>
                      <a:noFill/>
                    </a:lnB>
                  </a:tcPr>
                </a:tc>
                <a:tc>
                  <a:txBody>
                    <a:bodyPr/>
                    <a:lstStyle/>
                    <a:p>
                      <a:r>
                        <a:rPr lang="en-US" sz="1400"/>
                        <a:t>rdfs:Resource</a:t>
                      </a:r>
                    </a:p>
                  </a:txBody>
                  <a:tcPr marL="41600" marR="41600" marT="20800" marB="20800" anchor="ctr">
                    <a:lnL>
                      <a:noFill/>
                    </a:lnL>
                    <a:lnR>
                      <a:noFill/>
                    </a:lnR>
                    <a:lnT>
                      <a:noFill/>
                    </a:lnT>
                    <a:lnB>
                      <a:noFill/>
                    </a:lnB>
                  </a:tcPr>
                </a:tc>
                <a:tc>
                  <a:txBody>
                    <a:bodyPr/>
                    <a:lstStyle/>
                    <a:p>
                      <a:r>
                        <a:rPr lang="en-US" sz="1400"/>
                        <a:t>rdfs:Literal</a:t>
                      </a:r>
                    </a:p>
                  </a:txBody>
                  <a:tcPr marL="41600" marR="41600" marT="20800" marB="20800" anchor="ctr">
                    <a:lnL>
                      <a:noFill/>
                    </a:lnL>
                    <a:lnR>
                      <a:noFill/>
                    </a:lnR>
                    <a:lnT>
                      <a:noFill/>
                    </a:lnT>
                    <a:lnB>
                      <a:noFill/>
                    </a:lnB>
                  </a:tcPr>
                </a:tc>
                <a:extLst>
                  <a:ext uri="{0D108BD9-81ED-4DB2-BD59-A6C34878D82A}">
                    <a16:rowId xmlns:a16="http://schemas.microsoft.com/office/drawing/2014/main" val="3518550583"/>
                  </a:ext>
                </a:extLst>
              </a:tr>
              <a:tr h="228798">
                <a:tc>
                  <a:txBody>
                    <a:bodyPr/>
                    <a:lstStyle/>
                    <a:p>
                      <a:r>
                        <a:rPr lang="en-US" sz="1400">
                          <a:hlinkClick r:id="rId9"/>
                        </a:rPr>
                        <a:t>rdfs:member</a:t>
                      </a:r>
                      <a:endParaRPr lang="en-US" sz="1400"/>
                    </a:p>
                  </a:txBody>
                  <a:tcPr marL="41600" marR="41600" marT="20800" marB="20800" anchor="ctr">
                    <a:lnL>
                      <a:noFill/>
                    </a:lnL>
                    <a:lnR>
                      <a:noFill/>
                    </a:lnR>
                    <a:lnT>
                      <a:noFill/>
                    </a:lnT>
                    <a:lnB>
                      <a:noFill/>
                    </a:lnB>
                  </a:tcPr>
                </a:tc>
                <a:tc>
                  <a:txBody>
                    <a:bodyPr/>
                    <a:lstStyle/>
                    <a:p>
                      <a:r>
                        <a:rPr lang="en-US" sz="1400"/>
                        <a:t>A member of the subject resource.</a:t>
                      </a:r>
                    </a:p>
                  </a:txBody>
                  <a:tcPr marL="41600" marR="41600" marT="20800" marB="20800" anchor="ctr">
                    <a:lnL>
                      <a:noFill/>
                    </a:lnL>
                    <a:lnR>
                      <a:noFill/>
                    </a:lnR>
                    <a:lnT>
                      <a:noFill/>
                    </a:lnT>
                    <a:lnB>
                      <a:noFill/>
                    </a:lnB>
                  </a:tcPr>
                </a:tc>
                <a:tc>
                  <a:txBody>
                    <a:bodyPr/>
                    <a:lstStyle/>
                    <a:p>
                      <a:r>
                        <a:rPr lang="en-US" sz="1400"/>
                        <a:t>rdfs:Resource</a:t>
                      </a:r>
                    </a:p>
                  </a:txBody>
                  <a:tcPr marL="41600" marR="41600" marT="20800" marB="20800" anchor="ctr">
                    <a:lnL>
                      <a:noFill/>
                    </a:lnL>
                    <a:lnR>
                      <a:noFill/>
                    </a:lnR>
                    <a:lnT>
                      <a:noFill/>
                    </a:lnT>
                    <a:lnB>
                      <a:noFill/>
                    </a:lnB>
                  </a:tcPr>
                </a:tc>
                <a:tc>
                  <a:txBody>
                    <a:bodyPr/>
                    <a:lstStyle/>
                    <a:p>
                      <a:r>
                        <a:rPr lang="en-US" sz="1400"/>
                        <a:t>rdfs:Resource</a:t>
                      </a:r>
                    </a:p>
                  </a:txBody>
                  <a:tcPr marL="41600" marR="41600" marT="20800" marB="20800" anchor="ctr">
                    <a:lnL>
                      <a:noFill/>
                    </a:lnL>
                    <a:lnR>
                      <a:noFill/>
                    </a:lnR>
                    <a:lnT>
                      <a:noFill/>
                    </a:lnT>
                    <a:lnB>
                      <a:noFill/>
                    </a:lnB>
                  </a:tcPr>
                </a:tc>
                <a:extLst>
                  <a:ext uri="{0D108BD9-81ED-4DB2-BD59-A6C34878D82A}">
                    <a16:rowId xmlns:a16="http://schemas.microsoft.com/office/drawing/2014/main" val="474288238"/>
                  </a:ext>
                </a:extLst>
              </a:tr>
              <a:tr h="228798">
                <a:tc>
                  <a:txBody>
                    <a:bodyPr/>
                    <a:lstStyle/>
                    <a:p>
                      <a:r>
                        <a:rPr lang="en-US" sz="1400" dirty="0">
                          <a:hlinkClick r:id="rId10"/>
                        </a:rPr>
                        <a:t>rdf:first</a:t>
                      </a:r>
                      <a:endParaRPr lang="en-US" sz="1400" dirty="0"/>
                    </a:p>
                  </a:txBody>
                  <a:tcPr marL="41600" marR="41600" marT="20800" marB="20800" anchor="ctr">
                    <a:lnL>
                      <a:noFill/>
                    </a:lnL>
                    <a:lnR>
                      <a:noFill/>
                    </a:lnR>
                    <a:lnT>
                      <a:noFill/>
                    </a:lnT>
                    <a:lnB>
                      <a:noFill/>
                    </a:lnB>
                  </a:tcPr>
                </a:tc>
                <a:tc>
                  <a:txBody>
                    <a:bodyPr/>
                    <a:lstStyle/>
                    <a:p>
                      <a:r>
                        <a:rPr lang="en-US" sz="1400"/>
                        <a:t>The first item in the subject RDF list.</a:t>
                      </a:r>
                    </a:p>
                  </a:txBody>
                  <a:tcPr marL="41600" marR="41600" marT="20800" marB="20800" anchor="ctr">
                    <a:lnL>
                      <a:noFill/>
                    </a:lnL>
                    <a:lnR>
                      <a:noFill/>
                    </a:lnR>
                    <a:lnT>
                      <a:noFill/>
                    </a:lnT>
                    <a:lnB>
                      <a:noFill/>
                    </a:lnB>
                  </a:tcPr>
                </a:tc>
                <a:tc>
                  <a:txBody>
                    <a:bodyPr/>
                    <a:lstStyle/>
                    <a:p>
                      <a:r>
                        <a:rPr lang="en-US" sz="1400"/>
                        <a:t>rdf:List</a:t>
                      </a:r>
                    </a:p>
                  </a:txBody>
                  <a:tcPr marL="41600" marR="41600" marT="20800" marB="20800" anchor="ctr">
                    <a:lnL>
                      <a:noFill/>
                    </a:lnL>
                    <a:lnR>
                      <a:noFill/>
                    </a:lnR>
                    <a:lnT>
                      <a:noFill/>
                    </a:lnT>
                    <a:lnB>
                      <a:noFill/>
                    </a:lnB>
                  </a:tcPr>
                </a:tc>
                <a:tc>
                  <a:txBody>
                    <a:bodyPr/>
                    <a:lstStyle/>
                    <a:p>
                      <a:r>
                        <a:rPr lang="en-US" sz="1400"/>
                        <a:t>rdfs:Resource</a:t>
                      </a:r>
                    </a:p>
                  </a:txBody>
                  <a:tcPr marL="41600" marR="41600" marT="20800" marB="20800" anchor="ctr">
                    <a:lnL>
                      <a:noFill/>
                    </a:lnL>
                    <a:lnR>
                      <a:noFill/>
                    </a:lnR>
                    <a:lnT>
                      <a:noFill/>
                    </a:lnT>
                    <a:lnB>
                      <a:noFill/>
                    </a:lnB>
                  </a:tcPr>
                </a:tc>
                <a:extLst>
                  <a:ext uri="{0D108BD9-81ED-4DB2-BD59-A6C34878D82A}">
                    <a16:rowId xmlns:a16="http://schemas.microsoft.com/office/drawing/2014/main" val="1006046990"/>
                  </a:ext>
                </a:extLst>
              </a:tr>
              <a:tr h="228798">
                <a:tc>
                  <a:txBody>
                    <a:bodyPr/>
                    <a:lstStyle/>
                    <a:p>
                      <a:r>
                        <a:rPr lang="en-US" sz="1400">
                          <a:hlinkClick r:id="rId11"/>
                        </a:rPr>
                        <a:t>rdf:rest</a:t>
                      </a:r>
                      <a:endParaRPr lang="en-US" sz="1400"/>
                    </a:p>
                  </a:txBody>
                  <a:tcPr marL="41600" marR="41600" marT="20800" marB="20800" anchor="ctr">
                    <a:lnL>
                      <a:noFill/>
                    </a:lnL>
                    <a:lnR>
                      <a:noFill/>
                    </a:lnR>
                    <a:lnT>
                      <a:noFill/>
                    </a:lnT>
                    <a:lnB>
                      <a:noFill/>
                    </a:lnB>
                  </a:tcPr>
                </a:tc>
                <a:tc>
                  <a:txBody>
                    <a:bodyPr/>
                    <a:lstStyle/>
                    <a:p>
                      <a:r>
                        <a:rPr lang="en-US" sz="1400"/>
                        <a:t>The rest of the subject RDF list after the first item.</a:t>
                      </a:r>
                    </a:p>
                  </a:txBody>
                  <a:tcPr marL="41600" marR="41600" marT="20800" marB="20800" anchor="ctr">
                    <a:lnL>
                      <a:noFill/>
                    </a:lnL>
                    <a:lnR>
                      <a:noFill/>
                    </a:lnR>
                    <a:lnT>
                      <a:noFill/>
                    </a:lnT>
                    <a:lnB>
                      <a:noFill/>
                    </a:lnB>
                  </a:tcPr>
                </a:tc>
                <a:tc>
                  <a:txBody>
                    <a:bodyPr/>
                    <a:lstStyle/>
                    <a:p>
                      <a:r>
                        <a:rPr lang="en-US" sz="1400"/>
                        <a:t>rdf:List</a:t>
                      </a:r>
                    </a:p>
                  </a:txBody>
                  <a:tcPr marL="41600" marR="41600" marT="20800" marB="20800" anchor="ctr">
                    <a:lnL>
                      <a:noFill/>
                    </a:lnL>
                    <a:lnR>
                      <a:noFill/>
                    </a:lnR>
                    <a:lnT>
                      <a:noFill/>
                    </a:lnT>
                    <a:lnB>
                      <a:noFill/>
                    </a:lnB>
                  </a:tcPr>
                </a:tc>
                <a:tc>
                  <a:txBody>
                    <a:bodyPr/>
                    <a:lstStyle/>
                    <a:p>
                      <a:r>
                        <a:rPr lang="en-US" sz="1400"/>
                        <a:t>rdf:List</a:t>
                      </a:r>
                    </a:p>
                  </a:txBody>
                  <a:tcPr marL="41600" marR="41600" marT="20800" marB="20800" anchor="ctr">
                    <a:lnL>
                      <a:noFill/>
                    </a:lnL>
                    <a:lnR>
                      <a:noFill/>
                    </a:lnR>
                    <a:lnT>
                      <a:noFill/>
                    </a:lnT>
                    <a:lnB>
                      <a:noFill/>
                    </a:lnB>
                  </a:tcPr>
                </a:tc>
                <a:extLst>
                  <a:ext uri="{0D108BD9-81ED-4DB2-BD59-A6C34878D82A}">
                    <a16:rowId xmlns:a16="http://schemas.microsoft.com/office/drawing/2014/main" val="3280427300"/>
                  </a:ext>
                </a:extLst>
              </a:tr>
              <a:tr h="228798">
                <a:tc>
                  <a:txBody>
                    <a:bodyPr/>
                    <a:lstStyle/>
                    <a:p>
                      <a:r>
                        <a:rPr lang="en-US" sz="1400">
                          <a:hlinkClick r:id="rId12"/>
                        </a:rPr>
                        <a:t>rdfs:seeAlso</a:t>
                      </a:r>
                      <a:endParaRPr lang="en-US" sz="1400"/>
                    </a:p>
                  </a:txBody>
                  <a:tcPr marL="41600" marR="41600" marT="20800" marB="20800" anchor="ctr">
                    <a:lnL>
                      <a:noFill/>
                    </a:lnL>
                    <a:lnR>
                      <a:noFill/>
                    </a:lnR>
                    <a:lnT>
                      <a:noFill/>
                    </a:lnT>
                    <a:lnB>
                      <a:noFill/>
                    </a:lnB>
                  </a:tcPr>
                </a:tc>
                <a:tc>
                  <a:txBody>
                    <a:bodyPr/>
                    <a:lstStyle/>
                    <a:p>
                      <a:r>
                        <a:rPr lang="en-US" sz="1400"/>
                        <a:t>Further information about the subject resource.</a:t>
                      </a:r>
                    </a:p>
                  </a:txBody>
                  <a:tcPr marL="41600" marR="41600" marT="20800" marB="20800" anchor="ctr">
                    <a:lnL>
                      <a:noFill/>
                    </a:lnL>
                    <a:lnR>
                      <a:noFill/>
                    </a:lnR>
                    <a:lnT>
                      <a:noFill/>
                    </a:lnT>
                    <a:lnB>
                      <a:noFill/>
                    </a:lnB>
                  </a:tcPr>
                </a:tc>
                <a:tc>
                  <a:txBody>
                    <a:bodyPr/>
                    <a:lstStyle/>
                    <a:p>
                      <a:r>
                        <a:rPr lang="en-US" sz="1400"/>
                        <a:t>rdfs:Resource</a:t>
                      </a:r>
                    </a:p>
                  </a:txBody>
                  <a:tcPr marL="41600" marR="41600" marT="20800" marB="20800" anchor="ctr">
                    <a:lnL>
                      <a:noFill/>
                    </a:lnL>
                    <a:lnR>
                      <a:noFill/>
                    </a:lnR>
                    <a:lnT>
                      <a:noFill/>
                    </a:lnT>
                    <a:lnB>
                      <a:noFill/>
                    </a:lnB>
                  </a:tcPr>
                </a:tc>
                <a:tc>
                  <a:txBody>
                    <a:bodyPr/>
                    <a:lstStyle/>
                    <a:p>
                      <a:r>
                        <a:rPr lang="en-US" sz="1400"/>
                        <a:t>rdfs:Resource</a:t>
                      </a:r>
                    </a:p>
                  </a:txBody>
                  <a:tcPr marL="41600" marR="41600" marT="20800" marB="20800" anchor="ctr">
                    <a:lnL>
                      <a:noFill/>
                    </a:lnL>
                    <a:lnR>
                      <a:noFill/>
                    </a:lnR>
                    <a:lnT>
                      <a:noFill/>
                    </a:lnT>
                    <a:lnB>
                      <a:noFill/>
                    </a:lnB>
                  </a:tcPr>
                </a:tc>
                <a:extLst>
                  <a:ext uri="{0D108BD9-81ED-4DB2-BD59-A6C34878D82A}">
                    <a16:rowId xmlns:a16="http://schemas.microsoft.com/office/drawing/2014/main" val="1190472431"/>
                  </a:ext>
                </a:extLst>
              </a:tr>
              <a:tr h="228798">
                <a:tc>
                  <a:txBody>
                    <a:bodyPr/>
                    <a:lstStyle/>
                    <a:p>
                      <a:r>
                        <a:rPr lang="en-US" sz="1400">
                          <a:hlinkClick r:id="rId13"/>
                        </a:rPr>
                        <a:t>rdfs:isDefinedBy</a:t>
                      </a:r>
                      <a:endParaRPr lang="en-US" sz="1400"/>
                    </a:p>
                  </a:txBody>
                  <a:tcPr marL="41600" marR="41600" marT="20800" marB="20800" anchor="ctr">
                    <a:lnL>
                      <a:noFill/>
                    </a:lnL>
                    <a:lnR>
                      <a:noFill/>
                    </a:lnR>
                    <a:lnT>
                      <a:noFill/>
                    </a:lnT>
                    <a:lnB>
                      <a:noFill/>
                    </a:lnB>
                  </a:tcPr>
                </a:tc>
                <a:tc>
                  <a:txBody>
                    <a:bodyPr/>
                    <a:lstStyle/>
                    <a:p>
                      <a:r>
                        <a:rPr lang="en-US" sz="1400"/>
                        <a:t>The definition of the subject resource.</a:t>
                      </a:r>
                    </a:p>
                  </a:txBody>
                  <a:tcPr marL="41600" marR="41600" marT="20800" marB="20800" anchor="ctr">
                    <a:lnL>
                      <a:noFill/>
                    </a:lnL>
                    <a:lnR>
                      <a:noFill/>
                    </a:lnR>
                    <a:lnT>
                      <a:noFill/>
                    </a:lnT>
                    <a:lnB>
                      <a:noFill/>
                    </a:lnB>
                  </a:tcPr>
                </a:tc>
                <a:tc>
                  <a:txBody>
                    <a:bodyPr/>
                    <a:lstStyle/>
                    <a:p>
                      <a:r>
                        <a:rPr lang="en-US" sz="1400"/>
                        <a:t>rdfs:Resource</a:t>
                      </a:r>
                    </a:p>
                  </a:txBody>
                  <a:tcPr marL="41600" marR="41600" marT="20800" marB="20800" anchor="ctr">
                    <a:lnL>
                      <a:noFill/>
                    </a:lnL>
                    <a:lnR>
                      <a:noFill/>
                    </a:lnR>
                    <a:lnT>
                      <a:noFill/>
                    </a:lnT>
                    <a:lnB>
                      <a:noFill/>
                    </a:lnB>
                  </a:tcPr>
                </a:tc>
                <a:tc>
                  <a:txBody>
                    <a:bodyPr/>
                    <a:lstStyle/>
                    <a:p>
                      <a:r>
                        <a:rPr lang="en-US" sz="1400"/>
                        <a:t>rdfs:Resource</a:t>
                      </a:r>
                    </a:p>
                  </a:txBody>
                  <a:tcPr marL="41600" marR="41600" marT="20800" marB="20800" anchor="ctr">
                    <a:lnL>
                      <a:noFill/>
                    </a:lnL>
                    <a:lnR>
                      <a:noFill/>
                    </a:lnR>
                    <a:lnT>
                      <a:noFill/>
                    </a:lnT>
                    <a:lnB>
                      <a:noFill/>
                    </a:lnB>
                  </a:tcPr>
                </a:tc>
                <a:extLst>
                  <a:ext uri="{0D108BD9-81ED-4DB2-BD59-A6C34878D82A}">
                    <a16:rowId xmlns:a16="http://schemas.microsoft.com/office/drawing/2014/main" val="1285535868"/>
                  </a:ext>
                </a:extLst>
              </a:tr>
              <a:tr h="228798">
                <a:tc>
                  <a:txBody>
                    <a:bodyPr/>
                    <a:lstStyle/>
                    <a:p>
                      <a:r>
                        <a:rPr lang="en-US" sz="1400">
                          <a:hlinkClick r:id="rId14"/>
                        </a:rPr>
                        <a:t>rdf:value</a:t>
                      </a:r>
                      <a:endParaRPr lang="en-US" sz="1400"/>
                    </a:p>
                  </a:txBody>
                  <a:tcPr marL="41600" marR="41600" marT="20800" marB="20800" anchor="ctr">
                    <a:lnL>
                      <a:noFill/>
                    </a:lnL>
                    <a:lnR>
                      <a:noFill/>
                    </a:lnR>
                    <a:lnT>
                      <a:noFill/>
                    </a:lnT>
                    <a:lnB>
                      <a:noFill/>
                    </a:lnB>
                  </a:tcPr>
                </a:tc>
                <a:tc>
                  <a:txBody>
                    <a:bodyPr/>
                    <a:lstStyle/>
                    <a:p>
                      <a:r>
                        <a:rPr lang="en-US" sz="1400"/>
                        <a:t>Idiomatic property used for structured values.</a:t>
                      </a:r>
                    </a:p>
                  </a:txBody>
                  <a:tcPr marL="41600" marR="41600" marT="20800" marB="20800" anchor="ctr">
                    <a:lnL>
                      <a:noFill/>
                    </a:lnL>
                    <a:lnR>
                      <a:noFill/>
                    </a:lnR>
                    <a:lnT>
                      <a:noFill/>
                    </a:lnT>
                    <a:lnB>
                      <a:noFill/>
                    </a:lnB>
                  </a:tcPr>
                </a:tc>
                <a:tc>
                  <a:txBody>
                    <a:bodyPr/>
                    <a:lstStyle/>
                    <a:p>
                      <a:r>
                        <a:rPr lang="en-US" sz="1400"/>
                        <a:t>rdfs:Resource</a:t>
                      </a:r>
                    </a:p>
                  </a:txBody>
                  <a:tcPr marL="41600" marR="41600" marT="20800" marB="20800" anchor="ctr">
                    <a:lnL>
                      <a:noFill/>
                    </a:lnL>
                    <a:lnR>
                      <a:noFill/>
                    </a:lnR>
                    <a:lnT>
                      <a:noFill/>
                    </a:lnT>
                    <a:lnB>
                      <a:noFill/>
                    </a:lnB>
                  </a:tcPr>
                </a:tc>
                <a:tc>
                  <a:txBody>
                    <a:bodyPr/>
                    <a:lstStyle/>
                    <a:p>
                      <a:r>
                        <a:rPr lang="en-US" sz="1400"/>
                        <a:t>rdfs:Resource</a:t>
                      </a:r>
                    </a:p>
                  </a:txBody>
                  <a:tcPr marL="41600" marR="41600" marT="20800" marB="20800" anchor="ctr">
                    <a:lnL>
                      <a:noFill/>
                    </a:lnL>
                    <a:lnR>
                      <a:noFill/>
                    </a:lnR>
                    <a:lnT>
                      <a:noFill/>
                    </a:lnT>
                    <a:lnB>
                      <a:noFill/>
                    </a:lnB>
                  </a:tcPr>
                </a:tc>
                <a:extLst>
                  <a:ext uri="{0D108BD9-81ED-4DB2-BD59-A6C34878D82A}">
                    <a16:rowId xmlns:a16="http://schemas.microsoft.com/office/drawing/2014/main" val="2922260423"/>
                  </a:ext>
                </a:extLst>
              </a:tr>
              <a:tr h="228798">
                <a:tc>
                  <a:txBody>
                    <a:bodyPr/>
                    <a:lstStyle/>
                    <a:p>
                      <a:r>
                        <a:rPr lang="en-US" sz="1400">
                          <a:hlinkClick r:id="rId15"/>
                        </a:rPr>
                        <a:t>rdf:subject</a:t>
                      </a:r>
                      <a:endParaRPr lang="en-US" sz="1400"/>
                    </a:p>
                  </a:txBody>
                  <a:tcPr marL="41600" marR="41600" marT="20800" marB="20800" anchor="ctr">
                    <a:lnL>
                      <a:noFill/>
                    </a:lnL>
                    <a:lnR>
                      <a:noFill/>
                    </a:lnR>
                    <a:lnT>
                      <a:noFill/>
                    </a:lnT>
                    <a:lnB>
                      <a:noFill/>
                    </a:lnB>
                  </a:tcPr>
                </a:tc>
                <a:tc>
                  <a:txBody>
                    <a:bodyPr/>
                    <a:lstStyle/>
                    <a:p>
                      <a:r>
                        <a:rPr lang="en-US" sz="1400"/>
                        <a:t>The subject of the subject RDF statement.</a:t>
                      </a:r>
                    </a:p>
                  </a:txBody>
                  <a:tcPr marL="41600" marR="41600" marT="20800" marB="20800" anchor="ctr">
                    <a:lnL>
                      <a:noFill/>
                    </a:lnL>
                    <a:lnR>
                      <a:noFill/>
                    </a:lnR>
                    <a:lnT>
                      <a:noFill/>
                    </a:lnT>
                    <a:lnB>
                      <a:noFill/>
                    </a:lnB>
                  </a:tcPr>
                </a:tc>
                <a:tc>
                  <a:txBody>
                    <a:bodyPr/>
                    <a:lstStyle/>
                    <a:p>
                      <a:r>
                        <a:rPr lang="en-US" sz="1400"/>
                        <a:t>rdf:Statement</a:t>
                      </a:r>
                    </a:p>
                  </a:txBody>
                  <a:tcPr marL="41600" marR="41600" marT="20800" marB="20800" anchor="ctr">
                    <a:lnL>
                      <a:noFill/>
                    </a:lnL>
                    <a:lnR>
                      <a:noFill/>
                    </a:lnR>
                    <a:lnT>
                      <a:noFill/>
                    </a:lnT>
                    <a:lnB>
                      <a:noFill/>
                    </a:lnB>
                  </a:tcPr>
                </a:tc>
                <a:tc>
                  <a:txBody>
                    <a:bodyPr/>
                    <a:lstStyle/>
                    <a:p>
                      <a:r>
                        <a:rPr lang="en-US" sz="1400"/>
                        <a:t>rdfs:Resource</a:t>
                      </a:r>
                    </a:p>
                  </a:txBody>
                  <a:tcPr marL="41600" marR="41600" marT="20800" marB="20800" anchor="ctr">
                    <a:lnL>
                      <a:noFill/>
                    </a:lnL>
                    <a:lnR>
                      <a:noFill/>
                    </a:lnR>
                    <a:lnT>
                      <a:noFill/>
                    </a:lnT>
                    <a:lnB>
                      <a:noFill/>
                    </a:lnB>
                  </a:tcPr>
                </a:tc>
                <a:extLst>
                  <a:ext uri="{0D108BD9-81ED-4DB2-BD59-A6C34878D82A}">
                    <a16:rowId xmlns:a16="http://schemas.microsoft.com/office/drawing/2014/main" val="3822130960"/>
                  </a:ext>
                </a:extLst>
              </a:tr>
              <a:tr h="228798">
                <a:tc>
                  <a:txBody>
                    <a:bodyPr/>
                    <a:lstStyle/>
                    <a:p>
                      <a:r>
                        <a:rPr lang="en-US" sz="1400">
                          <a:hlinkClick r:id="rId16"/>
                        </a:rPr>
                        <a:t>rdf:predicate</a:t>
                      </a:r>
                      <a:endParaRPr lang="en-US" sz="1400"/>
                    </a:p>
                  </a:txBody>
                  <a:tcPr marL="41600" marR="41600" marT="20800" marB="20800" anchor="ctr">
                    <a:lnL>
                      <a:noFill/>
                    </a:lnL>
                    <a:lnR>
                      <a:noFill/>
                    </a:lnR>
                    <a:lnT>
                      <a:noFill/>
                    </a:lnT>
                    <a:lnB>
                      <a:noFill/>
                    </a:lnB>
                  </a:tcPr>
                </a:tc>
                <a:tc>
                  <a:txBody>
                    <a:bodyPr/>
                    <a:lstStyle/>
                    <a:p>
                      <a:r>
                        <a:rPr lang="en-US" sz="1400"/>
                        <a:t>The predicate of the subject RDF statement.</a:t>
                      </a:r>
                    </a:p>
                  </a:txBody>
                  <a:tcPr marL="41600" marR="41600" marT="20800" marB="20800" anchor="ctr">
                    <a:lnL>
                      <a:noFill/>
                    </a:lnL>
                    <a:lnR>
                      <a:noFill/>
                    </a:lnR>
                    <a:lnT>
                      <a:noFill/>
                    </a:lnT>
                    <a:lnB>
                      <a:noFill/>
                    </a:lnB>
                  </a:tcPr>
                </a:tc>
                <a:tc>
                  <a:txBody>
                    <a:bodyPr/>
                    <a:lstStyle/>
                    <a:p>
                      <a:r>
                        <a:rPr lang="en-US" sz="1400"/>
                        <a:t>rdf:Statement</a:t>
                      </a:r>
                    </a:p>
                  </a:txBody>
                  <a:tcPr marL="41600" marR="41600" marT="20800" marB="20800" anchor="ctr">
                    <a:lnL>
                      <a:noFill/>
                    </a:lnL>
                    <a:lnR>
                      <a:noFill/>
                    </a:lnR>
                    <a:lnT>
                      <a:noFill/>
                    </a:lnT>
                    <a:lnB>
                      <a:noFill/>
                    </a:lnB>
                  </a:tcPr>
                </a:tc>
                <a:tc>
                  <a:txBody>
                    <a:bodyPr/>
                    <a:lstStyle/>
                    <a:p>
                      <a:r>
                        <a:rPr lang="en-US" sz="1400"/>
                        <a:t>rdfs:Resource</a:t>
                      </a:r>
                    </a:p>
                  </a:txBody>
                  <a:tcPr marL="41600" marR="41600" marT="20800" marB="20800" anchor="ctr">
                    <a:lnL>
                      <a:noFill/>
                    </a:lnL>
                    <a:lnR>
                      <a:noFill/>
                    </a:lnR>
                    <a:lnT>
                      <a:noFill/>
                    </a:lnT>
                    <a:lnB>
                      <a:noFill/>
                    </a:lnB>
                  </a:tcPr>
                </a:tc>
                <a:extLst>
                  <a:ext uri="{0D108BD9-81ED-4DB2-BD59-A6C34878D82A}">
                    <a16:rowId xmlns:a16="http://schemas.microsoft.com/office/drawing/2014/main" val="398494358"/>
                  </a:ext>
                </a:extLst>
              </a:tr>
              <a:tr h="228798">
                <a:tc>
                  <a:txBody>
                    <a:bodyPr/>
                    <a:lstStyle/>
                    <a:p>
                      <a:r>
                        <a:rPr lang="en-US" sz="1400">
                          <a:hlinkClick r:id="rId17"/>
                        </a:rPr>
                        <a:t>rdf:object</a:t>
                      </a:r>
                      <a:endParaRPr lang="en-US" sz="1400"/>
                    </a:p>
                  </a:txBody>
                  <a:tcPr marL="41600" marR="41600" marT="20800" marB="20800" anchor="ctr">
                    <a:lnL>
                      <a:noFill/>
                    </a:lnL>
                    <a:lnR>
                      <a:noFill/>
                    </a:lnR>
                    <a:lnT>
                      <a:noFill/>
                    </a:lnT>
                    <a:lnB>
                      <a:noFill/>
                    </a:lnB>
                  </a:tcPr>
                </a:tc>
                <a:tc>
                  <a:txBody>
                    <a:bodyPr/>
                    <a:lstStyle/>
                    <a:p>
                      <a:r>
                        <a:rPr lang="en-US" sz="1400"/>
                        <a:t>The object of the subject RDF statement.</a:t>
                      </a:r>
                    </a:p>
                  </a:txBody>
                  <a:tcPr marL="41600" marR="41600" marT="20800" marB="20800" anchor="ctr">
                    <a:lnL>
                      <a:noFill/>
                    </a:lnL>
                    <a:lnR>
                      <a:noFill/>
                    </a:lnR>
                    <a:lnT>
                      <a:noFill/>
                    </a:lnT>
                    <a:lnB>
                      <a:noFill/>
                    </a:lnB>
                  </a:tcPr>
                </a:tc>
                <a:tc>
                  <a:txBody>
                    <a:bodyPr/>
                    <a:lstStyle/>
                    <a:p>
                      <a:r>
                        <a:rPr lang="en-US" sz="1400"/>
                        <a:t>rdf:Statement</a:t>
                      </a:r>
                    </a:p>
                  </a:txBody>
                  <a:tcPr marL="41600" marR="41600" marT="20800" marB="20800" anchor="ctr">
                    <a:lnL>
                      <a:noFill/>
                    </a:lnL>
                    <a:lnR>
                      <a:noFill/>
                    </a:lnR>
                    <a:lnT>
                      <a:noFill/>
                    </a:lnT>
                    <a:lnB>
                      <a:noFill/>
                    </a:lnB>
                  </a:tcPr>
                </a:tc>
                <a:tc>
                  <a:txBody>
                    <a:bodyPr/>
                    <a:lstStyle/>
                    <a:p>
                      <a:r>
                        <a:rPr lang="en-US" sz="1400" dirty="0" err="1"/>
                        <a:t>rdfs:Resource</a:t>
                      </a:r>
                      <a:endParaRPr lang="en-US" sz="1400" dirty="0"/>
                    </a:p>
                  </a:txBody>
                  <a:tcPr marL="41600" marR="41600" marT="20800" marB="20800" anchor="ctr">
                    <a:lnL>
                      <a:noFill/>
                    </a:lnL>
                    <a:lnR>
                      <a:noFill/>
                    </a:lnR>
                    <a:lnT>
                      <a:noFill/>
                    </a:lnT>
                    <a:lnB>
                      <a:noFill/>
                    </a:lnB>
                  </a:tcPr>
                </a:tc>
                <a:extLst>
                  <a:ext uri="{0D108BD9-81ED-4DB2-BD59-A6C34878D82A}">
                    <a16:rowId xmlns:a16="http://schemas.microsoft.com/office/drawing/2014/main" val="2744323529"/>
                  </a:ext>
                </a:extLst>
              </a:tr>
            </a:tbl>
          </a:graphicData>
        </a:graphic>
      </p:graphicFrame>
      <p:sp>
        <p:nvSpPr>
          <p:cNvPr id="4" name="Date Placeholder 3">
            <a:extLst>
              <a:ext uri="{FF2B5EF4-FFF2-40B4-BE49-F238E27FC236}">
                <a16:creationId xmlns:a16="http://schemas.microsoft.com/office/drawing/2014/main" id="{D1D6A12A-99EC-4B45-9FA0-528DD9A93922}"/>
              </a:ext>
            </a:extLst>
          </p:cNvPr>
          <p:cNvSpPr>
            <a:spLocks noGrp="1"/>
          </p:cNvSpPr>
          <p:nvPr>
            <p:ph type="dt" sz="half" idx="10"/>
          </p:nvPr>
        </p:nvSpPr>
        <p:spPr/>
        <p:txBody>
          <a:bodyPr/>
          <a:lstStyle/>
          <a:p>
            <a:r>
              <a:rPr lang="fr-CH"/>
              <a:t>Université de Genève - G. Falquet</a:t>
            </a:r>
            <a:endParaRPr lang="en-US"/>
          </a:p>
        </p:txBody>
      </p:sp>
      <p:sp>
        <p:nvSpPr>
          <p:cNvPr id="5" name="Footer Placeholder 4">
            <a:extLst>
              <a:ext uri="{FF2B5EF4-FFF2-40B4-BE49-F238E27FC236}">
                <a16:creationId xmlns:a16="http://schemas.microsoft.com/office/drawing/2014/main" id="{9234C43E-F3CA-B84A-BA03-CA27AE7BF0B9}"/>
              </a:ext>
            </a:extLst>
          </p:cNvPr>
          <p:cNvSpPr>
            <a:spLocks noGrp="1"/>
          </p:cNvSpPr>
          <p:nvPr>
            <p:ph type="ftr" sz="quarter" idx="11"/>
          </p:nvPr>
        </p:nvSpPr>
        <p:spPr/>
        <p:txBody>
          <a:bodyPr/>
          <a:lstStyle/>
          <a:p>
            <a:r>
              <a:rPr lang="en-US"/>
              <a:t>RDFS</a:t>
            </a:r>
          </a:p>
        </p:txBody>
      </p:sp>
      <p:sp>
        <p:nvSpPr>
          <p:cNvPr id="6" name="Slide Number Placeholder 5">
            <a:extLst>
              <a:ext uri="{FF2B5EF4-FFF2-40B4-BE49-F238E27FC236}">
                <a16:creationId xmlns:a16="http://schemas.microsoft.com/office/drawing/2014/main" id="{095B7E17-5EBD-AC4F-BF58-85CA9FF5AFBA}"/>
              </a:ext>
            </a:extLst>
          </p:cNvPr>
          <p:cNvSpPr>
            <a:spLocks noGrp="1"/>
          </p:cNvSpPr>
          <p:nvPr>
            <p:ph type="sldNum" sz="quarter" idx="12"/>
          </p:nvPr>
        </p:nvSpPr>
        <p:spPr/>
        <p:txBody>
          <a:bodyPr/>
          <a:lstStyle/>
          <a:p>
            <a:fld id="{3EE69ED5-8993-1341-80BA-61547B2BEEE6}" type="slidenum">
              <a:rPr lang="en-US" smtClean="0"/>
              <a:t>15</a:t>
            </a:fld>
            <a:endParaRPr lang="en-US"/>
          </a:p>
        </p:txBody>
      </p:sp>
    </p:spTree>
    <p:extLst>
      <p:ext uri="{BB962C8B-B14F-4D97-AF65-F5344CB8AC3E}">
        <p14:creationId xmlns:p14="http://schemas.microsoft.com/office/powerpoint/2010/main" val="1834720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62E9-5CB5-2D4C-94A5-0CBD9C1B076E}"/>
              </a:ext>
            </a:extLst>
          </p:cNvPr>
          <p:cNvSpPr>
            <a:spLocks noGrp="1"/>
          </p:cNvSpPr>
          <p:nvPr>
            <p:ph type="title"/>
          </p:nvPr>
        </p:nvSpPr>
        <p:spPr/>
        <p:txBody>
          <a:bodyPr/>
          <a:lstStyle/>
          <a:p>
            <a:r>
              <a:rPr lang="en-US" dirty="0"/>
              <a:t>Usage example</a:t>
            </a:r>
          </a:p>
        </p:txBody>
      </p:sp>
      <p:sp>
        <p:nvSpPr>
          <p:cNvPr id="3" name="Content Placeholder 2">
            <a:extLst>
              <a:ext uri="{FF2B5EF4-FFF2-40B4-BE49-F238E27FC236}">
                <a16:creationId xmlns:a16="http://schemas.microsoft.com/office/drawing/2014/main" id="{2150CA8B-1F57-8048-B194-BB09E1523275}"/>
              </a:ext>
            </a:extLst>
          </p:cNvPr>
          <p:cNvSpPr>
            <a:spLocks noGrp="1"/>
          </p:cNvSpPr>
          <p:nvPr>
            <p:ph idx="1"/>
          </p:nvPr>
        </p:nvSpPr>
        <p:spPr/>
        <p:txBody>
          <a:bodyPr/>
          <a:lstStyle/>
          <a:p>
            <a:pPr marL="0" indent="0">
              <a:buNone/>
            </a:pPr>
            <a:r>
              <a:rPr lang="en-US" dirty="0" err="1"/>
              <a:t>ex:Car</a:t>
            </a:r>
            <a:r>
              <a:rPr lang="en-US" dirty="0"/>
              <a:t> </a:t>
            </a:r>
            <a:r>
              <a:rPr lang="en-US" b="1" dirty="0">
                <a:solidFill>
                  <a:srgbClr val="31B800"/>
                </a:solidFill>
              </a:rPr>
              <a:t>a</a:t>
            </a:r>
            <a:r>
              <a:rPr lang="en-US" dirty="0"/>
              <a:t> </a:t>
            </a:r>
            <a:r>
              <a:rPr lang="en-US" dirty="0" err="1"/>
              <a:t>rdfs:Class</a:t>
            </a:r>
            <a:r>
              <a:rPr lang="en-US" dirty="0"/>
              <a:t> ; </a:t>
            </a:r>
          </a:p>
          <a:p>
            <a:pPr marL="0" indent="0">
              <a:buNone/>
            </a:pPr>
            <a:r>
              <a:rPr lang="en-US" dirty="0"/>
              <a:t>		</a:t>
            </a:r>
            <a:r>
              <a:rPr lang="en-US" b="1" dirty="0" err="1">
                <a:solidFill>
                  <a:srgbClr val="31B800"/>
                </a:solidFill>
              </a:rPr>
              <a:t>rdfs:subClassOf</a:t>
            </a:r>
            <a:r>
              <a:rPr lang="en-US" b="1" dirty="0">
                <a:solidFill>
                  <a:srgbClr val="31B800"/>
                </a:solidFill>
              </a:rPr>
              <a:t> </a:t>
            </a:r>
            <a:r>
              <a:rPr lang="en-US" dirty="0" err="1"/>
              <a:t>ex:Vehicle</a:t>
            </a:r>
            <a:r>
              <a:rPr lang="en-US" dirty="0"/>
              <a:t> ;</a:t>
            </a:r>
          </a:p>
          <a:p>
            <a:pPr marL="0" indent="0">
              <a:buNone/>
            </a:pPr>
            <a:r>
              <a:rPr lang="en-US" dirty="0"/>
              <a:t>		</a:t>
            </a:r>
            <a:r>
              <a:rPr lang="en-US" b="1" dirty="0" err="1">
                <a:solidFill>
                  <a:srgbClr val="31B800"/>
                </a:solidFill>
              </a:rPr>
              <a:t>rdfs:label</a:t>
            </a:r>
            <a:r>
              <a:rPr lang="en-US" dirty="0"/>
              <a:t> "car"@</a:t>
            </a:r>
            <a:r>
              <a:rPr lang="en-US" dirty="0" err="1"/>
              <a:t>en</a:t>
            </a:r>
            <a:r>
              <a:rPr lang="en-US" dirty="0"/>
              <a:t> ;</a:t>
            </a:r>
          </a:p>
          <a:p>
            <a:pPr marL="0" indent="0">
              <a:buNone/>
            </a:pPr>
            <a:r>
              <a:rPr lang="en-US" dirty="0"/>
              <a:t>		</a:t>
            </a:r>
            <a:r>
              <a:rPr lang="en-US" b="1" dirty="0" err="1">
                <a:solidFill>
                  <a:srgbClr val="31B800"/>
                </a:solidFill>
              </a:rPr>
              <a:t>rdfs:label</a:t>
            </a:r>
            <a:r>
              <a:rPr lang="en-US" dirty="0"/>
              <a:t> "</a:t>
            </a:r>
            <a:r>
              <a:rPr lang="en-US" dirty="0" err="1"/>
              <a:t>Auto"@de</a:t>
            </a:r>
            <a:r>
              <a:rPr lang="en-US" dirty="0"/>
              <a:t> ;</a:t>
            </a:r>
          </a:p>
          <a:p>
            <a:pPr marL="0" indent="0">
              <a:buNone/>
            </a:pPr>
            <a:r>
              <a:rPr lang="en-US" dirty="0"/>
              <a:t>		</a:t>
            </a:r>
            <a:r>
              <a:rPr lang="en-US" b="1" dirty="0" err="1">
                <a:solidFill>
                  <a:srgbClr val="31B800"/>
                </a:solidFill>
              </a:rPr>
              <a:t>rdfs:comment</a:t>
            </a:r>
            <a:r>
              <a:rPr lang="en-US" dirty="0"/>
              <a:t> "A car (or automobile) is a wheeled motor vehicle used for transportation. Most definitions of </a:t>
            </a:r>
            <a:r>
              <a:rPr lang="en-US" i="1" dirty="0"/>
              <a:t>car</a:t>
            </a:r>
            <a:r>
              <a:rPr lang="en-US" dirty="0"/>
              <a:t> say they run primarily on roads, seat one to eight people, have four tires, and mainly transport people rather than goods (Wikipedia)."</a:t>
            </a:r>
          </a:p>
          <a:p>
            <a:pPr marL="0" indent="0">
              <a:buNone/>
            </a:pPr>
            <a:r>
              <a:rPr lang="en-US" dirty="0"/>
              <a:t>		</a:t>
            </a:r>
            <a:r>
              <a:rPr lang="en-US" b="1" dirty="0" err="1">
                <a:solidFill>
                  <a:srgbClr val="31B800"/>
                </a:solidFill>
              </a:rPr>
              <a:t>rdfs:seeAlso</a:t>
            </a:r>
            <a:r>
              <a:rPr lang="en-US" dirty="0"/>
              <a:t> &lt;https://</a:t>
            </a:r>
            <a:r>
              <a:rPr lang="en-US" dirty="0" err="1"/>
              <a:t>en.wikipedia.org</a:t>
            </a:r>
            <a:r>
              <a:rPr lang="en-US" dirty="0"/>
              <a:t>/wiki/Car&gt; .</a:t>
            </a:r>
          </a:p>
          <a:p>
            <a:pPr marL="0" indent="0">
              <a:buNone/>
            </a:pPr>
            <a:r>
              <a:rPr lang="en-US" dirty="0"/>
              <a:t>		</a:t>
            </a:r>
          </a:p>
          <a:p>
            <a:pPr marL="0" indent="0">
              <a:buNone/>
            </a:pPr>
            <a:r>
              <a:rPr lang="en-US" dirty="0"/>
              <a:t>		</a:t>
            </a:r>
          </a:p>
        </p:txBody>
      </p:sp>
      <p:sp>
        <p:nvSpPr>
          <p:cNvPr id="4" name="Date Placeholder 3">
            <a:extLst>
              <a:ext uri="{FF2B5EF4-FFF2-40B4-BE49-F238E27FC236}">
                <a16:creationId xmlns:a16="http://schemas.microsoft.com/office/drawing/2014/main" id="{8B7AF2A6-62E0-DF48-B6EA-7E62DA37F304}"/>
              </a:ext>
            </a:extLst>
          </p:cNvPr>
          <p:cNvSpPr>
            <a:spLocks noGrp="1"/>
          </p:cNvSpPr>
          <p:nvPr>
            <p:ph type="dt" sz="half" idx="10"/>
          </p:nvPr>
        </p:nvSpPr>
        <p:spPr/>
        <p:txBody>
          <a:bodyPr/>
          <a:lstStyle/>
          <a:p>
            <a:r>
              <a:rPr lang="fr-CH"/>
              <a:t>Université de Genève - G. Falquet</a:t>
            </a:r>
            <a:endParaRPr lang="en-US"/>
          </a:p>
        </p:txBody>
      </p:sp>
      <p:sp>
        <p:nvSpPr>
          <p:cNvPr id="5" name="Footer Placeholder 4">
            <a:extLst>
              <a:ext uri="{FF2B5EF4-FFF2-40B4-BE49-F238E27FC236}">
                <a16:creationId xmlns:a16="http://schemas.microsoft.com/office/drawing/2014/main" id="{53446171-B6AE-0A44-9348-4846A2996AC5}"/>
              </a:ext>
            </a:extLst>
          </p:cNvPr>
          <p:cNvSpPr>
            <a:spLocks noGrp="1"/>
          </p:cNvSpPr>
          <p:nvPr>
            <p:ph type="ftr" sz="quarter" idx="11"/>
          </p:nvPr>
        </p:nvSpPr>
        <p:spPr/>
        <p:txBody>
          <a:bodyPr/>
          <a:lstStyle/>
          <a:p>
            <a:r>
              <a:rPr lang="en-US"/>
              <a:t>RDFS</a:t>
            </a:r>
          </a:p>
        </p:txBody>
      </p:sp>
      <p:sp>
        <p:nvSpPr>
          <p:cNvPr id="6" name="Slide Number Placeholder 5">
            <a:extLst>
              <a:ext uri="{FF2B5EF4-FFF2-40B4-BE49-F238E27FC236}">
                <a16:creationId xmlns:a16="http://schemas.microsoft.com/office/drawing/2014/main" id="{49DD0C13-59BC-5E40-B9AD-9E3462EE9612}"/>
              </a:ext>
            </a:extLst>
          </p:cNvPr>
          <p:cNvSpPr>
            <a:spLocks noGrp="1"/>
          </p:cNvSpPr>
          <p:nvPr>
            <p:ph type="sldNum" sz="quarter" idx="12"/>
          </p:nvPr>
        </p:nvSpPr>
        <p:spPr/>
        <p:txBody>
          <a:bodyPr/>
          <a:lstStyle/>
          <a:p>
            <a:fld id="{3EE69ED5-8993-1341-80BA-61547B2BEEE6}" type="slidenum">
              <a:rPr lang="en-US" smtClean="0"/>
              <a:t>16</a:t>
            </a:fld>
            <a:endParaRPr lang="en-US"/>
          </a:p>
        </p:txBody>
      </p:sp>
    </p:spTree>
    <p:extLst>
      <p:ext uri="{BB962C8B-B14F-4D97-AF65-F5344CB8AC3E}">
        <p14:creationId xmlns:p14="http://schemas.microsoft.com/office/powerpoint/2010/main" val="3546474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meta-circular top level</a:t>
            </a:r>
          </a:p>
        </p:txBody>
      </p:sp>
      <p:sp>
        <p:nvSpPr>
          <p:cNvPr id="3" name="Date Placeholder 2"/>
          <p:cNvSpPr>
            <a:spLocks noGrp="1"/>
          </p:cNvSpPr>
          <p:nvPr>
            <p:ph type="dt" sz="half" idx="10"/>
          </p:nvPr>
        </p:nvSpPr>
        <p:spPr/>
        <p:txBody>
          <a:bodyPr/>
          <a:lstStyle/>
          <a:p>
            <a:r>
              <a:rPr lang="fr-CH"/>
              <a:t>Université de Genève - G. Falquet</a:t>
            </a:r>
            <a:endParaRPr lang="en-US"/>
          </a:p>
        </p:txBody>
      </p:sp>
      <p:sp>
        <p:nvSpPr>
          <p:cNvPr id="4" name="Footer Placeholder 3"/>
          <p:cNvSpPr>
            <a:spLocks noGrp="1"/>
          </p:cNvSpPr>
          <p:nvPr>
            <p:ph type="ftr" sz="quarter" idx="11"/>
          </p:nvPr>
        </p:nvSpPr>
        <p:spPr/>
        <p:txBody>
          <a:bodyPr/>
          <a:lstStyle/>
          <a:p>
            <a:r>
              <a:rPr lang="en-US"/>
              <a:t>RDFS</a:t>
            </a:r>
          </a:p>
        </p:txBody>
      </p:sp>
      <p:sp>
        <p:nvSpPr>
          <p:cNvPr id="5" name="Slide Number Placeholder 4"/>
          <p:cNvSpPr>
            <a:spLocks noGrp="1"/>
          </p:cNvSpPr>
          <p:nvPr>
            <p:ph type="sldNum" sz="quarter" idx="12"/>
          </p:nvPr>
        </p:nvSpPr>
        <p:spPr/>
        <p:txBody>
          <a:bodyPr/>
          <a:lstStyle/>
          <a:p>
            <a:fld id="{3EE69ED5-8993-1341-80BA-61547B2BEEE6}" type="slidenum">
              <a:rPr lang="en-US" smtClean="0"/>
              <a:t>17</a:t>
            </a:fld>
            <a:endParaRPr lang="en-US"/>
          </a:p>
        </p:txBody>
      </p:sp>
      <p:sp>
        <p:nvSpPr>
          <p:cNvPr id="6" name="Oval 2"/>
          <p:cNvSpPr>
            <a:spLocks noChangeArrowheads="1"/>
          </p:cNvSpPr>
          <p:nvPr/>
        </p:nvSpPr>
        <p:spPr bwMode="auto">
          <a:xfrm>
            <a:off x="5372100" y="3083861"/>
            <a:ext cx="1600200" cy="514350"/>
          </a:xfrm>
          <a:prstGeom prst="ellipse">
            <a:avLst/>
          </a:prstGeom>
          <a:solidFill>
            <a:srgbClr val="FBFB97"/>
          </a:solidFill>
          <a:ln w="9525">
            <a:solidFill>
              <a:schemeClr val="tx1"/>
            </a:solidFill>
            <a:round/>
            <a:headEnd/>
            <a:tailEnd/>
          </a:ln>
          <a:effectLst/>
        </p:spPr>
        <p:txBody>
          <a:bodyPr wrap="none" anchor="ctr"/>
          <a:lstStyle/>
          <a:p>
            <a:pPr algn="ctr"/>
            <a:r>
              <a:rPr lang="fr-FR" sz="1500" dirty="0" err="1">
                <a:latin typeface="Helvetica" charset="0"/>
              </a:rPr>
              <a:t>rdfs:Ressource</a:t>
            </a:r>
            <a:endParaRPr lang="fr-FR" sz="1500" dirty="0">
              <a:latin typeface="Helvetica" charset="0"/>
            </a:endParaRPr>
          </a:p>
        </p:txBody>
      </p:sp>
      <p:sp>
        <p:nvSpPr>
          <p:cNvPr id="7" name="Oval 5"/>
          <p:cNvSpPr>
            <a:spLocks noChangeArrowheads="1"/>
          </p:cNvSpPr>
          <p:nvPr/>
        </p:nvSpPr>
        <p:spPr bwMode="auto">
          <a:xfrm>
            <a:off x="3657600" y="1883711"/>
            <a:ext cx="1600200" cy="514350"/>
          </a:xfrm>
          <a:prstGeom prst="ellipse">
            <a:avLst/>
          </a:prstGeom>
          <a:solidFill>
            <a:srgbClr val="FBFB97"/>
          </a:solidFill>
          <a:ln w="9525">
            <a:solidFill>
              <a:schemeClr val="tx1"/>
            </a:solidFill>
            <a:round/>
            <a:headEnd/>
            <a:tailEnd/>
          </a:ln>
          <a:effectLst/>
        </p:spPr>
        <p:txBody>
          <a:bodyPr wrap="none" anchor="ctr"/>
          <a:lstStyle/>
          <a:p>
            <a:pPr algn="ctr"/>
            <a:r>
              <a:rPr lang="fr-FR" sz="1500" dirty="0" err="1">
                <a:latin typeface="Helvetica" charset="0"/>
              </a:rPr>
              <a:t>rdfs:Class</a:t>
            </a:r>
            <a:endParaRPr lang="fr-FR" sz="1500" dirty="0">
              <a:latin typeface="Helvetica" charset="0"/>
            </a:endParaRPr>
          </a:p>
        </p:txBody>
      </p:sp>
      <p:cxnSp>
        <p:nvCxnSpPr>
          <p:cNvPr id="8" name="AutoShape 7"/>
          <p:cNvCxnSpPr>
            <a:cxnSpLocks noChangeShapeType="1"/>
            <a:stCxn id="7" idx="7"/>
            <a:endCxn id="7" idx="1"/>
          </p:cNvCxnSpPr>
          <p:nvPr/>
        </p:nvCxnSpPr>
        <p:spPr bwMode="auto">
          <a:xfrm rot="16200000" flipH="1" flipV="1">
            <a:off x="4457106" y="1393769"/>
            <a:ext cx="1190" cy="1131094"/>
          </a:xfrm>
          <a:prstGeom prst="curvedConnector3">
            <a:avLst>
              <a:gd name="adj1" fmla="val -57100005"/>
            </a:avLst>
          </a:prstGeom>
          <a:noFill/>
          <a:ln w="38100" cmpd="sng">
            <a:solidFill>
              <a:srgbClr val="0000FF"/>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Oval 8"/>
          <p:cNvSpPr>
            <a:spLocks noChangeArrowheads="1"/>
          </p:cNvSpPr>
          <p:nvPr/>
        </p:nvSpPr>
        <p:spPr bwMode="auto">
          <a:xfrm>
            <a:off x="2228850" y="2912411"/>
            <a:ext cx="1600200" cy="514350"/>
          </a:xfrm>
          <a:prstGeom prst="ellipse">
            <a:avLst/>
          </a:prstGeom>
          <a:solidFill>
            <a:srgbClr val="FBFB97"/>
          </a:solidFill>
          <a:ln w="9525">
            <a:solidFill>
              <a:schemeClr val="tx1"/>
            </a:solidFill>
            <a:round/>
            <a:headEnd/>
            <a:tailEnd/>
          </a:ln>
          <a:effectLst/>
        </p:spPr>
        <p:txBody>
          <a:bodyPr wrap="none" anchor="ctr"/>
          <a:lstStyle/>
          <a:p>
            <a:pPr algn="ctr"/>
            <a:r>
              <a:rPr lang="fr-FR" sz="1500" dirty="0" err="1">
                <a:latin typeface="Helvetica" charset="0"/>
              </a:rPr>
              <a:t>rdfs:Container</a:t>
            </a:r>
            <a:endParaRPr lang="fr-FR" sz="1500" dirty="0">
              <a:latin typeface="Helvetica" charset="0"/>
            </a:endParaRPr>
          </a:p>
        </p:txBody>
      </p:sp>
      <p:sp>
        <p:nvSpPr>
          <p:cNvPr id="10" name="Text Box 10"/>
          <p:cNvSpPr txBox="1">
            <a:spLocks noChangeArrowheads="1"/>
          </p:cNvSpPr>
          <p:nvPr/>
        </p:nvSpPr>
        <p:spPr bwMode="auto">
          <a:xfrm>
            <a:off x="4912823" y="1307630"/>
            <a:ext cx="962764"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dirty="0" err="1">
                <a:latin typeface="Verdana" charset="0"/>
              </a:rPr>
              <a:t>rdf:type</a:t>
            </a:r>
            <a:endParaRPr lang="fr-FR" sz="1500" dirty="0">
              <a:latin typeface="Verdana" charset="0"/>
            </a:endParaRPr>
          </a:p>
        </p:txBody>
      </p:sp>
      <p:cxnSp>
        <p:nvCxnSpPr>
          <p:cNvPr id="11" name="AutoShape 11"/>
          <p:cNvCxnSpPr>
            <a:cxnSpLocks noChangeShapeType="1"/>
            <a:stCxn id="9" idx="0"/>
            <a:endCxn id="7" idx="4"/>
          </p:cNvCxnSpPr>
          <p:nvPr/>
        </p:nvCxnSpPr>
        <p:spPr bwMode="auto">
          <a:xfrm flipV="1">
            <a:off x="3028950" y="2398061"/>
            <a:ext cx="1428750" cy="514350"/>
          </a:xfrm>
          <a:prstGeom prst="straightConnector1">
            <a:avLst/>
          </a:prstGeom>
          <a:noFill/>
          <a:ln w="38100" cmpd="sng">
            <a:solidFill>
              <a:srgbClr val="0000FF"/>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AutoShape 12"/>
          <p:cNvCxnSpPr>
            <a:cxnSpLocks noChangeShapeType="1"/>
            <a:stCxn id="6" idx="0"/>
            <a:endCxn id="7" idx="4"/>
          </p:cNvCxnSpPr>
          <p:nvPr/>
        </p:nvCxnSpPr>
        <p:spPr bwMode="auto">
          <a:xfrm flipH="1" flipV="1">
            <a:off x="4457700" y="2398061"/>
            <a:ext cx="1714500" cy="685800"/>
          </a:xfrm>
          <a:prstGeom prst="straightConnector1">
            <a:avLst/>
          </a:prstGeom>
          <a:noFill/>
          <a:ln w="38100" cmpd="sng">
            <a:solidFill>
              <a:srgbClr val="0000FF"/>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Text Box 18"/>
          <p:cNvSpPr txBox="1">
            <a:spLocks noChangeArrowheads="1"/>
          </p:cNvSpPr>
          <p:nvPr/>
        </p:nvSpPr>
        <p:spPr bwMode="auto">
          <a:xfrm>
            <a:off x="4912823" y="2490952"/>
            <a:ext cx="962764"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dirty="0" err="1">
                <a:latin typeface="Verdana" charset="0"/>
              </a:rPr>
              <a:t>rdf:type</a:t>
            </a:r>
            <a:endParaRPr lang="fr-FR" sz="1500" dirty="0">
              <a:latin typeface="Verdana" charset="0"/>
            </a:endParaRPr>
          </a:p>
        </p:txBody>
      </p:sp>
      <p:sp>
        <p:nvSpPr>
          <p:cNvPr id="14" name="Text Box 19"/>
          <p:cNvSpPr txBox="1">
            <a:spLocks noChangeArrowheads="1"/>
          </p:cNvSpPr>
          <p:nvPr/>
        </p:nvSpPr>
        <p:spPr bwMode="auto">
          <a:xfrm>
            <a:off x="3143250" y="2398061"/>
            <a:ext cx="962764"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dirty="0" err="1">
                <a:latin typeface="Verdana" charset="0"/>
              </a:rPr>
              <a:t>rdf:type</a:t>
            </a:r>
            <a:endParaRPr lang="fr-FR" sz="1500" dirty="0">
              <a:latin typeface="Verdana" charset="0"/>
            </a:endParaRPr>
          </a:p>
        </p:txBody>
      </p:sp>
      <p:cxnSp>
        <p:nvCxnSpPr>
          <p:cNvPr id="15" name="AutoShape 28"/>
          <p:cNvCxnSpPr>
            <a:cxnSpLocks noChangeShapeType="1"/>
            <a:stCxn id="7" idx="6"/>
            <a:endCxn id="6" idx="0"/>
          </p:cNvCxnSpPr>
          <p:nvPr/>
        </p:nvCxnSpPr>
        <p:spPr bwMode="auto">
          <a:xfrm>
            <a:off x="5257800" y="2140886"/>
            <a:ext cx="914400" cy="942975"/>
          </a:xfrm>
          <a:prstGeom prst="curvedConnector2">
            <a:avLst/>
          </a:prstGeom>
          <a:noFill/>
          <a:ln w="38100" cmpd="sng">
            <a:solidFill>
              <a:srgbClr val="FF6600"/>
            </a:solidFill>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6" name="Text Box 29"/>
          <p:cNvSpPr txBox="1">
            <a:spLocks noChangeArrowheads="1"/>
          </p:cNvSpPr>
          <p:nvPr/>
        </p:nvSpPr>
        <p:spPr bwMode="auto">
          <a:xfrm>
            <a:off x="5943601" y="2340911"/>
            <a:ext cx="1707519"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dirty="0" err="1">
                <a:latin typeface="Verdana" charset="0"/>
              </a:rPr>
              <a:t>rdfs:subClassOf</a:t>
            </a:r>
            <a:endParaRPr lang="fr-FR" sz="1500" dirty="0">
              <a:latin typeface="Verdana" charset="0"/>
            </a:endParaRPr>
          </a:p>
        </p:txBody>
      </p:sp>
      <p:cxnSp>
        <p:nvCxnSpPr>
          <p:cNvPr id="17" name="AutoShape 31"/>
          <p:cNvCxnSpPr>
            <a:cxnSpLocks noChangeShapeType="1"/>
            <a:stCxn id="9" idx="6"/>
            <a:endCxn id="6" idx="2"/>
          </p:cNvCxnSpPr>
          <p:nvPr/>
        </p:nvCxnSpPr>
        <p:spPr bwMode="auto">
          <a:xfrm>
            <a:off x="3829050" y="3169586"/>
            <a:ext cx="1543050" cy="171450"/>
          </a:xfrm>
          <a:prstGeom prst="straightConnector1">
            <a:avLst/>
          </a:prstGeom>
          <a:noFill/>
          <a:ln w="38100" cmpd="sng">
            <a:solidFill>
              <a:srgbClr val="FF6600"/>
            </a:solidFill>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Text Box 32"/>
          <p:cNvSpPr txBox="1">
            <a:spLocks noChangeArrowheads="1"/>
          </p:cNvSpPr>
          <p:nvPr/>
        </p:nvSpPr>
        <p:spPr bwMode="auto">
          <a:xfrm>
            <a:off x="3943351" y="2912411"/>
            <a:ext cx="1707519"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dirty="0" err="1">
                <a:latin typeface="Verdana" charset="0"/>
              </a:rPr>
              <a:t>rdfs:subClassOf</a:t>
            </a:r>
            <a:endParaRPr lang="fr-FR" sz="1500" dirty="0">
              <a:latin typeface="Verdana" charset="0"/>
            </a:endParaRPr>
          </a:p>
        </p:txBody>
      </p:sp>
    </p:spTree>
    <p:extLst>
      <p:ext uri="{BB962C8B-B14F-4D97-AF65-F5344CB8AC3E}">
        <p14:creationId xmlns:p14="http://schemas.microsoft.com/office/powerpoint/2010/main" val="1693572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t>
            </a:r>
          </a:p>
        </p:txBody>
      </p:sp>
      <p:sp>
        <p:nvSpPr>
          <p:cNvPr id="3" name="Date Placeholder 2"/>
          <p:cNvSpPr>
            <a:spLocks noGrp="1"/>
          </p:cNvSpPr>
          <p:nvPr>
            <p:ph type="dt" sz="half" idx="10"/>
          </p:nvPr>
        </p:nvSpPr>
        <p:spPr/>
        <p:txBody>
          <a:bodyPr/>
          <a:lstStyle/>
          <a:p>
            <a:r>
              <a:rPr lang="fr-CH"/>
              <a:t>Université de Genève - G. Falquet</a:t>
            </a:r>
            <a:endParaRPr lang="en-US"/>
          </a:p>
        </p:txBody>
      </p:sp>
      <p:sp>
        <p:nvSpPr>
          <p:cNvPr id="4" name="Footer Placeholder 3"/>
          <p:cNvSpPr>
            <a:spLocks noGrp="1"/>
          </p:cNvSpPr>
          <p:nvPr>
            <p:ph type="ftr" sz="quarter" idx="11"/>
          </p:nvPr>
        </p:nvSpPr>
        <p:spPr/>
        <p:txBody>
          <a:bodyPr/>
          <a:lstStyle/>
          <a:p>
            <a:r>
              <a:rPr lang="en-US"/>
              <a:t>RDFS</a:t>
            </a:r>
          </a:p>
        </p:txBody>
      </p:sp>
      <p:sp>
        <p:nvSpPr>
          <p:cNvPr id="5" name="Slide Number Placeholder 4"/>
          <p:cNvSpPr>
            <a:spLocks noGrp="1"/>
          </p:cNvSpPr>
          <p:nvPr>
            <p:ph type="sldNum" sz="quarter" idx="12"/>
          </p:nvPr>
        </p:nvSpPr>
        <p:spPr/>
        <p:txBody>
          <a:bodyPr/>
          <a:lstStyle/>
          <a:p>
            <a:fld id="{3EE69ED5-8993-1341-80BA-61547B2BEEE6}" type="slidenum">
              <a:rPr lang="en-US" smtClean="0"/>
              <a:t>18</a:t>
            </a:fld>
            <a:endParaRPr lang="en-US"/>
          </a:p>
        </p:txBody>
      </p:sp>
      <p:sp>
        <p:nvSpPr>
          <p:cNvPr id="6" name="Oval 2"/>
          <p:cNvSpPr>
            <a:spLocks noChangeArrowheads="1"/>
          </p:cNvSpPr>
          <p:nvPr/>
        </p:nvSpPr>
        <p:spPr bwMode="auto">
          <a:xfrm>
            <a:off x="4800600" y="2171700"/>
            <a:ext cx="1600200" cy="342900"/>
          </a:xfrm>
          <a:prstGeom prst="ellipse">
            <a:avLst/>
          </a:prstGeom>
          <a:solidFill>
            <a:srgbClr val="FBFB97"/>
          </a:solidFill>
          <a:ln w="9525">
            <a:solidFill>
              <a:schemeClr val="tx1"/>
            </a:solidFill>
            <a:round/>
            <a:headEnd/>
            <a:tailEnd/>
          </a:ln>
          <a:effectLst/>
        </p:spPr>
        <p:txBody>
          <a:bodyPr wrap="none" anchor="ctr"/>
          <a:lstStyle/>
          <a:p>
            <a:pPr algn="ctr"/>
            <a:r>
              <a:rPr lang="fr-FR" sz="1500">
                <a:latin typeface="Helvetica" charset="0"/>
              </a:rPr>
              <a:t>Ressource</a:t>
            </a:r>
          </a:p>
        </p:txBody>
      </p:sp>
      <p:sp>
        <p:nvSpPr>
          <p:cNvPr id="7" name="Oval 3"/>
          <p:cNvSpPr>
            <a:spLocks noChangeArrowheads="1"/>
          </p:cNvSpPr>
          <p:nvPr/>
        </p:nvSpPr>
        <p:spPr bwMode="auto">
          <a:xfrm>
            <a:off x="3371850" y="3314701"/>
            <a:ext cx="1600200" cy="379895"/>
          </a:xfrm>
          <a:prstGeom prst="ellipse">
            <a:avLst/>
          </a:prstGeom>
          <a:solidFill>
            <a:srgbClr val="FBFB97"/>
          </a:solidFill>
          <a:ln w="9525">
            <a:solidFill>
              <a:schemeClr val="tx1"/>
            </a:solidFill>
            <a:round/>
            <a:headEnd/>
            <a:tailEnd/>
          </a:ln>
          <a:effectLst/>
        </p:spPr>
        <p:txBody>
          <a:bodyPr wrap="none" anchor="ctr"/>
          <a:lstStyle/>
          <a:p>
            <a:pPr algn="ctr"/>
            <a:r>
              <a:rPr lang="fr-FR" sz="1500">
                <a:latin typeface="Helvetica" charset="0"/>
              </a:rPr>
              <a:t>Property</a:t>
            </a:r>
          </a:p>
        </p:txBody>
      </p:sp>
      <p:sp>
        <p:nvSpPr>
          <p:cNvPr id="8" name="Oval 4"/>
          <p:cNvSpPr>
            <a:spLocks noChangeArrowheads="1"/>
          </p:cNvSpPr>
          <p:nvPr/>
        </p:nvSpPr>
        <p:spPr bwMode="auto">
          <a:xfrm>
            <a:off x="6057900" y="3486150"/>
            <a:ext cx="1600200" cy="350888"/>
          </a:xfrm>
          <a:prstGeom prst="ellipse">
            <a:avLst/>
          </a:prstGeom>
          <a:solidFill>
            <a:srgbClr val="FBFB97"/>
          </a:solidFill>
          <a:ln w="9525">
            <a:solidFill>
              <a:schemeClr val="tx1"/>
            </a:solidFill>
            <a:round/>
            <a:headEnd/>
            <a:tailEnd/>
          </a:ln>
          <a:effectLst/>
        </p:spPr>
        <p:txBody>
          <a:bodyPr wrap="none" anchor="ctr"/>
          <a:lstStyle/>
          <a:p>
            <a:pPr algn="ctr"/>
            <a:r>
              <a:rPr lang="fr-FR" sz="1500">
                <a:latin typeface="Helvetica" charset="0"/>
              </a:rPr>
              <a:t>Statement</a:t>
            </a:r>
          </a:p>
        </p:txBody>
      </p:sp>
      <p:sp>
        <p:nvSpPr>
          <p:cNvPr id="9" name="Oval 5"/>
          <p:cNvSpPr>
            <a:spLocks noChangeArrowheads="1"/>
          </p:cNvSpPr>
          <p:nvPr/>
        </p:nvSpPr>
        <p:spPr bwMode="auto">
          <a:xfrm>
            <a:off x="3086100" y="971550"/>
            <a:ext cx="1600200" cy="399457"/>
          </a:xfrm>
          <a:prstGeom prst="ellipse">
            <a:avLst/>
          </a:prstGeom>
          <a:solidFill>
            <a:srgbClr val="FBFB97"/>
          </a:solidFill>
          <a:ln w="9525">
            <a:solidFill>
              <a:schemeClr val="tx1"/>
            </a:solidFill>
            <a:round/>
            <a:headEnd/>
            <a:tailEnd/>
          </a:ln>
          <a:effectLst/>
        </p:spPr>
        <p:txBody>
          <a:bodyPr wrap="none" anchor="ctr"/>
          <a:lstStyle/>
          <a:p>
            <a:pPr algn="ctr"/>
            <a:r>
              <a:rPr lang="fr-FR" sz="1500">
                <a:latin typeface="Helvetica" charset="0"/>
              </a:rPr>
              <a:t>Class</a:t>
            </a:r>
          </a:p>
        </p:txBody>
      </p:sp>
      <p:sp>
        <p:nvSpPr>
          <p:cNvPr id="10" name="Text Box 9"/>
          <p:cNvSpPr txBox="1">
            <a:spLocks noChangeArrowheads="1"/>
          </p:cNvSpPr>
          <p:nvPr/>
        </p:nvSpPr>
        <p:spPr bwMode="auto">
          <a:xfrm>
            <a:off x="4914901" y="3044429"/>
            <a:ext cx="1180131"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a:latin typeface="Helvetica" charset="0"/>
              </a:rPr>
              <a:t>subClassOf</a:t>
            </a:r>
          </a:p>
        </p:txBody>
      </p:sp>
      <p:cxnSp>
        <p:nvCxnSpPr>
          <p:cNvPr id="11" name="AutoShape 10"/>
          <p:cNvCxnSpPr>
            <a:cxnSpLocks noChangeShapeType="1"/>
            <a:stCxn id="9" idx="7"/>
            <a:endCxn id="9" idx="1"/>
          </p:cNvCxnSpPr>
          <p:nvPr/>
        </p:nvCxnSpPr>
        <p:spPr bwMode="auto">
          <a:xfrm rot="16200000" flipV="1">
            <a:off x="3886200" y="464293"/>
            <a:ext cx="9525" cy="1131513"/>
          </a:xfrm>
          <a:prstGeom prst="curvedConnector3">
            <a:avLst>
              <a:gd name="adj1" fmla="val 4756606"/>
            </a:avLst>
          </a:prstGeom>
          <a:noFill/>
          <a:ln w="28575" cmpd="sng">
            <a:solidFill>
              <a:srgbClr val="0000FF"/>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 name="Oval 14"/>
          <p:cNvSpPr>
            <a:spLocks noChangeArrowheads="1"/>
          </p:cNvSpPr>
          <p:nvPr/>
        </p:nvSpPr>
        <p:spPr bwMode="auto">
          <a:xfrm>
            <a:off x="1657350" y="2000250"/>
            <a:ext cx="1600200" cy="342900"/>
          </a:xfrm>
          <a:prstGeom prst="ellipse">
            <a:avLst/>
          </a:prstGeom>
          <a:solidFill>
            <a:srgbClr val="FBFB97"/>
          </a:solidFill>
          <a:ln w="9525">
            <a:solidFill>
              <a:schemeClr val="tx1"/>
            </a:solidFill>
            <a:round/>
            <a:headEnd/>
            <a:tailEnd/>
          </a:ln>
          <a:effectLst/>
        </p:spPr>
        <p:txBody>
          <a:bodyPr wrap="none" anchor="ctr"/>
          <a:lstStyle/>
          <a:p>
            <a:pPr algn="ctr"/>
            <a:r>
              <a:rPr lang="fr-FR" sz="1500" dirty="0">
                <a:latin typeface="Helvetica" charset="0"/>
              </a:rPr>
              <a:t>Container</a:t>
            </a:r>
          </a:p>
        </p:txBody>
      </p:sp>
      <p:cxnSp>
        <p:nvCxnSpPr>
          <p:cNvPr id="13" name="AutoShape 23"/>
          <p:cNvCxnSpPr>
            <a:cxnSpLocks noChangeShapeType="1"/>
            <a:stCxn id="7" idx="7"/>
            <a:endCxn id="6" idx="4"/>
          </p:cNvCxnSpPr>
          <p:nvPr/>
        </p:nvCxnSpPr>
        <p:spPr bwMode="auto">
          <a:xfrm flipV="1">
            <a:off x="4737706" y="2514601"/>
            <a:ext cx="862994" cy="855734"/>
          </a:xfrm>
          <a:prstGeom prst="straightConnector1">
            <a:avLst/>
          </a:prstGeom>
          <a:noFill/>
          <a:ln w="28575" cmpd="sng">
            <a:solidFill>
              <a:srgbClr val="FF6600"/>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AutoShape 25"/>
          <p:cNvCxnSpPr>
            <a:cxnSpLocks noChangeShapeType="1"/>
            <a:stCxn id="12" idx="0"/>
            <a:endCxn id="9" idx="4"/>
          </p:cNvCxnSpPr>
          <p:nvPr/>
        </p:nvCxnSpPr>
        <p:spPr bwMode="auto">
          <a:xfrm flipV="1">
            <a:off x="2457450" y="1371007"/>
            <a:ext cx="1428750" cy="629243"/>
          </a:xfrm>
          <a:prstGeom prst="straightConnector1">
            <a:avLst/>
          </a:prstGeom>
          <a:noFill/>
          <a:ln w="28575" cmpd="sng">
            <a:solidFill>
              <a:srgbClr val="0000FF"/>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AutoShape 26"/>
          <p:cNvCxnSpPr>
            <a:cxnSpLocks noChangeShapeType="1"/>
            <a:stCxn id="6" idx="0"/>
            <a:endCxn id="9" idx="4"/>
          </p:cNvCxnSpPr>
          <p:nvPr/>
        </p:nvCxnSpPr>
        <p:spPr bwMode="auto">
          <a:xfrm flipH="1" flipV="1">
            <a:off x="3886200" y="1371007"/>
            <a:ext cx="1714500" cy="800693"/>
          </a:xfrm>
          <a:prstGeom prst="straightConnector1">
            <a:avLst/>
          </a:prstGeom>
          <a:noFill/>
          <a:ln w="28575" cmpd="sng">
            <a:solidFill>
              <a:srgbClr val="0000FF"/>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AutoShape 27"/>
          <p:cNvCxnSpPr>
            <a:cxnSpLocks noChangeShapeType="1"/>
            <a:stCxn id="7" idx="0"/>
            <a:endCxn id="9" idx="4"/>
          </p:cNvCxnSpPr>
          <p:nvPr/>
        </p:nvCxnSpPr>
        <p:spPr bwMode="auto">
          <a:xfrm flipH="1" flipV="1">
            <a:off x="3886200" y="1371007"/>
            <a:ext cx="285750" cy="1943693"/>
          </a:xfrm>
          <a:prstGeom prst="straightConnector1">
            <a:avLst/>
          </a:prstGeom>
          <a:noFill/>
          <a:ln w="28575" cmpd="sng">
            <a:solidFill>
              <a:srgbClr val="0000FF"/>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Text Box 28"/>
          <p:cNvSpPr txBox="1">
            <a:spLocks noChangeArrowheads="1"/>
          </p:cNvSpPr>
          <p:nvPr/>
        </p:nvSpPr>
        <p:spPr bwMode="auto">
          <a:xfrm>
            <a:off x="3600450" y="2914650"/>
            <a:ext cx="548548"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a:latin typeface="Helvetica" charset="0"/>
              </a:rPr>
              <a:t>type</a:t>
            </a:r>
          </a:p>
        </p:txBody>
      </p:sp>
      <p:sp>
        <p:nvSpPr>
          <p:cNvPr id="18" name="Oval 29"/>
          <p:cNvSpPr>
            <a:spLocks noChangeArrowheads="1"/>
          </p:cNvSpPr>
          <p:nvPr/>
        </p:nvSpPr>
        <p:spPr bwMode="auto">
          <a:xfrm>
            <a:off x="4229100" y="4457700"/>
            <a:ext cx="1600200" cy="309563"/>
          </a:xfrm>
          <a:prstGeom prst="ellipse">
            <a:avLst/>
          </a:prstGeom>
          <a:solidFill>
            <a:srgbClr val="FBFB97"/>
          </a:solidFill>
          <a:ln w="9525">
            <a:solidFill>
              <a:schemeClr val="tx1"/>
            </a:solidFill>
            <a:round/>
            <a:headEnd/>
            <a:tailEnd/>
          </a:ln>
          <a:effectLst/>
        </p:spPr>
        <p:txBody>
          <a:bodyPr wrap="none" anchor="ctr"/>
          <a:lstStyle/>
          <a:p>
            <a:pPr algn="ctr"/>
            <a:r>
              <a:rPr lang="fr-FR" sz="1500">
                <a:latin typeface="Helvetica" charset="0"/>
              </a:rPr>
              <a:t>domain</a:t>
            </a:r>
          </a:p>
        </p:txBody>
      </p:sp>
      <p:cxnSp>
        <p:nvCxnSpPr>
          <p:cNvPr id="19" name="AutoShape 30"/>
          <p:cNvCxnSpPr>
            <a:cxnSpLocks noChangeShapeType="1"/>
            <a:stCxn id="18" idx="0"/>
            <a:endCxn id="7" idx="4"/>
          </p:cNvCxnSpPr>
          <p:nvPr/>
        </p:nvCxnSpPr>
        <p:spPr bwMode="auto">
          <a:xfrm flipH="1" flipV="1">
            <a:off x="4171950" y="3694596"/>
            <a:ext cx="857250" cy="763105"/>
          </a:xfrm>
          <a:prstGeom prst="straightConnector1">
            <a:avLst/>
          </a:prstGeom>
          <a:noFill/>
          <a:ln w="28575" cmpd="sng">
            <a:solidFill>
              <a:srgbClr val="0000FF"/>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Text Box 31"/>
          <p:cNvSpPr txBox="1">
            <a:spLocks noChangeArrowheads="1"/>
          </p:cNvSpPr>
          <p:nvPr/>
        </p:nvSpPr>
        <p:spPr bwMode="auto">
          <a:xfrm>
            <a:off x="4857750" y="4057650"/>
            <a:ext cx="548548"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a:latin typeface="Helvetica" charset="0"/>
              </a:rPr>
              <a:t>type</a:t>
            </a:r>
          </a:p>
        </p:txBody>
      </p:sp>
      <p:sp>
        <p:nvSpPr>
          <p:cNvPr id="21" name="Text Box 32"/>
          <p:cNvSpPr txBox="1">
            <a:spLocks noChangeArrowheads="1"/>
          </p:cNvSpPr>
          <p:nvPr/>
        </p:nvSpPr>
        <p:spPr bwMode="auto">
          <a:xfrm>
            <a:off x="4686300" y="1543050"/>
            <a:ext cx="548548"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a:latin typeface="Helvetica" charset="0"/>
              </a:rPr>
              <a:t>type</a:t>
            </a:r>
          </a:p>
        </p:txBody>
      </p:sp>
      <p:sp>
        <p:nvSpPr>
          <p:cNvPr id="22" name="Text Box 33"/>
          <p:cNvSpPr txBox="1">
            <a:spLocks noChangeArrowheads="1"/>
          </p:cNvSpPr>
          <p:nvPr/>
        </p:nvSpPr>
        <p:spPr bwMode="auto">
          <a:xfrm>
            <a:off x="2628900" y="1485900"/>
            <a:ext cx="548548"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a:latin typeface="Helvetica" charset="0"/>
              </a:rPr>
              <a:t>type</a:t>
            </a:r>
          </a:p>
        </p:txBody>
      </p:sp>
      <p:sp>
        <p:nvSpPr>
          <p:cNvPr id="23" name="Oval 34"/>
          <p:cNvSpPr>
            <a:spLocks noChangeArrowheads="1"/>
          </p:cNvSpPr>
          <p:nvPr/>
        </p:nvSpPr>
        <p:spPr bwMode="auto">
          <a:xfrm>
            <a:off x="1485900" y="3200400"/>
            <a:ext cx="1600200" cy="285750"/>
          </a:xfrm>
          <a:prstGeom prst="ellipse">
            <a:avLst/>
          </a:prstGeom>
          <a:solidFill>
            <a:srgbClr val="FBFB97"/>
          </a:solidFill>
          <a:ln w="9525">
            <a:solidFill>
              <a:schemeClr val="tx1"/>
            </a:solidFill>
            <a:round/>
            <a:headEnd/>
            <a:tailEnd/>
          </a:ln>
          <a:effectLst/>
        </p:spPr>
        <p:txBody>
          <a:bodyPr wrap="none" anchor="ctr"/>
          <a:lstStyle/>
          <a:p>
            <a:pPr algn="ctr"/>
            <a:r>
              <a:rPr lang="fr-FR" sz="1500">
                <a:latin typeface="Helvetica" charset="0"/>
              </a:rPr>
              <a:t>Bag</a:t>
            </a:r>
          </a:p>
        </p:txBody>
      </p:sp>
      <p:cxnSp>
        <p:nvCxnSpPr>
          <p:cNvPr id="24" name="AutoShape 35"/>
          <p:cNvCxnSpPr>
            <a:cxnSpLocks noChangeShapeType="1"/>
            <a:stCxn id="23" idx="0"/>
            <a:endCxn id="12" idx="4"/>
          </p:cNvCxnSpPr>
          <p:nvPr/>
        </p:nvCxnSpPr>
        <p:spPr bwMode="auto">
          <a:xfrm flipV="1">
            <a:off x="2286000" y="2343150"/>
            <a:ext cx="171450" cy="857250"/>
          </a:xfrm>
          <a:prstGeom prst="straightConnector1">
            <a:avLst/>
          </a:prstGeom>
          <a:noFill/>
          <a:ln w="28575" cmpd="sng">
            <a:solidFill>
              <a:srgbClr val="FF6600"/>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5" name="Text Box 36"/>
          <p:cNvSpPr txBox="1">
            <a:spLocks noChangeArrowheads="1"/>
          </p:cNvSpPr>
          <p:nvPr/>
        </p:nvSpPr>
        <p:spPr bwMode="auto">
          <a:xfrm>
            <a:off x="1543051" y="2701529"/>
            <a:ext cx="1180131"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a:latin typeface="Helvetica" charset="0"/>
              </a:rPr>
              <a:t>subClassOf</a:t>
            </a:r>
          </a:p>
        </p:txBody>
      </p:sp>
      <p:cxnSp>
        <p:nvCxnSpPr>
          <p:cNvPr id="26" name="AutoShape 37"/>
          <p:cNvCxnSpPr>
            <a:cxnSpLocks noChangeShapeType="1"/>
            <a:stCxn id="8" idx="0"/>
            <a:endCxn id="6" idx="5"/>
          </p:cNvCxnSpPr>
          <p:nvPr/>
        </p:nvCxnSpPr>
        <p:spPr bwMode="auto">
          <a:xfrm flipH="1" flipV="1">
            <a:off x="6166456" y="2464384"/>
            <a:ext cx="691544" cy="1021766"/>
          </a:xfrm>
          <a:prstGeom prst="straightConnector1">
            <a:avLst/>
          </a:prstGeom>
          <a:noFill/>
          <a:ln w="28575" cmpd="sng">
            <a:solidFill>
              <a:srgbClr val="FF6600"/>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Text Box 38"/>
          <p:cNvSpPr txBox="1">
            <a:spLocks noChangeArrowheads="1"/>
          </p:cNvSpPr>
          <p:nvPr/>
        </p:nvSpPr>
        <p:spPr bwMode="auto">
          <a:xfrm>
            <a:off x="6229351" y="2872979"/>
            <a:ext cx="1180131"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a:latin typeface="Helvetica" charset="0"/>
              </a:rPr>
              <a:t>subClassOf</a:t>
            </a:r>
          </a:p>
        </p:txBody>
      </p:sp>
      <p:sp>
        <p:nvSpPr>
          <p:cNvPr id="28" name="Oval 39"/>
          <p:cNvSpPr>
            <a:spLocks noChangeArrowheads="1"/>
          </p:cNvSpPr>
          <p:nvPr/>
        </p:nvSpPr>
        <p:spPr bwMode="auto">
          <a:xfrm>
            <a:off x="1714500" y="4229100"/>
            <a:ext cx="1600200" cy="373565"/>
          </a:xfrm>
          <a:prstGeom prst="ellipse">
            <a:avLst/>
          </a:prstGeom>
          <a:solidFill>
            <a:srgbClr val="FBFB97"/>
          </a:solidFill>
          <a:ln w="9525">
            <a:solidFill>
              <a:schemeClr val="tx1"/>
            </a:solidFill>
            <a:round/>
            <a:headEnd/>
            <a:tailEnd/>
          </a:ln>
          <a:effectLst/>
        </p:spPr>
        <p:txBody>
          <a:bodyPr wrap="none" anchor="ctr"/>
          <a:lstStyle/>
          <a:p>
            <a:pPr algn="ctr"/>
            <a:r>
              <a:rPr lang="fr-FR" sz="1500" dirty="0">
                <a:latin typeface="Helvetica" charset="0"/>
              </a:rPr>
              <a:t>range</a:t>
            </a:r>
          </a:p>
        </p:txBody>
      </p:sp>
      <p:cxnSp>
        <p:nvCxnSpPr>
          <p:cNvPr id="29" name="AutoShape 40"/>
          <p:cNvCxnSpPr>
            <a:cxnSpLocks noChangeShapeType="1"/>
            <a:stCxn id="28" idx="0"/>
            <a:endCxn id="7" idx="4"/>
          </p:cNvCxnSpPr>
          <p:nvPr/>
        </p:nvCxnSpPr>
        <p:spPr bwMode="auto">
          <a:xfrm flipV="1">
            <a:off x="2514600" y="3694596"/>
            <a:ext cx="1657350" cy="534505"/>
          </a:xfrm>
          <a:prstGeom prst="straightConnector1">
            <a:avLst/>
          </a:prstGeom>
          <a:noFill/>
          <a:ln w="28575" cmpd="sng">
            <a:solidFill>
              <a:srgbClr val="0000FF"/>
            </a:solidFill>
            <a:round/>
            <a:headEnd type="none"/>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0" name="Text Box 41"/>
          <p:cNvSpPr txBox="1">
            <a:spLocks noChangeArrowheads="1"/>
          </p:cNvSpPr>
          <p:nvPr/>
        </p:nvSpPr>
        <p:spPr bwMode="auto">
          <a:xfrm>
            <a:off x="3257550" y="4057650"/>
            <a:ext cx="548548"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a:latin typeface="Helvetica" charset="0"/>
              </a:rPr>
              <a:t>type</a:t>
            </a:r>
          </a:p>
        </p:txBody>
      </p:sp>
      <p:cxnSp>
        <p:nvCxnSpPr>
          <p:cNvPr id="31" name="AutoShape 42"/>
          <p:cNvCxnSpPr>
            <a:cxnSpLocks noChangeShapeType="1"/>
            <a:stCxn id="9" idx="6"/>
            <a:endCxn id="6" idx="0"/>
          </p:cNvCxnSpPr>
          <p:nvPr/>
        </p:nvCxnSpPr>
        <p:spPr bwMode="auto">
          <a:xfrm>
            <a:off x="4686300" y="1171279"/>
            <a:ext cx="914400" cy="1000421"/>
          </a:xfrm>
          <a:prstGeom prst="curvedConnector2">
            <a:avLst/>
          </a:prstGeom>
          <a:noFill/>
          <a:ln w="28575" cmpd="sng">
            <a:solidFill>
              <a:srgbClr val="FF6600"/>
            </a:solidFill>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Text Box 43"/>
          <p:cNvSpPr txBox="1">
            <a:spLocks noChangeArrowheads="1"/>
          </p:cNvSpPr>
          <p:nvPr/>
        </p:nvSpPr>
        <p:spPr bwMode="auto">
          <a:xfrm>
            <a:off x="5372101" y="1444229"/>
            <a:ext cx="1180131"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a:latin typeface="Helvetica" charset="0"/>
              </a:rPr>
              <a:t>subClassOf</a:t>
            </a:r>
          </a:p>
        </p:txBody>
      </p:sp>
      <p:cxnSp>
        <p:nvCxnSpPr>
          <p:cNvPr id="33" name="AutoShape 45"/>
          <p:cNvCxnSpPr>
            <a:cxnSpLocks noChangeShapeType="1"/>
            <a:stCxn id="12" idx="6"/>
            <a:endCxn id="6" idx="2"/>
          </p:cNvCxnSpPr>
          <p:nvPr/>
        </p:nvCxnSpPr>
        <p:spPr bwMode="auto">
          <a:xfrm>
            <a:off x="3257550" y="2171700"/>
            <a:ext cx="1543050" cy="171450"/>
          </a:xfrm>
          <a:prstGeom prst="straightConnector1">
            <a:avLst/>
          </a:prstGeom>
          <a:noFill/>
          <a:ln w="28575" cmpd="sng">
            <a:solidFill>
              <a:srgbClr val="FF6600"/>
            </a:solidFill>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4" name="Text Box 46"/>
          <p:cNvSpPr txBox="1">
            <a:spLocks noChangeArrowheads="1"/>
          </p:cNvSpPr>
          <p:nvPr/>
        </p:nvSpPr>
        <p:spPr bwMode="auto">
          <a:xfrm>
            <a:off x="3200401" y="1943100"/>
            <a:ext cx="1180131"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a:latin typeface="Helvetica" charset="0"/>
              </a:rPr>
              <a:t>subClassOf</a:t>
            </a:r>
          </a:p>
        </p:txBody>
      </p:sp>
      <p:sp>
        <p:nvSpPr>
          <p:cNvPr id="35" name="Text Box 51"/>
          <p:cNvSpPr txBox="1">
            <a:spLocks noChangeArrowheads="1"/>
          </p:cNvSpPr>
          <p:nvPr/>
        </p:nvSpPr>
        <p:spPr bwMode="auto">
          <a:xfrm>
            <a:off x="3606999" y="313621"/>
            <a:ext cx="606897"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a:latin typeface="Verdana" charset="0"/>
              </a:rPr>
              <a:t>type</a:t>
            </a:r>
          </a:p>
        </p:txBody>
      </p:sp>
    </p:spTree>
    <p:extLst>
      <p:ext uri="{BB962C8B-B14F-4D97-AF65-F5344CB8AC3E}">
        <p14:creationId xmlns:p14="http://schemas.microsoft.com/office/powerpoint/2010/main" val="2011860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RDF Schemas and Database Schemas</a:t>
            </a:r>
          </a:p>
        </p:txBody>
      </p:sp>
      <p:sp>
        <p:nvSpPr>
          <p:cNvPr id="6" name="Content Placeholder 5"/>
          <p:cNvSpPr>
            <a:spLocks noGrp="1"/>
          </p:cNvSpPr>
          <p:nvPr>
            <p:ph idx="1"/>
          </p:nvPr>
        </p:nvSpPr>
        <p:spPr>
          <a:xfrm>
            <a:off x="457200" y="677008"/>
            <a:ext cx="6172200" cy="433820"/>
          </a:xfrm>
        </p:spPr>
        <p:txBody>
          <a:bodyPr>
            <a:normAutofit/>
          </a:bodyPr>
          <a:lstStyle/>
          <a:p>
            <a:pPr marL="0" indent="0">
              <a:buNone/>
            </a:pPr>
            <a:r>
              <a:rPr lang="en-US" b="1" dirty="0"/>
              <a:t>Structural independence </a:t>
            </a:r>
            <a:r>
              <a:rPr lang="en-US" dirty="0"/>
              <a:t>in RDF ⇒</a:t>
            </a:r>
          </a:p>
        </p:txBody>
      </p:sp>
      <p:sp>
        <p:nvSpPr>
          <p:cNvPr id="3" name="Date Placeholder 2"/>
          <p:cNvSpPr>
            <a:spLocks noGrp="1"/>
          </p:cNvSpPr>
          <p:nvPr>
            <p:ph type="dt" sz="half" idx="10"/>
          </p:nvPr>
        </p:nvSpPr>
        <p:spPr/>
        <p:txBody>
          <a:bodyPr/>
          <a:lstStyle/>
          <a:p>
            <a:r>
              <a:rPr lang="fr-CH"/>
              <a:t>Université de Genève - G. Falquet</a:t>
            </a:r>
            <a:endParaRPr lang="en-US"/>
          </a:p>
        </p:txBody>
      </p:sp>
      <p:sp>
        <p:nvSpPr>
          <p:cNvPr id="4" name="Footer Placeholder 3"/>
          <p:cNvSpPr>
            <a:spLocks noGrp="1"/>
          </p:cNvSpPr>
          <p:nvPr>
            <p:ph type="ftr" sz="quarter" idx="11"/>
          </p:nvPr>
        </p:nvSpPr>
        <p:spPr/>
        <p:txBody>
          <a:bodyPr/>
          <a:lstStyle/>
          <a:p>
            <a:r>
              <a:rPr lang="en-US"/>
              <a:t>RDFS</a:t>
            </a:r>
          </a:p>
        </p:txBody>
      </p:sp>
      <p:sp>
        <p:nvSpPr>
          <p:cNvPr id="5" name="Slide Number Placeholder 4"/>
          <p:cNvSpPr>
            <a:spLocks noGrp="1"/>
          </p:cNvSpPr>
          <p:nvPr>
            <p:ph type="sldNum" sz="quarter" idx="12"/>
          </p:nvPr>
        </p:nvSpPr>
        <p:spPr/>
        <p:txBody>
          <a:bodyPr/>
          <a:lstStyle/>
          <a:p>
            <a:fld id="{3EE69ED5-8993-1341-80BA-61547B2BEEE6}" type="slidenum">
              <a:rPr lang="en-US" smtClean="0"/>
              <a:t>19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482447896"/>
              </p:ext>
            </p:extLst>
          </p:nvPr>
        </p:nvGraphicFramePr>
        <p:xfrm>
          <a:off x="1035698" y="1113108"/>
          <a:ext cx="7424836" cy="3533539"/>
        </p:xfrm>
        <a:graphic>
          <a:graphicData uri="http://schemas.openxmlformats.org/drawingml/2006/table">
            <a:tbl>
              <a:tblPr firstRow="1" bandRow="1">
                <a:tableStyleId>{5C22544A-7EE6-4342-B048-85BDC9FD1C3A}</a:tableStyleId>
              </a:tblPr>
              <a:tblGrid>
                <a:gridCol w="3712418">
                  <a:extLst>
                    <a:ext uri="{9D8B030D-6E8A-4147-A177-3AD203B41FA5}">
                      <a16:colId xmlns:a16="http://schemas.microsoft.com/office/drawing/2014/main" val="20000"/>
                    </a:ext>
                  </a:extLst>
                </a:gridCol>
                <a:gridCol w="3712418">
                  <a:extLst>
                    <a:ext uri="{9D8B030D-6E8A-4147-A177-3AD203B41FA5}">
                      <a16:colId xmlns:a16="http://schemas.microsoft.com/office/drawing/2014/main" val="20001"/>
                    </a:ext>
                  </a:extLst>
                </a:gridCol>
              </a:tblGrid>
              <a:tr h="314263">
                <a:tc>
                  <a:txBody>
                    <a:bodyPr/>
                    <a:lstStyle/>
                    <a:p>
                      <a:r>
                        <a:rPr lang="en-US" sz="1600" dirty="0"/>
                        <a:t>RDF schema</a:t>
                      </a:r>
                    </a:p>
                  </a:txBody>
                  <a:tcPr marL="68580" marR="68580" marT="34290" marB="34290"/>
                </a:tc>
                <a:tc>
                  <a:txBody>
                    <a:bodyPr/>
                    <a:lstStyle/>
                    <a:p>
                      <a:r>
                        <a:rPr lang="en-US" sz="1600" dirty="0"/>
                        <a:t>Relational schema</a:t>
                      </a:r>
                    </a:p>
                  </a:txBody>
                  <a:tcPr marL="68580" marR="68580" marT="34290" marB="34290"/>
                </a:tc>
                <a:extLst>
                  <a:ext uri="{0D108BD9-81ED-4DB2-BD59-A6C34878D82A}">
                    <a16:rowId xmlns:a16="http://schemas.microsoft.com/office/drawing/2014/main" val="10000"/>
                  </a:ext>
                </a:extLst>
              </a:tr>
              <a:tr h="559541">
                <a:tc>
                  <a:txBody>
                    <a:bodyPr/>
                    <a:lstStyle/>
                    <a:p>
                      <a:pPr marL="0" indent="0">
                        <a:buNone/>
                      </a:pPr>
                      <a:r>
                        <a:rPr lang="en-US" sz="1600" dirty="0"/>
                        <a:t>data (RDF graph) can exist without</a:t>
                      </a:r>
                      <a:r>
                        <a:rPr lang="en-US" sz="1600" baseline="0" dirty="0"/>
                        <a:t> a </a:t>
                      </a:r>
                      <a:r>
                        <a:rPr lang="en-US" sz="1600" dirty="0"/>
                        <a:t>schema</a:t>
                      </a:r>
                    </a:p>
                  </a:txBody>
                  <a:tcPr marL="68580" marR="68580" marT="34290" marB="34290"/>
                </a:tc>
                <a:tc>
                  <a:txBody>
                    <a:bodyPr/>
                    <a:lstStyle/>
                    <a:p>
                      <a:r>
                        <a:rPr lang="en-US" sz="1600" dirty="0"/>
                        <a:t>a RDB needs a schema (tables, columns)</a:t>
                      </a:r>
                    </a:p>
                  </a:txBody>
                  <a:tcPr marL="68580" marR="68580" marT="34290" marB="34290"/>
                </a:tc>
                <a:extLst>
                  <a:ext uri="{0D108BD9-81ED-4DB2-BD59-A6C34878D82A}">
                    <a16:rowId xmlns:a16="http://schemas.microsoft.com/office/drawing/2014/main" val="10001"/>
                  </a:ext>
                </a:extLst>
              </a:tr>
              <a:tr h="105009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600" dirty="0"/>
                        <a:t>the schema does not define the data structure - always possible to add facts without</a:t>
                      </a:r>
                      <a:r>
                        <a:rPr lang="en-US" sz="1600" baseline="0" dirty="0"/>
                        <a:t> referring to the schema vocabulary</a:t>
                      </a:r>
                      <a:endParaRPr lang="en-US" sz="1600" dirty="0"/>
                    </a:p>
                  </a:txBody>
                  <a:tcPr marL="68580" marR="68580" marT="34290" marB="34290"/>
                </a:tc>
                <a:tc>
                  <a:txBody>
                    <a:bodyPr/>
                    <a:lstStyle/>
                    <a:p>
                      <a:r>
                        <a:rPr lang="en-US" sz="1600" dirty="0"/>
                        <a:t>each</a:t>
                      </a:r>
                      <a:r>
                        <a:rPr lang="en-US" sz="1600" baseline="0" dirty="0"/>
                        <a:t> data element must fit in a  table row</a:t>
                      </a:r>
                      <a:endParaRPr lang="en-US" sz="1600" dirty="0"/>
                    </a:p>
                  </a:txBody>
                  <a:tcPr marL="68580" marR="68580" marT="34290" marB="34290"/>
                </a:tc>
                <a:extLst>
                  <a:ext uri="{0D108BD9-81ED-4DB2-BD59-A6C34878D82A}">
                    <a16:rowId xmlns:a16="http://schemas.microsoft.com/office/drawing/2014/main" val="10002"/>
                  </a:ext>
                </a:extLst>
              </a:tr>
              <a:tr h="559541">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600" dirty="0"/>
                        <a:t>the schema can be modified at any time, without loss of data</a:t>
                      </a:r>
                    </a:p>
                  </a:txBody>
                  <a:tcPr marL="68580" marR="68580" marT="34290" marB="34290"/>
                </a:tc>
                <a:tc>
                  <a:txBody>
                    <a:bodyPr/>
                    <a:lstStyle/>
                    <a:p>
                      <a:r>
                        <a:rPr lang="en-US" sz="1600" dirty="0"/>
                        <a:t>deleting a column erases its information content</a:t>
                      </a:r>
                    </a:p>
                  </a:txBody>
                  <a:tcPr marL="68580" marR="68580" marT="34290" marB="34290"/>
                </a:tc>
                <a:extLst>
                  <a:ext uri="{0D108BD9-81ED-4DB2-BD59-A6C34878D82A}">
                    <a16:rowId xmlns:a16="http://schemas.microsoft.com/office/drawing/2014/main" val="10003"/>
                  </a:ext>
                </a:extLst>
              </a:tr>
              <a:tr h="1050097">
                <a:tc>
                  <a:txBody>
                    <a:bodyPr/>
                    <a:lstStyle/>
                    <a:p>
                      <a:pPr lvl="0"/>
                      <a:r>
                        <a:rPr lang="en-US" sz="1600" dirty="0"/>
                        <a:t>schema design may involve existing data</a:t>
                      </a:r>
                    </a:p>
                    <a:p>
                      <a:pPr lvl="0"/>
                      <a:r>
                        <a:rPr lang="en-US" sz="1600" dirty="0"/>
                        <a:t>- schema inference from data</a:t>
                      </a:r>
                    </a:p>
                    <a:p>
                      <a:pPr marL="0" lvl="0" indent="0">
                        <a:buFontTx/>
                        <a:buNone/>
                      </a:pPr>
                      <a:r>
                        <a:rPr lang="en-US" sz="1600" dirty="0"/>
                        <a:t>- data mining ⤳ schema elements</a:t>
                      </a:r>
                    </a:p>
                  </a:txBody>
                  <a:tcPr marL="68580" marR="68580" marT="34290" marB="34290"/>
                </a:tc>
                <a:tc>
                  <a:txBody>
                    <a:bodyPr/>
                    <a:lstStyle/>
                    <a:p>
                      <a:r>
                        <a:rPr lang="en-US" sz="1600" dirty="0"/>
                        <a:t>schema</a:t>
                      </a:r>
                      <a:r>
                        <a:rPr lang="en-US" sz="1600" baseline="0" dirty="0"/>
                        <a:t> design is based on a conceptual analysis. It must be completed before creating the first data element</a:t>
                      </a:r>
                      <a:endParaRPr lang="en-US" sz="1600" dirty="0"/>
                    </a:p>
                  </a:txBody>
                  <a:tcPr marL="68580" marR="68580" marT="34290" marB="3429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5451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CE6C-19D1-064C-AFAC-34878431B172}"/>
              </a:ext>
            </a:extLst>
          </p:cNvPr>
          <p:cNvSpPr>
            <a:spLocks noGrp="1"/>
          </p:cNvSpPr>
          <p:nvPr>
            <p:ph type="title"/>
          </p:nvPr>
        </p:nvSpPr>
        <p:spPr/>
        <p:txBody>
          <a:bodyPr/>
          <a:lstStyle/>
          <a:p>
            <a:r>
              <a:rPr lang="en-US" dirty="0"/>
              <a:t>RDF Schema (RDFS)</a:t>
            </a:r>
          </a:p>
        </p:txBody>
      </p:sp>
      <p:sp>
        <p:nvSpPr>
          <p:cNvPr id="3" name="Content Placeholder 2">
            <a:extLst>
              <a:ext uri="{FF2B5EF4-FFF2-40B4-BE49-F238E27FC236}">
                <a16:creationId xmlns:a16="http://schemas.microsoft.com/office/drawing/2014/main" id="{6CE016EA-E063-1E45-A290-A505C36CC78E}"/>
              </a:ext>
            </a:extLst>
          </p:cNvPr>
          <p:cNvSpPr>
            <a:spLocks noGrp="1"/>
          </p:cNvSpPr>
          <p:nvPr>
            <p:ph idx="1"/>
          </p:nvPr>
        </p:nvSpPr>
        <p:spPr/>
        <p:txBody>
          <a:bodyPr/>
          <a:lstStyle/>
          <a:p>
            <a:pPr marL="0" indent="0">
              <a:buNone/>
            </a:pPr>
            <a:r>
              <a:rPr lang="en-US" dirty="0"/>
              <a:t>A </a:t>
            </a:r>
            <a:r>
              <a:rPr lang="en-US" b="1" dirty="0"/>
              <a:t>vocabulary</a:t>
            </a:r>
            <a:r>
              <a:rPr lang="en-US" dirty="0"/>
              <a:t> for structuring RDF graphs</a:t>
            </a:r>
          </a:p>
          <a:p>
            <a:endParaRPr lang="en-US" dirty="0"/>
          </a:p>
          <a:p>
            <a:pPr marL="0" indent="0">
              <a:buNone/>
            </a:pPr>
            <a:r>
              <a:rPr lang="en-US" dirty="0"/>
              <a:t>	Defined in </a:t>
            </a:r>
            <a:r>
              <a:rPr lang="en-US" dirty="0">
                <a:hlinkClick r:id="rId2"/>
              </a:rPr>
              <a:t>https://www.w3.org/TR/rdf-schema/</a:t>
            </a:r>
            <a:endParaRPr lang="en-US" dirty="0"/>
          </a:p>
          <a:p>
            <a:pPr marL="0" indent="0">
              <a:buNone/>
            </a:pPr>
            <a:endParaRPr lang="en-US" dirty="0"/>
          </a:p>
          <a:p>
            <a:pPr marL="0" indent="0">
              <a:buNone/>
            </a:pPr>
            <a:r>
              <a:rPr lang="en-US" dirty="0"/>
              <a:t>Usual prefix: </a:t>
            </a:r>
            <a:r>
              <a:rPr lang="en-US" b="1" dirty="0" err="1">
                <a:solidFill>
                  <a:srgbClr val="31B800"/>
                </a:solidFill>
              </a:rPr>
              <a:t>rdfs</a:t>
            </a:r>
            <a:r>
              <a:rPr lang="en-US" dirty="0"/>
              <a:t> : &lt;</a:t>
            </a:r>
            <a:r>
              <a:rPr lang="en-AU" dirty="0">
                <a:solidFill>
                  <a:srgbClr val="0070C0"/>
                </a:solidFill>
              </a:rPr>
              <a:t>http://www.w3.org/2000/01/</a:t>
            </a:r>
            <a:r>
              <a:rPr lang="en-AU" dirty="0" err="1">
                <a:solidFill>
                  <a:srgbClr val="0070C0"/>
                </a:solidFill>
              </a:rPr>
              <a:t>rdf</a:t>
            </a:r>
            <a:r>
              <a:rPr lang="en-AU" dirty="0">
                <a:solidFill>
                  <a:srgbClr val="0070C0"/>
                </a:solidFill>
              </a:rPr>
              <a:t>-schema#&gt;</a:t>
            </a:r>
            <a:endParaRPr lang="en-US" dirty="0"/>
          </a:p>
        </p:txBody>
      </p:sp>
      <p:sp>
        <p:nvSpPr>
          <p:cNvPr id="4" name="Date Placeholder 3">
            <a:extLst>
              <a:ext uri="{FF2B5EF4-FFF2-40B4-BE49-F238E27FC236}">
                <a16:creationId xmlns:a16="http://schemas.microsoft.com/office/drawing/2014/main" id="{87AE8569-9993-DF4B-8A26-31A52583B12D}"/>
              </a:ext>
            </a:extLst>
          </p:cNvPr>
          <p:cNvSpPr>
            <a:spLocks noGrp="1"/>
          </p:cNvSpPr>
          <p:nvPr>
            <p:ph type="dt" sz="half" idx="10"/>
          </p:nvPr>
        </p:nvSpPr>
        <p:spPr/>
        <p:txBody>
          <a:bodyPr/>
          <a:lstStyle/>
          <a:p>
            <a:r>
              <a:rPr lang="fr-CH"/>
              <a:t>Université de Genève - G. Falquet</a:t>
            </a:r>
            <a:endParaRPr lang="en-US"/>
          </a:p>
        </p:txBody>
      </p:sp>
      <p:sp>
        <p:nvSpPr>
          <p:cNvPr id="5" name="Footer Placeholder 4">
            <a:extLst>
              <a:ext uri="{FF2B5EF4-FFF2-40B4-BE49-F238E27FC236}">
                <a16:creationId xmlns:a16="http://schemas.microsoft.com/office/drawing/2014/main" id="{5D21916C-FBCC-F447-B8E2-6FDF5B558E26}"/>
              </a:ext>
            </a:extLst>
          </p:cNvPr>
          <p:cNvSpPr>
            <a:spLocks noGrp="1"/>
          </p:cNvSpPr>
          <p:nvPr>
            <p:ph type="ftr" sz="quarter" idx="11"/>
          </p:nvPr>
        </p:nvSpPr>
        <p:spPr/>
        <p:txBody>
          <a:bodyPr/>
          <a:lstStyle/>
          <a:p>
            <a:r>
              <a:rPr lang="en-US"/>
              <a:t>RDFS</a:t>
            </a:r>
          </a:p>
        </p:txBody>
      </p:sp>
      <p:sp>
        <p:nvSpPr>
          <p:cNvPr id="6" name="Slide Number Placeholder 5">
            <a:extLst>
              <a:ext uri="{FF2B5EF4-FFF2-40B4-BE49-F238E27FC236}">
                <a16:creationId xmlns:a16="http://schemas.microsoft.com/office/drawing/2014/main" id="{0097C62D-1356-504A-A866-F4299AB2D92C}"/>
              </a:ext>
            </a:extLst>
          </p:cNvPr>
          <p:cNvSpPr>
            <a:spLocks noGrp="1"/>
          </p:cNvSpPr>
          <p:nvPr>
            <p:ph type="sldNum" sz="quarter" idx="12"/>
          </p:nvPr>
        </p:nvSpPr>
        <p:spPr/>
        <p:txBody>
          <a:bodyPr/>
          <a:lstStyle/>
          <a:p>
            <a:fld id="{3EE69ED5-8993-1341-80BA-61547B2BEEE6}" type="slidenum">
              <a:rPr lang="en-US" smtClean="0"/>
              <a:t>2</a:t>
            </a:fld>
            <a:endParaRPr lang="en-US"/>
          </a:p>
        </p:txBody>
      </p:sp>
    </p:spTree>
    <p:extLst>
      <p:ext uri="{BB962C8B-B14F-4D97-AF65-F5344CB8AC3E}">
        <p14:creationId xmlns:p14="http://schemas.microsoft.com/office/powerpoint/2010/main" val="1575037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RDF Schemas and Database Schemas</a:t>
            </a:r>
          </a:p>
        </p:txBody>
      </p:sp>
      <p:sp>
        <p:nvSpPr>
          <p:cNvPr id="6" name="Content Placeholder 5"/>
          <p:cNvSpPr>
            <a:spLocks noGrp="1"/>
          </p:cNvSpPr>
          <p:nvPr>
            <p:ph idx="1"/>
          </p:nvPr>
        </p:nvSpPr>
        <p:spPr/>
        <p:txBody>
          <a:bodyPr>
            <a:normAutofit/>
          </a:bodyPr>
          <a:lstStyle/>
          <a:p>
            <a:pPr marL="0" indent="0">
              <a:buNone/>
            </a:pPr>
            <a:r>
              <a:rPr lang="en-US" b="1" dirty="0"/>
              <a:t>RDF schema are for inferring facts, not for constraining values</a:t>
            </a:r>
          </a:p>
          <a:p>
            <a:pPr marL="0" indent="0">
              <a:buNone/>
            </a:pPr>
            <a:endParaRPr lang="en-US" b="1" dirty="0"/>
          </a:p>
          <a:p>
            <a:pPr marL="342900" lvl="1" indent="0">
              <a:buNone/>
            </a:pPr>
            <a:r>
              <a:rPr lang="en-US" dirty="0" err="1">
                <a:solidFill>
                  <a:srgbClr val="000000"/>
                </a:solidFill>
                <a:latin typeface="CMU Typewriter Text Regular"/>
                <a:cs typeface="CMU Typewriter Text Regular"/>
              </a:rPr>
              <a:t>ex:hasOwner</a:t>
            </a:r>
            <a:r>
              <a:rPr lang="en-US" dirty="0">
                <a:solidFill>
                  <a:srgbClr val="000000"/>
                </a:solidFill>
                <a:latin typeface="CMU Typewriter Text Regular"/>
                <a:cs typeface="CMU Typewriter Text Regular"/>
              </a:rPr>
              <a:t> </a:t>
            </a:r>
            <a:r>
              <a:rPr lang="en-US" dirty="0" err="1">
                <a:solidFill>
                  <a:srgbClr val="0000FF"/>
                </a:solidFill>
                <a:latin typeface="CMU Typewriter Text Regular"/>
                <a:cs typeface="CMU Typewriter Text Regular"/>
              </a:rPr>
              <a:t>rdfs:range</a:t>
            </a:r>
            <a:r>
              <a:rPr lang="en-US" dirty="0">
                <a:solidFill>
                  <a:srgbClr val="000000"/>
                </a:solidFill>
                <a:latin typeface="CMU Typewriter Text Regular"/>
                <a:cs typeface="CMU Typewriter Text Regular"/>
              </a:rPr>
              <a:t> </a:t>
            </a:r>
            <a:r>
              <a:rPr lang="en-US" dirty="0" err="1">
                <a:solidFill>
                  <a:srgbClr val="000000"/>
                </a:solidFill>
                <a:latin typeface="CMU Typewriter Text Regular"/>
                <a:cs typeface="CMU Typewriter Text Regular"/>
              </a:rPr>
              <a:t>ex:Person</a:t>
            </a:r>
            <a:endParaRPr lang="en-US" dirty="0">
              <a:solidFill>
                <a:srgbClr val="000000"/>
              </a:solidFill>
              <a:latin typeface="CMU Typewriter Text Regular"/>
              <a:cs typeface="CMU Typewriter Text Regular"/>
            </a:endParaRPr>
          </a:p>
          <a:p>
            <a:pPr marL="342900" lvl="1" indent="0">
              <a:buNone/>
            </a:pPr>
            <a:r>
              <a:rPr lang="en-US" dirty="0">
                <a:latin typeface="CMU Typewriter Text Regular"/>
                <a:cs typeface="CMU Typewriter Text Regular"/>
              </a:rPr>
              <a:t>ex:catToy1 </a:t>
            </a:r>
            <a:r>
              <a:rPr lang="en-US" dirty="0" err="1">
                <a:latin typeface="CMU Typewriter Text Regular"/>
                <a:cs typeface="CMU Typewriter Text Regular"/>
              </a:rPr>
              <a:t>ex:hasOwner</a:t>
            </a:r>
            <a:r>
              <a:rPr lang="en-US" dirty="0">
                <a:latin typeface="CMU Typewriter Text Regular"/>
                <a:cs typeface="CMU Typewriter Text Regular"/>
              </a:rPr>
              <a:t> </a:t>
            </a:r>
            <a:r>
              <a:rPr lang="en-US" dirty="0" err="1">
                <a:latin typeface="CMU Typewriter Text Regular"/>
                <a:cs typeface="CMU Typewriter Text Regular"/>
              </a:rPr>
              <a:t>ex:Felix</a:t>
            </a:r>
            <a:endParaRPr lang="en-US" dirty="0">
              <a:latin typeface="CMU Typewriter Text Regular"/>
              <a:cs typeface="CMU Typewriter Text Regular"/>
            </a:endParaRPr>
          </a:p>
          <a:p>
            <a:pPr marL="342900" lvl="1" indent="0">
              <a:buNone/>
            </a:pPr>
            <a:r>
              <a:rPr lang="en-US" dirty="0" err="1">
                <a:latin typeface="CMU Typewriter Text Regular"/>
                <a:cs typeface="CMU Typewriter Text Regular"/>
              </a:rPr>
              <a:t>ex:Felix</a:t>
            </a:r>
            <a:r>
              <a:rPr lang="en-US" dirty="0">
                <a:latin typeface="CMU Typewriter Text Regular"/>
                <a:cs typeface="CMU Typewriter Text Regular"/>
              </a:rPr>
              <a:t> </a:t>
            </a:r>
            <a:r>
              <a:rPr lang="en-US" dirty="0" err="1">
                <a:solidFill>
                  <a:srgbClr val="0000FF"/>
                </a:solidFill>
                <a:latin typeface="CMU Typewriter Text Regular"/>
                <a:cs typeface="CMU Typewriter Text Regular"/>
              </a:rPr>
              <a:t>rdf:type</a:t>
            </a:r>
            <a:r>
              <a:rPr lang="en-US" dirty="0">
                <a:latin typeface="CMU Typewriter Text Regular"/>
                <a:cs typeface="CMU Typewriter Text Regular"/>
              </a:rPr>
              <a:t> </a:t>
            </a:r>
            <a:r>
              <a:rPr lang="en-US" dirty="0" err="1">
                <a:latin typeface="CMU Typewriter Text Regular"/>
                <a:cs typeface="CMU Typewriter Text Regular"/>
              </a:rPr>
              <a:t>ex:Cat</a:t>
            </a:r>
            <a:endParaRPr lang="en-US" dirty="0">
              <a:latin typeface="CMU Typewriter Text Regular"/>
              <a:cs typeface="CMU Typewriter Text Regular"/>
            </a:endParaRPr>
          </a:p>
          <a:p>
            <a:pPr marL="342900" lvl="1" indent="0">
              <a:buNone/>
            </a:pPr>
            <a:endParaRPr lang="en-US" dirty="0">
              <a:latin typeface="CMU Typewriter Text Regular"/>
              <a:cs typeface="CMU Typewriter Text Regular"/>
            </a:endParaRPr>
          </a:p>
          <a:p>
            <a:pPr marL="685800" lvl="1" indent="-342900">
              <a:buFont typeface="+mj-lt"/>
              <a:buAutoNum type="arabicPeriod"/>
            </a:pPr>
            <a:r>
              <a:rPr lang="en-US" dirty="0"/>
              <a:t>this is a legal RDFS graph</a:t>
            </a:r>
          </a:p>
          <a:p>
            <a:pPr marL="685800" lvl="1" indent="-342900">
              <a:buFont typeface="+mj-lt"/>
              <a:buAutoNum type="arabicPeriod"/>
            </a:pPr>
            <a:r>
              <a:rPr lang="en-US" dirty="0"/>
              <a:t>it entails </a:t>
            </a:r>
            <a:r>
              <a:rPr lang="en-US" dirty="0" err="1">
                <a:latin typeface="CMU Typewriter Text Regular"/>
                <a:cs typeface="CMU Typewriter Text Regular"/>
              </a:rPr>
              <a:t>ex:Felix</a:t>
            </a:r>
            <a:r>
              <a:rPr lang="en-US" dirty="0">
                <a:latin typeface="CMU Typewriter Text Regular"/>
                <a:cs typeface="CMU Typewriter Text Regular"/>
              </a:rPr>
              <a:t> </a:t>
            </a:r>
            <a:r>
              <a:rPr lang="en-US" dirty="0" err="1">
                <a:solidFill>
                  <a:srgbClr val="0000FF"/>
                </a:solidFill>
                <a:latin typeface="CMU Typewriter Text Regular"/>
                <a:cs typeface="CMU Typewriter Text Regular"/>
              </a:rPr>
              <a:t>rdf:type</a:t>
            </a:r>
            <a:r>
              <a:rPr lang="en-US" dirty="0">
                <a:latin typeface="CMU Typewriter Text Regular"/>
                <a:cs typeface="CMU Typewriter Text Regular"/>
              </a:rPr>
              <a:t> </a:t>
            </a:r>
            <a:r>
              <a:rPr lang="en-US" dirty="0" err="1">
                <a:latin typeface="CMU Typewriter Text Regular"/>
                <a:cs typeface="CMU Typewriter Text Regular"/>
              </a:rPr>
              <a:t>ex:Person</a:t>
            </a:r>
            <a:r>
              <a:rPr lang="en-US" dirty="0"/>
              <a:t> </a:t>
            </a:r>
          </a:p>
          <a:p>
            <a:pPr marL="685800" lvl="1" indent="-342900">
              <a:buFont typeface="+mj-lt"/>
              <a:buAutoNum type="arabicPeriod"/>
            </a:pPr>
            <a:endParaRPr lang="en-US" dirty="0"/>
          </a:p>
          <a:p>
            <a:pPr marL="300038">
              <a:buFont typeface="Symbol" charset="0"/>
              <a:buChar char=""/>
            </a:pPr>
            <a:r>
              <a:rPr lang="en-US" dirty="0"/>
              <a:t>the schema plays a role in query answering</a:t>
            </a:r>
          </a:p>
          <a:p>
            <a:pPr marL="600075" lvl="1">
              <a:buFont typeface="Symbol" charset="0"/>
              <a:buChar char=""/>
            </a:pPr>
            <a:r>
              <a:rPr lang="en-US" dirty="0"/>
              <a:t> adding schema elements may add results to a query</a:t>
            </a:r>
          </a:p>
        </p:txBody>
      </p:sp>
      <p:sp>
        <p:nvSpPr>
          <p:cNvPr id="3" name="Date Placeholder 2"/>
          <p:cNvSpPr>
            <a:spLocks noGrp="1"/>
          </p:cNvSpPr>
          <p:nvPr>
            <p:ph type="dt" sz="half" idx="10"/>
          </p:nvPr>
        </p:nvSpPr>
        <p:spPr/>
        <p:txBody>
          <a:bodyPr/>
          <a:lstStyle/>
          <a:p>
            <a:r>
              <a:rPr lang="fr-CH"/>
              <a:t>Université de Genève - G. Falquet</a:t>
            </a:r>
            <a:endParaRPr lang="en-US"/>
          </a:p>
        </p:txBody>
      </p:sp>
      <p:sp>
        <p:nvSpPr>
          <p:cNvPr id="4" name="Footer Placeholder 3"/>
          <p:cNvSpPr>
            <a:spLocks noGrp="1"/>
          </p:cNvSpPr>
          <p:nvPr>
            <p:ph type="ftr" sz="quarter" idx="11"/>
          </p:nvPr>
        </p:nvSpPr>
        <p:spPr/>
        <p:txBody>
          <a:bodyPr/>
          <a:lstStyle/>
          <a:p>
            <a:r>
              <a:rPr lang="en-US"/>
              <a:t>RDFS</a:t>
            </a:r>
          </a:p>
        </p:txBody>
      </p:sp>
      <p:sp>
        <p:nvSpPr>
          <p:cNvPr id="5" name="Slide Number Placeholder 4"/>
          <p:cNvSpPr>
            <a:spLocks noGrp="1"/>
          </p:cNvSpPr>
          <p:nvPr>
            <p:ph type="sldNum" sz="quarter" idx="12"/>
          </p:nvPr>
        </p:nvSpPr>
        <p:spPr/>
        <p:txBody>
          <a:bodyPr/>
          <a:lstStyle/>
          <a:p>
            <a:fld id="{3EE69ED5-8993-1341-80BA-61547B2BEEE6}" type="slidenum">
              <a:rPr lang="en-US" smtClean="0"/>
              <a:t>20</a:t>
            </a:fld>
            <a:endParaRPr lang="en-US"/>
          </a:p>
        </p:txBody>
      </p:sp>
    </p:spTree>
    <p:extLst>
      <p:ext uri="{BB962C8B-B14F-4D97-AF65-F5344CB8AC3E}">
        <p14:creationId xmlns:p14="http://schemas.microsoft.com/office/powerpoint/2010/main" val="3285748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2D0A-54BD-444E-AB93-CFFECBA65264}"/>
              </a:ext>
            </a:extLst>
          </p:cNvPr>
          <p:cNvSpPr>
            <a:spLocks noGrp="1"/>
          </p:cNvSpPr>
          <p:nvPr>
            <p:ph type="title"/>
          </p:nvPr>
        </p:nvSpPr>
        <p:spPr/>
        <p:txBody>
          <a:bodyPr/>
          <a:lstStyle/>
          <a:p>
            <a:r>
              <a:rPr lang="en-CH" dirty="0"/>
              <a:t>multiple domain/range </a:t>
            </a:r>
          </a:p>
        </p:txBody>
      </p:sp>
      <p:sp>
        <p:nvSpPr>
          <p:cNvPr id="3" name="Content Placeholder 2">
            <a:extLst>
              <a:ext uri="{FF2B5EF4-FFF2-40B4-BE49-F238E27FC236}">
                <a16:creationId xmlns:a16="http://schemas.microsoft.com/office/drawing/2014/main" id="{08B9B288-958B-CE4E-99C2-792C9BB09B70}"/>
              </a:ext>
            </a:extLst>
          </p:cNvPr>
          <p:cNvSpPr>
            <a:spLocks noGrp="1"/>
          </p:cNvSpPr>
          <p:nvPr>
            <p:ph idx="1"/>
          </p:nvPr>
        </p:nvSpPr>
        <p:spPr/>
        <p:txBody>
          <a:bodyPr/>
          <a:lstStyle/>
          <a:p>
            <a:pPr marL="342900" lvl="1" indent="0">
              <a:buNone/>
            </a:pPr>
            <a:r>
              <a:rPr lang="en-US" dirty="0" err="1">
                <a:solidFill>
                  <a:srgbClr val="000000"/>
                </a:solidFill>
                <a:latin typeface="CMU Typewriter Text Regular"/>
                <a:cs typeface="CMU Typewriter Text Regular"/>
              </a:rPr>
              <a:t>ex:hasOwner</a:t>
            </a:r>
            <a:r>
              <a:rPr lang="en-US" dirty="0">
                <a:solidFill>
                  <a:srgbClr val="000000"/>
                </a:solidFill>
                <a:latin typeface="CMU Typewriter Text Regular"/>
                <a:cs typeface="CMU Typewriter Text Regular"/>
              </a:rPr>
              <a:t> </a:t>
            </a:r>
            <a:r>
              <a:rPr lang="en-US" dirty="0" err="1">
                <a:solidFill>
                  <a:srgbClr val="0000FF"/>
                </a:solidFill>
                <a:latin typeface="CMU Typewriter Text Regular"/>
                <a:cs typeface="CMU Typewriter Text Regular"/>
              </a:rPr>
              <a:t>rdfs:domain</a:t>
            </a:r>
            <a:r>
              <a:rPr lang="en-US" dirty="0">
                <a:solidFill>
                  <a:srgbClr val="000000"/>
                </a:solidFill>
                <a:latin typeface="CMU Typewriter Text Regular"/>
                <a:cs typeface="CMU Typewriter Text Regular"/>
              </a:rPr>
              <a:t> </a:t>
            </a:r>
            <a:r>
              <a:rPr lang="en-US" dirty="0" err="1">
                <a:solidFill>
                  <a:srgbClr val="000000"/>
                </a:solidFill>
                <a:latin typeface="CMU Typewriter Text Regular"/>
                <a:cs typeface="CMU Typewriter Text Regular"/>
              </a:rPr>
              <a:t>ex:Cat</a:t>
            </a:r>
            <a:endParaRPr lang="en-US" dirty="0">
              <a:solidFill>
                <a:srgbClr val="000000"/>
              </a:solidFill>
              <a:latin typeface="CMU Typewriter Text Regular"/>
              <a:cs typeface="CMU Typewriter Text Regular"/>
            </a:endParaRPr>
          </a:p>
          <a:p>
            <a:pPr marL="342900" lvl="1" indent="0">
              <a:buNone/>
            </a:pPr>
            <a:r>
              <a:rPr lang="en-US" dirty="0" err="1">
                <a:solidFill>
                  <a:srgbClr val="000000"/>
                </a:solidFill>
                <a:latin typeface="CMU Typewriter Text Regular"/>
                <a:cs typeface="CMU Typewriter Text Regular"/>
              </a:rPr>
              <a:t>ex:hasOwner</a:t>
            </a:r>
            <a:r>
              <a:rPr lang="en-US" dirty="0">
                <a:solidFill>
                  <a:srgbClr val="000000"/>
                </a:solidFill>
                <a:latin typeface="CMU Typewriter Text Regular"/>
                <a:cs typeface="CMU Typewriter Text Regular"/>
              </a:rPr>
              <a:t> </a:t>
            </a:r>
            <a:r>
              <a:rPr lang="en-US" dirty="0" err="1">
                <a:solidFill>
                  <a:srgbClr val="0000FF"/>
                </a:solidFill>
                <a:latin typeface="CMU Typewriter Text Regular"/>
                <a:cs typeface="CMU Typewriter Text Regular"/>
              </a:rPr>
              <a:t>rdfs:domain</a:t>
            </a:r>
            <a:r>
              <a:rPr lang="en-US" dirty="0">
                <a:solidFill>
                  <a:srgbClr val="000000"/>
                </a:solidFill>
                <a:latin typeface="CMU Typewriter Text Regular"/>
                <a:cs typeface="CMU Typewriter Text Regular"/>
              </a:rPr>
              <a:t> </a:t>
            </a:r>
            <a:r>
              <a:rPr lang="en-US" dirty="0" err="1">
                <a:solidFill>
                  <a:srgbClr val="000000"/>
                </a:solidFill>
                <a:latin typeface="CMU Typewriter Text Regular"/>
                <a:cs typeface="CMU Typewriter Text Regular"/>
              </a:rPr>
              <a:t>ex:Dog</a:t>
            </a:r>
            <a:endParaRPr lang="en-US" dirty="0">
              <a:solidFill>
                <a:srgbClr val="000000"/>
              </a:solidFill>
              <a:latin typeface="CMU Typewriter Text Regular"/>
              <a:cs typeface="CMU Typewriter Text Regular"/>
            </a:endParaRPr>
          </a:p>
          <a:p>
            <a:pPr marL="342900" lvl="1" indent="0">
              <a:buNone/>
            </a:pPr>
            <a:r>
              <a:rPr lang="en-US" dirty="0" err="1">
                <a:solidFill>
                  <a:srgbClr val="000000"/>
                </a:solidFill>
                <a:latin typeface="CMU Typewriter Text Regular"/>
                <a:cs typeface="CMU Typewriter Text Regular"/>
              </a:rPr>
              <a:t>ex:hasOwner</a:t>
            </a:r>
            <a:r>
              <a:rPr lang="en-US" dirty="0">
                <a:solidFill>
                  <a:srgbClr val="000000"/>
                </a:solidFill>
                <a:latin typeface="CMU Typewriter Text Regular"/>
                <a:cs typeface="CMU Typewriter Text Regular"/>
              </a:rPr>
              <a:t> </a:t>
            </a:r>
            <a:r>
              <a:rPr lang="en-US" dirty="0" err="1">
                <a:solidFill>
                  <a:srgbClr val="0000FF"/>
                </a:solidFill>
                <a:latin typeface="CMU Typewriter Text Regular"/>
                <a:cs typeface="CMU Typewriter Text Regular"/>
              </a:rPr>
              <a:t>rdfs:domain</a:t>
            </a:r>
            <a:r>
              <a:rPr lang="en-US" dirty="0">
                <a:solidFill>
                  <a:srgbClr val="000000"/>
                </a:solidFill>
                <a:latin typeface="CMU Typewriter Text Regular"/>
                <a:cs typeface="CMU Typewriter Text Regular"/>
              </a:rPr>
              <a:t> </a:t>
            </a:r>
            <a:r>
              <a:rPr lang="en-US" dirty="0" err="1">
                <a:solidFill>
                  <a:srgbClr val="000000"/>
                </a:solidFill>
                <a:latin typeface="CMU Typewriter Text Regular"/>
                <a:cs typeface="CMU Typewriter Text Regular"/>
              </a:rPr>
              <a:t>ex:Car</a:t>
            </a:r>
            <a:endParaRPr lang="en-US" dirty="0">
              <a:solidFill>
                <a:srgbClr val="000000"/>
              </a:solidFill>
              <a:latin typeface="CMU Typewriter Text Regular"/>
              <a:cs typeface="CMU Typewriter Text Regular"/>
            </a:endParaRPr>
          </a:p>
          <a:p>
            <a:pPr marL="342900" lvl="1" indent="0">
              <a:buNone/>
            </a:pPr>
            <a:r>
              <a:rPr lang="en-US" dirty="0" err="1">
                <a:latin typeface="CMU Typewriter Text Regular"/>
                <a:cs typeface="CMU Typewriter Text Regular"/>
              </a:rPr>
              <a:t>ex:Felix</a:t>
            </a:r>
            <a:r>
              <a:rPr lang="en-US" dirty="0">
                <a:latin typeface="CMU Typewriter Text Regular"/>
                <a:cs typeface="CMU Typewriter Text Regular"/>
              </a:rPr>
              <a:t> </a:t>
            </a:r>
            <a:r>
              <a:rPr lang="en-US" dirty="0" err="1">
                <a:latin typeface="CMU Typewriter Text Regular"/>
                <a:cs typeface="CMU Typewriter Text Regular"/>
              </a:rPr>
              <a:t>ex:hasOwner</a:t>
            </a:r>
            <a:r>
              <a:rPr lang="en-US" dirty="0">
                <a:latin typeface="CMU Typewriter Text Regular"/>
                <a:cs typeface="CMU Typewriter Text Regular"/>
              </a:rPr>
              <a:t> </a:t>
            </a:r>
            <a:r>
              <a:rPr lang="en-US" dirty="0" err="1">
                <a:latin typeface="CMU Typewriter Text Regular"/>
                <a:cs typeface="CMU Typewriter Text Regular"/>
              </a:rPr>
              <a:t>ex:Lena</a:t>
            </a:r>
            <a:endParaRPr lang="en-US" dirty="0">
              <a:latin typeface="CMU Typewriter Text Regular"/>
              <a:cs typeface="CMU Typewriter Text Regular"/>
            </a:endParaRPr>
          </a:p>
          <a:p>
            <a:pPr marL="342900" lvl="1" indent="0">
              <a:buNone/>
            </a:pPr>
            <a:endParaRPr lang="en-US" dirty="0">
              <a:latin typeface="CMU Typewriter Text Regular"/>
              <a:cs typeface="CMU Typewriter Text Regular"/>
            </a:endParaRPr>
          </a:p>
          <a:p>
            <a:pPr marL="0" indent="0">
              <a:buNone/>
            </a:pPr>
            <a:r>
              <a:rPr lang="en-US" dirty="0">
                <a:latin typeface="CMU SANS SERIF" panose="02000603000000000000" pitchFamily="2" charset="0"/>
                <a:ea typeface="CMU SANS SERIF" panose="02000603000000000000" pitchFamily="2" charset="0"/>
                <a:cs typeface="CMU SANS SERIF" panose="02000603000000000000" pitchFamily="2" charset="0"/>
              </a:rPr>
              <a:t>entails</a:t>
            </a:r>
          </a:p>
          <a:p>
            <a:pPr marL="342900" lvl="1" indent="0">
              <a:buNone/>
            </a:pPr>
            <a:r>
              <a:rPr lang="en-US" dirty="0" err="1">
                <a:latin typeface="CMU Typewriter Text Regular"/>
                <a:cs typeface="CMU Typewriter Text Regular"/>
              </a:rPr>
              <a:t>ex:Felix</a:t>
            </a:r>
            <a:r>
              <a:rPr lang="en-US" dirty="0">
                <a:latin typeface="CMU Typewriter Text Regular"/>
                <a:cs typeface="CMU Typewriter Text Regular"/>
              </a:rPr>
              <a:t> </a:t>
            </a:r>
            <a:r>
              <a:rPr lang="en-US" dirty="0" err="1">
                <a:solidFill>
                  <a:srgbClr val="0000FF"/>
                </a:solidFill>
                <a:latin typeface="CMU Typewriter Text Regular"/>
                <a:cs typeface="CMU Typewriter Text Regular"/>
              </a:rPr>
              <a:t>rdf:type</a:t>
            </a:r>
            <a:r>
              <a:rPr lang="en-US" dirty="0">
                <a:latin typeface="CMU Typewriter Text Regular"/>
                <a:cs typeface="CMU Typewriter Text Regular"/>
              </a:rPr>
              <a:t> </a:t>
            </a:r>
            <a:r>
              <a:rPr lang="en-US" dirty="0" err="1">
                <a:latin typeface="CMU Typewriter Text Regular"/>
                <a:cs typeface="CMU Typewriter Text Regular"/>
              </a:rPr>
              <a:t>ex:Cat</a:t>
            </a:r>
            <a:endParaRPr lang="en-US" dirty="0">
              <a:latin typeface="CMU Typewriter Text Regular"/>
              <a:cs typeface="CMU Typewriter Text Regular"/>
            </a:endParaRPr>
          </a:p>
          <a:p>
            <a:pPr marL="342900" lvl="1" indent="0">
              <a:buNone/>
            </a:pPr>
            <a:r>
              <a:rPr lang="en-US" dirty="0" err="1">
                <a:latin typeface="CMU Typewriter Text Regular"/>
                <a:cs typeface="CMU Typewriter Text Regular"/>
              </a:rPr>
              <a:t>ex:Felix</a:t>
            </a:r>
            <a:r>
              <a:rPr lang="en-US" dirty="0">
                <a:latin typeface="CMU Typewriter Text Regular"/>
                <a:cs typeface="CMU Typewriter Text Regular"/>
              </a:rPr>
              <a:t> </a:t>
            </a:r>
            <a:r>
              <a:rPr lang="en-US" dirty="0" err="1">
                <a:solidFill>
                  <a:srgbClr val="0000FF"/>
                </a:solidFill>
                <a:latin typeface="CMU Typewriter Text Regular"/>
                <a:cs typeface="CMU Typewriter Text Regular"/>
              </a:rPr>
              <a:t>rdf:type</a:t>
            </a:r>
            <a:r>
              <a:rPr lang="en-US" dirty="0">
                <a:latin typeface="CMU Typewriter Text Regular"/>
                <a:cs typeface="CMU Typewriter Text Regular"/>
              </a:rPr>
              <a:t> </a:t>
            </a:r>
            <a:r>
              <a:rPr lang="en-US" dirty="0" err="1">
                <a:latin typeface="CMU Typewriter Text Regular"/>
                <a:cs typeface="CMU Typewriter Text Regular"/>
              </a:rPr>
              <a:t>ex:Dog</a:t>
            </a:r>
            <a:endParaRPr lang="en-US" dirty="0">
              <a:latin typeface="CMU Typewriter Text Regular"/>
              <a:cs typeface="CMU Typewriter Text Regular"/>
            </a:endParaRPr>
          </a:p>
          <a:p>
            <a:pPr marL="342900" lvl="1" indent="0">
              <a:buNone/>
            </a:pPr>
            <a:r>
              <a:rPr lang="en-US" dirty="0" err="1">
                <a:latin typeface="CMU Typewriter Text Regular"/>
                <a:cs typeface="CMU Typewriter Text Regular"/>
              </a:rPr>
              <a:t>ex:Felix</a:t>
            </a:r>
            <a:r>
              <a:rPr lang="en-US" dirty="0">
                <a:latin typeface="CMU Typewriter Text Regular"/>
                <a:cs typeface="CMU Typewriter Text Regular"/>
              </a:rPr>
              <a:t> </a:t>
            </a:r>
            <a:r>
              <a:rPr lang="en-US" dirty="0" err="1">
                <a:solidFill>
                  <a:srgbClr val="0000FF"/>
                </a:solidFill>
                <a:latin typeface="CMU Typewriter Text Regular"/>
                <a:cs typeface="CMU Typewriter Text Regular"/>
              </a:rPr>
              <a:t>rdf:type</a:t>
            </a:r>
            <a:r>
              <a:rPr lang="en-US" dirty="0">
                <a:latin typeface="CMU Typewriter Text Regular"/>
                <a:cs typeface="CMU Typewriter Text Regular"/>
              </a:rPr>
              <a:t> </a:t>
            </a:r>
            <a:r>
              <a:rPr lang="en-US" dirty="0" err="1">
                <a:latin typeface="CMU Typewriter Text Regular"/>
                <a:cs typeface="CMU Typewriter Text Regular"/>
              </a:rPr>
              <a:t>ex:Car</a:t>
            </a:r>
            <a:endParaRPr lang="en-US" dirty="0">
              <a:latin typeface="CMU Typewriter Text Regular"/>
              <a:cs typeface="CMU Typewriter Text Regular"/>
            </a:endParaRPr>
          </a:p>
          <a:p>
            <a:pPr marL="342900" lvl="1" indent="0">
              <a:buNone/>
            </a:pPr>
            <a:endParaRPr lang="en-US" dirty="0">
              <a:latin typeface="CMU Typewriter Text Regular"/>
              <a:cs typeface="CMU Typewriter Text Regular"/>
            </a:endParaRPr>
          </a:p>
          <a:p>
            <a:pPr marL="0" indent="0">
              <a:buNone/>
            </a:pPr>
            <a:r>
              <a:rPr lang="en-CH" dirty="0"/>
              <a:t>Probably not the intended semantics</a:t>
            </a:r>
          </a:p>
        </p:txBody>
      </p:sp>
      <p:sp>
        <p:nvSpPr>
          <p:cNvPr id="4" name="Date Placeholder 3">
            <a:extLst>
              <a:ext uri="{FF2B5EF4-FFF2-40B4-BE49-F238E27FC236}">
                <a16:creationId xmlns:a16="http://schemas.microsoft.com/office/drawing/2014/main" id="{09B18BBA-F7C5-DC4C-ABCC-93D9F1223C13}"/>
              </a:ext>
            </a:extLst>
          </p:cNvPr>
          <p:cNvSpPr>
            <a:spLocks noGrp="1"/>
          </p:cNvSpPr>
          <p:nvPr>
            <p:ph type="dt" sz="half" idx="10"/>
          </p:nvPr>
        </p:nvSpPr>
        <p:spPr/>
        <p:txBody>
          <a:bodyPr/>
          <a:lstStyle/>
          <a:p>
            <a:r>
              <a:rPr lang="fr-CH"/>
              <a:t>Université de Genève - G. Falquet</a:t>
            </a:r>
            <a:endParaRPr lang="en-US"/>
          </a:p>
        </p:txBody>
      </p:sp>
      <p:sp>
        <p:nvSpPr>
          <p:cNvPr id="5" name="Footer Placeholder 4">
            <a:extLst>
              <a:ext uri="{FF2B5EF4-FFF2-40B4-BE49-F238E27FC236}">
                <a16:creationId xmlns:a16="http://schemas.microsoft.com/office/drawing/2014/main" id="{5BF60A2C-43A5-9443-A353-F52C728DF21B}"/>
              </a:ext>
            </a:extLst>
          </p:cNvPr>
          <p:cNvSpPr>
            <a:spLocks noGrp="1"/>
          </p:cNvSpPr>
          <p:nvPr>
            <p:ph type="ftr" sz="quarter" idx="11"/>
          </p:nvPr>
        </p:nvSpPr>
        <p:spPr/>
        <p:txBody>
          <a:bodyPr/>
          <a:lstStyle/>
          <a:p>
            <a:r>
              <a:rPr lang="en-US"/>
              <a:t>RDFS</a:t>
            </a:r>
          </a:p>
        </p:txBody>
      </p:sp>
      <p:sp>
        <p:nvSpPr>
          <p:cNvPr id="6" name="Slide Number Placeholder 5">
            <a:extLst>
              <a:ext uri="{FF2B5EF4-FFF2-40B4-BE49-F238E27FC236}">
                <a16:creationId xmlns:a16="http://schemas.microsoft.com/office/drawing/2014/main" id="{1CA5AAE7-A99A-924B-AD04-FB5AFC1A99A9}"/>
              </a:ext>
            </a:extLst>
          </p:cNvPr>
          <p:cNvSpPr>
            <a:spLocks noGrp="1"/>
          </p:cNvSpPr>
          <p:nvPr>
            <p:ph type="sldNum" sz="quarter" idx="12"/>
          </p:nvPr>
        </p:nvSpPr>
        <p:spPr/>
        <p:txBody>
          <a:bodyPr/>
          <a:lstStyle/>
          <a:p>
            <a:fld id="{3EE69ED5-8993-1341-80BA-61547B2BEEE6}" type="slidenum">
              <a:rPr lang="en-US" smtClean="0"/>
              <a:t>21</a:t>
            </a:fld>
            <a:endParaRPr lang="en-US"/>
          </a:p>
        </p:txBody>
      </p:sp>
    </p:spTree>
    <p:extLst>
      <p:ext uri="{BB962C8B-B14F-4D97-AF65-F5344CB8AC3E}">
        <p14:creationId xmlns:p14="http://schemas.microsoft.com/office/powerpoint/2010/main" val="109112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2D0A-54BD-444E-AB93-CFFECBA65264}"/>
              </a:ext>
            </a:extLst>
          </p:cNvPr>
          <p:cNvSpPr>
            <a:spLocks noGrp="1"/>
          </p:cNvSpPr>
          <p:nvPr>
            <p:ph type="title"/>
          </p:nvPr>
        </p:nvSpPr>
        <p:spPr/>
        <p:txBody>
          <a:bodyPr>
            <a:normAutofit fontScale="90000"/>
          </a:bodyPr>
          <a:lstStyle/>
          <a:p>
            <a:r>
              <a:rPr lang="en-CH" dirty="0"/>
              <a:t>to express the fact that the domain of hasOwner is the union of Cat, Dog, and Car, write</a:t>
            </a:r>
          </a:p>
        </p:txBody>
      </p:sp>
      <p:sp>
        <p:nvSpPr>
          <p:cNvPr id="3" name="Content Placeholder 2">
            <a:extLst>
              <a:ext uri="{FF2B5EF4-FFF2-40B4-BE49-F238E27FC236}">
                <a16:creationId xmlns:a16="http://schemas.microsoft.com/office/drawing/2014/main" id="{08B9B288-958B-CE4E-99C2-792C9BB09B70}"/>
              </a:ext>
            </a:extLst>
          </p:cNvPr>
          <p:cNvSpPr>
            <a:spLocks noGrp="1"/>
          </p:cNvSpPr>
          <p:nvPr>
            <p:ph idx="1"/>
          </p:nvPr>
        </p:nvSpPr>
        <p:spPr/>
        <p:txBody>
          <a:bodyPr>
            <a:normAutofit/>
          </a:bodyPr>
          <a:lstStyle/>
          <a:p>
            <a:pPr marL="342900" lvl="1" indent="0">
              <a:buNone/>
            </a:pPr>
            <a:r>
              <a:rPr lang="en-US" dirty="0" err="1">
                <a:solidFill>
                  <a:srgbClr val="000000"/>
                </a:solidFill>
                <a:latin typeface="CMU Typewriter Text Regular"/>
                <a:cs typeface="CMU Typewriter Text Regular"/>
              </a:rPr>
              <a:t>ex:hasOwner</a:t>
            </a:r>
            <a:r>
              <a:rPr lang="en-US" dirty="0">
                <a:solidFill>
                  <a:srgbClr val="000000"/>
                </a:solidFill>
                <a:latin typeface="CMU Typewriter Text Regular"/>
                <a:cs typeface="CMU Typewriter Text Regular"/>
              </a:rPr>
              <a:t> </a:t>
            </a:r>
            <a:r>
              <a:rPr lang="en-US" dirty="0" err="1">
                <a:solidFill>
                  <a:srgbClr val="0000FF"/>
                </a:solidFill>
                <a:latin typeface="CMU Typewriter Text Regular"/>
                <a:cs typeface="CMU Typewriter Text Regular"/>
              </a:rPr>
              <a:t>rdfs:domain</a:t>
            </a:r>
            <a:r>
              <a:rPr lang="en-US" dirty="0">
                <a:solidFill>
                  <a:srgbClr val="000000"/>
                </a:solidFill>
                <a:latin typeface="CMU Typewriter Text Regular"/>
                <a:cs typeface="CMU Typewriter Text Regular"/>
              </a:rPr>
              <a:t> </a:t>
            </a:r>
            <a:r>
              <a:rPr lang="en-US" dirty="0" err="1">
                <a:solidFill>
                  <a:srgbClr val="000000"/>
                </a:solidFill>
                <a:latin typeface="CMU Typewriter Text Regular"/>
                <a:cs typeface="CMU Typewriter Text Regular"/>
              </a:rPr>
              <a:t>ex:OwnedThing</a:t>
            </a:r>
            <a:endParaRPr lang="en-US" dirty="0">
              <a:solidFill>
                <a:srgbClr val="000000"/>
              </a:solidFill>
              <a:latin typeface="CMU Typewriter Text Regular"/>
              <a:cs typeface="CMU Typewriter Text Regular"/>
            </a:endParaRPr>
          </a:p>
          <a:p>
            <a:pPr marL="342900" lvl="1" indent="0">
              <a:buNone/>
            </a:pPr>
            <a:r>
              <a:rPr lang="en-US" dirty="0" err="1">
                <a:solidFill>
                  <a:srgbClr val="000000"/>
                </a:solidFill>
                <a:latin typeface="CMU Typewriter Text Regular"/>
                <a:cs typeface="CMU Typewriter Text Regular"/>
              </a:rPr>
              <a:t>ex:Cat</a:t>
            </a:r>
            <a:r>
              <a:rPr lang="en-US" dirty="0">
                <a:solidFill>
                  <a:srgbClr val="000000"/>
                </a:solidFill>
                <a:latin typeface="CMU Typewriter Text Regular"/>
                <a:cs typeface="CMU Typewriter Text Regular"/>
              </a:rPr>
              <a:t> </a:t>
            </a:r>
            <a:r>
              <a:rPr lang="en-US" dirty="0" err="1">
                <a:solidFill>
                  <a:srgbClr val="0000FF"/>
                </a:solidFill>
                <a:latin typeface="CMU Typewriter Text Regular"/>
                <a:cs typeface="CMU Typewriter Text Regular"/>
              </a:rPr>
              <a:t>rdfs:subClassOf</a:t>
            </a:r>
            <a:r>
              <a:rPr lang="en-US" dirty="0">
                <a:solidFill>
                  <a:srgbClr val="000000"/>
                </a:solidFill>
                <a:latin typeface="CMU Typewriter Text Regular"/>
                <a:cs typeface="CMU Typewriter Text Regular"/>
              </a:rPr>
              <a:t> </a:t>
            </a:r>
            <a:r>
              <a:rPr lang="en-US" dirty="0" err="1">
                <a:solidFill>
                  <a:srgbClr val="000000"/>
                </a:solidFill>
                <a:latin typeface="CMU Typewriter Text Regular"/>
                <a:cs typeface="CMU Typewriter Text Regular"/>
              </a:rPr>
              <a:t>ex:OwnedThing</a:t>
            </a:r>
            <a:endParaRPr lang="en-US" dirty="0">
              <a:solidFill>
                <a:srgbClr val="000000"/>
              </a:solidFill>
              <a:latin typeface="CMU Typewriter Text Regular"/>
              <a:cs typeface="CMU Typewriter Text Regular"/>
            </a:endParaRPr>
          </a:p>
          <a:p>
            <a:pPr marL="342900" lvl="1" indent="0">
              <a:buNone/>
            </a:pPr>
            <a:r>
              <a:rPr lang="en-US" dirty="0" err="1">
                <a:solidFill>
                  <a:srgbClr val="000000"/>
                </a:solidFill>
                <a:latin typeface="CMU Typewriter Text Regular"/>
                <a:cs typeface="CMU Typewriter Text Regular"/>
              </a:rPr>
              <a:t>ex:Dog</a:t>
            </a:r>
            <a:r>
              <a:rPr lang="en-US" dirty="0">
                <a:solidFill>
                  <a:srgbClr val="000000"/>
                </a:solidFill>
                <a:latin typeface="CMU Typewriter Text Regular"/>
                <a:cs typeface="CMU Typewriter Text Regular"/>
              </a:rPr>
              <a:t> </a:t>
            </a:r>
            <a:r>
              <a:rPr lang="en-US" dirty="0" err="1">
                <a:solidFill>
                  <a:srgbClr val="0000FF"/>
                </a:solidFill>
                <a:latin typeface="CMU Typewriter Text Regular"/>
                <a:cs typeface="CMU Typewriter Text Regular"/>
              </a:rPr>
              <a:t>rdfs:subClassOf</a:t>
            </a:r>
            <a:r>
              <a:rPr lang="en-US" dirty="0">
                <a:solidFill>
                  <a:srgbClr val="000000"/>
                </a:solidFill>
                <a:latin typeface="CMU Typewriter Text Regular"/>
                <a:cs typeface="CMU Typewriter Text Regular"/>
              </a:rPr>
              <a:t> </a:t>
            </a:r>
            <a:r>
              <a:rPr lang="en-US" dirty="0" err="1">
                <a:solidFill>
                  <a:srgbClr val="000000"/>
                </a:solidFill>
                <a:latin typeface="CMU Typewriter Text Regular"/>
                <a:cs typeface="CMU Typewriter Text Regular"/>
              </a:rPr>
              <a:t>ex:OwnedThing</a:t>
            </a:r>
            <a:endParaRPr lang="en-US" dirty="0">
              <a:solidFill>
                <a:srgbClr val="000000"/>
              </a:solidFill>
              <a:latin typeface="CMU Typewriter Text Regular"/>
              <a:cs typeface="CMU Typewriter Text Regular"/>
            </a:endParaRPr>
          </a:p>
          <a:p>
            <a:pPr marL="342900" lvl="1" indent="0">
              <a:buNone/>
            </a:pPr>
            <a:r>
              <a:rPr lang="en-US" dirty="0" err="1">
                <a:solidFill>
                  <a:srgbClr val="000000"/>
                </a:solidFill>
                <a:latin typeface="CMU Typewriter Text Regular"/>
                <a:cs typeface="CMU Typewriter Text Regular"/>
              </a:rPr>
              <a:t>ex:Car</a:t>
            </a:r>
            <a:r>
              <a:rPr lang="en-US" dirty="0">
                <a:solidFill>
                  <a:srgbClr val="000000"/>
                </a:solidFill>
                <a:latin typeface="CMU Typewriter Text Regular"/>
                <a:cs typeface="CMU Typewriter Text Regular"/>
              </a:rPr>
              <a:t>  </a:t>
            </a:r>
            <a:r>
              <a:rPr lang="en-US" dirty="0" err="1">
                <a:solidFill>
                  <a:srgbClr val="0000FF"/>
                </a:solidFill>
                <a:latin typeface="CMU Typewriter Text Regular"/>
                <a:cs typeface="CMU Typewriter Text Regular"/>
              </a:rPr>
              <a:t>rdfs:subClassOf</a:t>
            </a:r>
            <a:r>
              <a:rPr lang="en-US" dirty="0">
                <a:solidFill>
                  <a:srgbClr val="000000"/>
                </a:solidFill>
                <a:latin typeface="CMU Typewriter Text Regular"/>
                <a:cs typeface="CMU Typewriter Text Regular"/>
              </a:rPr>
              <a:t> </a:t>
            </a:r>
            <a:r>
              <a:rPr lang="en-US" dirty="0" err="1">
                <a:solidFill>
                  <a:srgbClr val="000000"/>
                </a:solidFill>
                <a:latin typeface="CMU Typewriter Text Regular"/>
                <a:cs typeface="CMU Typewriter Text Regular"/>
              </a:rPr>
              <a:t>ex:OwnedThing</a:t>
            </a:r>
            <a:endParaRPr lang="en-US" dirty="0">
              <a:solidFill>
                <a:srgbClr val="000000"/>
              </a:solidFill>
              <a:latin typeface="CMU Typewriter Text Regular"/>
              <a:cs typeface="CMU Typewriter Text Regular"/>
            </a:endParaRPr>
          </a:p>
          <a:p>
            <a:pPr marL="42862" indent="0">
              <a:buNone/>
            </a:pPr>
            <a:endParaRPr lang="en-US" dirty="0">
              <a:solidFill>
                <a:srgbClr val="000000"/>
              </a:solidFill>
              <a:latin typeface="CMU Typewriter Text Regular"/>
              <a:cs typeface="CMU Typewriter Text Regular"/>
            </a:endParaRPr>
          </a:p>
          <a:p>
            <a:pPr marL="42862" indent="0">
              <a:buNone/>
            </a:pPr>
            <a:r>
              <a:rPr lang="en-US" dirty="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Now</a:t>
            </a:r>
          </a:p>
          <a:p>
            <a:pPr marL="342900" lvl="1" indent="0">
              <a:buNone/>
            </a:pPr>
            <a:r>
              <a:rPr lang="en-US" dirty="0" err="1">
                <a:latin typeface="CMU Typewriter Text Regular"/>
                <a:cs typeface="CMU Typewriter Text Regular"/>
              </a:rPr>
              <a:t>ex:Felix</a:t>
            </a:r>
            <a:r>
              <a:rPr lang="en-US" dirty="0">
                <a:latin typeface="CMU Typewriter Text Regular"/>
                <a:cs typeface="CMU Typewriter Text Regular"/>
              </a:rPr>
              <a:t> </a:t>
            </a:r>
            <a:r>
              <a:rPr lang="en-US" dirty="0" err="1">
                <a:latin typeface="CMU Typewriter Text Regular"/>
                <a:cs typeface="CMU Typewriter Text Regular"/>
              </a:rPr>
              <a:t>ex:hasOwner</a:t>
            </a:r>
            <a:r>
              <a:rPr lang="en-US" dirty="0">
                <a:latin typeface="CMU Typewriter Text Regular"/>
                <a:cs typeface="CMU Typewriter Text Regular"/>
              </a:rPr>
              <a:t> </a:t>
            </a:r>
            <a:r>
              <a:rPr lang="en-US" dirty="0" err="1">
                <a:latin typeface="CMU Typewriter Text Regular"/>
                <a:cs typeface="CMU Typewriter Text Regular"/>
              </a:rPr>
              <a:t>ex:Lena</a:t>
            </a:r>
            <a:endParaRPr lang="en-US" dirty="0">
              <a:latin typeface="CMU Typewriter Text Regular"/>
              <a:cs typeface="CMU Typewriter Text Regular"/>
            </a:endParaRPr>
          </a:p>
          <a:p>
            <a:pPr marL="342900" lvl="1" indent="0">
              <a:buNone/>
            </a:pPr>
            <a:endParaRPr lang="en-US" dirty="0">
              <a:latin typeface="CMU Typewriter Text Regular"/>
              <a:cs typeface="CMU Typewriter Text Regular"/>
            </a:endParaRPr>
          </a:p>
          <a:p>
            <a:pPr marL="0" indent="0">
              <a:buNone/>
            </a:pPr>
            <a:r>
              <a:rPr lang="en-US" dirty="0">
                <a:latin typeface="CMU SANS SERIF" panose="02000603000000000000" pitchFamily="2" charset="0"/>
                <a:ea typeface="CMU SANS SERIF" panose="02000603000000000000" pitchFamily="2" charset="0"/>
                <a:cs typeface="CMU SANS SERIF" panose="02000603000000000000" pitchFamily="2" charset="0"/>
              </a:rPr>
              <a:t>Entails</a:t>
            </a:r>
          </a:p>
          <a:p>
            <a:pPr marL="342900" lvl="1" indent="0">
              <a:buNone/>
            </a:pPr>
            <a:r>
              <a:rPr lang="en-US" dirty="0" err="1">
                <a:latin typeface="CMU Typewriter Text Regular"/>
                <a:cs typeface="CMU Typewriter Text Regular"/>
              </a:rPr>
              <a:t>ex:Felix</a:t>
            </a:r>
            <a:r>
              <a:rPr lang="en-US" dirty="0">
                <a:latin typeface="CMU Typewriter Text Regular"/>
                <a:cs typeface="CMU Typewriter Text Regular"/>
              </a:rPr>
              <a:t> </a:t>
            </a:r>
            <a:r>
              <a:rPr lang="en-US" dirty="0" err="1">
                <a:solidFill>
                  <a:srgbClr val="0000FF"/>
                </a:solidFill>
                <a:latin typeface="CMU Typewriter Text Regular"/>
                <a:cs typeface="CMU Typewriter Text Regular"/>
              </a:rPr>
              <a:t>rdf:type</a:t>
            </a:r>
            <a:r>
              <a:rPr lang="en-US" dirty="0">
                <a:latin typeface="CMU Typewriter Text Regular"/>
                <a:cs typeface="CMU Typewriter Text Regular"/>
              </a:rPr>
              <a:t> </a:t>
            </a:r>
            <a:r>
              <a:rPr lang="en-US" dirty="0" err="1">
                <a:solidFill>
                  <a:srgbClr val="000000"/>
                </a:solidFill>
                <a:latin typeface="CMU Typewriter Text Regular"/>
                <a:cs typeface="CMU Typewriter Text Regular"/>
              </a:rPr>
              <a:t>ex:OwnedThing</a:t>
            </a:r>
            <a:endParaRPr lang="en-US" dirty="0">
              <a:latin typeface="CMU Typewriter Text Regular"/>
              <a:cs typeface="CMU Typewriter Text Regular"/>
            </a:endParaRPr>
          </a:p>
          <a:p>
            <a:pPr marL="342900" lvl="1" indent="0">
              <a:buNone/>
            </a:pPr>
            <a:endParaRPr lang="en-US" dirty="0">
              <a:latin typeface="CMU Typewriter Text Regular"/>
              <a:cs typeface="CMU Typewriter Text Regular"/>
            </a:endParaRPr>
          </a:p>
          <a:p>
            <a:pPr marL="342900" lvl="1" indent="0">
              <a:buNone/>
            </a:pPr>
            <a:r>
              <a:rPr lang="en-US" dirty="0">
                <a:latin typeface="CMU SANS SERIF" panose="02000603000000000000" pitchFamily="2" charset="0"/>
                <a:ea typeface="CMU SANS SERIF" panose="02000603000000000000" pitchFamily="2" charset="0"/>
                <a:cs typeface="CMU SANS SERIF" panose="02000603000000000000" pitchFamily="2" charset="0"/>
              </a:rPr>
              <a:t>so Felix can be a Cat, a Dog, a Car, or something else</a:t>
            </a:r>
          </a:p>
        </p:txBody>
      </p:sp>
      <p:sp>
        <p:nvSpPr>
          <p:cNvPr id="4" name="Date Placeholder 3">
            <a:extLst>
              <a:ext uri="{FF2B5EF4-FFF2-40B4-BE49-F238E27FC236}">
                <a16:creationId xmlns:a16="http://schemas.microsoft.com/office/drawing/2014/main" id="{09B18BBA-F7C5-DC4C-ABCC-93D9F1223C13}"/>
              </a:ext>
            </a:extLst>
          </p:cNvPr>
          <p:cNvSpPr>
            <a:spLocks noGrp="1"/>
          </p:cNvSpPr>
          <p:nvPr>
            <p:ph type="dt" sz="half" idx="10"/>
          </p:nvPr>
        </p:nvSpPr>
        <p:spPr/>
        <p:txBody>
          <a:bodyPr/>
          <a:lstStyle/>
          <a:p>
            <a:r>
              <a:rPr lang="fr-CH"/>
              <a:t>Université de Genève - G. Falquet</a:t>
            </a:r>
            <a:endParaRPr lang="en-US"/>
          </a:p>
        </p:txBody>
      </p:sp>
      <p:sp>
        <p:nvSpPr>
          <p:cNvPr id="5" name="Footer Placeholder 4">
            <a:extLst>
              <a:ext uri="{FF2B5EF4-FFF2-40B4-BE49-F238E27FC236}">
                <a16:creationId xmlns:a16="http://schemas.microsoft.com/office/drawing/2014/main" id="{5BF60A2C-43A5-9443-A353-F52C728DF21B}"/>
              </a:ext>
            </a:extLst>
          </p:cNvPr>
          <p:cNvSpPr>
            <a:spLocks noGrp="1"/>
          </p:cNvSpPr>
          <p:nvPr>
            <p:ph type="ftr" sz="quarter" idx="11"/>
          </p:nvPr>
        </p:nvSpPr>
        <p:spPr/>
        <p:txBody>
          <a:bodyPr/>
          <a:lstStyle/>
          <a:p>
            <a:r>
              <a:rPr lang="en-US"/>
              <a:t>RDFS</a:t>
            </a:r>
          </a:p>
        </p:txBody>
      </p:sp>
      <p:sp>
        <p:nvSpPr>
          <p:cNvPr id="6" name="Slide Number Placeholder 5">
            <a:extLst>
              <a:ext uri="{FF2B5EF4-FFF2-40B4-BE49-F238E27FC236}">
                <a16:creationId xmlns:a16="http://schemas.microsoft.com/office/drawing/2014/main" id="{1CA5AAE7-A99A-924B-AD04-FB5AFC1A99A9}"/>
              </a:ext>
            </a:extLst>
          </p:cNvPr>
          <p:cNvSpPr>
            <a:spLocks noGrp="1"/>
          </p:cNvSpPr>
          <p:nvPr>
            <p:ph type="sldNum" sz="quarter" idx="12"/>
          </p:nvPr>
        </p:nvSpPr>
        <p:spPr/>
        <p:txBody>
          <a:bodyPr/>
          <a:lstStyle/>
          <a:p>
            <a:fld id="{3EE69ED5-8993-1341-80BA-61547B2BEEE6}" type="slidenum">
              <a:rPr lang="en-US" smtClean="0"/>
              <a:t>22</a:t>
            </a:fld>
            <a:endParaRPr lang="en-US"/>
          </a:p>
        </p:txBody>
      </p:sp>
    </p:spTree>
    <p:extLst>
      <p:ext uri="{BB962C8B-B14F-4D97-AF65-F5344CB8AC3E}">
        <p14:creationId xmlns:p14="http://schemas.microsoft.com/office/powerpoint/2010/main" val="2921510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6DA5-EA3C-C34C-AE46-9DD3A9276F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F54C28-845D-2C49-9BF1-B88255B761E6}"/>
              </a:ext>
            </a:extLst>
          </p:cNvPr>
          <p:cNvSpPr>
            <a:spLocks noGrp="1"/>
          </p:cNvSpPr>
          <p:nvPr>
            <p:ph idx="1"/>
          </p:nvPr>
        </p:nvSpPr>
        <p:spPr/>
        <p:txBody>
          <a:bodyPr/>
          <a:lstStyle/>
          <a:p>
            <a:r>
              <a:rPr lang="en-US" dirty="0"/>
              <a:t>RDF is intended for use as a base notation for a variety of extended notations such as RDFS, OWL, RIF, ... whose expressions can be encoded as RDF graphs which use a particular vocabulary with a specially defined meaning. </a:t>
            </a:r>
          </a:p>
          <a:p>
            <a:endParaRPr lang="en-US" dirty="0"/>
          </a:p>
          <a:p>
            <a:r>
              <a:rPr lang="en-US" dirty="0"/>
              <a:t>For each notation there is a notion of interpretation</a:t>
            </a:r>
          </a:p>
          <a:p>
            <a:pPr lvl="1"/>
            <a:r>
              <a:rPr lang="en-US" dirty="0"/>
              <a:t>associates IRIs and blank nodes to domain objects</a:t>
            </a:r>
          </a:p>
          <a:p>
            <a:pPr lvl="1"/>
            <a:r>
              <a:rPr lang="en-US" dirty="0"/>
              <a:t>associates literals to values in a datatype domain</a:t>
            </a:r>
          </a:p>
          <a:p>
            <a:pPr lvl="1"/>
            <a:r>
              <a:rPr lang="en-US" dirty="0"/>
              <a:t>associates the interpretation of properties to binary relations over domain objects</a:t>
            </a:r>
          </a:p>
          <a:p>
            <a:pPr lvl="1"/>
            <a:endParaRPr lang="en-US" dirty="0"/>
          </a:p>
          <a:p>
            <a:r>
              <a:rPr lang="en-US" dirty="0"/>
              <a:t>An interpretation </a:t>
            </a:r>
            <a:r>
              <a:rPr lang="en-US" dirty="0" err="1"/>
              <a:t>ifa</a:t>
            </a:r>
            <a:r>
              <a:rPr lang="en-US" dirty="0"/>
              <a:t> graph is </a:t>
            </a:r>
            <a:r>
              <a:rPr lang="en-US" dirty="0">
                <a:solidFill>
                  <a:srgbClr val="FF0000"/>
                </a:solidFill>
              </a:rPr>
              <a:t>true</a:t>
            </a:r>
            <a:r>
              <a:rPr lang="en-US" dirty="0"/>
              <a:t> if it satisfies some semantic conditions</a:t>
            </a:r>
          </a:p>
          <a:p>
            <a:pPr lvl="1"/>
            <a:r>
              <a:rPr lang="en-US" dirty="0"/>
              <a:t>e.g. the interpretation of </a:t>
            </a:r>
            <a:r>
              <a:rPr lang="en-US" dirty="0" err="1"/>
              <a:t>rdfs:subClassOf</a:t>
            </a:r>
            <a:r>
              <a:rPr lang="en-US" dirty="0"/>
              <a:t> is a transitive relation</a:t>
            </a:r>
          </a:p>
          <a:p>
            <a:pPr lvl="1"/>
            <a:endParaRPr lang="en-US" dirty="0"/>
          </a:p>
          <a:p>
            <a:endParaRPr lang="en-US" dirty="0"/>
          </a:p>
        </p:txBody>
      </p:sp>
      <p:sp>
        <p:nvSpPr>
          <p:cNvPr id="4" name="Date Placeholder 3">
            <a:extLst>
              <a:ext uri="{FF2B5EF4-FFF2-40B4-BE49-F238E27FC236}">
                <a16:creationId xmlns:a16="http://schemas.microsoft.com/office/drawing/2014/main" id="{9C10E068-A0A7-9241-AA9D-9EA7C50AF1A3}"/>
              </a:ext>
            </a:extLst>
          </p:cNvPr>
          <p:cNvSpPr>
            <a:spLocks noGrp="1"/>
          </p:cNvSpPr>
          <p:nvPr>
            <p:ph type="dt" sz="half" idx="10"/>
          </p:nvPr>
        </p:nvSpPr>
        <p:spPr/>
        <p:txBody>
          <a:bodyPr/>
          <a:lstStyle/>
          <a:p>
            <a:r>
              <a:rPr lang="fr-CH"/>
              <a:t>Université de Genève - G. Falquet</a:t>
            </a:r>
            <a:endParaRPr lang="en-US"/>
          </a:p>
        </p:txBody>
      </p:sp>
      <p:sp>
        <p:nvSpPr>
          <p:cNvPr id="5" name="Footer Placeholder 4">
            <a:extLst>
              <a:ext uri="{FF2B5EF4-FFF2-40B4-BE49-F238E27FC236}">
                <a16:creationId xmlns:a16="http://schemas.microsoft.com/office/drawing/2014/main" id="{7DCD0E36-14E2-C94D-ACDC-745B8BC54191}"/>
              </a:ext>
            </a:extLst>
          </p:cNvPr>
          <p:cNvSpPr>
            <a:spLocks noGrp="1"/>
          </p:cNvSpPr>
          <p:nvPr>
            <p:ph type="ftr" sz="quarter" idx="11"/>
          </p:nvPr>
        </p:nvSpPr>
        <p:spPr/>
        <p:txBody>
          <a:bodyPr/>
          <a:lstStyle/>
          <a:p>
            <a:r>
              <a:rPr lang="en-US"/>
              <a:t>RDFS</a:t>
            </a:r>
          </a:p>
        </p:txBody>
      </p:sp>
      <p:sp>
        <p:nvSpPr>
          <p:cNvPr id="6" name="Slide Number Placeholder 5">
            <a:extLst>
              <a:ext uri="{FF2B5EF4-FFF2-40B4-BE49-F238E27FC236}">
                <a16:creationId xmlns:a16="http://schemas.microsoft.com/office/drawing/2014/main" id="{33091978-ED84-0948-90F5-528E174823AD}"/>
              </a:ext>
            </a:extLst>
          </p:cNvPr>
          <p:cNvSpPr>
            <a:spLocks noGrp="1"/>
          </p:cNvSpPr>
          <p:nvPr>
            <p:ph type="sldNum" sz="quarter" idx="12"/>
          </p:nvPr>
        </p:nvSpPr>
        <p:spPr/>
        <p:txBody>
          <a:bodyPr/>
          <a:lstStyle/>
          <a:p>
            <a:fld id="{3EE69ED5-8993-1341-80BA-61547B2BEEE6}" type="slidenum">
              <a:rPr lang="en-US" smtClean="0"/>
              <a:t>23</a:t>
            </a:fld>
            <a:endParaRPr lang="en-US"/>
          </a:p>
        </p:txBody>
      </p:sp>
    </p:spTree>
    <p:extLst>
      <p:ext uri="{BB962C8B-B14F-4D97-AF65-F5344CB8AC3E}">
        <p14:creationId xmlns:p14="http://schemas.microsoft.com/office/powerpoint/2010/main" val="2044390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B0D7069-5169-B948-9A92-9AB323E25879}"/>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CD395814-DB48-CE4F-A95F-7362F39FBF6E}"/>
              </a:ext>
            </a:extLst>
          </p:cNvPr>
          <p:cNvSpPr>
            <a:spLocks noGrp="1"/>
          </p:cNvSpPr>
          <p:nvPr>
            <p:ph type="dt" sz="half" idx="10"/>
          </p:nvPr>
        </p:nvSpPr>
        <p:spPr/>
        <p:txBody>
          <a:bodyPr/>
          <a:lstStyle/>
          <a:p>
            <a:r>
              <a:rPr lang="fr-CH"/>
              <a:t>Université de Genève - G. Falquet</a:t>
            </a:r>
            <a:endParaRPr lang="en-US"/>
          </a:p>
        </p:txBody>
      </p:sp>
      <p:sp>
        <p:nvSpPr>
          <p:cNvPr id="5" name="Footer Placeholder 4">
            <a:extLst>
              <a:ext uri="{FF2B5EF4-FFF2-40B4-BE49-F238E27FC236}">
                <a16:creationId xmlns:a16="http://schemas.microsoft.com/office/drawing/2014/main" id="{F908060E-E044-7A4E-A749-414CF319826D}"/>
              </a:ext>
            </a:extLst>
          </p:cNvPr>
          <p:cNvSpPr>
            <a:spLocks noGrp="1"/>
          </p:cNvSpPr>
          <p:nvPr>
            <p:ph type="ftr" sz="quarter" idx="11"/>
          </p:nvPr>
        </p:nvSpPr>
        <p:spPr/>
        <p:txBody>
          <a:bodyPr/>
          <a:lstStyle/>
          <a:p>
            <a:r>
              <a:rPr lang="en-US"/>
              <a:t>RDFS</a:t>
            </a:r>
          </a:p>
        </p:txBody>
      </p:sp>
      <p:sp>
        <p:nvSpPr>
          <p:cNvPr id="6" name="Slide Number Placeholder 5">
            <a:extLst>
              <a:ext uri="{FF2B5EF4-FFF2-40B4-BE49-F238E27FC236}">
                <a16:creationId xmlns:a16="http://schemas.microsoft.com/office/drawing/2014/main" id="{EEED4C2E-11AF-0946-8545-623C108D67D5}"/>
              </a:ext>
            </a:extLst>
          </p:cNvPr>
          <p:cNvSpPr>
            <a:spLocks noGrp="1"/>
          </p:cNvSpPr>
          <p:nvPr>
            <p:ph type="sldNum" sz="quarter" idx="12"/>
          </p:nvPr>
        </p:nvSpPr>
        <p:spPr/>
        <p:txBody>
          <a:bodyPr/>
          <a:lstStyle/>
          <a:p>
            <a:fld id="{3EE69ED5-8993-1341-80BA-61547B2BEEE6}" type="slidenum">
              <a:rPr lang="en-US" smtClean="0"/>
              <a:t>24</a:t>
            </a:fld>
            <a:endParaRPr lang="en-US" dirty="0"/>
          </a:p>
        </p:txBody>
      </p:sp>
      <p:sp>
        <p:nvSpPr>
          <p:cNvPr id="9" name="TextBox 8">
            <a:extLst>
              <a:ext uri="{FF2B5EF4-FFF2-40B4-BE49-F238E27FC236}">
                <a16:creationId xmlns:a16="http://schemas.microsoft.com/office/drawing/2014/main" id="{744AE02C-7F14-B242-99ED-3FEE26F4C669}"/>
              </a:ext>
            </a:extLst>
          </p:cNvPr>
          <p:cNvSpPr txBox="1"/>
          <p:nvPr/>
        </p:nvSpPr>
        <p:spPr>
          <a:xfrm>
            <a:off x="980064" y="1495227"/>
            <a:ext cx="862737" cy="338554"/>
          </a:xfrm>
          <a:prstGeom prst="rect">
            <a:avLst/>
          </a:prstGeom>
          <a:noFill/>
        </p:spPr>
        <p:txBody>
          <a:bodyPr wrap="none" rtlCol="0">
            <a:spAutoFit/>
          </a:bodyPr>
          <a:lstStyle/>
          <a:p>
            <a:pPr algn="l"/>
            <a:r>
              <a:rPr lang="en-US" sz="1600" dirty="0">
                <a:latin typeface="CMU Sans Serif" panose="02000603000000000000" pitchFamily="2" charset="0"/>
                <a:ea typeface="CMU Sans Serif" panose="02000603000000000000" pitchFamily="2" charset="0"/>
                <a:cs typeface="CMU Sans Serif" panose="02000603000000000000" pitchFamily="2" charset="0"/>
              </a:rPr>
              <a:t>:Painter</a:t>
            </a:r>
          </a:p>
        </p:txBody>
      </p:sp>
      <p:sp>
        <p:nvSpPr>
          <p:cNvPr id="10" name="TextBox 9">
            <a:extLst>
              <a:ext uri="{FF2B5EF4-FFF2-40B4-BE49-F238E27FC236}">
                <a16:creationId xmlns:a16="http://schemas.microsoft.com/office/drawing/2014/main" id="{CBF6C09A-6AD7-9C49-AC47-8AC8DCFA7C12}"/>
              </a:ext>
            </a:extLst>
          </p:cNvPr>
          <p:cNvSpPr txBox="1"/>
          <p:nvPr/>
        </p:nvSpPr>
        <p:spPr>
          <a:xfrm>
            <a:off x="1625510" y="2224223"/>
            <a:ext cx="724878" cy="338554"/>
          </a:xfrm>
          <a:prstGeom prst="rect">
            <a:avLst/>
          </a:prstGeom>
          <a:noFill/>
        </p:spPr>
        <p:txBody>
          <a:bodyPr wrap="none" rtlCol="0">
            <a:spAutoFit/>
          </a:bodyPr>
          <a:lstStyle/>
          <a:p>
            <a:pPr algn="l"/>
            <a:r>
              <a:rPr lang="en-US" sz="1600" dirty="0">
                <a:latin typeface="CMU Sans Serif" panose="02000603000000000000" pitchFamily="2" charset="0"/>
                <a:ea typeface="CMU Sans Serif" panose="02000603000000000000" pitchFamily="2" charset="0"/>
                <a:cs typeface="CMU Sans Serif" panose="02000603000000000000" pitchFamily="2" charset="0"/>
              </a:rPr>
              <a:t>:Artist</a:t>
            </a:r>
          </a:p>
        </p:txBody>
      </p:sp>
      <p:sp>
        <p:nvSpPr>
          <p:cNvPr id="11" name="TextBox 10">
            <a:extLst>
              <a:ext uri="{FF2B5EF4-FFF2-40B4-BE49-F238E27FC236}">
                <a16:creationId xmlns:a16="http://schemas.microsoft.com/office/drawing/2014/main" id="{AC3FE885-8231-C74C-989A-02261BCE0A92}"/>
              </a:ext>
            </a:extLst>
          </p:cNvPr>
          <p:cNvSpPr txBox="1"/>
          <p:nvPr/>
        </p:nvSpPr>
        <p:spPr>
          <a:xfrm>
            <a:off x="365878" y="2203881"/>
            <a:ext cx="872355" cy="338554"/>
          </a:xfrm>
          <a:prstGeom prst="rect">
            <a:avLst/>
          </a:prstGeom>
          <a:noFill/>
        </p:spPr>
        <p:txBody>
          <a:bodyPr wrap="none" rtlCol="0">
            <a:spAutoFit/>
          </a:bodyPr>
          <a:lstStyle/>
          <a:p>
            <a:pPr algn="l"/>
            <a:r>
              <a:rPr lang="en-US" sz="1600" dirty="0">
                <a:latin typeface="CMU Sans Serif" panose="02000603000000000000" pitchFamily="2" charset="0"/>
                <a:ea typeface="CMU Sans Serif" panose="02000603000000000000" pitchFamily="2" charset="0"/>
                <a:cs typeface="CMU Sans Serif" panose="02000603000000000000" pitchFamily="2" charset="0"/>
              </a:rPr>
              <a:t>:Picasso</a:t>
            </a:r>
          </a:p>
        </p:txBody>
      </p:sp>
      <p:cxnSp>
        <p:nvCxnSpPr>
          <p:cNvPr id="13" name="Straight Arrow Connector 12">
            <a:extLst>
              <a:ext uri="{FF2B5EF4-FFF2-40B4-BE49-F238E27FC236}">
                <a16:creationId xmlns:a16="http://schemas.microsoft.com/office/drawing/2014/main" id="{510D992D-B3F3-4F47-AB6F-35693C3FC0C9}"/>
              </a:ext>
            </a:extLst>
          </p:cNvPr>
          <p:cNvCxnSpPr>
            <a:stCxn id="11" idx="0"/>
            <a:endCxn id="9" idx="2"/>
          </p:cNvCxnSpPr>
          <p:nvPr/>
        </p:nvCxnSpPr>
        <p:spPr>
          <a:xfrm flipV="1">
            <a:off x="802056" y="1833781"/>
            <a:ext cx="609377" cy="37010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E09E130-D860-FD47-BC09-AF5B09351727}"/>
              </a:ext>
            </a:extLst>
          </p:cNvPr>
          <p:cNvCxnSpPr>
            <a:cxnSpLocks/>
            <a:stCxn id="9" idx="2"/>
            <a:endCxn id="10" idx="0"/>
          </p:cNvCxnSpPr>
          <p:nvPr/>
        </p:nvCxnSpPr>
        <p:spPr>
          <a:xfrm>
            <a:off x="1411433" y="1833781"/>
            <a:ext cx="576516" cy="390442"/>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58B85DA-9736-0543-9C9A-CA954BB5E0DC}"/>
              </a:ext>
            </a:extLst>
          </p:cNvPr>
          <p:cNvSpPr txBox="1"/>
          <p:nvPr/>
        </p:nvSpPr>
        <p:spPr>
          <a:xfrm>
            <a:off x="1805388" y="1759830"/>
            <a:ext cx="1499128" cy="338554"/>
          </a:xfrm>
          <a:prstGeom prst="rect">
            <a:avLst/>
          </a:prstGeom>
          <a:noFill/>
        </p:spPr>
        <p:txBody>
          <a:bodyPr wrap="none" rtlCol="0">
            <a:spAutoFit/>
          </a:bodyPr>
          <a:lstStyle/>
          <a:p>
            <a:pPr algn="l"/>
            <a:r>
              <a:rPr lang="en-US" sz="1600" dirty="0" err="1">
                <a:latin typeface="CMU Sans Serif" panose="02000603000000000000" pitchFamily="2" charset="0"/>
                <a:ea typeface="CMU Sans Serif" panose="02000603000000000000" pitchFamily="2" charset="0"/>
                <a:cs typeface="CMU Sans Serif" panose="02000603000000000000" pitchFamily="2" charset="0"/>
              </a:rPr>
              <a:t>rdfs:subClassOf</a:t>
            </a:r>
            <a:endParaRPr lang="en-US" sz="1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9" name="TextBox 18">
            <a:extLst>
              <a:ext uri="{FF2B5EF4-FFF2-40B4-BE49-F238E27FC236}">
                <a16:creationId xmlns:a16="http://schemas.microsoft.com/office/drawing/2014/main" id="{C05E530F-80FE-9445-A374-CFB49EAF2E3E}"/>
              </a:ext>
            </a:extLst>
          </p:cNvPr>
          <p:cNvSpPr txBox="1"/>
          <p:nvPr/>
        </p:nvSpPr>
        <p:spPr>
          <a:xfrm>
            <a:off x="133357" y="1770001"/>
            <a:ext cx="846707" cy="338554"/>
          </a:xfrm>
          <a:prstGeom prst="rect">
            <a:avLst/>
          </a:prstGeom>
          <a:noFill/>
        </p:spPr>
        <p:txBody>
          <a:bodyPr wrap="none" rtlCol="0">
            <a:spAutoFit/>
          </a:bodyPr>
          <a:lstStyle/>
          <a:p>
            <a:pPr algn="l"/>
            <a:r>
              <a:rPr lang="en-US" sz="1600" dirty="0" err="1">
                <a:latin typeface="CMU Sans Serif" panose="02000603000000000000" pitchFamily="2" charset="0"/>
                <a:ea typeface="CMU Sans Serif" panose="02000603000000000000" pitchFamily="2" charset="0"/>
                <a:cs typeface="CMU Sans Serif" panose="02000603000000000000" pitchFamily="2" charset="0"/>
              </a:rPr>
              <a:t>rdf:type</a:t>
            </a:r>
            <a:endParaRPr lang="en-US" sz="1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20" name="TextBox 19">
            <a:extLst>
              <a:ext uri="{FF2B5EF4-FFF2-40B4-BE49-F238E27FC236}">
                <a16:creationId xmlns:a16="http://schemas.microsoft.com/office/drawing/2014/main" id="{B4D9D34C-DD07-AD43-B9FB-E89E2A9D9B08}"/>
              </a:ext>
            </a:extLst>
          </p:cNvPr>
          <p:cNvSpPr txBox="1"/>
          <p:nvPr/>
        </p:nvSpPr>
        <p:spPr>
          <a:xfrm>
            <a:off x="4663957" y="1006179"/>
            <a:ext cx="388248" cy="338554"/>
          </a:xfrm>
          <a:prstGeom prst="rect">
            <a:avLst/>
          </a:prstGeom>
          <a:noFill/>
        </p:spPr>
        <p:txBody>
          <a:bodyPr wrap="none" rtlCol="0">
            <a:spAutoFit/>
          </a:bodyPr>
          <a:lstStyle/>
          <a:p>
            <a:pPr algn="l"/>
            <a:r>
              <a:rPr lang="en-US" sz="1600" dirty="0">
                <a:latin typeface="CMU Sans Serif" panose="02000603000000000000" pitchFamily="2" charset="0"/>
                <a:ea typeface="CMU Sans Serif" panose="02000603000000000000" pitchFamily="2" charset="0"/>
                <a:cs typeface="CMU Sans Serif" panose="02000603000000000000" pitchFamily="2" charset="0"/>
              </a:rPr>
              <a:t>pa</a:t>
            </a:r>
          </a:p>
        </p:txBody>
      </p:sp>
      <p:sp>
        <p:nvSpPr>
          <p:cNvPr id="21" name="TextBox 20">
            <a:extLst>
              <a:ext uri="{FF2B5EF4-FFF2-40B4-BE49-F238E27FC236}">
                <a16:creationId xmlns:a16="http://schemas.microsoft.com/office/drawing/2014/main" id="{77D4D77C-5194-B048-82DC-2FDB49B8EAE9}"/>
              </a:ext>
            </a:extLst>
          </p:cNvPr>
          <p:cNvSpPr txBox="1"/>
          <p:nvPr/>
        </p:nvSpPr>
        <p:spPr>
          <a:xfrm>
            <a:off x="4814762" y="1618976"/>
            <a:ext cx="352982" cy="338554"/>
          </a:xfrm>
          <a:prstGeom prst="rect">
            <a:avLst/>
          </a:prstGeom>
          <a:noFill/>
        </p:spPr>
        <p:txBody>
          <a:bodyPr wrap="none" rtlCol="0">
            <a:spAutoFit/>
          </a:bodyPr>
          <a:lstStyle/>
          <a:p>
            <a:pPr algn="l"/>
            <a:r>
              <a:rPr lang="en-US" sz="1600" dirty="0" err="1">
                <a:latin typeface="CMU Sans Serif" panose="02000603000000000000" pitchFamily="2" charset="0"/>
                <a:ea typeface="CMU Sans Serif" panose="02000603000000000000" pitchFamily="2" charset="0"/>
                <a:cs typeface="CMU Sans Serif" panose="02000603000000000000" pitchFamily="2" charset="0"/>
              </a:rPr>
              <a:t>ar</a:t>
            </a:r>
            <a:endParaRPr lang="en-US" sz="1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22" name="TextBox 21">
            <a:extLst>
              <a:ext uri="{FF2B5EF4-FFF2-40B4-BE49-F238E27FC236}">
                <a16:creationId xmlns:a16="http://schemas.microsoft.com/office/drawing/2014/main" id="{AF63EC83-494D-424D-B3A8-DBA3BD9AF7C8}"/>
              </a:ext>
            </a:extLst>
          </p:cNvPr>
          <p:cNvSpPr txBox="1"/>
          <p:nvPr/>
        </p:nvSpPr>
        <p:spPr>
          <a:xfrm>
            <a:off x="3985864" y="1572486"/>
            <a:ext cx="340158" cy="338554"/>
          </a:xfrm>
          <a:prstGeom prst="rect">
            <a:avLst/>
          </a:prstGeom>
          <a:noFill/>
        </p:spPr>
        <p:txBody>
          <a:bodyPr wrap="none" rtlCol="0">
            <a:spAutoFit/>
          </a:bodyPr>
          <a:lstStyle/>
          <a:p>
            <a:pPr algn="l"/>
            <a:r>
              <a:rPr lang="en-US" sz="1600" dirty="0">
                <a:latin typeface="CMU Sans Serif" panose="02000603000000000000" pitchFamily="2" charset="0"/>
                <a:ea typeface="CMU Sans Serif" panose="02000603000000000000" pitchFamily="2" charset="0"/>
                <a:cs typeface="CMU Sans Serif" panose="02000603000000000000" pitchFamily="2" charset="0"/>
              </a:rPr>
              <a:t>pi</a:t>
            </a:r>
          </a:p>
        </p:txBody>
      </p:sp>
      <p:sp>
        <p:nvSpPr>
          <p:cNvPr id="28" name="TextBox 27">
            <a:extLst>
              <a:ext uri="{FF2B5EF4-FFF2-40B4-BE49-F238E27FC236}">
                <a16:creationId xmlns:a16="http://schemas.microsoft.com/office/drawing/2014/main" id="{ACE9DC39-7DFF-EF4A-A0AA-0AAD1BD53EEA}"/>
              </a:ext>
            </a:extLst>
          </p:cNvPr>
          <p:cNvSpPr txBox="1"/>
          <p:nvPr/>
        </p:nvSpPr>
        <p:spPr>
          <a:xfrm>
            <a:off x="2448171" y="2931800"/>
            <a:ext cx="822661" cy="338554"/>
          </a:xfrm>
          <a:prstGeom prst="rect">
            <a:avLst/>
          </a:prstGeom>
          <a:noFill/>
        </p:spPr>
        <p:txBody>
          <a:bodyPr wrap="none" rtlCol="0">
            <a:spAutoFit/>
          </a:bodyPr>
          <a:lstStyle/>
          <a:p>
            <a:pPr algn="l"/>
            <a:r>
              <a:rPr lang="en-US" sz="1600" dirty="0">
                <a:latin typeface="CMU Sans Serif" panose="02000603000000000000" pitchFamily="2" charset="0"/>
                <a:ea typeface="CMU Sans Serif" panose="02000603000000000000" pitchFamily="2" charset="0"/>
                <a:cs typeface="CMU Sans Serif" panose="02000603000000000000" pitchFamily="2" charset="0"/>
              </a:rPr>
              <a:t>:Person</a:t>
            </a:r>
          </a:p>
        </p:txBody>
      </p:sp>
      <p:cxnSp>
        <p:nvCxnSpPr>
          <p:cNvPr id="29" name="Straight Arrow Connector 28">
            <a:extLst>
              <a:ext uri="{FF2B5EF4-FFF2-40B4-BE49-F238E27FC236}">
                <a16:creationId xmlns:a16="http://schemas.microsoft.com/office/drawing/2014/main" id="{2E33EB19-EA5A-EB49-BD2F-558E4D3C6AD0}"/>
              </a:ext>
            </a:extLst>
          </p:cNvPr>
          <p:cNvCxnSpPr>
            <a:cxnSpLocks/>
          </p:cNvCxnSpPr>
          <p:nvPr/>
        </p:nvCxnSpPr>
        <p:spPr>
          <a:xfrm>
            <a:off x="2213811" y="2527058"/>
            <a:ext cx="590067" cy="372253"/>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37C54542-6B9B-0246-97C6-A657781AB837}"/>
              </a:ext>
            </a:extLst>
          </p:cNvPr>
          <p:cNvSpPr txBox="1"/>
          <p:nvPr/>
        </p:nvSpPr>
        <p:spPr>
          <a:xfrm>
            <a:off x="2572425" y="2434918"/>
            <a:ext cx="1499128" cy="338554"/>
          </a:xfrm>
          <a:prstGeom prst="rect">
            <a:avLst/>
          </a:prstGeom>
          <a:noFill/>
        </p:spPr>
        <p:txBody>
          <a:bodyPr wrap="none" rtlCol="0">
            <a:spAutoFit/>
          </a:bodyPr>
          <a:lstStyle/>
          <a:p>
            <a:pPr algn="l"/>
            <a:r>
              <a:rPr lang="en-US" sz="1600" dirty="0" err="1">
                <a:latin typeface="CMU Sans Serif" panose="02000603000000000000" pitchFamily="2" charset="0"/>
                <a:ea typeface="CMU Sans Serif" panose="02000603000000000000" pitchFamily="2" charset="0"/>
                <a:cs typeface="CMU Sans Serif" panose="02000603000000000000" pitchFamily="2" charset="0"/>
              </a:rPr>
              <a:t>rdfs:subClassOf</a:t>
            </a:r>
            <a:endParaRPr lang="en-US" sz="1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35" name="TextBox 34">
            <a:extLst>
              <a:ext uri="{FF2B5EF4-FFF2-40B4-BE49-F238E27FC236}">
                <a16:creationId xmlns:a16="http://schemas.microsoft.com/office/drawing/2014/main" id="{B0A15C88-5236-D042-9E4F-28CBAAC9745D}"/>
              </a:ext>
            </a:extLst>
          </p:cNvPr>
          <p:cNvSpPr txBox="1"/>
          <p:nvPr/>
        </p:nvSpPr>
        <p:spPr>
          <a:xfrm>
            <a:off x="5207143" y="2228526"/>
            <a:ext cx="381836" cy="338554"/>
          </a:xfrm>
          <a:prstGeom prst="rect">
            <a:avLst/>
          </a:prstGeom>
          <a:noFill/>
        </p:spPr>
        <p:txBody>
          <a:bodyPr wrap="none" rtlCol="0">
            <a:spAutoFit/>
          </a:bodyPr>
          <a:lstStyle/>
          <a:p>
            <a:pPr algn="l"/>
            <a:r>
              <a:rPr lang="en-US" sz="1600" dirty="0" err="1">
                <a:latin typeface="CMU Sans Serif" panose="02000603000000000000" pitchFamily="2" charset="0"/>
                <a:ea typeface="CMU Sans Serif" panose="02000603000000000000" pitchFamily="2" charset="0"/>
                <a:cs typeface="CMU Sans Serif" panose="02000603000000000000" pitchFamily="2" charset="0"/>
              </a:rPr>
              <a:t>pe</a:t>
            </a:r>
            <a:endParaRPr lang="en-US" sz="1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37" name="Freeform 36">
            <a:extLst>
              <a:ext uri="{FF2B5EF4-FFF2-40B4-BE49-F238E27FC236}">
                <a16:creationId xmlns:a16="http://schemas.microsoft.com/office/drawing/2014/main" id="{9B1BC4BD-0085-2542-B950-AE86300CD0D8}"/>
              </a:ext>
            </a:extLst>
          </p:cNvPr>
          <p:cNvSpPr/>
          <p:nvPr/>
        </p:nvSpPr>
        <p:spPr>
          <a:xfrm>
            <a:off x="4703889" y="1324074"/>
            <a:ext cx="112109" cy="513183"/>
          </a:xfrm>
          <a:custGeom>
            <a:avLst/>
            <a:gdLst>
              <a:gd name="connsiteX0" fmla="*/ 93448 w 112109"/>
              <a:gd name="connsiteY0" fmla="*/ 0 h 513183"/>
              <a:gd name="connsiteX1" fmla="*/ 142 w 112109"/>
              <a:gd name="connsiteY1" fmla="*/ 261257 h 513183"/>
              <a:gd name="connsiteX2" fmla="*/ 112109 w 112109"/>
              <a:gd name="connsiteY2" fmla="*/ 513183 h 513183"/>
            </a:gdLst>
            <a:ahLst/>
            <a:cxnLst>
              <a:cxn ang="0">
                <a:pos x="connsiteX0" y="connsiteY0"/>
              </a:cxn>
              <a:cxn ang="0">
                <a:pos x="connsiteX1" y="connsiteY1"/>
              </a:cxn>
              <a:cxn ang="0">
                <a:pos x="connsiteX2" y="connsiteY2"/>
              </a:cxn>
            </a:cxnLst>
            <a:rect l="l" t="t" r="r" b="b"/>
            <a:pathLst>
              <a:path w="112109" h="513183">
                <a:moveTo>
                  <a:pt x="93448" y="0"/>
                </a:moveTo>
                <a:cubicBezTo>
                  <a:pt x="45240" y="87863"/>
                  <a:pt x="-2968" y="175727"/>
                  <a:pt x="142" y="261257"/>
                </a:cubicBezTo>
                <a:cubicBezTo>
                  <a:pt x="3252" y="346787"/>
                  <a:pt x="57680" y="429985"/>
                  <a:pt x="112109" y="513183"/>
                </a:cubicBezTo>
              </a:path>
            </a:pathLst>
          </a:custGeom>
          <a:noFill/>
          <a:ln w="19050">
            <a:solidFill>
              <a:srgbClr val="31B8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391F19FE-9567-D447-9C51-F199CBE6B583}"/>
              </a:ext>
            </a:extLst>
          </p:cNvPr>
          <p:cNvSpPr/>
          <p:nvPr/>
        </p:nvSpPr>
        <p:spPr>
          <a:xfrm>
            <a:off x="4944571" y="1947881"/>
            <a:ext cx="281976" cy="425729"/>
          </a:xfrm>
          <a:custGeom>
            <a:avLst/>
            <a:gdLst>
              <a:gd name="connsiteX0" fmla="*/ 93448 w 112109"/>
              <a:gd name="connsiteY0" fmla="*/ 0 h 513183"/>
              <a:gd name="connsiteX1" fmla="*/ 142 w 112109"/>
              <a:gd name="connsiteY1" fmla="*/ 261257 h 513183"/>
              <a:gd name="connsiteX2" fmla="*/ 112109 w 112109"/>
              <a:gd name="connsiteY2" fmla="*/ 513183 h 513183"/>
              <a:gd name="connsiteX0" fmla="*/ 108358 w 422841"/>
              <a:gd name="connsiteY0" fmla="*/ 0 h 406320"/>
              <a:gd name="connsiteX1" fmla="*/ 15052 w 422841"/>
              <a:gd name="connsiteY1" fmla="*/ 261257 h 406320"/>
              <a:gd name="connsiteX2" fmla="*/ 422841 w 422841"/>
              <a:gd name="connsiteY2" fmla="*/ 406320 h 406320"/>
              <a:gd name="connsiteX0" fmla="*/ 16623 w 331106"/>
              <a:gd name="connsiteY0" fmla="*/ 0 h 406320"/>
              <a:gd name="connsiteX1" fmla="*/ 87662 w 331106"/>
              <a:gd name="connsiteY1" fmla="*/ 243447 h 406320"/>
              <a:gd name="connsiteX2" fmla="*/ 331106 w 331106"/>
              <a:gd name="connsiteY2" fmla="*/ 406320 h 406320"/>
            </a:gdLst>
            <a:ahLst/>
            <a:cxnLst>
              <a:cxn ang="0">
                <a:pos x="connsiteX0" y="connsiteY0"/>
              </a:cxn>
              <a:cxn ang="0">
                <a:pos x="connsiteX1" y="connsiteY1"/>
              </a:cxn>
              <a:cxn ang="0">
                <a:pos x="connsiteX2" y="connsiteY2"/>
              </a:cxn>
            </a:cxnLst>
            <a:rect l="l" t="t" r="r" b="b"/>
            <a:pathLst>
              <a:path w="331106" h="406320">
                <a:moveTo>
                  <a:pt x="16623" y="0"/>
                </a:moveTo>
                <a:cubicBezTo>
                  <a:pt x="-31585" y="87863"/>
                  <a:pt x="35248" y="175727"/>
                  <a:pt x="87662" y="243447"/>
                </a:cubicBezTo>
                <a:cubicBezTo>
                  <a:pt x="140076" y="311167"/>
                  <a:pt x="276677" y="323122"/>
                  <a:pt x="331106" y="406320"/>
                </a:cubicBezTo>
              </a:path>
            </a:pathLst>
          </a:custGeom>
          <a:noFill/>
          <a:ln w="19050">
            <a:solidFill>
              <a:srgbClr val="31B8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83A57F3D-DC6D-2C49-BB3A-D425C072912B}"/>
              </a:ext>
            </a:extLst>
          </p:cNvPr>
          <p:cNvSpPr/>
          <p:nvPr/>
        </p:nvSpPr>
        <p:spPr>
          <a:xfrm flipH="1">
            <a:off x="4988515" y="1197272"/>
            <a:ext cx="452038" cy="1129004"/>
          </a:xfrm>
          <a:custGeom>
            <a:avLst/>
            <a:gdLst>
              <a:gd name="connsiteX0" fmla="*/ 93448 w 112109"/>
              <a:gd name="connsiteY0" fmla="*/ 0 h 513183"/>
              <a:gd name="connsiteX1" fmla="*/ 142 w 112109"/>
              <a:gd name="connsiteY1" fmla="*/ 261257 h 513183"/>
              <a:gd name="connsiteX2" fmla="*/ 112109 w 112109"/>
              <a:gd name="connsiteY2" fmla="*/ 513183 h 513183"/>
              <a:gd name="connsiteX0" fmla="*/ 186755 w 186755"/>
              <a:gd name="connsiteY0" fmla="*/ 0 h 541175"/>
              <a:gd name="connsiteX1" fmla="*/ 1411 w 186755"/>
              <a:gd name="connsiteY1" fmla="*/ 289249 h 541175"/>
              <a:gd name="connsiteX2" fmla="*/ 113378 w 186755"/>
              <a:gd name="connsiteY2" fmla="*/ 541175 h 541175"/>
              <a:gd name="connsiteX0" fmla="*/ 259276 w 259276"/>
              <a:gd name="connsiteY0" fmla="*/ 0 h 1129004"/>
              <a:gd name="connsiteX1" fmla="*/ 73932 w 259276"/>
              <a:gd name="connsiteY1" fmla="*/ 289249 h 1129004"/>
              <a:gd name="connsiteX2" fmla="*/ 20230 w 259276"/>
              <a:gd name="connsiteY2" fmla="*/ 1129004 h 1129004"/>
              <a:gd name="connsiteX0" fmla="*/ 297263 w 297263"/>
              <a:gd name="connsiteY0" fmla="*/ 0 h 1129004"/>
              <a:gd name="connsiteX1" fmla="*/ 19880 w 297263"/>
              <a:gd name="connsiteY1" fmla="*/ 382556 h 1129004"/>
              <a:gd name="connsiteX2" fmla="*/ 58217 w 297263"/>
              <a:gd name="connsiteY2" fmla="*/ 1129004 h 1129004"/>
            </a:gdLst>
            <a:ahLst/>
            <a:cxnLst>
              <a:cxn ang="0">
                <a:pos x="connsiteX0" y="connsiteY0"/>
              </a:cxn>
              <a:cxn ang="0">
                <a:pos x="connsiteX1" y="connsiteY1"/>
              </a:cxn>
              <a:cxn ang="0">
                <a:pos x="connsiteX2" y="connsiteY2"/>
              </a:cxn>
            </a:cxnLst>
            <a:rect l="l" t="t" r="r" b="b"/>
            <a:pathLst>
              <a:path w="297263" h="1129004">
                <a:moveTo>
                  <a:pt x="297263" y="0"/>
                </a:moveTo>
                <a:cubicBezTo>
                  <a:pt x="249055" y="87863"/>
                  <a:pt x="59721" y="194389"/>
                  <a:pt x="19880" y="382556"/>
                </a:cubicBezTo>
                <a:cubicBezTo>
                  <a:pt x="-19961" y="570723"/>
                  <a:pt x="3788" y="1045806"/>
                  <a:pt x="58217" y="1129004"/>
                </a:cubicBezTo>
              </a:path>
            </a:pathLst>
          </a:custGeom>
          <a:noFill/>
          <a:ln w="19050">
            <a:solidFill>
              <a:srgbClr val="31B8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2499FFE-B2D7-1141-AD04-9348AC6CA0C2}"/>
              </a:ext>
            </a:extLst>
          </p:cNvPr>
          <p:cNvSpPr/>
          <p:nvPr/>
        </p:nvSpPr>
        <p:spPr>
          <a:xfrm>
            <a:off x="3659002" y="875177"/>
            <a:ext cx="2612999" cy="18647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67CDA365-DC7E-F740-A122-0F70DF7C9EC9}"/>
              </a:ext>
            </a:extLst>
          </p:cNvPr>
          <p:cNvSpPr/>
          <p:nvPr/>
        </p:nvSpPr>
        <p:spPr>
          <a:xfrm flipV="1">
            <a:off x="4136247" y="1233509"/>
            <a:ext cx="555704" cy="385466"/>
          </a:xfrm>
          <a:custGeom>
            <a:avLst/>
            <a:gdLst>
              <a:gd name="connsiteX0" fmla="*/ 93448 w 112109"/>
              <a:gd name="connsiteY0" fmla="*/ 0 h 513183"/>
              <a:gd name="connsiteX1" fmla="*/ 142 w 112109"/>
              <a:gd name="connsiteY1" fmla="*/ 261257 h 513183"/>
              <a:gd name="connsiteX2" fmla="*/ 112109 w 112109"/>
              <a:gd name="connsiteY2" fmla="*/ 513183 h 513183"/>
              <a:gd name="connsiteX0" fmla="*/ 108358 w 422841"/>
              <a:gd name="connsiteY0" fmla="*/ 0 h 406320"/>
              <a:gd name="connsiteX1" fmla="*/ 15052 w 422841"/>
              <a:gd name="connsiteY1" fmla="*/ 261257 h 406320"/>
              <a:gd name="connsiteX2" fmla="*/ 422841 w 422841"/>
              <a:gd name="connsiteY2" fmla="*/ 406320 h 406320"/>
              <a:gd name="connsiteX0" fmla="*/ 16623 w 331106"/>
              <a:gd name="connsiteY0" fmla="*/ 0 h 406320"/>
              <a:gd name="connsiteX1" fmla="*/ 87662 w 331106"/>
              <a:gd name="connsiteY1" fmla="*/ 243447 h 406320"/>
              <a:gd name="connsiteX2" fmla="*/ 331106 w 331106"/>
              <a:gd name="connsiteY2" fmla="*/ 406320 h 406320"/>
              <a:gd name="connsiteX0" fmla="*/ 12444 w 326927"/>
              <a:gd name="connsiteY0" fmla="*/ 0 h 406320"/>
              <a:gd name="connsiteX1" fmla="*/ 120445 w 326927"/>
              <a:gd name="connsiteY1" fmla="*/ 223776 h 406320"/>
              <a:gd name="connsiteX2" fmla="*/ 326927 w 326927"/>
              <a:gd name="connsiteY2" fmla="*/ 406320 h 406320"/>
              <a:gd name="connsiteX0" fmla="*/ 0 w 314483"/>
              <a:gd name="connsiteY0" fmla="*/ 0 h 406320"/>
              <a:gd name="connsiteX1" fmla="*/ 108001 w 314483"/>
              <a:gd name="connsiteY1" fmla="*/ 223776 h 406320"/>
              <a:gd name="connsiteX2" fmla="*/ 314483 w 314483"/>
              <a:gd name="connsiteY2" fmla="*/ 406320 h 406320"/>
            </a:gdLst>
            <a:ahLst/>
            <a:cxnLst>
              <a:cxn ang="0">
                <a:pos x="connsiteX0" y="connsiteY0"/>
              </a:cxn>
              <a:cxn ang="0">
                <a:pos x="connsiteX1" y="connsiteY1"/>
              </a:cxn>
              <a:cxn ang="0">
                <a:pos x="connsiteX2" y="connsiteY2"/>
              </a:cxn>
            </a:cxnLst>
            <a:rect l="l" t="t" r="r" b="b"/>
            <a:pathLst>
              <a:path w="314483" h="406320">
                <a:moveTo>
                  <a:pt x="0" y="0"/>
                </a:moveTo>
                <a:cubicBezTo>
                  <a:pt x="25718" y="156711"/>
                  <a:pt x="55587" y="156056"/>
                  <a:pt x="108001" y="223776"/>
                </a:cubicBezTo>
                <a:cubicBezTo>
                  <a:pt x="160415" y="291496"/>
                  <a:pt x="260054" y="323122"/>
                  <a:pt x="314483" y="406320"/>
                </a:cubicBezTo>
              </a:path>
            </a:pathLst>
          </a:custGeom>
          <a:noFill/>
          <a:ln w="19050">
            <a:solidFill>
              <a:srgbClr val="FF00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1DEA07FC-E2E6-974B-B4C1-AD71D797AC22}"/>
              </a:ext>
            </a:extLst>
          </p:cNvPr>
          <p:cNvSpPr txBox="1"/>
          <p:nvPr/>
        </p:nvSpPr>
        <p:spPr>
          <a:xfrm>
            <a:off x="6404562" y="805477"/>
            <a:ext cx="2618902" cy="1323439"/>
          </a:xfrm>
          <a:prstGeom prst="rect">
            <a:avLst/>
          </a:prstGeom>
          <a:noFill/>
        </p:spPr>
        <p:txBody>
          <a:bodyPr wrap="square" rtlCol="0">
            <a:spAutoFit/>
          </a:bodyPr>
          <a:lstStyle/>
          <a:p>
            <a:pPr algn="l"/>
            <a:r>
              <a:rPr lang="en-US" sz="1600" dirty="0">
                <a:latin typeface="CMU Sans Serif" panose="02000603000000000000" pitchFamily="2" charset="0"/>
                <a:ea typeface="CMU Sans Serif" panose="02000603000000000000" pitchFamily="2" charset="0"/>
                <a:cs typeface="CMU Sans Serif" panose="02000603000000000000" pitchFamily="2" charset="0"/>
              </a:rPr>
              <a:t>a true interpretation</a:t>
            </a:r>
          </a:p>
          <a:p>
            <a:pPr marL="285750" indent="-285750" algn="l">
              <a:buFontTx/>
              <a:buChar char="-"/>
            </a:pPr>
            <a:r>
              <a:rPr lang="en-US" sz="1600" dirty="0">
                <a:latin typeface="CMU Sans Serif" panose="02000603000000000000" pitchFamily="2" charset="0"/>
                <a:ea typeface="CMU Sans Serif" panose="02000603000000000000" pitchFamily="2" charset="0"/>
                <a:cs typeface="CMU Sans Serif" panose="02000603000000000000" pitchFamily="2" charset="0"/>
              </a:rPr>
              <a:t>interprets every node and link</a:t>
            </a:r>
          </a:p>
          <a:p>
            <a:pPr marL="285750" indent="-285750" algn="l">
              <a:buFontTx/>
              <a:buChar char="-"/>
            </a:pPr>
            <a:r>
              <a:rPr lang="en-US" sz="1600" dirty="0">
                <a:latin typeface="CMU Sans Serif" panose="02000603000000000000" pitchFamily="2" charset="0"/>
                <a:ea typeface="CMU Sans Serif" panose="02000603000000000000" pitchFamily="2" charset="0"/>
                <a:cs typeface="CMU Sans Serif" panose="02000603000000000000" pitchFamily="2" charset="0"/>
              </a:rPr>
              <a:t>the interpretation of </a:t>
            </a:r>
            <a:r>
              <a:rPr lang="en-US" sz="1600" dirty="0" err="1">
                <a:latin typeface="CMU Sans Serif" panose="02000603000000000000" pitchFamily="2" charset="0"/>
                <a:ea typeface="CMU Sans Serif" panose="02000603000000000000" pitchFamily="2" charset="0"/>
                <a:cs typeface="CMU Sans Serif" panose="02000603000000000000" pitchFamily="2" charset="0"/>
              </a:rPr>
              <a:t>subClassOf</a:t>
            </a:r>
            <a:r>
              <a:rPr lang="en-US" sz="1600" dirty="0">
                <a:latin typeface="CMU Sans Serif" panose="02000603000000000000" pitchFamily="2" charset="0"/>
                <a:ea typeface="CMU Sans Serif" panose="02000603000000000000" pitchFamily="2" charset="0"/>
                <a:cs typeface="CMU Sans Serif" panose="02000603000000000000" pitchFamily="2" charset="0"/>
              </a:rPr>
              <a:t> is transitive</a:t>
            </a:r>
          </a:p>
        </p:txBody>
      </p:sp>
      <p:sp>
        <p:nvSpPr>
          <p:cNvPr id="44" name="TextBox 43">
            <a:extLst>
              <a:ext uri="{FF2B5EF4-FFF2-40B4-BE49-F238E27FC236}">
                <a16:creationId xmlns:a16="http://schemas.microsoft.com/office/drawing/2014/main" id="{4DA806DC-8BAB-DA40-B84D-C05384D66EAD}"/>
              </a:ext>
            </a:extLst>
          </p:cNvPr>
          <p:cNvSpPr txBox="1"/>
          <p:nvPr/>
        </p:nvSpPr>
        <p:spPr>
          <a:xfrm>
            <a:off x="4596492" y="3063158"/>
            <a:ext cx="388248" cy="338554"/>
          </a:xfrm>
          <a:prstGeom prst="rect">
            <a:avLst/>
          </a:prstGeom>
          <a:noFill/>
        </p:spPr>
        <p:txBody>
          <a:bodyPr wrap="none" rtlCol="0">
            <a:spAutoFit/>
          </a:bodyPr>
          <a:lstStyle/>
          <a:p>
            <a:pPr algn="l"/>
            <a:r>
              <a:rPr lang="en-US" sz="1600" dirty="0">
                <a:latin typeface="CMU Sans Serif" panose="02000603000000000000" pitchFamily="2" charset="0"/>
                <a:ea typeface="CMU Sans Serif" panose="02000603000000000000" pitchFamily="2" charset="0"/>
                <a:cs typeface="CMU Sans Serif" panose="02000603000000000000" pitchFamily="2" charset="0"/>
              </a:rPr>
              <a:t>pa</a:t>
            </a:r>
          </a:p>
        </p:txBody>
      </p:sp>
      <p:sp>
        <p:nvSpPr>
          <p:cNvPr id="45" name="TextBox 44">
            <a:extLst>
              <a:ext uri="{FF2B5EF4-FFF2-40B4-BE49-F238E27FC236}">
                <a16:creationId xmlns:a16="http://schemas.microsoft.com/office/drawing/2014/main" id="{9849538C-8833-1749-BC05-4ADB47676235}"/>
              </a:ext>
            </a:extLst>
          </p:cNvPr>
          <p:cNvSpPr txBox="1"/>
          <p:nvPr/>
        </p:nvSpPr>
        <p:spPr>
          <a:xfrm>
            <a:off x="4747297" y="3675955"/>
            <a:ext cx="352982" cy="338554"/>
          </a:xfrm>
          <a:prstGeom prst="rect">
            <a:avLst/>
          </a:prstGeom>
          <a:noFill/>
        </p:spPr>
        <p:txBody>
          <a:bodyPr wrap="none" rtlCol="0">
            <a:spAutoFit/>
          </a:bodyPr>
          <a:lstStyle/>
          <a:p>
            <a:pPr algn="l"/>
            <a:r>
              <a:rPr lang="en-US" sz="1600" dirty="0" err="1">
                <a:latin typeface="CMU Sans Serif" panose="02000603000000000000" pitchFamily="2" charset="0"/>
                <a:ea typeface="CMU Sans Serif" panose="02000603000000000000" pitchFamily="2" charset="0"/>
                <a:cs typeface="CMU Sans Serif" panose="02000603000000000000" pitchFamily="2" charset="0"/>
              </a:rPr>
              <a:t>ar</a:t>
            </a:r>
            <a:endParaRPr lang="en-US" sz="1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46" name="TextBox 45">
            <a:extLst>
              <a:ext uri="{FF2B5EF4-FFF2-40B4-BE49-F238E27FC236}">
                <a16:creationId xmlns:a16="http://schemas.microsoft.com/office/drawing/2014/main" id="{E196154D-A084-E54C-918D-AB64D4409699}"/>
              </a:ext>
            </a:extLst>
          </p:cNvPr>
          <p:cNvSpPr txBox="1"/>
          <p:nvPr/>
        </p:nvSpPr>
        <p:spPr>
          <a:xfrm>
            <a:off x="3870228" y="3595555"/>
            <a:ext cx="340158" cy="338554"/>
          </a:xfrm>
          <a:prstGeom prst="rect">
            <a:avLst/>
          </a:prstGeom>
          <a:noFill/>
        </p:spPr>
        <p:txBody>
          <a:bodyPr wrap="none" rtlCol="0">
            <a:spAutoFit/>
          </a:bodyPr>
          <a:lstStyle/>
          <a:p>
            <a:pPr algn="l"/>
            <a:r>
              <a:rPr lang="en-US" sz="1600" dirty="0">
                <a:latin typeface="CMU Sans Serif" panose="02000603000000000000" pitchFamily="2" charset="0"/>
                <a:ea typeface="CMU Sans Serif" panose="02000603000000000000" pitchFamily="2" charset="0"/>
                <a:cs typeface="CMU Sans Serif" panose="02000603000000000000" pitchFamily="2" charset="0"/>
              </a:rPr>
              <a:t>pi</a:t>
            </a:r>
          </a:p>
        </p:txBody>
      </p:sp>
      <p:sp>
        <p:nvSpPr>
          <p:cNvPr id="47" name="TextBox 46">
            <a:extLst>
              <a:ext uri="{FF2B5EF4-FFF2-40B4-BE49-F238E27FC236}">
                <a16:creationId xmlns:a16="http://schemas.microsoft.com/office/drawing/2014/main" id="{84405F6E-D04D-7C49-BDB6-83BEEC0FC308}"/>
              </a:ext>
            </a:extLst>
          </p:cNvPr>
          <p:cNvSpPr txBox="1"/>
          <p:nvPr/>
        </p:nvSpPr>
        <p:spPr>
          <a:xfrm>
            <a:off x="5139678" y="4285505"/>
            <a:ext cx="381836" cy="338554"/>
          </a:xfrm>
          <a:prstGeom prst="rect">
            <a:avLst/>
          </a:prstGeom>
          <a:noFill/>
        </p:spPr>
        <p:txBody>
          <a:bodyPr wrap="none" rtlCol="0">
            <a:spAutoFit/>
          </a:bodyPr>
          <a:lstStyle/>
          <a:p>
            <a:pPr algn="l"/>
            <a:r>
              <a:rPr lang="en-US" sz="1600" dirty="0" err="1">
                <a:latin typeface="CMU Sans Serif" panose="02000603000000000000" pitchFamily="2" charset="0"/>
                <a:ea typeface="CMU Sans Serif" panose="02000603000000000000" pitchFamily="2" charset="0"/>
                <a:cs typeface="CMU Sans Serif" panose="02000603000000000000" pitchFamily="2" charset="0"/>
              </a:rPr>
              <a:t>pe</a:t>
            </a:r>
            <a:endParaRPr lang="en-US" sz="1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48" name="Freeform 47">
            <a:extLst>
              <a:ext uri="{FF2B5EF4-FFF2-40B4-BE49-F238E27FC236}">
                <a16:creationId xmlns:a16="http://schemas.microsoft.com/office/drawing/2014/main" id="{3C43C062-0FD8-6B4B-AECE-31902EA2410A}"/>
              </a:ext>
            </a:extLst>
          </p:cNvPr>
          <p:cNvSpPr/>
          <p:nvPr/>
        </p:nvSpPr>
        <p:spPr>
          <a:xfrm>
            <a:off x="4636424" y="3381053"/>
            <a:ext cx="112109" cy="513183"/>
          </a:xfrm>
          <a:custGeom>
            <a:avLst/>
            <a:gdLst>
              <a:gd name="connsiteX0" fmla="*/ 93448 w 112109"/>
              <a:gd name="connsiteY0" fmla="*/ 0 h 513183"/>
              <a:gd name="connsiteX1" fmla="*/ 142 w 112109"/>
              <a:gd name="connsiteY1" fmla="*/ 261257 h 513183"/>
              <a:gd name="connsiteX2" fmla="*/ 112109 w 112109"/>
              <a:gd name="connsiteY2" fmla="*/ 513183 h 513183"/>
            </a:gdLst>
            <a:ahLst/>
            <a:cxnLst>
              <a:cxn ang="0">
                <a:pos x="connsiteX0" y="connsiteY0"/>
              </a:cxn>
              <a:cxn ang="0">
                <a:pos x="connsiteX1" y="connsiteY1"/>
              </a:cxn>
              <a:cxn ang="0">
                <a:pos x="connsiteX2" y="connsiteY2"/>
              </a:cxn>
            </a:cxnLst>
            <a:rect l="l" t="t" r="r" b="b"/>
            <a:pathLst>
              <a:path w="112109" h="513183">
                <a:moveTo>
                  <a:pt x="93448" y="0"/>
                </a:moveTo>
                <a:cubicBezTo>
                  <a:pt x="45240" y="87863"/>
                  <a:pt x="-2968" y="175727"/>
                  <a:pt x="142" y="261257"/>
                </a:cubicBezTo>
                <a:cubicBezTo>
                  <a:pt x="3252" y="346787"/>
                  <a:pt x="57680" y="429985"/>
                  <a:pt x="112109" y="513183"/>
                </a:cubicBezTo>
              </a:path>
            </a:pathLst>
          </a:custGeom>
          <a:noFill/>
          <a:ln w="19050">
            <a:solidFill>
              <a:srgbClr val="31B8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AFE1CAA-5EE4-F645-96A9-BEF952C23CD3}"/>
              </a:ext>
            </a:extLst>
          </p:cNvPr>
          <p:cNvSpPr/>
          <p:nvPr/>
        </p:nvSpPr>
        <p:spPr>
          <a:xfrm>
            <a:off x="3591537" y="2932156"/>
            <a:ext cx="2612999" cy="18647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1FD26E99-831D-F34F-A162-A5C8D55735FD}"/>
              </a:ext>
            </a:extLst>
          </p:cNvPr>
          <p:cNvSpPr/>
          <p:nvPr/>
        </p:nvSpPr>
        <p:spPr>
          <a:xfrm flipV="1">
            <a:off x="4068782" y="3290488"/>
            <a:ext cx="555704" cy="385466"/>
          </a:xfrm>
          <a:custGeom>
            <a:avLst/>
            <a:gdLst>
              <a:gd name="connsiteX0" fmla="*/ 93448 w 112109"/>
              <a:gd name="connsiteY0" fmla="*/ 0 h 513183"/>
              <a:gd name="connsiteX1" fmla="*/ 142 w 112109"/>
              <a:gd name="connsiteY1" fmla="*/ 261257 h 513183"/>
              <a:gd name="connsiteX2" fmla="*/ 112109 w 112109"/>
              <a:gd name="connsiteY2" fmla="*/ 513183 h 513183"/>
              <a:gd name="connsiteX0" fmla="*/ 108358 w 422841"/>
              <a:gd name="connsiteY0" fmla="*/ 0 h 406320"/>
              <a:gd name="connsiteX1" fmla="*/ 15052 w 422841"/>
              <a:gd name="connsiteY1" fmla="*/ 261257 h 406320"/>
              <a:gd name="connsiteX2" fmla="*/ 422841 w 422841"/>
              <a:gd name="connsiteY2" fmla="*/ 406320 h 406320"/>
              <a:gd name="connsiteX0" fmla="*/ 16623 w 331106"/>
              <a:gd name="connsiteY0" fmla="*/ 0 h 406320"/>
              <a:gd name="connsiteX1" fmla="*/ 87662 w 331106"/>
              <a:gd name="connsiteY1" fmla="*/ 243447 h 406320"/>
              <a:gd name="connsiteX2" fmla="*/ 331106 w 331106"/>
              <a:gd name="connsiteY2" fmla="*/ 406320 h 406320"/>
              <a:gd name="connsiteX0" fmla="*/ 12444 w 326927"/>
              <a:gd name="connsiteY0" fmla="*/ 0 h 406320"/>
              <a:gd name="connsiteX1" fmla="*/ 120445 w 326927"/>
              <a:gd name="connsiteY1" fmla="*/ 223776 h 406320"/>
              <a:gd name="connsiteX2" fmla="*/ 326927 w 326927"/>
              <a:gd name="connsiteY2" fmla="*/ 406320 h 406320"/>
              <a:gd name="connsiteX0" fmla="*/ 0 w 314483"/>
              <a:gd name="connsiteY0" fmla="*/ 0 h 406320"/>
              <a:gd name="connsiteX1" fmla="*/ 108001 w 314483"/>
              <a:gd name="connsiteY1" fmla="*/ 223776 h 406320"/>
              <a:gd name="connsiteX2" fmla="*/ 314483 w 314483"/>
              <a:gd name="connsiteY2" fmla="*/ 406320 h 406320"/>
            </a:gdLst>
            <a:ahLst/>
            <a:cxnLst>
              <a:cxn ang="0">
                <a:pos x="connsiteX0" y="connsiteY0"/>
              </a:cxn>
              <a:cxn ang="0">
                <a:pos x="connsiteX1" y="connsiteY1"/>
              </a:cxn>
              <a:cxn ang="0">
                <a:pos x="connsiteX2" y="connsiteY2"/>
              </a:cxn>
            </a:cxnLst>
            <a:rect l="l" t="t" r="r" b="b"/>
            <a:pathLst>
              <a:path w="314483" h="406320">
                <a:moveTo>
                  <a:pt x="0" y="0"/>
                </a:moveTo>
                <a:cubicBezTo>
                  <a:pt x="25718" y="156711"/>
                  <a:pt x="55587" y="156056"/>
                  <a:pt x="108001" y="223776"/>
                </a:cubicBezTo>
                <a:cubicBezTo>
                  <a:pt x="160415" y="291496"/>
                  <a:pt x="260054" y="323122"/>
                  <a:pt x="314483" y="406320"/>
                </a:cubicBezTo>
              </a:path>
            </a:pathLst>
          </a:custGeom>
          <a:noFill/>
          <a:ln w="19050">
            <a:solidFill>
              <a:srgbClr val="FF00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55114505-1024-E340-A339-7C9912A9567A}"/>
              </a:ext>
            </a:extLst>
          </p:cNvPr>
          <p:cNvSpPr txBox="1"/>
          <p:nvPr/>
        </p:nvSpPr>
        <p:spPr>
          <a:xfrm>
            <a:off x="6930515" y="3227266"/>
            <a:ext cx="1962397" cy="338554"/>
          </a:xfrm>
          <a:prstGeom prst="rect">
            <a:avLst/>
          </a:prstGeom>
          <a:noFill/>
        </p:spPr>
        <p:txBody>
          <a:bodyPr wrap="none" rtlCol="0">
            <a:spAutoFit/>
          </a:bodyPr>
          <a:lstStyle/>
          <a:p>
            <a:pPr algn="l"/>
            <a:r>
              <a:rPr lang="en-US" sz="1600" dirty="0">
                <a:latin typeface="CMU Sans Serif" panose="02000603000000000000" pitchFamily="2" charset="0"/>
                <a:ea typeface="CMU Sans Serif" panose="02000603000000000000" pitchFamily="2" charset="0"/>
                <a:cs typeface="CMU Sans Serif" panose="02000603000000000000" pitchFamily="2" charset="0"/>
              </a:rPr>
              <a:t>a false interpretation</a:t>
            </a:r>
          </a:p>
        </p:txBody>
      </p:sp>
      <p:sp>
        <p:nvSpPr>
          <p:cNvPr id="54" name="TextBox 53">
            <a:extLst>
              <a:ext uri="{FF2B5EF4-FFF2-40B4-BE49-F238E27FC236}">
                <a16:creationId xmlns:a16="http://schemas.microsoft.com/office/drawing/2014/main" id="{374E6BAE-C2A1-A54C-AD5F-1E6C85B1C202}"/>
              </a:ext>
            </a:extLst>
          </p:cNvPr>
          <p:cNvSpPr txBox="1"/>
          <p:nvPr/>
        </p:nvSpPr>
        <p:spPr>
          <a:xfrm>
            <a:off x="6315409" y="3910562"/>
            <a:ext cx="2612998" cy="523220"/>
          </a:xfrm>
          <a:prstGeom prst="rect">
            <a:avLst/>
          </a:prstGeom>
          <a:noFill/>
        </p:spPr>
        <p:txBody>
          <a:bodyPr wrap="squar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:Artist </a:t>
            </a:r>
            <a:r>
              <a:rPr lang="en-US" sz="1400" dirty="0" err="1">
                <a:latin typeface="CMU Sans Serif" panose="02000603000000000000" pitchFamily="2" charset="0"/>
                <a:ea typeface="CMU Sans Serif" panose="02000603000000000000" pitchFamily="2" charset="0"/>
                <a:cs typeface="CMU Sans Serif" panose="02000603000000000000" pitchFamily="2" charset="0"/>
              </a:rPr>
              <a:t>rdfs:subClassOf</a:t>
            </a:r>
            <a:r>
              <a:rPr lang="en-US" sz="1400" dirty="0">
                <a:latin typeface="CMU Sans Serif" panose="02000603000000000000" pitchFamily="2" charset="0"/>
                <a:ea typeface="CMU Sans Serif" panose="02000603000000000000" pitchFamily="2" charset="0"/>
                <a:cs typeface="CMU Sans Serif" panose="02000603000000000000" pitchFamily="2" charset="0"/>
              </a:rPr>
              <a:t> :Person </a:t>
            </a:r>
          </a:p>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is not represented</a:t>
            </a:r>
          </a:p>
        </p:txBody>
      </p:sp>
      <p:sp>
        <p:nvSpPr>
          <p:cNvPr id="55" name="Freeform 54">
            <a:extLst>
              <a:ext uri="{FF2B5EF4-FFF2-40B4-BE49-F238E27FC236}">
                <a16:creationId xmlns:a16="http://schemas.microsoft.com/office/drawing/2014/main" id="{8AADC993-0811-2C42-946E-1D31B8E2D9C5}"/>
              </a:ext>
            </a:extLst>
          </p:cNvPr>
          <p:cNvSpPr/>
          <p:nvPr/>
        </p:nvSpPr>
        <p:spPr>
          <a:xfrm>
            <a:off x="4900093" y="3296876"/>
            <a:ext cx="227859" cy="597359"/>
          </a:xfrm>
          <a:custGeom>
            <a:avLst/>
            <a:gdLst>
              <a:gd name="connsiteX0" fmla="*/ 121298 w 227859"/>
              <a:gd name="connsiteY0" fmla="*/ 475862 h 475862"/>
              <a:gd name="connsiteX1" fmla="*/ 223934 w 227859"/>
              <a:gd name="connsiteY1" fmla="*/ 251927 h 475862"/>
              <a:gd name="connsiteX2" fmla="*/ 0 w 227859"/>
              <a:gd name="connsiteY2" fmla="*/ 0 h 475862"/>
            </a:gdLst>
            <a:ahLst/>
            <a:cxnLst>
              <a:cxn ang="0">
                <a:pos x="connsiteX0" y="connsiteY0"/>
              </a:cxn>
              <a:cxn ang="0">
                <a:pos x="connsiteX1" y="connsiteY1"/>
              </a:cxn>
              <a:cxn ang="0">
                <a:pos x="connsiteX2" y="connsiteY2"/>
              </a:cxn>
            </a:cxnLst>
            <a:rect l="l" t="t" r="r" b="b"/>
            <a:pathLst>
              <a:path w="227859" h="475862">
                <a:moveTo>
                  <a:pt x="121298" y="475862"/>
                </a:moveTo>
                <a:cubicBezTo>
                  <a:pt x="182724" y="403549"/>
                  <a:pt x="244150" y="331237"/>
                  <a:pt x="223934" y="251927"/>
                </a:cubicBezTo>
                <a:cubicBezTo>
                  <a:pt x="203718" y="172617"/>
                  <a:pt x="101859" y="86308"/>
                  <a:pt x="0" y="0"/>
                </a:cubicBezTo>
              </a:path>
            </a:pathLst>
          </a:custGeom>
          <a:noFill/>
          <a:ln w="19050">
            <a:solidFill>
              <a:srgbClr val="31B8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5356D30-E360-5F4B-84B5-B3FCCE7A13CA}"/>
              </a:ext>
            </a:extLst>
          </p:cNvPr>
          <p:cNvSpPr txBox="1"/>
          <p:nvPr/>
        </p:nvSpPr>
        <p:spPr>
          <a:xfrm>
            <a:off x="5808935" y="1753940"/>
            <a:ext cx="426720" cy="338554"/>
          </a:xfrm>
          <a:prstGeom prst="rect">
            <a:avLst/>
          </a:prstGeom>
          <a:noFill/>
        </p:spPr>
        <p:txBody>
          <a:bodyPr wrap="none" rtlCol="0">
            <a:spAutoFit/>
          </a:bodyPr>
          <a:lstStyle/>
          <a:p>
            <a:pPr algn="l"/>
            <a:r>
              <a:rPr lang="en-US" sz="1600" dirty="0" err="1">
                <a:latin typeface="CMU Sans Serif" panose="02000603000000000000" pitchFamily="2" charset="0"/>
                <a:ea typeface="CMU Sans Serif" panose="02000603000000000000" pitchFamily="2" charset="0"/>
                <a:cs typeface="CMU Sans Serif" panose="02000603000000000000" pitchFamily="2" charset="0"/>
              </a:rPr>
              <a:t>gw</a:t>
            </a:r>
            <a:endParaRPr lang="en-US" sz="1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57" name="Freeform 56">
            <a:extLst>
              <a:ext uri="{FF2B5EF4-FFF2-40B4-BE49-F238E27FC236}">
                <a16:creationId xmlns:a16="http://schemas.microsoft.com/office/drawing/2014/main" id="{4FE26788-B101-8140-8C4D-35CF9A2D4621}"/>
              </a:ext>
            </a:extLst>
          </p:cNvPr>
          <p:cNvSpPr/>
          <p:nvPr/>
        </p:nvSpPr>
        <p:spPr>
          <a:xfrm>
            <a:off x="5581108" y="2067962"/>
            <a:ext cx="457200" cy="310471"/>
          </a:xfrm>
          <a:custGeom>
            <a:avLst/>
            <a:gdLst>
              <a:gd name="connsiteX0" fmla="*/ 0 w 429208"/>
              <a:gd name="connsiteY0" fmla="*/ 186612 h 186612"/>
              <a:gd name="connsiteX1" fmla="*/ 279919 w 429208"/>
              <a:gd name="connsiteY1" fmla="*/ 121298 h 186612"/>
              <a:gd name="connsiteX2" fmla="*/ 429208 w 429208"/>
              <a:gd name="connsiteY2" fmla="*/ 0 h 186612"/>
            </a:gdLst>
            <a:ahLst/>
            <a:cxnLst>
              <a:cxn ang="0">
                <a:pos x="connsiteX0" y="connsiteY0"/>
              </a:cxn>
              <a:cxn ang="0">
                <a:pos x="connsiteX1" y="connsiteY1"/>
              </a:cxn>
              <a:cxn ang="0">
                <a:pos x="connsiteX2" y="connsiteY2"/>
              </a:cxn>
            </a:cxnLst>
            <a:rect l="l" t="t" r="r" b="b"/>
            <a:pathLst>
              <a:path w="429208" h="186612">
                <a:moveTo>
                  <a:pt x="0" y="186612"/>
                </a:moveTo>
                <a:cubicBezTo>
                  <a:pt x="104192" y="169506"/>
                  <a:pt x="208384" y="152400"/>
                  <a:pt x="279919" y="121298"/>
                </a:cubicBezTo>
                <a:cubicBezTo>
                  <a:pt x="351454" y="90196"/>
                  <a:pt x="390331" y="45098"/>
                  <a:pt x="429208" y="0"/>
                </a:cubicBezTo>
              </a:path>
            </a:pathLst>
          </a:custGeom>
          <a:noFill/>
          <a:ln w="19050">
            <a:solidFill>
              <a:srgbClr val="31B800"/>
            </a:solidFill>
            <a:headEnd type="arrow"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E4B47E85-FA7F-A540-8113-943F5D78035D}"/>
              </a:ext>
            </a:extLst>
          </p:cNvPr>
          <p:cNvSpPr txBox="1"/>
          <p:nvPr/>
        </p:nvSpPr>
        <p:spPr>
          <a:xfrm>
            <a:off x="5749341" y="3858150"/>
            <a:ext cx="426720" cy="338554"/>
          </a:xfrm>
          <a:prstGeom prst="rect">
            <a:avLst/>
          </a:prstGeom>
          <a:noFill/>
        </p:spPr>
        <p:txBody>
          <a:bodyPr wrap="none" rtlCol="0">
            <a:spAutoFit/>
          </a:bodyPr>
          <a:lstStyle/>
          <a:p>
            <a:pPr algn="l"/>
            <a:r>
              <a:rPr lang="en-US" sz="1600" dirty="0" err="1">
                <a:latin typeface="CMU Sans Serif" panose="02000603000000000000" pitchFamily="2" charset="0"/>
                <a:ea typeface="CMU Sans Serif" panose="02000603000000000000" pitchFamily="2" charset="0"/>
                <a:cs typeface="CMU Sans Serif" panose="02000603000000000000" pitchFamily="2" charset="0"/>
              </a:rPr>
              <a:t>gw</a:t>
            </a:r>
            <a:endParaRPr lang="en-US" sz="1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59" name="Freeform 58">
            <a:extLst>
              <a:ext uri="{FF2B5EF4-FFF2-40B4-BE49-F238E27FC236}">
                <a16:creationId xmlns:a16="http://schemas.microsoft.com/office/drawing/2014/main" id="{129CDB05-3D06-7145-9738-4DD5D9435DE2}"/>
              </a:ext>
            </a:extLst>
          </p:cNvPr>
          <p:cNvSpPr/>
          <p:nvPr/>
        </p:nvSpPr>
        <p:spPr>
          <a:xfrm>
            <a:off x="5521514" y="4172172"/>
            <a:ext cx="457200" cy="310471"/>
          </a:xfrm>
          <a:custGeom>
            <a:avLst/>
            <a:gdLst>
              <a:gd name="connsiteX0" fmla="*/ 0 w 429208"/>
              <a:gd name="connsiteY0" fmla="*/ 186612 h 186612"/>
              <a:gd name="connsiteX1" fmla="*/ 279919 w 429208"/>
              <a:gd name="connsiteY1" fmla="*/ 121298 h 186612"/>
              <a:gd name="connsiteX2" fmla="*/ 429208 w 429208"/>
              <a:gd name="connsiteY2" fmla="*/ 0 h 186612"/>
            </a:gdLst>
            <a:ahLst/>
            <a:cxnLst>
              <a:cxn ang="0">
                <a:pos x="connsiteX0" y="connsiteY0"/>
              </a:cxn>
              <a:cxn ang="0">
                <a:pos x="connsiteX1" y="connsiteY1"/>
              </a:cxn>
              <a:cxn ang="0">
                <a:pos x="connsiteX2" y="connsiteY2"/>
              </a:cxn>
            </a:cxnLst>
            <a:rect l="l" t="t" r="r" b="b"/>
            <a:pathLst>
              <a:path w="429208" h="186612">
                <a:moveTo>
                  <a:pt x="0" y="186612"/>
                </a:moveTo>
                <a:cubicBezTo>
                  <a:pt x="104192" y="169506"/>
                  <a:pt x="208384" y="152400"/>
                  <a:pt x="279919" y="121298"/>
                </a:cubicBezTo>
                <a:cubicBezTo>
                  <a:pt x="351454" y="90196"/>
                  <a:pt x="390331" y="45098"/>
                  <a:pt x="429208" y="0"/>
                </a:cubicBezTo>
              </a:path>
            </a:pathLst>
          </a:custGeom>
          <a:noFill/>
          <a:ln w="19050">
            <a:solidFill>
              <a:srgbClr val="31B800"/>
            </a:solidFill>
            <a:headEnd type="arrow"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Freeform 60">
            <a:extLst>
              <a:ext uri="{FF2B5EF4-FFF2-40B4-BE49-F238E27FC236}">
                <a16:creationId xmlns:a16="http://schemas.microsoft.com/office/drawing/2014/main" id="{DEB055E0-8D41-4B43-B291-5468E4EC87B2}"/>
              </a:ext>
            </a:extLst>
          </p:cNvPr>
          <p:cNvSpPr/>
          <p:nvPr/>
        </p:nvSpPr>
        <p:spPr>
          <a:xfrm>
            <a:off x="1464907" y="692098"/>
            <a:ext cx="3155226" cy="828792"/>
          </a:xfrm>
          <a:custGeom>
            <a:avLst/>
            <a:gdLst>
              <a:gd name="connsiteX0" fmla="*/ 0 w 3909527"/>
              <a:gd name="connsiteY0" fmla="*/ 746318 h 746318"/>
              <a:gd name="connsiteX1" fmla="*/ 811763 w 3909527"/>
              <a:gd name="connsiteY1" fmla="*/ 373093 h 746318"/>
              <a:gd name="connsiteX2" fmla="*/ 2080727 w 3909527"/>
              <a:gd name="connsiteY2" fmla="*/ 18530 h 746318"/>
              <a:gd name="connsiteX3" fmla="*/ 2873829 w 3909527"/>
              <a:gd name="connsiteY3" fmla="*/ 83844 h 746318"/>
              <a:gd name="connsiteX4" fmla="*/ 3909527 w 3909527"/>
              <a:gd name="connsiteY4" fmla="*/ 373093 h 746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9527" h="746318">
                <a:moveTo>
                  <a:pt x="0" y="746318"/>
                </a:moveTo>
                <a:cubicBezTo>
                  <a:pt x="232487" y="620354"/>
                  <a:pt x="464975" y="494391"/>
                  <a:pt x="811763" y="373093"/>
                </a:cubicBezTo>
                <a:cubicBezTo>
                  <a:pt x="1158551" y="251795"/>
                  <a:pt x="1737049" y="66738"/>
                  <a:pt x="2080727" y="18530"/>
                </a:cubicBezTo>
                <a:cubicBezTo>
                  <a:pt x="2424405" y="-29678"/>
                  <a:pt x="2569029" y="24750"/>
                  <a:pt x="2873829" y="83844"/>
                </a:cubicBezTo>
                <a:cubicBezTo>
                  <a:pt x="3178629" y="142938"/>
                  <a:pt x="3544078" y="258015"/>
                  <a:pt x="3909527" y="373093"/>
                </a:cubicBezTo>
              </a:path>
            </a:pathLst>
          </a:custGeom>
          <a:noFill/>
          <a:ln w="19050">
            <a:solidFill>
              <a:schemeClr val="bg1">
                <a:lumMod val="65000"/>
              </a:schemeClr>
            </a:solidFill>
            <a:prstDash val="dash"/>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Freeform 61">
            <a:extLst>
              <a:ext uri="{FF2B5EF4-FFF2-40B4-BE49-F238E27FC236}">
                <a16:creationId xmlns:a16="http://schemas.microsoft.com/office/drawing/2014/main" id="{9FBB0C94-FB47-074E-A024-C3E79B43E20C}"/>
              </a:ext>
            </a:extLst>
          </p:cNvPr>
          <p:cNvSpPr/>
          <p:nvPr/>
        </p:nvSpPr>
        <p:spPr>
          <a:xfrm>
            <a:off x="4228169" y="1743951"/>
            <a:ext cx="606490" cy="151363"/>
          </a:xfrm>
          <a:custGeom>
            <a:avLst/>
            <a:gdLst>
              <a:gd name="connsiteX0" fmla="*/ 0 w 606490"/>
              <a:gd name="connsiteY0" fmla="*/ 0 h 151363"/>
              <a:gd name="connsiteX1" fmla="*/ 317241 w 606490"/>
              <a:gd name="connsiteY1" fmla="*/ 130629 h 151363"/>
              <a:gd name="connsiteX2" fmla="*/ 606490 w 606490"/>
              <a:gd name="connsiteY2" fmla="*/ 149290 h 151363"/>
            </a:gdLst>
            <a:ahLst/>
            <a:cxnLst>
              <a:cxn ang="0">
                <a:pos x="connsiteX0" y="connsiteY0"/>
              </a:cxn>
              <a:cxn ang="0">
                <a:pos x="connsiteX1" y="connsiteY1"/>
              </a:cxn>
              <a:cxn ang="0">
                <a:pos x="connsiteX2" y="connsiteY2"/>
              </a:cxn>
            </a:cxnLst>
            <a:rect l="l" t="t" r="r" b="b"/>
            <a:pathLst>
              <a:path w="606490" h="151363">
                <a:moveTo>
                  <a:pt x="0" y="0"/>
                </a:moveTo>
                <a:cubicBezTo>
                  <a:pt x="108079" y="52873"/>
                  <a:pt x="216159" y="105747"/>
                  <a:pt x="317241" y="130629"/>
                </a:cubicBezTo>
                <a:cubicBezTo>
                  <a:pt x="418323" y="155511"/>
                  <a:pt x="512406" y="152400"/>
                  <a:pt x="606490" y="149290"/>
                </a:cubicBezTo>
              </a:path>
            </a:pathLst>
          </a:custGeom>
          <a:noFill/>
          <a:ln w="19050">
            <a:solidFill>
              <a:srgbClr val="FF00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Freeform 62">
            <a:extLst>
              <a:ext uri="{FF2B5EF4-FFF2-40B4-BE49-F238E27FC236}">
                <a16:creationId xmlns:a16="http://schemas.microsoft.com/office/drawing/2014/main" id="{CD56C14E-26C9-9644-BD93-E161836DEB1B}"/>
              </a:ext>
            </a:extLst>
          </p:cNvPr>
          <p:cNvSpPr/>
          <p:nvPr/>
        </p:nvSpPr>
        <p:spPr>
          <a:xfrm>
            <a:off x="4172186" y="1846588"/>
            <a:ext cx="1026367" cy="615820"/>
          </a:xfrm>
          <a:custGeom>
            <a:avLst/>
            <a:gdLst>
              <a:gd name="connsiteX0" fmla="*/ 0 w 1026367"/>
              <a:gd name="connsiteY0" fmla="*/ 0 h 615820"/>
              <a:gd name="connsiteX1" fmla="*/ 363894 w 1026367"/>
              <a:gd name="connsiteY1" fmla="*/ 335902 h 615820"/>
              <a:gd name="connsiteX2" fmla="*/ 1026367 w 1026367"/>
              <a:gd name="connsiteY2" fmla="*/ 615820 h 615820"/>
            </a:gdLst>
            <a:ahLst/>
            <a:cxnLst>
              <a:cxn ang="0">
                <a:pos x="connsiteX0" y="connsiteY0"/>
              </a:cxn>
              <a:cxn ang="0">
                <a:pos x="connsiteX1" y="connsiteY1"/>
              </a:cxn>
              <a:cxn ang="0">
                <a:pos x="connsiteX2" y="connsiteY2"/>
              </a:cxn>
            </a:cxnLst>
            <a:rect l="l" t="t" r="r" b="b"/>
            <a:pathLst>
              <a:path w="1026367" h="615820">
                <a:moveTo>
                  <a:pt x="0" y="0"/>
                </a:moveTo>
                <a:cubicBezTo>
                  <a:pt x="96416" y="116632"/>
                  <a:pt x="192833" y="233265"/>
                  <a:pt x="363894" y="335902"/>
                </a:cubicBezTo>
                <a:cubicBezTo>
                  <a:pt x="534955" y="438539"/>
                  <a:pt x="780661" y="527179"/>
                  <a:pt x="1026367" y="615820"/>
                </a:cubicBezTo>
              </a:path>
            </a:pathLst>
          </a:custGeom>
          <a:noFill/>
          <a:ln w="19050">
            <a:solidFill>
              <a:srgbClr val="FF00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7E3B5EC1-81BD-ED47-AFA0-3790E0EE3445}"/>
              </a:ext>
            </a:extLst>
          </p:cNvPr>
          <p:cNvSpPr/>
          <p:nvPr/>
        </p:nvSpPr>
        <p:spPr>
          <a:xfrm>
            <a:off x="4146783" y="3803009"/>
            <a:ext cx="606490" cy="151363"/>
          </a:xfrm>
          <a:custGeom>
            <a:avLst/>
            <a:gdLst>
              <a:gd name="connsiteX0" fmla="*/ 0 w 606490"/>
              <a:gd name="connsiteY0" fmla="*/ 0 h 151363"/>
              <a:gd name="connsiteX1" fmla="*/ 317241 w 606490"/>
              <a:gd name="connsiteY1" fmla="*/ 130629 h 151363"/>
              <a:gd name="connsiteX2" fmla="*/ 606490 w 606490"/>
              <a:gd name="connsiteY2" fmla="*/ 149290 h 151363"/>
            </a:gdLst>
            <a:ahLst/>
            <a:cxnLst>
              <a:cxn ang="0">
                <a:pos x="connsiteX0" y="connsiteY0"/>
              </a:cxn>
              <a:cxn ang="0">
                <a:pos x="connsiteX1" y="connsiteY1"/>
              </a:cxn>
              <a:cxn ang="0">
                <a:pos x="connsiteX2" y="connsiteY2"/>
              </a:cxn>
            </a:cxnLst>
            <a:rect l="l" t="t" r="r" b="b"/>
            <a:pathLst>
              <a:path w="606490" h="151363">
                <a:moveTo>
                  <a:pt x="0" y="0"/>
                </a:moveTo>
                <a:cubicBezTo>
                  <a:pt x="108079" y="52873"/>
                  <a:pt x="216159" y="105747"/>
                  <a:pt x="317241" y="130629"/>
                </a:cubicBezTo>
                <a:cubicBezTo>
                  <a:pt x="418323" y="155511"/>
                  <a:pt x="512406" y="152400"/>
                  <a:pt x="606490" y="149290"/>
                </a:cubicBezTo>
              </a:path>
            </a:pathLst>
          </a:custGeom>
          <a:noFill/>
          <a:ln w="19050">
            <a:solidFill>
              <a:srgbClr val="FF00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043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B0D7069-5169-B948-9A92-9AB323E25879}"/>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CD395814-DB48-CE4F-A95F-7362F39FBF6E}"/>
              </a:ext>
            </a:extLst>
          </p:cNvPr>
          <p:cNvSpPr>
            <a:spLocks noGrp="1"/>
          </p:cNvSpPr>
          <p:nvPr>
            <p:ph type="dt" sz="half" idx="10"/>
          </p:nvPr>
        </p:nvSpPr>
        <p:spPr/>
        <p:txBody>
          <a:bodyPr/>
          <a:lstStyle/>
          <a:p>
            <a:r>
              <a:rPr lang="fr-CH"/>
              <a:t>Université de Genève - G. Falquet</a:t>
            </a:r>
            <a:endParaRPr lang="en-US"/>
          </a:p>
        </p:txBody>
      </p:sp>
      <p:sp>
        <p:nvSpPr>
          <p:cNvPr id="5" name="Footer Placeholder 4">
            <a:extLst>
              <a:ext uri="{FF2B5EF4-FFF2-40B4-BE49-F238E27FC236}">
                <a16:creationId xmlns:a16="http://schemas.microsoft.com/office/drawing/2014/main" id="{F908060E-E044-7A4E-A749-414CF319826D}"/>
              </a:ext>
            </a:extLst>
          </p:cNvPr>
          <p:cNvSpPr>
            <a:spLocks noGrp="1"/>
          </p:cNvSpPr>
          <p:nvPr>
            <p:ph type="ftr" sz="quarter" idx="11"/>
          </p:nvPr>
        </p:nvSpPr>
        <p:spPr/>
        <p:txBody>
          <a:bodyPr/>
          <a:lstStyle/>
          <a:p>
            <a:r>
              <a:rPr lang="en-US"/>
              <a:t>RDFS</a:t>
            </a:r>
          </a:p>
        </p:txBody>
      </p:sp>
      <p:sp>
        <p:nvSpPr>
          <p:cNvPr id="6" name="Slide Number Placeholder 5">
            <a:extLst>
              <a:ext uri="{FF2B5EF4-FFF2-40B4-BE49-F238E27FC236}">
                <a16:creationId xmlns:a16="http://schemas.microsoft.com/office/drawing/2014/main" id="{EEED4C2E-11AF-0946-8545-623C108D67D5}"/>
              </a:ext>
            </a:extLst>
          </p:cNvPr>
          <p:cNvSpPr>
            <a:spLocks noGrp="1"/>
          </p:cNvSpPr>
          <p:nvPr>
            <p:ph type="sldNum" sz="quarter" idx="12"/>
          </p:nvPr>
        </p:nvSpPr>
        <p:spPr/>
        <p:txBody>
          <a:bodyPr/>
          <a:lstStyle/>
          <a:p>
            <a:fld id="{3EE69ED5-8993-1341-80BA-61547B2BEEE6}" type="slidenum">
              <a:rPr lang="en-US" smtClean="0"/>
              <a:t>25</a:t>
            </a:fld>
            <a:endParaRPr lang="en-US" dirty="0"/>
          </a:p>
        </p:txBody>
      </p:sp>
      <p:sp>
        <p:nvSpPr>
          <p:cNvPr id="9" name="TextBox 8">
            <a:extLst>
              <a:ext uri="{FF2B5EF4-FFF2-40B4-BE49-F238E27FC236}">
                <a16:creationId xmlns:a16="http://schemas.microsoft.com/office/drawing/2014/main" id="{744AE02C-7F14-B242-99ED-3FEE26F4C669}"/>
              </a:ext>
            </a:extLst>
          </p:cNvPr>
          <p:cNvSpPr txBox="1"/>
          <p:nvPr/>
        </p:nvSpPr>
        <p:spPr>
          <a:xfrm>
            <a:off x="1082127" y="1205973"/>
            <a:ext cx="777777"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:Painter</a:t>
            </a:r>
          </a:p>
        </p:txBody>
      </p:sp>
      <p:sp>
        <p:nvSpPr>
          <p:cNvPr id="10" name="TextBox 9">
            <a:extLst>
              <a:ext uri="{FF2B5EF4-FFF2-40B4-BE49-F238E27FC236}">
                <a16:creationId xmlns:a16="http://schemas.microsoft.com/office/drawing/2014/main" id="{CBF6C09A-6AD7-9C49-AC47-8AC8DCFA7C12}"/>
              </a:ext>
            </a:extLst>
          </p:cNvPr>
          <p:cNvSpPr txBox="1"/>
          <p:nvPr/>
        </p:nvSpPr>
        <p:spPr>
          <a:xfrm>
            <a:off x="1727573" y="1934969"/>
            <a:ext cx="655949"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:Artist</a:t>
            </a:r>
          </a:p>
        </p:txBody>
      </p:sp>
      <p:sp>
        <p:nvSpPr>
          <p:cNvPr id="11" name="TextBox 10">
            <a:extLst>
              <a:ext uri="{FF2B5EF4-FFF2-40B4-BE49-F238E27FC236}">
                <a16:creationId xmlns:a16="http://schemas.microsoft.com/office/drawing/2014/main" id="{AC3FE885-8231-C74C-989A-02261BCE0A92}"/>
              </a:ext>
            </a:extLst>
          </p:cNvPr>
          <p:cNvSpPr txBox="1"/>
          <p:nvPr/>
        </p:nvSpPr>
        <p:spPr>
          <a:xfrm>
            <a:off x="467941" y="1914627"/>
            <a:ext cx="787395"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:Picasso</a:t>
            </a:r>
          </a:p>
        </p:txBody>
      </p:sp>
      <p:cxnSp>
        <p:nvCxnSpPr>
          <p:cNvPr id="13" name="Straight Arrow Connector 12">
            <a:extLst>
              <a:ext uri="{FF2B5EF4-FFF2-40B4-BE49-F238E27FC236}">
                <a16:creationId xmlns:a16="http://schemas.microsoft.com/office/drawing/2014/main" id="{510D992D-B3F3-4F47-AB6F-35693C3FC0C9}"/>
              </a:ext>
            </a:extLst>
          </p:cNvPr>
          <p:cNvCxnSpPr>
            <a:stCxn id="11" idx="0"/>
            <a:endCxn id="9" idx="2"/>
          </p:cNvCxnSpPr>
          <p:nvPr/>
        </p:nvCxnSpPr>
        <p:spPr>
          <a:xfrm flipV="1">
            <a:off x="861639" y="1513750"/>
            <a:ext cx="609377" cy="400877"/>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E09E130-D860-FD47-BC09-AF5B09351727}"/>
              </a:ext>
            </a:extLst>
          </p:cNvPr>
          <p:cNvCxnSpPr>
            <a:cxnSpLocks/>
            <a:stCxn id="9" idx="2"/>
            <a:endCxn id="10" idx="0"/>
          </p:cNvCxnSpPr>
          <p:nvPr/>
        </p:nvCxnSpPr>
        <p:spPr>
          <a:xfrm>
            <a:off x="1471016" y="1513750"/>
            <a:ext cx="584532" cy="421219"/>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58B85DA-9736-0543-9C9A-CA954BB5E0DC}"/>
              </a:ext>
            </a:extLst>
          </p:cNvPr>
          <p:cNvSpPr txBox="1"/>
          <p:nvPr/>
        </p:nvSpPr>
        <p:spPr>
          <a:xfrm>
            <a:off x="1907451" y="1470576"/>
            <a:ext cx="1335622" cy="307777"/>
          </a:xfrm>
          <a:prstGeom prst="rect">
            <a:avLst/>
          </a:prstGeom>
          <a:noFill/>
        </p:spPr>
        <p:txBody>
          <a:bodyPr wrap="none" rtlCol="0">
            <a:spAutoFit/>
          </a:bodyPr>
          <a:lstStyle/>
          <a:p>
            <a:pPr algn="l"/>
            <a:r>
              <a:rPr lang="en-US" sz="1400" dirty="0" err="1">
                <a:latin typeface="CMU Sans Serif" panose="02000603000000000000" pitchFamily="2" charset="0"/>
                <a:ea typeface="CMU Sans Serif" panose="02000603000000000000" pitchFamily="2" charset="0"/>
                <a:cs typeface="CMU Sans Serif" panose="02000603000000000000" pitchFamily="2" charset="0"/>
              </a:rPr>
              <a:t>rdfs:subClassOf</a:t>
            </a:r>
            <a:endParaRPr lang="en-US" sz="14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9" name="TextBox 18">
            <a:extLst>
              <a:ext uri="{FF2B5EF4-FFF2-40B4-BE49-F238E27FC236}">
                <a16:creationId xmlns:a16="http://schemas.microsoft.com/office/drawing/2014/main" id="{C05E530F-80FE-9445-A374-CFB49EAF2E3E}"/>
              </a:ext>
            </a:extLst>
          </p:cNvPr>
          <p:cNvSpPr txBox="1"/>
          <p:nvPr/>
        </p:nvSpPr>
        <p:spPr>
          <a:xfrm>
            <a:off x="356786" y="1503020"/>
            <a:ext cx="763351" cy="307777"/>
          </a:xfrm>
          <a:prstGeom prst="rect">
            <a:avLst/>
          </a:prstGeom>
          <a:noFill/>
        </p:spPr>
        <p:txBody>
          <a:bodyPr wrap="none" rtlCol="0">
            <a:spAutoFit/>
          </a:bodyPr>
          <a:lstStyle/>
          <a:p>
            <a:pPr algn="l"/>
            <a:r>
              <a:rPr lang="en-US" sz="1400" dirty="0" err="1">
                <a:latin typeface="CMU Sans Serif" panose="02000603000000000000" pitchFamily="2" charset="0"/>
                <a:ea typeface="CMU Sans Serif" panose="02000603000000000000" pitchFamily="2" charset="0"/>
                <a:cs typeface="CMU Sans Serif" panose="02000603000000000000" pitchFamily="2" charset="0"/>
              </a:rPr>
              <a:t>rdf:type</a:t>
            </a:r>
            <a:endParaRPr lang="en-US" sz="14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20" name="TextBox 19">
            <a:extLst>
              <a:ext uri="{FF2B5EF4-FFF2-40B4-BE49-F238E27FC236}">
                <a16:creationId xmlns:a16="http://schemas.microsoft.com/office/drawing/2014/main" id="{B4D9D34C-DD07-AD43-B9FB-E89E2A9D9B08}"/>
              </a:ext>
            </a:extLst>
          </p:cNvPr>
          <p:cNvSpPr txBox="1"/>
          <p:nvPr/>
        </p:nvSpPr>
        <p:spPr>
          <a:xfrm>
            <a:off x="5334359" y="1063036"/>
            <a:ext cx="388248" cy="338554"/>
          </a:xfrm>
          <a:prstGeom prst="rect">
            <a:avLst/>
          </a:prstGeom>
          <a:noFill/>
        </p:spPr>
        <p:txBody>
          <a:bodyPr wrap="none" rtlCol="0">
            <a:spAutoFit/>
          </a:bodyPr>
          <a:lstStyle/>
          <a:p>
            <a:pPr algn="l"/>
            <a:r>
              <a:rPr lang="en-US" sz="1600" dirty="0">
                <a:latin typeface="CMU Sans Serif" panose="02000603000000000000" pitchFamily="2" charset="0"/>
                <a:ea typeface="CMU Sans Serif" panose="02000603000000000000" pitchFamily="2" charset="0"/>
                <a:cs typeface="CMU Sans Serif" panose="02000603000000000000" pitchFamily="2" charset="0"/>
              </a:rPr>
              <a:t>pa</a:t>
            </a:r>
          </a:p>
        </p:txBody>
      </p:sp>
      <p:sp>
        <p:nvSpPr>
          <p:cNvPr id="21" name="TextBox 20">
            <a:extLst>
              <a:ext uri="{FF2B5EF4-FFF2-40B4-BE49-F238E27FC236}">
                <a16:creationId xmlns:a16="http://schemas.microsoft.com/office/drawing/2014/main" id="{77D4D77C-5194-B048-82DC-2FDB49B8EAE9}"/>
              </a:ext>
            </a:extLst>
          </p:cNvPr>
          <p:cNvSpPr txBox="1"/>
          <p:nvPr/>
        </p:nvSpPr>
        <p:spPr>
          <a:xfrm>
            <a:off x="5485164" y="1675833"/>
            <a:ext cx="352982" cy="338554"/>
          </a:xfrm>
          <a:prstGeom prst="rect">
            <a:avLst/>
          </a:prstGeom>
          <a:noFill/>
        </p:spPr>
        <p:txBody>
          <a:bodyPr wrap="none" rtlCol="0">
            <a:spAutoFit/>
          </a:bodyPr>
          <a:lstStyle/>
          <a:p>
            <a:pPr algn="l"/>
            <a:r>
              <a:rPr lang="en-US" sz="1600" dirty="0" err="1">
                <a:latin typeface="CMU Sans Serif" panose="02000603000000000000" pitchFamily="2" charset="0"/>
                <a:ea typeface="CMU Sans Serif" panose="02000603000000000000" pitchFamily="2" charset="0"/>
                <a:cs typeface="CMU Sans Serif" panose="02000603000000000000" pitchFamily="2" charset="0"/>
              </a:rPr>
              <a:t>ar</a:t>
            </a:r>
            <a:endParaRPr lang="en-US" sz="1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22" name="TextBox 21">
            <a:extLst>
              <a:ext uri="{FF2B5EF4-FFF2-40B4-BE49-F238E27FC236}">
                <a16:creationId xmlns:a16="http://schemas.microsoft.com/office/drawing/2014/main" id="{AF63EC83-494D-424D-B3A8-DBA3BD9AF7C8}"/>
              </a:ext>
            </a:extLst>
          </p:cNvPr>
          <p:cNvSpPr txBox="1"/>
          <p:nvPr/>
        </p:nvSpPr>
        <p:spPr>
          <a:xfrm>
            <a:off x="4656266" y="1629343"/>
            <a:ext cx="340158" cy="338554"/>
          </a:xfrm>
          <a:prstGeom prst="rect">
            <a:avLst/>
          </a:prstGeom>
          <a:noFill/>
        </p:spPr>
        <p:txBody>
          <a:bodyPr wrap="none" rtlCol="0">
            <a:spAutoFit/>
          </a:bodyPr>
          <a:lstStyle/>
          <a:p>
            <a:pPr algn="l"/>
            <a:r>
              <a:rPr lang="en-US" sz="1600" dirty="0">
                <a:latin typeface="CMU Sans Serif" panose="02000603000000000000" pitchFamily="2" charset="0"/>
                <a:ea typeface="CMU Sans Serif" panose="02000603000000000000" pitchFamily="2" charset="0"/>
                <a:cs typeface="CMU Sans Serif" panose="02000603000000000000" pitchFamily="2" charset="0"/>
              </a:rPr>
              <a:t>pi</a:t>
            </a:r>
          </a:p>
        </p:txBody>
      </p:sp>
      <p:cxnSp>
        <p:nvCxnSpPr>
          <p:cNvPr id="29" name="Straight Arrow Connector 28">
            <a:extLst>
              <a:ext uri="{FF2B5EF4-FFF2-40B4-BE49-F238E27FC236}">
                <a16:creationId xmlns:a16="http://schemas.microsoft.com/office/drawing/2014/main" id="{2E33EB19-EA5A-EB49-BD2F-558E4D3C6AD0}"/>
              </a:ext>
            </a:extLst>
          </p:cNvPr>
          <p:cNvCxnSpPr>
            <a:cxnSpLocks/>
          </p:cNvCxnSpPr>
          <p:nvPr/>
        </p:nvCxnSpPr>
        <p:spPr>
          <a:xfrm>
            <a:off x="2315874" y="2237804"/>
            <a:ext cx="590067" cy="372253"/>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37C54542-6B9B-0246-97C6-A657781AB837}"/>
              </a:ext>
            </a:extLst>
          </p:cNvPr>
          <p:cNvSpPr txBox="1"/>
          <p:nvPr/>
        </p:nvSpPr>
        <p:spPr>
          <a:xfrm>
            <a:off x="2674488" y="2145664"/>
            <a:ext cx="1335622" cy="307777"/>
          </a:xfrm>
          <a:prstGeom prst="rect">
            <a:avLst/>
          </a:prstGeom>
          <a:noFill/>
        </p:spPr>
        <p:txBody>
          <a:bodyPr wrap="none" rtlCol="0">
            <a:spAutoFit/>
          </a:bodyPr>
          <a:lstStyle/>
          <a:p>
            <a:pPr algn="l"/>
            <a:r>
              <a:rPr lang="en-US" sz="1400" dirty="0" err="1">
                <a:latin typeface="CMU Sans Serif" panose="02000603000000000000" pitchFamily="2" charset="0"/>
                <a:ea typeface="CMU Sans Serif" panose="02000603000000000000" pitchFamily="2" charset="0"/>
                <a:cs typeface="CMU Sans Serif" panose="02000603000000000000" pitchFamily="2" charset="0"/>
              </a:rPr>
              <a:t>rdfs:subClassOf</a:t>
            </a:r>
            <a:endParaRPr lang="en-US" sz="14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35" name="TextBox 34">
            <a:extLst>
              <a:ext uri="{FF2B5EF4-FFF2-40B4-BE49-F238E27FC236}">
                <a16:creationId xmlns:a16="http://schemas.microsoft.com/office/drawing/2014/main" id="{B0A15C88-5236-D042-9E4F-28CBAAC9745D}"/>
              </a:ext>
            </a:extLst>
          </p:cNvPr>
          <p:cNvSpPr txBox="1"/>
          <p:nvPr/>
        </p:nvSpPr>
        <p:spPr>
          <a:xfrm>
            <a:off x="5877545" y="2285383"/>
            <a:ext cx="381836" cy="338554"/>
          </a:xfrm>
          <a:prstGeom prst="rect">
            <a:avLst/>
          </a:prstGeom>
          <a:noFill/>
        </p:spPr>
        <p:txBody>
          <a:bodyPr wrap="none" rtlCol="0">
            <a:spAutoFit/>
          </a:bodyPr>
          <a:lstStyle/>
          <a:p>
            <a:pPr algn="l"/>
            <a:r>
              <a:rPr lang="en-US" sz="1600" dirty="0" err="1">
                <a:latin typeface="CMU Sans Serif" panose="02000603000000000000" pitchFamily="2" charset="0"/>
                <a:ea typeface="CMU Sans Serif" panose="02000603000000000000" pitchFamily="2" charset="0"/>
                <a:cs typeface="CMU Sans Serif" panose="02000603000000000000" pitchFamily="2" charset="0"/>
              </a:rPr>
              <a:t>pe</a:t>
            </a:r>
            <a:endParaRPr lang="en-US" sz="1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37" name="Freeform 36">
            <a:extLst>
              <a:ext uri="{FF2B5EF4-FFF2-40B4-BE49-F238E27FC236}">
                <a16:creationId xmlns:a16="http://schemas.microsoft.com/office/drawing/2014/main" id="{9B1BC4BD-0085-2542-B950-AE86300CD0D8}"/>
              </a:ext>
            </a:extLst>
          </p:cNvPr>
          <p:cNvSpPr/>
          <p:nvPr/>
        </p:nvSpPr>
        <p:spPr>
          <a:xfrm>
            <a:off x="5374291" y="1380931"/>
            <a:ext cx="112109" cy="513183"/>
          </a:xfrm>
          <a:custGeom>
            <a:avLst/>
            <a:gdLst>
              <a:gd name="connsiteX0" fmla="*/ 93448 w 112109"/>
              <a:gd name="connsiteY0" fmla="*/ 0 h 513183"/>
              <a:gd name="connsiteX1" fmla="*/ 142 w 112109"/>
              <a:gd name="connsiteY1" fmla="*/ 261257 h 513183"/>
              <a:gd name="connsiteX2" fmla="*/ 112109 w 112109"/>
              <a:gd name="connsiteY2" fmla="*/ 513183 h 513183"/>
            </a:gdLst>
            <a:ahLst/>
            <a:cxnLst>
              <a:cxn ang="0">
                <a:pos x="connsiteX0" y="connsiteY0"/>
              </a:cxn>
              <a:cxn ang="0">
                <a:pos x="connsiteX1" y="connsiteY1"/>
              </a:cxn>
              <a:cxn ang="0">
                <a:pos x="connsiteX2" y="connsiteY2"/>
              </a:cxn>
            </a:cxnLst>
            <a:rect l="l" t="t" r="r" b="b"/>
            <a:pathLst>
              <a:path w="112109" h="513183">
                <a:moveTo>
                  <a:pt x="93448" y="0"/>
                </a:moveTo>
                <a:cubicBezTo>
                  <a:pt x="45240" y="87863"/>
                  <a:pt x="-2968" y="175727"/>
                  <a:pt x="142" y="261257"/>
                </a:cubicBezTo>
                <a:cubicBezTo>
                  <a:pt x="3252" y="346787"/>
                  <a:pt x="57680" y="429985"/>
                  <a:pt x="112109" y="513183"/>
                </a:cubicBezTo>
              </a:path>
            </a:pathLst>
          </a:custGeom>
          <a:noFill/>
          <a:ln w="19050">
            <a:solidFill>
              <a:srgbClr val="31B8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391F19FE-9567-D447-9C51-F199CBE6B583}"/>
              </a:ext>
            </a:extLst>
          </p:cNvPr>
          <p:cNvSpPr/>
          <p:nvPr/>
        </p:nvSpPr>
        <p:spPr>
          <a:xfrm>
            <a:off x="5614973" y="2004738"/>
            <a:ext cx="281976" cy="425729"/>
          </a:xfrm>
          <a:custGeom>
            <a:avLst/>
            <a:gdLst>
              <a:gd name="connsiteX0" fmla="*/ 93448 w 112109"/>
              <a:gd name="connsiteY0" fmla="*/ 0 h 513183"/>
              <a:gd name="connsiteX1" fmla="*/ 142 w 112109"/>
              <a:gd name="connsiteY1" fmla="*/ 261257 h 513183"/>
              <a:gd name="connsiteX2" fmla="*/ 112109 w 112109"/>
              <a:gd name="connsiteY2" fmla="*/ 513183 h 513183"/>
              <a:gd name="connsiteX0" fmla="*/ 108358 w 422841"/>
              <a:gd name="connsiteY0" fmla="*/ 0 h 406320"/>
              <a:gd name="connsiteX1" fmla="*/ 15052 w 422841"/>
              <a:gd name="connsiteY1" fmla="*/ 261257 h 406320"/>
              <a:gd name="connsiteX2" fmla="*/ 422841 w 422841"/>
              <a:gd name="connsiteY2" fmla="*/ 406320 h 406320"/>
              <a:gd name="connsiteX0" fmla="*/ 16623 w 331106"/>
              <a:gd name="connsiteY0" fmla="*/ 0 h 406320"/>
              <a:gd name="connsiteX1" fmla="*/ 87662 w 331106"/>
              <a:gd name="connsiteY1" fmla="*/ 243447 h 406320"/>
              <a:gd name="connsiteX2" fmla="*/ 331106 w 331106"/>
              <a:gd name="connsiteY2" fmla="*/ 406320 h 406320"/>
            </a:gdLst>
            <a:ahLst/>
            <a:cxnLst>
              <a:cxn ang="0">
                <a:pos x="connsiteX0" y="connsiteY0"/>
              </a:cxn>
              <a:cxn ang="0">
                <a:pos x="connsiteX1" y="connsiteY1"/>
              </a:cxn>
              <a:cxn ang="0">
                <a:pos x="connsiteX2" y="connsiteY2"/>
              </a:cxn>
            </a:cxnLst>
            <a:rect l="l" t="t" r="r" b="b"/>
            <a:pathLst>
              <a:path w="331106" h="406320">
                <a:moveTo>
                  <a:pt x="16623" y="0"/>
                </a:moveTo>
                <a:cubicBezTo>
                  <a:pt x="-31585" y="87863"/>
                  <a:pt x="35248" y="175727"/>
                  <a:pt x="87662" y="243447"/>
                </a:cubicBezTo>
                <a:cubicBezTo>
                  <a:pt x="140076" y="311167"/>
                  <a:pt x="276677" y="323122"/>
                  <a:pt x="331106" y="406320"/>
                </a:cubicBezTo>
              </a:path>
            </a:pathLst>
          </a:custGeom>
          <a:noFill/>
          <a:ln w="19050">
            <a:solidFill>
              <a:srgbClr val="31B8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83A57F3D-DC6D-2C49-BB3A-D425C072912B}"/>
              </a:ext>
            </a:extLst>
          </p:cNvPr>
          <p:cNvSpPr/>
          <p:nvPr/>
        </p:nvSpPr>
        <p:spPr>
          <a:xfrm flipH="1">
            <a:off x="5658917" y="1254129"/>
            <a:ext cx="452038" cy="1129004"/>
          </a:xfrm>
          <a:custGeom>
            <a:avLst/>
            <a:gdLst>
              <a:gd name="connsiteX0" fmla="*/ 93448 w 112109"/>
              <a:gd name="connsiteY0" fmla="*/ 0 h 513183"/>
              <a:gd name="connsiteX1" fmla="*/ 142 w 112109"/>
              <a:gd name="connsiteY1" fmla="*/ 261257 h 513183"/>
              <a:gd name="connsiteX2" fmla="*/ 112109 w 112109"/>
              <a:gd name="connsiteY2" fmla="*/ 513183 h 513183"/>
              <a:gd name="connsiteX0" fmla="*/ 186755 w 186755"/>
              <a:gd name="connsiteY0" fmla="*/ 0 h 541175"/>
              <a:gd name="connsiteX1" fmla="*/ 1411 w 186755"/>
              <a:gd name="connsiteY1" fmla="*/ 289249 h 541175"/>
              <a:gd name="connsiteX2" fmla="*/ 113378 w 186755"/>
              <a:gd name="connsiteY2" fmla="*/ 541175 h 541175"/>
              <a:gd name="connsiteX0" fmla="*/ 259276 w 259276"/>
              <a:gd name="connsiteY0" fmla="*/ 0 h 1129004"/>
              <a:gd name="connsiteX1" fmla="*/ 73932 w 259276"/>
              <a:gd name="connsiteY1" fmla="*/ 289249 h 1129004"/>
              <a:gd name="connsiteX2" fmla="*/ 20230 w 259276"/>
              <a:gd name="connsiteY2" fmla="*/ 1129004 h 1129004"/>
              <a:gd name="connsiteX0" fmla="*/ 297263 w 297263"/>
              <a:gd name="connsiteY0" fmla="*/ 0 h 1129004"/>
              <a:gd name="connsiteX1" fmla="*/ 19880 w 297263"/>
              <a:gd name="connsiteY1" fmla="*/ 382556 h 1129004"/>
              <a:gd name="connsiteX2" fmla="*/ 58217 w 297263"/>
              <a:gd name="connsiteY2" fmla="*/ 1129004 h 1129004"/>
            </a:gdLst>
            <a:ahLst/>
            <a:cxnLst>
              <a:cxn ang="0">
                <a:pos x="connsiteX0" y="connsiteY0"/>
              </a:cxn>
              <a:cxn ang="0">
                <a:pos x="connsiteX1" y="connsiteY1"/>
              </a:cxn>
              <a:cxn ang="0">
                <a:pos x="connsiteX2" y="connsiteY2"/>
              </a:cxn>
            </a:cxnLst>
            <a:rect l="l" t="t" r="r" b="b"/>
            <a:pathLst>
              <a:path w="297263" h="1129004">
                <a:moveTo>
                  <a:pt x="297263" y="0"/>
                </a:moveTo>
                <a:cubicBezTo>
                  <a:pt x="249055" y="87863"/>
                  <a:pt x="59721" y="194389"/>
                  <a:pt x="19880" y="382556"/>
                </a:cubicBezTo>
                <a:cubicBezTo>
                  <a:pt x="-19961" y="570723"/>
                  <a:pt x="3788" y="1045806"/>
                  <a:pt x="58217" y="1129004"/>
                </a:cubicBezTo>
              </a:path>
            </a:pathLst>
          </a:custGeom>
          <a:noFill/>
          <a:ln w="19050">
            <a:solidFill>
              <a:srgbClr val="31B8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2499FFE-B2D7-1141-AD04-9348AC6CA0C2}"/>
              </a:ext>
            </a:extLst>
          </p:cNvPr>
          <p:cNvSpPr/>
          <p:nvPr/>
        </p:nvSpPr>
        <p:spPr>
          <a:xfrm>
            <a:off x="4329404" y="932034"/>
            <a:ext cx="2612999" cy="18647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67CDA365-DC7E-F740-A122-0F70DF7C9EC9}"/>
              </a:ext>
            </a:extLst>
          </p:cNvPr>
          <p:cNvSpPr/>
          <p:nvPr/>
        </p:nvSpPr>
        <p:spPr>
          <a:xfrm flipV="1">
            <a:off x="4806649" y="1290366"/>
            <a:ext cx="555704" cy="385466"/>
          </a:xfrm>
          <a:custGeom>
            <a:avLst/>
            <a:gdLst>
              <a:gd name="connsiteX0" fmla="*/ 93448 w 112109"/>
              <a:gd name="connsiteY0" fmla="*/ 0 h 513183"/>
              <a:gd name="connsiteX1" fmla="*/ 142 w 112109"/>
              <a:gd name="connsiteY1" fmla="*/ 261257 h 513183"/>
              <a:gd name="connsiteX2" fmla="*/ 112109 w 112109"/>
              <a:gd name="connsiteY2" fmla="*/ 513183 h 513183"/>
              <a:gd name="connsiteX0" fmla="*/ 108358 w 422841"/>
              <a:gd name="connsiteY0" fmla="*/ 0 h 406320"/>
              <a:gd name="connsiteX1" fmla="*/ 15052 w 422841"/>
              <a:gd name="connsiteY1" fmla="*/ 261257 h 406320"/>
              <a:gd name="connsiteX2" fmla="*/ 422841 w 422841"/>
              <a:gd name="connsiteY2" fmla="*/ 406320 h 406320"/>
              <a:gd name="connsiteX0" fmla="*/ 16623 w 331106"/>
              <a:gd name="connsiteY0" fmla="*/ 0 h 406320"/>
              <a:gd name="connsiteX1" fmla="*/ 87662 w 331106"/>
              <a:gd name="connsiteY1" fmla="*/ 243447 h 406320"/>
              <a:gd name="connsiteX2" fmla="*/ 331106 w 331106"/>
              <a:gd name="connsiteY2" fmla="*/ 406320 h 406320"/>
              <a:gd name="connsiteX0" fmla="*/ 12444 w 326927"/>
              <a:gd name="connsiteY0" fmla="*/ 0 h 406320"/>
              <a:gd name="connsiteX1" fmla="*/ 120445 w 326927"/>
              <a:gd name="connsiteY1" fmla="*/ 223776 h 406320"/>
              <a:gd name="connsiteX2" fmla="*/ 326927 w 326927"/>
              <a:gd name="connsiteY2" fmla="*/ 406320 h 406320"/>
              <a:gd name="connsiteX0" fmla="*/ 0 w 314483"/>
              <a:gd name="connsiteY0" fmla="*/ 0 h 406320"/>
              <a:gd name="connsiteX1" fmla="*/ 108001 w 314483"/>
              <a:gd name="connsiteY1" fmla="*/ 223776 h 406320"/>
              <a:gd name="connsiteX2" fmla="*/ 314483 w 314483"/>
              <a:gd name="connsiteY2" fmla="*/ 406320 h 406320"/>
            </a:gdLst>
            <a:ahLst/>
            <a:cxnLst>
              <a:cxn ang="0">
                <a:pos x="connsiteX0" y="connsiteY0"/>
              </a:cxn>
              <a:cxn ang="0">
                <a:pos x="connsiteX1" y="connsiteY1"/>
              </a:cxn>
              <a:cxn ang="0">
                <a:pos x="connsiteX2" y="connsiteY2"/>
              </a:cxn>
            </a:cxnLst>
            <a:rect l="l" t="t" r="r" b="b"/>
            <a:pathLst>
              <a:path w="314483" h="406320">
                <a:moveTo>
                  <a:pt x="0" y="0"/>
                </a:moveTo>
                <a:cubicBezTo>
                  <a:pt x="25718" y="156711"/>
                  <a:pt x="55587" y="156056"/>
                  <a:pt x="108001" y="223776"/>
                </a:cubicBezTo>
                <a:cubicBezTo>
                  <a:pt x="160415" y="291496"/>
                  <a:pt x="260054" y="323122"/>
                  <a:pt x="314483" y="406320"/>
                </a:cubicBezTo>
              </a:path>
            </a:pathLst>
          </a:custGeom>
          <a:noFill/>
          <a:ln w="19050">
            <a:solidFill>
              <a:srgbClr val="FF00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1DEA07FC-E2E6-974B-B4C1-AD71D797AC22}"/>
              </a:ext>
            </a:extLst>
          </p:cNvPr>
          <p:cNvSpPr txBox="1"/>
          <p:nvPr/>
        </p:nvSpPr>
        <p:spPr>
          <a:xfrm>
            <a:off x="6658037" y="905907"/>
            <a:ext cx="2348720" cy="338554"/>
          </a:xfrm>
          <a:prstGeom prst="rect">
            <a:avLst/>
          </a:prstGeom>
          <a:noFill/>
        </p:spPr>
        <p:txBody>
          <a:bodyPr wrap="none" rtlCol="0">
            <a:spAutoFit/>
          </a:bodyPr>
          <a:lstStyle/>
          <a:p>
            <a:pPr algn="l"/>
            <a:r>
              <a:rPr lang="en-US" sz="1600" dirty="0">
                <a:latin typeface="CMU Sans Serif" panose="02000603000000000000" pitchFamily="2" charset="0"/>
                <a:ea typeface="CMU Sans Serif" panose="02000603000000000000" pitchFamily="2" charset="0"/>
                <a:cs typeface="CMU Sans Serif" panose="02000603000000000000" pitchFamily="2" charset="0"/>
              </a:rPr>
              <a:t>a true interpretation of E</a:t>
            </a:r>
          </a:p>
        </p:txBody>
      </p:sp>
      <p:sp>
        <p:nvSpPr>
          <p:cNvPr id="56" name="TextBox 55">
            <a:extLst>
              <a:ext uri="{FF2B5EF4-FFF2-40B4-BE49-F238E27FC236}">
                <a16:creationId xmlns:a16="http://schemas.microsoft.com/office/drawing/2014/main" id="{D5356D30-E360-5F4B-84B5-B3FCCE7A13CA}"/>
              </a:ext>
            </a:extLst>
          </p:cNvPr>
          <p:cNvSpPr txBox="1"/>
          <p:nvPr/>
        </p:nvSpPr>
        <p:spPr>
          <a:xfrm>
            <a:off x="6479337" y="1810797"/>
            <a:ext cx="426720" cy="338554"/>
          </a:xfrm>
          <a:prstGeom prst="rect">
            <a:avLst/>
          </a:prstGeom>
          <a:noFill/>
        </p:spPr>
        <p:txBody>
          <a:bodyPr wrap="none" rtlCol="0">
            <a:spAutoFit/>
          </a:bodyPr>
          <a:lstStyle/>
          <a:p>
            <a:pPr algn="l"/>
            <a:r>
              <a:rPr lang="en-US" sz="1600" dirty="0" err="1">
                <a:latin typeface="CMU Sans Serif" panose="02000603000000000000" pitchFamily="2" charset="0"/>
                <a:ea typeface="CMU Sans Serif" panose="02000603000000000000" pitchFamily="2" charset="0"/>
                <a:cs typeface="CMU Sans Serif" panose="02000603000000000000" pitchFamily="2" charset="0"/>
              </a:rPr>
              <a:t>gw</a:t>
            </a:r>
            <a:endParaRPr lang="en-US" sz="1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57" name="Freeform 56">
            <a:extLst>
              <a:ext uri="{FF2B5EF4-FFF2-40B4-BE49-F238E27FC236}">
                <a16:creationId xmlns:a16="http://schemas.microsoft.com/office/drawing/2014/main" id="{4FE26788-B101-8140-8C4D-35CF9A2D4621}"/>
              </a:ext>
            </a:extLst>
          </p:cNvPr>
          <p:cNvSpPr/>
          <p:nvPr/>
        </p:nvSpPr>
        <p:spPr>
          <a:xfrm>
            <a:off x="6251510" y="2124819"/>
            <a:ext cx="457200" cy="310471"/>
          </a:xfrm>
          <a:custGeom>
            <a:avLst/>
            <a:gdLst>
              <a:gd name="connsiteX0" fmla="*/ 0 w 429208"/>
              <a:gd name="connsiteY0" fmla="*/ 186612 h 186612"/>
              <a:gd name="connsiteX1" fmla="*/ 279919 w 429208"/>
              <a:gd name="connsiteY1" fmla="*/ 121298 h 186612"/>
              <a:gd name="connsiteX2" fmla="*/ 429208 w 429208"/>
              <a:gd name="connsiteY2" fmla="*/ 0 h 186612"/>
            </a:gdLst>
            <a:ahLst/>
            <a:cxnLst>
              <a:cxn ang="0">
                <a:pos x="connsiteX0" y="connsiteY0"/>
              </a:cxn>
              <a:cxn ang="0">
                <a:pos x="connsiteX1" y="connsiteY1"/>
              </a:cxn>
              <a:cxn ang="0">
                <a:pos x="connsiteX2" y="connsiteY2"/>
              </a:cxn>
            </a:cxnLst>
            <a:rect l="l" t="t" r="r" b="b"/>
            <a:pathLst>
              <a:path w="429208" h="186612">
                <a:moveTo>
                  <a:pt x="0" y="186612"/>
                </a:moveTo>
                <a:cubicBezTo>
                  <a:pt x="104192" y="169506"/>
                  <a:pt x="208384" y="152400"/>
                  <a:pt x="279919" y="121298"/>
                </a:cubicBezTo>
                <a:cubicBezTo>
                  <a:pt x="351454" y="90196"/>
                  <a:pt x="390331" y="45098"/>
                  <a:pt x="429208" y="0"/>
                </a:cubicBezTo>
              </a:path>
            </a:pathLst>
          </a:custGeom>
          <a:noFill/>
          <a:ln w="19050">
            <a:solidFill>
              <a:srgbClr val="31B800"/>
            </a:solidFill>
            <a:headEnd type="arrow"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Freeform 60">
            <a:extLst>
              <a:ext uri="{FF2B5EF4-FFF2-40B4-BE49-F238E27FC236}">
                <a16:creationId xmlns:a16="http://schemas.microsoft.com/office/drawing/2014/main" id="{DEB055E0-8D41-4B43-B291-5468E4EC87B2}"/>
              </a:ext>
            </a:extLst>
          </p:cNvPr>
          <p:cNvSpPr/>
          <p:nvPr/>
        </p:nvSpPr>
        <p:spPr>
          <a:xfrm>
            <a:off x="1464906" y="774572"/>
            <a:ext cx="3909527" cy="746318"/>
          </a:xfrm>
          <a:custGeom>
            <a:avLst/>
            <a:gdLst>
              <a:gd name="connsiteX0" fmla="*/ 0 w 3909527"/>
              <a:gd name="connsiteY0" fmla="*/ 746318 h 746318"/>
              <a:gd name="connsiteX1" fmla="*/ 811763 w 3909527"/>
              <a:gd name="connsiteY1" fmla="*/ 373093 h 746318"/>
              <a:gd name="connsiteX2" fmla="*/ 2080727 w 3909527"/>
              <a:gd name="connsiteY2" fmla="*/ 18530 h 746318"/>
              <a:gd name="connsiteX3" fmla="*/ 2873829 w 3909527"/>
              <a:gd name="connsiteY3" fmla="*/ 83844 h 746318"/>
              <a:gd name="connsiteX4" fmla="*/ 3909527 w 3909527"/>
              <a:gd name="connsiteY4" fmla="*/ 373093 h 746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9527" h="746318">
                <a:moveTo>
                  <a:pt x="0" y="746318"/>
                </a:moveTo>
                <a:cubicBezTo>
                  <a:pt x="232487" y="620354"/>
                  <a:pt x="464975" y="494391"/>
                  <a:pt x="811763" y="373093"/>
                </a:cubicBezTo>
                <a:cubicBezTo>
                  <a:pt x="1158551" y="251795"/>
                  <a:pt x="1737049" y="66738"/>
                  <a:pt x="2080727" y="18530"/>
                </a:cubicBezTo>
                <a:cubicBezTo>
                  <a:pt x="2424405" y="-29678"/>
                  <a:pt x="2569029" y="24750"/>
                  <a:pt x="2873829" y="83844"/>
                </a:cubicBezTo>
                <a:cubicBezTo>
                  <a:pt x="3178629" y="142938"/>
                  <a:pt x="3544078" y="258015"/>
                  <a:pt x="3909527" y="373093"/>
                </a:cubicBezTo>
              </a:path>
            </a:pathLst>
          </a:custGeom>
          <a:noFill/>
          <a:ln w="19050">
            <a:solidFill>
              <a:schemeClr val="bg1">
                <a:lumMod val="65000"/>
              </a:schemeClr>
            </a:solidFill>
            <a:prstDash val="dash"/>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1160662A-95CB-8E4B-878D-3E0B6A6A129C}"/>
              </a:ext>
            </a:extLst>
          </p:cNvPr>
          <p:cNvSpPr txBox="1"/>
          <p:nvPr/>
        </p:nvSpPr>
        <p:spPr>
          <a:xfrm>
            <a:off x="2610907" y="2615577"/>
            <a:ext cx="742511"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:Person</a:t>
            </a:r>
          </a:p>
        </p:txBody>
      </p:sp>
      <p:sp>
        <p:nvSpPr>
          <p:cNvPr id="50" name="Freeform 49">
            <a:extLst>
              <a:ext uri="{FF2B5EF4-FFF2-40B4-BE49-F238E27FC236}">
                <a16:creationId xmlns:a16="http://schemas.microsoft.com/office/drawing/2014/main" id="{1EA93DC0-16E9-944B-B348-205E58AFB220}"/>
              </a:ext>
            </a:extLst>
          </p:cNvPr>
          <p:cNvSpPr/>
          <p:nvPr/>
        </p:nvSpPr>
        <p:spPr>
          <a:xfrm>
            <a:off x="4898571" y="1800808"/>
            <a:ext cx="606490" cy="151363"/>
          </a:xfrm>
          <a:custGeom>
            <a:avLst/>
            <a:gdLst>
              <a:gd name="connsiteX0" fmla="*/ 0 w 606490"/>
              <a:gd name="connsiteY0" fmla="*/ 0 h 151363"/>
              <a:gd name="connsiteX1" fmla="*/ 317241 w 606490"/>
              <a:gd name="connsiteY1" fmla="*/ 130629 h 151363"/>
              <a:gd name="connsiteX2" fmla="*/ 606490 w 606490"/>
              <a:gd name="connsiteY2" fmla="*/ 149290 h 151363"/>
            </a:gdLst>
            <a:ahLst/>
            <a:cxnLst>
              <a:cxn ang="0">
                <a:pos x="connsiteX0" y="connsiteY0"/>
              </a:cxn>
              <a:cxn ang="0">
                <a:pos x="connsiteX1" y="connsiteY1"/>
              </a:cxn>
              <a:cxn ang="0">
                <a:pos x="connsiteX2" y="connsiteY2"/>
              </a:cxn>
            </a:cxnLst>
            <a:rect l="l" t="t" r="r" b="b"/>
            <a:pathLst>
              <a:path w="606490" h="151363">
                <a:moveTo>
                  <a:pt x="0" y="0"/>
                </a:moveTo>
                <a:cubicBezTo>
                  <a:pt x="108079" y="52873"/>
                  <a:pt x="216159" y="105747"/>
                  <a:pt x="317241" y="130629"/>
                </a:cubicBezTo>
                <a:cubicBezTo>
                  <a:pt x="418323" y="155511"/>
                  <a:pt x="512406" y="152400"/>
                  <a:pt x="606490" y="149290"/>
                </a:cubicBezTo>
              </a:path>
            </a:pathLst>
          </a:custGeom>
          <a:noFill/>
          <a:ln w="19050">
            <a:solidFill>
              <a:srgbClr val="FF00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Freeform 59">
            <a:extLst>
              <a:ext uri="{FF2B5EF4-FFF2-40B4-BE49-F238E27FC236}">
                <a16:creationId xmlns:a16="http://schemas.microsoft.com/office/drawing/2014/main" id="{0840F555-93A6-8643-9F75-06A200325BF5}"/>
              </a:ext>
            </a:extLst>
          </p:cNvPr>
          <p:cNvSpPr/>
          <p:nvPr/>
        </p:nvSpPr>
        <p:spPr>
          <a:xfrm>
            <a:off x="4842588" y="1903445"/>
            <a:ext cx="1026367" cy="615820"/>
          </a:xfrm>
          <a:custGeom>
            <a:avLst/>
            <a:gdLst>
              <a:gd name="connsiteX0" fmla="*/ 0 w 1026367"/>
              <a:gd name="connsiteY0" fmla="*/ 0 h 615820"/>
              <a:gd name="connsiteX1" fmla="*/ 363894 w 1026367"/>
              <a:gd name="connsiteY1" fmla="*/ 335902 h 615820"/>
              <a:gd name="connsiteX2" fmla="*/ 1026367 w 1026367"/>
              <a:gd name="connsiteY2" fmla="*/ 615820 h 615820"/>
            </a:gdLst>
            <a:ahLst/>
            <a:cxnLst>
              <a:cxn ang="0">
                <a:pos x="connsiteX0" y="connsiteY0"/>
              </a:cxn>
              <a:cxn ang="0">
                <a:pos x="connsiteX1" y="connsiteY1"/>
              </a:cxn>
              <a:cxn ang="0">
                <a:pos x="connsiteX2" y="connsiteY2"/>
              </a:cxn>
            </a:cxnLst>
            <a:rect l="l" t="t" r="r" b="b"/>
            <a:pathLst>
              <a:path w="1026367" h="615820">
                <a:moveTo>
                  <a:pt x="0" y="0"/>
                </a:moveTo>
                <a:cubicBezTo>
                  <a:pt x="96416" y="116632"/>
                  <a:pt x="192833" y="233265"/>
                  <a:pt x="363894" y="335902"/>
                </a:cubicBezTo>
                <a:cubicBezTo>
                  <a:pt x="534955" y="438539"/>
                  <a:pt x="780661" y="527179"/>
                  <a:pt x="1026367" y="615820"/>
                </a:cubicBezTo>
              </a:path>
            </a:pathLst>
          </a:custGeom>
          <a:noFill/>
          <a:ln w="19050">
            <a:solidFill>
              <a:srgbClr val="FF00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B859A0A-3E4D-F044-AB1E-E024CC8E719A}"/>
              </a:ext>
            </a:extLst>
          </p:cNvPr>
          <p:cNvSpPr/>
          <p:nvPr/>
        </p:nvSpPr>
        <p:spPr>
          <a:xfrm>
            <a:off x="223935" y="1042377"/>
            <a:ext cx="3890865" cy="1880977"/>
          </a:xfrm>
          <a:prstGeom prst="rect">
            <a:avLst/>
          </a:prstGeom>
          <a:noFill/>
          <a:ln w="19050">
            <a:solidFill>
              <a:schemeClr val="bg1">
                <a:lumMod val="65000"/>
              </a:schemeClr>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C274EBCA-56DD-D544-B1E8-0888B8F0C6EB}"/>
              </a:ext>
            </a:extLst>
          </p:cNvPr>
          <p:cNvSpPr txBox="1"/>
          <p:nvPr/>
        </p:nvSpPr>
        <p:spPr>
          <a:xfrm>
            <a:off x="188028" y="683346"/>
            <a:ext cx="306494" cy="338554"/>
          </a:xfrm>
          <a:prstGeom prst="rect">
            <a:avLst/>
          </a:prstGeom>
          <a:noFill/>
        </p:spPr>
        <p:txBody>
          <a:bodyPr wrap="none" rtlCol="0">
            <a:spAutoFit/>
          </a:bodyPr>
          <a:lstStyle/>
          <a:p>
            <a:pPr algn="l"/>
            <a:r>
              <a:rPr lang="en-US" sz="1600" dirty="0">
                <a:latin typeface="CMU Sans Serif" panose="02000603000000000000" pitchFamily="2" charset="0"/>
                <a:ea typeface="CMU Sans Serif" panose="02000603000000000000" pitchFamily="2" charset="0"/>
                <a:cs typeface="CMU Sans Serif" panose="02000603000000000000" pitchFamily="2" charset="0"/>
              </a:rPr>
              <a:t>E</a:t>
            </a:r>
          </a:p>
        </p:txBody>
      </p:sp>
      <p:sp>
        <p:nvSpPr>
          <p:cNvPr id="62" name="TextBox 61">
            <a:extLst>
              <a:ext uri="{FF2B5EF4-FFF2-40B4-BE49-F238E27FC236}">
                <a16:creationId xmlns:a16="http://schemas.microsoft.com/office/drawing/2014/main" id="{01810D6D-A639-5744-A9E5-16E817B0B405}"/>
              </a:ext>
            </a:extLst>
          </p:cNvPr>
          <p:cNvSpPr txBox="1"/>
          <p:nvPr/>
        </p:nvSpPr>
        <p:spPr>
          <a:xfrm>
            <a:off x="2551557" y="3248699"/>
            <a:ext cx="777777"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:Painter</a:t>
            </a:r>
          </a:p>
        </p:txBody>
      </p:sp>
      <p:sp>
        <p:nvSpPr>
          <p:cNvPr id="63" name="TextBox 62">
            <a:extLst>
              <a:ext uri="{FF2B5EF4-FFF2-40B4-BE49-F238E27FC236}">
                <a16:creationId xmlns:a16="http://schemas.microsoft.com/office/drawing/2014/main" id="{98EB7035-671E-E644-89C3-59CF96532E1B}"/>
              </a:ext>
            </a:extLst>
          </p:cNvPr>
          <p:cNvSpPr txBox="1"/>
          <p:nvPr/>
        </p:nvSpPr>
        <p:spPr>
          <a:xfrm>
            <a:off x="3357497" y="3957769"/>
            <a:ext cx="655949"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:Artist</a:t>
            </a:r>
          </a:p>
        </p:txBody>
      </p:sp>
      <p:sp>
        <p:nvSpPr>
          <p:cNvPr id="64" name="TextBox 63">
            <a:extLst>
              <a:ext uri="{FF2B5EF4-FFF2-40B4-BE49-F238E27FC236}">
                <a16:creationId xmlns:a16="http://schemas.microsoft.com/office/drawing/2014/main" id="{1FACC828-DC06-5E44-AD31-6C11B0A45450}"/>
              </a:ext>
            </a:extLst>
          </p:cNvPr>
          <p:cNvSpPr txBox="1"/>
          <p:nvPr/>
        </p:nvSpPr>
        <p:spPr>
          <a:xfrm>
            <a:off x="1937371" y="3957353"/>
            <a:ext cx="787395"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:Picasso</a:t>
            </a:r>
          </a:p>
        </p:txBody>
      </p:sp>
      <p:cxnSp>
        <p:nvCxnSpPr>
          <p:cNvPr id="65" name="Straight Arrow Connector 64">
            <a:extLst>
              <a:ext uri="{FF2B5EF4-FFF2-40B4-BE49-F238E27FC236}">
                <a16:creationId xmlns:a16="http://schemas.microsoft.com/office/drawing/2014/main" id="{3A896542-0A51-AB45-8AE2-5F9722C29C49}"/>
              </a:ext>
            </a:extLst>
          </p:cNvPr>
          <p:cNvCxnSpPr>
            <a:stCxn id="64" idx="0"/>
            <a:endCxn id="62" idx="2"/>
          </p:cNvCxnSpPr>
          <p:nvPr/>
        </p:nvCxnSpPr>
        <p:spPr>
          <a:xfrm flipV="1">
            <a:off x="2331069" y="3556476"/>
            <a:ext cx="609377" cy="400877"/>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C8F34138-6B21-8C42-A313-8F4993D5687A}"/>
              </a:ext>
            </a:extLst>
          </p:cNvPr>
          <p:cNvCxnSpPr>
            <a:cxnSpLocks/>
            <a:stCxn id="62" idx="2"/>
            <a:endCxn id="63" idx="0"/>
          </p:cNvCxnSpPr>
          <p:nvPr/>
        </p:nvCxnSpPr>
        <p:spPr>
          <a:xfrm>
            <a:off x="2940446" y="3556476"/>
            <a:ext cx="745026" cy="401293"/>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0DD089BB-8197-9B4C-82FB-0C4FA5C398D3}"/>
              </a:ext>
            </a:extLst>
          </p:cNvPr>
          <p:cNvSpPr txBox="1"/>
          <p:nvPr/>
        </p:nvSpPr>
        <p:spPr>
          <a:xfrm>
            <a:off x="3376881" y="3513302"/>
            <a:ext cx="1335622" cy="307777"/>
          </a:xfrm>
          <a:prstGeom prst="rect">
            <a:avLst/>
          </a:prstGeom>
          <a:noFill/>
        </p:spPr>
        <p:txBody>
          <a:bodyPr wrap="none" rtlCol="0">
            <a:spAutoFit/>
          </a:bodyPr>
          <a:lstStyle/>
          <a:p>
            <a:pPr algn="l"/>
            <a:r>
              <a:rPr lang="en-US" sz="1400" dirty="0" err="1">
                <a:latin typeface="CMU Sans Serif" panose="02000603000000000000" pitchFamily="2" charset="0"/>
                <a:ea typeface="CMU Sans Serif" panose="02000603000000000000" pitchFamily="2" charset="0"/>
                <a:cs typeface="CMU Sans Serif" panose="02000603000000000000" pitchFamily="2" charset="0"/>
              </a:rPr>
              <a:t>rdfs:subClassOf</a:t>
            </a:r>
            <a:endParaRPr lang="en-US" sz="14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8" name="TextBox 67">
            <a:extLst>
              <a:ext uri="{FF2B5EF4-FFF2-40B4-BE49-F238E27FC236}">
                <a16:creationId xmlns:a16="http://schemas.microsoft.com/office/drawing/2014/main" id="{25E5E23E-D998-994A-8353-533CB148E9DD}"/>
              </a:ext>
            </a:extLst>
          </p:cNvPr>
          <p:cNvSpPr txBox="1"/>
          <p:nvPr/>
        </p:nvSpPr>
        <p:spPr>
          <a:xfrm>
            <a:off x="1826216" y="3545746"/>
            <a:ext cx="763351" cy="307777"/>
          </a:xfrm>
          <a:prstGeom prst="rect">
            <a:avLst/>
          </a:prstGeom>
          <a:noFill/>
        </p:spPr>
        <p:txBody>
          <a:bodyPr wrap="none" rtlCol="0">
            <a:spAutoFit/>
          </a:bodyPr>
          <a:lstStyle/>
          <a:p>
            <a:pPr algn="l"/>
            <a:r>
              <a:rPr lang="en-US" sz="1400" dirty="0" err="1">
                <a:latin typeface="CMU Sans Serif" panose="02000603000000000000" pitchFamily="2" charset="0"/>
                <a:ea typeface="CMU Sans Serif" panose="02000603000000000000" pitchFamily="2" charset="0"/>
                <a:cs typeface="CMU Sans Serif" panose="02000603000000000000" pitchFamily="2" charset="0"/>
              </a:rPr>
              <a:t>rdf:type</a:t>
            </a:r>
            <a:endParaRPr lang="en-US" sz="1400" dirty="0">
              <a:latin typeface="CMU Sans Serif" panose="02000603000000000000" pitchFamily="2" charset="0"/>
              <a:ea typeface="CMU Sans Serif" panose="02000603000000000000" pitchFamily="2" charset="0"/>
              <a:cs typeface="CMU Sans Serif" panose="02000603000000000000" pitchFamily="2" charset="0"/>
            </a:endParaRPr>
          </a:p>
        </p:txBody>
      </p:sp>
      <p:cxnSp>
        <p:nvCxnSpPr>
          <p:cNvPr id="69" name="Straight Arrow Connector 68">
            <a:extLst>
              <a:ext uri="{FF2B5EF4-FFF2-40B4-BE49-F238E27FC236}">
                <a16:creationId xmlns:a16="http://schemas.microsoft.com/office/drawing/2014/main" id="{39AFB68B-E7CF-8541-8B7C-3992A585D9B6}"/>
              </a:ext>
            </a:extLst>
          </p:cNvPr>
          <p:cNvCxnSpPr>
            <a:cxnSpLocks/>
          </p:cNvCxnSpPr>
          <p:nvPr/>
        </p:nvCxnSpPr>
        <p:spPr>
          <a:xfrm>
            <a:off x="3881443" y="4214968"/>
            <a:ext cx="493928" cy="437815"/>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3346D270-3440-3A40-BD90-035533843F69}"/>
              </a:ext>
            </a:extLst>
          </p:cNvPr>
          <p:cNvSpPr txBox="1"/>
          <p:nvPr/>
        </p:nvSpPr>
        <p:spPr>
          <a:xfrm>
            <a:off x="4143918" y="4188390"/>
            <a:ext cx="1335622" cy="307777"/>
          </a:xfrm>
          <a:prstGeom prst="rect">
            <a:avLst/>
          </a:prstGeom>
          <a:noFill/>
        </p:spPr>
        <p:txBody>
          <a:bodyPr wrap="none" rtlCol="0">
            <a:spAutoFit/>
          </a:bodyPr>
          <a:lstStyle/>
          <a:p>
            <a:pPr algn="l"/>
            <a:r>
              <a:rPr lang="en-US" sz="1400" dirty="0" err="1">
                <a:latin typeface="CMU Sans Serif" panose="02000603000000000000" pitchFamily="2" charset="0"/>
                <a:ea typeface="CMU Sans Serif" panose="02000603000000000000" pitchFamily="2" charset="0"/>
                <a:cs typeface="CMU Sans Serif" panose="02000603000000000000" pitchFamily="2" charset="0"/>
              </a:rPr>
              <a:t>rdfs:subClassOf</a:t>
            </a:r>
            <a:endParaRPr lang="en-US" sz="14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71" name="TextBox 70">
            <a:extLst>
              <a:ext uri="{FF2B5EF4-FFF2-40B4-BE49-F238E27FC236}">
                <a16:creationId xmlns:a16="http://schemas.microsoft.com/office/drawing/2014/main" id="{34584F48-1347-AC43-9351-1475782018EF}"/>
              </a:ext>
            </a:extLst>
          </p:cNvPr>
          <p:cNvSpPr txBox="1"/>
          <p:nvPr/>
        </p:nvSpPr>
        <p:spPr>
          <a:xfrm>
            <a:off x="4080337" y="4658303"/>
            <a:ext cx="742511"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:Person</a:t>
            </a:r>
          </a:p>
        </p:txBody>
      </p:sp>
      <p:sp>
        <p:nvSpPr>
          <p:cNvPr id="72" name="Rectangle 71">
            <a:extLst>
              <a:ext uri="{FF2B5EF4-FFF2-40B4-BE49-F238E27FC236}">
                <a16:creationId xmlns:a16="http://schemas.microsoft.com/office/drawing/2014/main" id="{267BFB68-AECD-374D-A17D-6C61508D05FE}"/>
              </a:ext>
            </a:extLst>
          </p:cNvPr>
          <p:cNvSpPr/>
          <p:nvPr/>
        </p:nvSpPr>
        <p:spPr>
          <a:xfrm>
            <a:off x="1693365" y="3085103"/>
            <a:ext cx="3890865" cy="1880977"/>
          </a:xfrm>
          <a:prstGeom prst="rect">
            <a:avLst/>
          </a:prstGeom>
          <a:noFill/>
          <a:ln w="19050">
            <a:solidFill>
              <a:schemeClr val="bg1">
                <a:lumMod val="65000"/>
              </a:schemeClr>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TextBox 72">
            <a:extLst>
              <a:ext uri="{FF2B5EF4-FFF2-40B4-BE49-F238E27FC236}">
                <a16:creationId xmlns:a16="http://schemas.microsoft.com/office/drawing/2014/main" id="{3B987B97-5D66-F64A-B69F-1B6FF4E46847}"/>
              </a:ext>
            </a:extLst>
          </p:cNvPr>
          <p:cNvSpPr txBox="1"/>
          <p:nvPr/>
        </p:nvSpPr>
        <p:spPr>
          <a:xfrm>
            <a:off x="1339324" y="3019103"/>
            <a:ext cx="306494" cy="338554"/>
          </a:xfrm>
          <a:prstGeom prst="rect">
            <a:avLst/>
          </a:prstGeom>
          <a:noFill/>
        </p:spPr>
        <p:txBody>
          <a:bodyPr wrap="none" rtlCol="0">
            <a:spAutoFit/>
          </a:bodyPr>
          <a:lstStyle/>
          <a:p>
            <a:pPr algn="l"/>
            <a:r>
              <a:rPr lang="en-US" sz="1600" dirty="0">
                <a:latin typeface="CMU Sans Serif" panose="02000603000000000000" pitchFamily="2" charset="0"/>
                <a:ea typeface="CMU Sans Serif" panose="02000603000000000000" pitchFamily="2" charset="0"/>
                <a:cs typeface="CMU Sans Serif" panose="02000603000000000000" pitchFamily="2" charset="0"/>
              </a:rPr>
              <a:t>F</a:t>
            </a:r>
          </a:p>
        </p:txBody>
      </p:sp>
      <p:sp>
        <p:nvSpPr>
          <p:cNvPr id="7" name="Freeform 6">
            <a:extLst>
              <a:ext uri="{FF2B5EF4-FFF2-40B4-BE49-F238E27FC236}">
                <a16:creationId xmlns:a16="http://schemas.microsoft.com/office/drawing/2014/main" id="{BCA36622-2872-A647-B033-A5A6DB3A1BB8}"/>
              </a:ext>
            </a:extLst>
          </p:cNvPr>
          <p:cNvSpPr/>
          <p:nvPr/>
        </p:nvSpPr>
        <p:spPr>
          <a:xfrm>
            <a:off x="2957804" y="3648269"/>
            <a:ext cx="1166327" cy="1097218"/>
          </a:xfrm>
          <a:custGeom>
            <a:avLst/>
            <a:gdLst>
              <a:gd name="connsiteX0" fmla="*/ 0 w 1166327"/>
              <a:gd name="connsiteY0" fmla="*/ 0 h 1097218"/>
              <a:gd name="connsiteX1" fmla="*/ 177282 w 1166327"/>
              <a:gd name="connsiteY1" fmla="*/ 653143 h 1097218"/>
              <a:gd name="connsiteX2" fmla="*/ 699796 w 1166327"/>
              <a:gd name="connsiteY2" fmla="*/ 1035698 h 1097218"/>
              <a:gd name="connsiteX3" fmla="*/ 1166327 w 1166327"/>
              <a:gd name="connsiteY3" fmla="*/ 1091682 h 1097218"/>
            </a:gdLst>
            <a:ahLst/>
            <a:cxnLst>
              <a:cxn ang="0">
                <a:pos x="connsiteX0" y="connsiteY0"/>
              </a:cxn>
              <a:cxn ang="0">
                <a:pos x="connsiteX1" y="connsiteY1"/>
              </a:cxn>
              <a:cxn ang="0">
                <a:pos x="connsiteX2" y="connsiteY2"/>
              </a:cxn>
              <a:cxn ang="0">
                <a:pos x="connsiteX3" y="connsiteY3"/>
              </a:cxn>
            </a:cxnLst>
            <a:rect l="l" t="t" r="r" b="b"/>
            <a:pathLst>
              <a:path w="1166327" h="1097218">
                <a:moveTo>
                  <a:pt x="0" y="0"/>
                </a:moveTo>
                <a:cubicBezTo>
                  <a:pt x="30324" y="240263"/>
                  <a:pt x="60649" y="480527"/>
                  <a:pt x="177282" y="653143"/>
                </a:cubicBezTo>
                <a:cubicBezTo>
                  <a:pt x="293915" y="825759"/>
                  <a:pt x="534955" y="962608"/>
                  <a:pt x="699796" y="1035698"/>
                </a:cubicBezTo>
                <a:cubicBezTo>
                  <a:pt x="864637" y="1108788"/>
                  <a:pt x="1015482" y="1100235"/>
                  <a:pt x="1166327" y="1091682"/>
                </a:cubicBezTo>
              </a:path>
            </a:pathLst>
          </a:custGeom>
          <a:noFill/>
          <a:ln w="19050">
            <a:solidFill>
              <a:schemeClr val="tx1"/>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B8A5D4A9-243B-E149-A7A5-9D83A13F89D2}"/>
              </a:ext>
            </a:extLst>
          </p:cNvPr>
          <p:cNvSpPr txBox="1"/>
          <p:nvPr/>
        </p:nvSpPr>
        <p:spPr>
          <a:xfrm>
            <a:off x="2661385" y="4244529"/>
            <a:ext cx="1335622" cy="307777"/>
          </a:xfrm>
          <a:prstGeom prst="rect">
            <a:avLst/>
          </a:prstGeom>
          <a:noFill/>
        </p:spPr>
        <p:txBody>
          <a:bodyPr wrap="none" rtlCol="0">
            <a:spAutoFit/>
          </a:bodyPr>
          <a:lstStyle/>
          <a:p>
            <a:pPr algn="l"/>
            <a:r>
              <a:rPr lang="en-US" sz="1400" dirty="0" err="1">
                <a:latin typeface="CMU Sans Serif" panose="02000603000000000000" pitchFamily="2" charset="0"/>
                <a:ea typeface="CMU Sans Serif" panose="02000603000000000000" pitchFamily="2" charset="0"/>
                <a:cs typeface="CMU Sans Serif" panose="02000603000000000000" pitchFamily="2" charset="0"/>
              </a:rPr>
              <a:t>rdfs:subClassOf</a:t>
            </a:r>
            <a:endParaRPr lang="en-US" sz="14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75" name="TextBox 74">
            <a:extLst>
              <a:ext uri="{FF2B5EF4-FFF2-40B4-BE49-F238E27FC236}">
                <a16:creationId xmlns:a16="http://schemas.microsoft.com/office/drawing/2014/main" id="{1C66866E-867E-3147-B774-8DA242F5DD04}"/>
              </a:ext>
            </a:extLst>
          </p:cNvPr>
          <p:cNvSpPr txBox="1"/>
          <p:nvPr/>
        </p:nvSpPr>
        <p:spPr>
          <a:xfrm>
            <a:off x="6019800" y="2854193"/>
            <a:ext cx="2746265" cy="338554"/>
          </a:xfrm>
          <a:prstGeom prst="rect">
            <a:avLst/>
          </a:prstGeom>
          <a:noFill/>
        </p:spPr>
        <p:txBody>
          <a:bodyPr wrap="none" rtlCol="0">
            <a:spAutoFit/>
          </a:bodyPr>
          <a:lstStyle/>
          <a:p>
            <a:pPr algn="l"/>
            <a:r>
              <a:rPr lang="en-US" sz="1600" dirty="0">
                <a:latin typeface="CMU Sans Serif" panose="02000603000000000000" pitchFamily="2" charset="0"/>
                <a:ea typeface="CMU Sans Serif" panose="02000603000000000000" pitchFamily="2" charset="0"/>
                <a:cs typeface="CMU Sans Serif" panose="02000603000000000000" pitchFamily="2" charset="0"/>
              </a:rPr>
              <a:t>also a true interpretation of F</a:t>
            </a:r>
          </a:p>
        </p:txBody>
      </p:sp>
      <p:sp>
        <p:nvSpPr>
          <p:cNvPr id="16" name="Freeform 15">
            <a:extLst>
              <a:ext uri="{FF2B5EF4-FFF2-40B4-BE49-F238E27FC236}">
                <a16:creationId xmlns:a16="http://schemas.microsoft.com/office/drawing/2014/main" id="{54EBDFF8-91FA-384E-8A7E-0FF665C45976}"/>
              </a:ext>
            </a:extLst>
          </p:cNvPr>
          <p:cNvSpPr/>
          <p:nvPr/>
        </p:nvSpPr>
        <p:spPr>
          <a:xfrm>
            <a:off x="4842588" y="2659224"/>
            <a:ext cx="1194318" cy="2099388"/>
          </a:xfrm>
          <a:custGeom>
            <a:avLst/>
            <a:gdLst>
              <a:gd name="connsiteX0" fmla="*/ 0 w 1194318"/>
              <a:gd name="connsiteY0" fmla="*/ 2099388 h 2099388"/>
              <a:gd name="connsiteX1" fmla="*/ 886408 w 1194318"/>
              <a:gd name="connsiteY1" fmla="*/ 1026368 h 2099388"/>
              <a:gd name="connsiteX2" fmla="*/ 1194318 w 1194318"/>
              <a:gd name="connsiteY2" fmla="*/ 0 h 2099388"/>
            </a:gdLst>
            <a:ahLst/>
            <a:cxnLst>
              <a:cxn ang="0">
                <a:pos x="connsiteX0" y="connsiteY0"/>
              </a:cxn>
              <a:cxn ang="0">
                <a:pos x="connsiteX1" y="connsiteY1"/>
              </a:cxn>
              <a:cxn ang="0">
                <a:pos x="connsiteX2" y="connsiteY2"/>
              </a:cxn>
            </a:cxnLst>
            <a:rect l="l" t="t" r="r" b="b"/>
            <a:pathLst>
              <a:path w="1194318" h="2099388">
                <a:moveTo>
                  <a:pt x="0" y="2099388"/>
                </a:moveTo>
                <a:cubicBezTo>
                  <a:pt x="343677" y="1737827"/>
                  <a:pt x="687355" y="1376266"/>
                  <a:pt x="886408" y="1026368"/>
                </a:cubicBezTo>
                <a:cubicBezTo>
                  <a:pt x="1085461" y="676470"/>
                  <a:pt x="1139889" y="338235"/>
                  <a:pt x="1194318" y="0"/>
                </a:cubicBezTo>
              </a:path>
            </a:pathLst>
          </a:custGeom>
          <a:noFill/>
          <a:ln w="19050">
            <a:solidFill>
              <a:schemeClr val="bg1">
                <a:lumMod val="65000"/>
              </a:schemeClr>
            </a:solidFill>
            <a:prstDash val="dash"/>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2189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5C45-E83A-894E-A4A1-3875D8A58B75}"/>
              </a:ext>
            </a:extLst>
          </p:cNvPr>
          <p:cNvSpPr>
            <a:spLocks noGrp="1"/>
          </p:cNvSpPr>
          <p:nvPr>
            <p:ph type="title"/>
          </p:nvPr>
        </p:nvSpPr>
        <p:spPr/>
        <p:txBody>
          <a:bodyPr/>
          <a:lstStyle/>
          <a:p>
            <a:r>
              <a:rPr lang="en-US" dirty="0"/>
              <a:t>Entailment</a:t>
            </a:r>
          </a:p>
        </p:txBody>
      </p:sp>
      <p:sp>
        <p:nvSpPr>
          <p:cNvPr id="3" name="Content Placeholder 2">
            <a:extLst>
              <a:ext uri="{FF2B5EF4-FFF2-40B4-BE49-F238E27FC236}">
                <a16:creationId xmlns:a16="http://schemas.microsoft.com/office/drawing/2014/main" id="{FB5A44E8-F5C7-E947-ABE2-250699E91DBC}"/>
              </a:ext>
            </a:extLst>
          </p:cNvPr>
          <p:cNvSpPr>
            <a:spLocks noGrp="1"/>
          </p:cNvSpPr>
          <p:nvPr>
            <p:ph idx="1"/>
          </p:nvPr>
        </p:nvSpPr>
        <p:spPr/>
        <p:txBody>
          <a:bodyPr>
            <a:normAutofit/>
          </a:bodyPr>
          <a:lstStyle/>
          <a:p>
            <a:pPr marL="0" indent="0">
              <a:buNone/>
            </a:pPr>
            <a:r>
              <a:rPr lang="en-US" dirty="0"/>
              <a:t>A graph E </a:t>
            </a:r>
            <a:r>
              <a:rPr lang="en-US" i="1" dirty="0"/>
              <a:t>N</a:t>
            </a:r>
            <a:r>
              <a:rPr lang="en-US" dirty="0"/>
              <a:t>-entails a graph F </a:t>
            </a:r>
            <a:r>
              <a:rPr lang="en-US" dirty="0" err="1"/>
              <a:t>iff</a:t>
            </a:r>
            <a:endParaRPr lang="en-US" dirty="0"/>
          </a:p>
          <a:p>
            <a:pPr marL="0" indent="0">
              <a:buNone/>
            </a:pPr>
            <a:endParaRPr lang="en-US" dirty="0"/>
          </a:p>
          <a:p>
            <a:pPr marL="0" indent="0">
              <a:buNone/>
            </a:pPr>
            <a:r>
              <a:rPr lang="en-US" dirty="0"/>
              <a:t>Each true </a:t>
            </a:r>
            <a:r>
              <a:rPr lang="en-US" i="1" dirty="0"/>
              <a:t>N</a:t>
            </a:r>
            <a:r>
              <a:rPr lang="en-US" dirty="0"/>
              <a:t>-interpretation of E is also a true </a:t>
            </a:r>
            <a:r>
              <a:rPr lang="en-US" i="1" dirty="0"/>
              <a:t>N</a:t>
            </a:r>
            <a:r>
              <a:rPr lang="en-US" dirty="0"/>
              <a:t>-interpretation of F.</a:t>
            </a:r>
          </a:p>
          <a:p>
            <a:pPr marL="0" indent="0">
              <a:buNone/>
            </a:pPr>
            <a:endParaRPr lang="en-US" dirty="0"/>
          </a:p>
          <a:p>
            <a:pPr marL="0" indent="0">
              <a:buNone/>
            </a:pPr>
            <a:r>
              <a:rPr lang="en-US" dirty="0"/>
              <a:t>(</a:t>
            </a:r>
            <a:r>
              <a:rPr lang="en-US" i="1" dirty="0"/>
              <a:t>N </a:t>
            </a:r>
            <a:r>
              <a:rPr lang="en-US" dirty="0"/>
              <a:t>is a notation such as RDF, RDFS, OWL, ...)</a:t>
            </a:r>
          </a:p>
        </p:txBody>
      </p:sp>
      <p:sp>
        <p:nvSpPr>
          <p:cNvPr id="4" name="Date Placeholder 3">
            <a:extLst>
              <a:ext uri="{FF2B5EF4-FFF2-40B4-BE49-F238E27FC236}">
                <a16:creationId xmlns:a16="http://schemas.microsoft.com/office/drawing/2014/main" id="{B810D9E0-7ECC-C743-B887-7A40D79EC8D6}"/>
              </a:ext>
            </a:extLst>
          </p:cNvPr>
          <p:cNvSpPr>
            <a:spLocks noGrp="1"/>
          </p:cNvSpPr>
          <p:nvPr>
            <p:ph type="dt" sz="half" idx="10"/>
          </p:nvPr>
        </p:nvSpPr>
        <p:spPr/>
        <p:txBody>
          <a:bodyPr/>
          <a:lstStyle/>
          <a:p>
            <a:r>
              <a:rPr lang="fr-CH"/>
              <a:t>Université de Genève - G. Falquet</a:t>
            </a:r>
            <a:endParaRPr lang="en-US"/>
          </a:p>
        </p:txBody>
      </p:sp>
      <p:sp>
        <p:nvSpPr>
          <p:cNvPr id="5" name="Footer Placeholder 4">
            <a:extLst>
              <a:ext uri="{FF2B5EF4-FFF2-40B4-BE49-F238E27FC236}">
                <a16:creationId xmlns:a16="http://schemas.microsoft.com/office/drawing/2014/main" id="{518E231F-8FEB-7B4C-B30B-51182346F847}"/>
              </a:ext>
            </a:extLst>
          </p:cNvPr>
          <p:cNvSpPr>
            <a:spLocks noGrp="1"/>
          </p:cNvSpPr>
          <p:nvPr>
            <p:ph type="ftr" sz="quarter" idx="11"/>
          </p:nvPr>
        </p:nvSpPr>
        <p:spPr/>
        <p:txBody>
          <a:bodyPr/>
          <a:lstStyle/>
          <a:p>
            <a:r>
              <a:rPr lang="en-US"/>
              <a:t>RDFS</a:t>
            </a:r>
          </a:p>
        </p:txBody>
      </p:sp>
      <p:sp>
        <p:nvSpPr>
          <p:cNvPr id="6" name="Slide Number Placeholder 5">
            <a:extLst>
              <a:ext uri="{FF2B5EF4-FFF2-40B4-BE49-F238E27FC236}">
                <a16:creationId xmlns:a16="http://schemas.microsoft.com/office/drawing/2014/main" id="{9170C2E6-DF50-AF49-8694-A09302088861}"/>
              </a:ext>
            </a:extLst>
          </p:cNvPr>
          <p:cNvSpPr>
            <a:spLocks noGrp="1"/>
          </p:cNvSpPr>
          <p:nvPr>
            <p:ph type="sldNum" sz="quarter" idx="12"/>
          </p:nvPr>
        </p:nvSpPr>
        <p:spPr/>
        <p:txBody>
          <a:bodyPr/>
          <a:lstStyle/>
          <a:p>
            <a:fld id="{3EE69ED5-8993-1341-80BA-61547B2BEEE6}" type="slidenum">
              <a:rPr lang="en-US" smtClean="0"/>
              <a:t>26</a:t>
            </a:fld>
            <a:endParaRPr lang="en-US"/>
          </a:p>
        </p:txBody>
      </p:sp>
    </p:spTree>
    <p:extLst>
      <p:ext uri="{BB962C8B-B14F-4D97-AF65-F5344CB8AC3E}">
        <p14:creationId xmlns:p14="http://schemas.microsoft.com/office/powerpoint/2010/main" val="211435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294F0E-2EF5-A449-AE96-447B958FFC7A}"/>
              </a:ext>
            </a:extLst>
          </p:cNvPr>
          <p:cNvSpPr>
            <a:spLocks noGrp="1"/>
          </p:cNvSpPr>
          <p:nvPr>
            <p:ph type="title"/>
          </p:nvPr>
        </p:nvSpPr>
        <p:spPr/>
        <p:txBody>
          <a:bodyPr/>
          <a:lstStyle/>
          <a:p>
            <a:r>
              <a:rPr lang="en-US" dirty="0"/>
              <a:t>RDFS-Entailments</a:t>
            </a:r>
          </a:p>
        </p:txBody>
      </p:sp>
      <p:sp>
        <p:nvSpPr>
          <p:cNvPr id="4" name="Date Placeholder 3">
            <a:extLst>
              <a:ext uri="{FF2B5EF4-FFF2-40B4-BE49-F238E27FC236}">
                <a16:creationId xmlns:a16="http://schemas.microsoft.com/office/drawing/2014/main" id="{774AE490-E021-E74A-AC67-8C5A20A1708B}"/>
              </a:ext>
            </a:extLst>
          </p:cNvPr>
          <p:cNvSpPr>
            <a:spLocks noGrp="1"/>
          </p:cNvSpPr>
          <p:nvPr>
            <p:ph type="dt" sz="half" idx="10"/>
          </p:nvPr>
        </p:nvSpPr>
        <p:spPr/>
        <p:txBody>
          <a:bodyPr/>
          <a:lstStyle/>
          <a:p>
            <a:r>
              <a:rPr lang="fr-CH"/>
              <a:t>Université de Genève - G. Falquet</a:t>
            </a:r>
            <a:endParaRPr lang="en-US"/>
          </a:p>
        </p:txBody>
      </p:sp>
      <p:sp>
        <p:nvSpPr>
          <p:cNvPr id="5" name="Footer Placeholder 4">
            <a:extLst>
              <a:ext uri="{FF2B5EF4-FFF2-40B4-BE49-F238E27FC236}">
                <a16:creationId xmlns:a16="http://schemas.microsoft.com/office/drawing/2014/main" id="{833341E8-F79D-4E4E-BD12-5E5D72319FEA}"/>
              </a:ext>
            </a:extLst>
          </p:cNvPr>
          <p:cNvSpPr>
            <a:spLocks noGrp="1"/>
          </p:cNvSpPr>
          <p:nvPr>
            <p:ph type="ftr" sz="quarter" idx="11"/>
          </p:nvPr>
        </p:nvSpPr>
        <p:spPr/>
        <p:txBody>
          <a:bodyPr/>
          <a:lstStyle/>
          <a:p>
            <a:r>
              <a:rPr lang="en-US"/>
              <a:t>RDFS</a:t>
            </a:r>
          </a:p>
        </p:txBody>
      </p:sp>
      <p:sp>
        <p:nvSpPr>
          <p:cNvPr id="6" name="Slide Number Placeholder 5">
            <a:extLst>
              <a:ext uri="{FF2B5EF4-FFF2-40B4-BE49-F238E27FC236}">
                <a16:creationId xmlns:a16="http://schemas.microsoft.com/office/drawing/2014/main" id="{D60C8BFA-21CA-3346-AB73-D17128E75736}"/>
              </a:ext>
            </a:extLst>
          </p:cNvPr>
          <p:cNvSpPr>
            <a:spLocks noGrp="1"/>
          </p:cNvSpPr>
          <p:nvPr>
            <p:ph type="sldNum" sz="quarter" idx="12"/>
          </p:nvPr>
        </p:nvSpPr>
        <p:spPr/>
        <p:txBody>
          <a:bodyPr/>
          <a:lstStyle/>
          <a:p>
            <a:fld id="{3EE69ED5-8993-1341-80BA-61547B2BEEE6}" type="slidenum">
              <a:rPr lang="en-US" smtClean="0"/>
              <a:t>27</a:t>
            </a:fld>
            <a:endParaRPr lang="en-US"/>
          </a:p>
        </p:txBody>
      </p:sp>
      <p:sp>
        <p:nvSpPr>
          <p:cNvPr id="8" name="TextBox 7">
            <a:extLst>
              <a:ext uri="{FF2B5EF4-FFF2-40B4-BE49-F238E27FC236}">
                <a16:creationId xmlns:a16="http://schemas.microsoft.com/office/drawing/2014/main" id="{F3F8AC2A-F969-1446-9036-29C6A5829B2B}"/>
              </a:ext>
            </a:extLst>
          </p:cNvPr>
          <p:cNvSpPr txBox="1"/>
          <p:nvPr/>
        </p:nvSpPr>
        <p:spPr>
          <a:xfrm>
            <a:off x="1082127" y="1205973"/>
            <a:ext cx="777777"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:Painter</a:t>
            </a:r>
          </a:p>
        </p:txBody>
      </p:sp>
      <p:sp>
        <p:nvSpPr>
          <p:cNvPr id="9" name="TextBox 8">
            <a:extLst>
              <a:ext uri="{FF2B5EF4-FFF2-40B4-BE49-F238E27FC236}">
                <a16:creationId xmlns:a16="http://schemas.microsoft.com/office/drawing/2014/main" id="{722E6537-70C0-994F-975F-62ED71218EDB}"/>
              </a:ext>
            </a:extLst>
          </p:cNvPr>
          <p:cNvSpPr txBox="1"/>
          <p:nvPr/>
        </p:nvSpPr>
        <p:spPr>
          <a:xfrm>
            <a:off x="1727573" y="1934969"/>
            <a:ext cx="655949"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:Artist</a:t>
            </a:r>
          </a:p>
        </p:txBody>
      </p:sp>
      <p:sp>
        <p:nvSpPr>
          <p:cNvPr id="10" name="TextBox 9">
            <a:extLst>
              <a:ext uri="{FF2B5EF4-FFF2-40B4-BE49-F238E27FC236}">
                <a16:creationId xmlns:a16="http://schemas.microsoft.com/office/drawing/2014/main" id="{57D8D6D4-7E7E-8E43-9F6B-E97E17C1756B}"/>
              </a:ext>
            </a:extLst>
          </p:cNvPr>
          <p:cNvSpPr txBox="1"/>
          <p:nvPr/>
        </p:nvSpPr>
        <p:spPr>
          <a:xfrm>
            <a:off x="467941" y="1914627"/>
            <a:ext cx="787395"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:Picasso</a:t>
            </a:r>
          </a:p>
        </p:txBody>
      </p:sp>
      <p:cxnSp>
        <p:nvCxnSpPr>
          <p:cNvPr id="11" name="Straight Arrow Connector 10">
            <a:extLst>
              <a:ext uri="{FF2B5EF4-FFF2-40B4-BE49-F238E27FC236}">
                <a16:creationId xmlns:a16="http://schemas.microsoft.com/office/drawing/2014/main" id="{1A395F1B-D600-3D4B-8E50-A3A2ECD46605}"/>
              </a:ext>
            </a:extLst>
          </p:cNvPr>
          <p:cNvCxnSpPr>
            <a:stCxn id="10" idx="0"/>
            <a:endCxn id="8" idx="2"/>
          </p:cNvCxnSpPr>
          <p:nvPr/>
        </p:nvCxnSpPr>
        <p:spPr>
          <a:xfrm flipV="1">
            <a:off x="861639" y="1513750"/>
            <a:ext cx="609377" cy="400877"/>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B29D63F-AA29-C546-B5F8-0CF92B3FACB5}"/>
              </a:ext>
            </a:extLst>
          </p:cNvPr>
          <p:cNvCxnSpPr>
            <a:cxnSpLocks/>
            <a:stCxn id="8" idx="2"/>
            <a:endCxn id="9" idx="0"/>
          </p:cNvCxnSpPr>
          <p:nvPr/>
        </p:nvCxnSpPr>
        <p:spPr>
          <a:xfrm>
            <a:off x="1471016" y="1513750"/>
            <a:ext cx="584532" cy="421219"/>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2B7AE702-79FF-C147-A653-39C55D852B95}"/>
              </a:ext>
            </a:extLst>
          </p:cNvPr>
          <p:cNvSpPr txBox="1"/>
          <p:nvPr/>
        </p:nvSpPr>
        <p:spPr>
          <a:xfrm>
            <a:off x="1907451" y="1470576"/>
            <a:ext cx="1173719" cy="276999"/>
          </a:xfrm>
          <a:prstGeom prst="rect">
            <a:avLst/>
          </a:prstGeom>
          <a:noFill/>
        </p:spPr>
        <p:txBody>
          <a:bodyPr wrap="none" rtlCol="0">
            <a:spAutoFit/>
          </a:bodyPr>
          <a:lstStyle/>
          <a:p>
            <a:pPr algn="l"/>
            <a:r>
              <a:rPr lang="en-US" sz="1200" dirty="0" err="1">
                <a:latin typeface="CMU Sans Serif" panose="02000603000000000000" pitchFamily="2" charset="0"/>
                <a:ea typeface="CMU Sans Serif" panose="02000603000000000000" pitchFamily="2" charset="0"/>
                <a:cs typeface="CMU Sans Serif" panose="02000603000000000000" pitchFamily="2" charset="0"/>
              </a:rPr>
              <a:t>rdfs:subClassOf</a:t>
            </a:r>
            <a:endParaRPr lang="en-US" sz="12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4" name="TextBox 13">
            <a:extLst>
              <a:ext uri="{FF2B5EF4-FFF2-40B4-BE49-F238E27FC236}">
                <a16:creationId xmlns:a16="http://schemas.microsoft.com/office/drawing/2014/main" id="{768862C4-DC3D-F943-AB54-E0826745C3E9}"/>
              </a:ext>
            </a:extLst>
          </p:cNvPr>
          <p:cNvSpPr txBox="1"/>
          <p:nvPr/>
        </p:nvSpPr>
        <p:spPr>
          <a:xfrm>
            <a:off x="356786" y="1503020"/>
            <a:ext cx="683200" cy="276999"/>
          </a:xfrm>
          <a:prstGeom prst="rect">
            <a:avLst/>
          </a:prstGeom>
          <a:noFill/>
        </p:spPr>
        <p:txBody>
          <a:bodyPr wrap="none" rtlCol="0">
            <a:spAutoFit/>
          </a:bodyPr>
          <a:lstStyle/>
          <a:p>
            <a:pPr algn="l"/>
            <a:r>
              <a:rPr lang="en-US" sz="1200" dirty="0" err="1">
                <a:latin typeface="CMU Sans Serif" panose="02000603000000000000" pitchFamily="2" charset="0"/>
                <a:ea typeface="CMU Sans Serif" panose="02000603000000000000" pitchFamily="2" charset="0"/>
                <a:cs typeface="CMU Sans Serif" panose="02000603000000000000" pitchFamily="2" charset="0"/>
              </a:rPr>
              <a:t>rdf:type</a:t>
            </a:r>
            <a:endParaRPr lang="en-US" sz="1200" dirty="0">
              <a:latin typeface="CMU Sans Serif" panose="02000603000000000000" pitchFamily="2" charset="0"/>
              <a:ea typeface="CMU Sans Serif" panose="02000603000000000000" pitchFamily="2" charset="0"/>
              <a:cs typeface="CMU Sans Serif" panose="02000603000000000000" pitchFamily="2" charset="0"/>
            </a:endParaRPr>
          </a:p>
        </p:txBody>
      </p:sp>
      <p:cxnSp>
        <p:nvCxnSpPr>
          <p:cNvPr id="15" name="Straight Arrow Connector 14">
            <a:extLst>
              <a:ext uri="{FF2B5EF4-FFF2-40B4-BE49-F238E27FC236}">
                <a16:creationId xmlns:a16="http://schemas.microsoft.com/office/drawing/2014/main" id="{1AF3B197-A3A9-144F-B404-F9A9AAEC71BC}"/>
              </a:ext>
            </a:extLst>
          </p:cNvPr>
          <p:cNvCxnSpPr>
            <a:cxnSpLocks/>
          </p:cNvCxnSpPr>
          <p:nvPr/>
        </p:nvCxnSpPr>
        <p:spPr>
          <a:xfrm>
            <a:off x="2315874" y="2237804"/>
            <a:ext cx="590067" cy="372253"/>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9F1F5B78-D96D-AA4B-AA79-7208B552A7B5}"/>
              </a:ext>
            </a:extLst>
          </p:cNvPr>
          <p:cNvSpPr txBox="1"/>
          <p:nvPr/>
        </p:nvSpPr>
        <p:spPr>
          <a:xfrm>
            <a:off x="2674488" y="2145664"/>
            <a:ext cx="1173719" cy="276999"/>
          </a:xfrm>
          <a:prstGeom prst="rect">
            <a:avLst/>
          </a:prstGeom>
          <a:noFill/>
        </p:spPr>
        <p:txBody>
          <a:bodyPr wrap="none" rtlCol="0">
            <a:spAutoFit/>
          </a:bodyPr>
          <a:lstStyle/>
          <a:p>
            <a:pPr algn="l"/>
            <a:r>
              <a:rPr lang="en-US" sz="1200" dirty="0" err="1">
                <a:latin typeface="CMU Sans Serif" panose="02000603000000000000" pitchFamily="2" charset="0"/>
                <a:ea typeface="CMU Sans Serif" panose="02000603000000000000" pitchFamily="2" charset="0"/>
                <a:cs typeface="CMU Sans Serif" panose="02000603000000000000" pitchFamily="2" charset="0"/>
              </a:rPr>
              <a:t>rdfs:subClassOf</a:t>
            </a:r>
            <a:endParaRPr lang="en-US" sz="12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7" name="TextBox 16">
            <a:extLst>
              <a:ext uri="{FF2B5EF4-FFF2-40B4-BE49-F238E27FC236}">
                <a16:creationId xmlns:a16="http://schemas.microsoft.com/office/drawing/2014/main" id="{B4D8DCD4-918C-704F-8C2C-541D621B009E}"/>
              </a:ext>
            </a:extLst>
          </p:cNvPr>
          <p:cNvSpPr txBox="1"/>
          <p:nvPr/>
        </p:nvSpPr>
        <p:spPr>
          <a:xfrm>
            <a:off x="2610907" y="2615577"/>
            <a:ext cx="742511"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:Person</a:t>
            </a:r>
          </a:p>
        </p:txBody>
      </p:sp>
      <p:sp>
        <p:nvSpPr>
          <p:cNvPr id="18" name="Rectangle 17">
            <a:extLst>
              <a:ext uri="{FF2B5EF4-FFF2-40B4-BE49-F238E27FC236}">
                <a16:creationId xmlns:a16="http://schemas.microsoft.com/office/drawing/2014/main" id="{2DE2FFBF-5628-1E4D-8046-252AA6DA5213}"/>
              </a:ext>
            </a:extLst>
          </p:cNvPr>
          <p:cNvSpPr/>
          <p:nvPr/>
        </p:nvSpPr>
        <p:spPr>
          <a:xfrm>
            <a:off x="223935" y="1042377"/>
            <a:ext cx="3890865" cy="1880977"/>
          </a:xfrm>
          <a:prstGeom prst="rect">
            <a:avLst/>
          </a:prstGeom>
          <a:noFill/>
          <a:ln w="19050">
            <a:solidFill>
              <a:schemeClr val="bg1">
                <a:lumMod val="65000"/>
              </a:schemeClr>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a:extLst>
              <a:ext uri="{FF2B5EF4-FFF2-40B4-BE49-F238E27FC236}">
                <a16:creationId xmlns:a16="http://schemas.microsoft.com/office/drawing/2014/main" id="{4136C02F-A251-0D42-B467-0709470879BF}"/>
              </a:ext>
            </a:extLst>
          </p:cNvPr>
          <p:cNvSpPr txBox="1"/>
          <p:nvPr/>
        </p:nvSpPr>
        <p:spPr>
          <a:xfrm>
            <a:off x="5582369" y="547305"/>
            <a:ext cx="777777"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:Painter</a:t>
            </a:r>
          </a:p>
        </p:txBody>
      </p:sp>
      <p:sp>
        <p:nvSpPr>
          <p:cNvPr id="20" name="TextBox 19">
            <a:extLst>
              <a:ext uri="{FF2B5EF4-FFF2-40B4-BE49-F238E27FC236}">
                <a16:creationId xmlns:a16="http://schemas.microsoft.com/office/drawing/2014/main" id="{769E1698-ABA6-C54C-ACC8-93120C8FD940}"/>
              </a:ext>
            </a:extLst>
          </p:cNvPr>
          <p:cNvSpPr txBox="1"/>
          <p:nvPr/>
        </p:nvSpPr>
        <p:spPr>
          <a:xfrm>
            <a:off x="6227815" y="1276301"/>
            <a:ext cx="655949"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:Artist</a:t>
            </a:r>
          </a:p>
        </p:txBody>
      </p:sp>
      <p:sp>
        <p:nvSpPr>
          <p:cNvPr id="21" name="TextBox 20">
            <a:extLst>
              <a:ext uri="{FF2B5EF4-FFF2-40B4-BE49-F238E27FC236}">
                <a16:creationId xmlns:a16="http://schemas.microsoft.com/office/drawing/2014/main" id="{9264EA0B-500C-5A44-A564-C6536588A7A6}"/>
              </a:ext>
            </a:extLst>
          </p:cNvPr>
          <p:cNvSpPr txBox="1"/>
          <p:nvPr/>
        </p:nvSpPr>
        <p:spPr>
          <a:xfrm>
            <a:off x="4968183" y="1255959"/>
            <a:ext cx="787395"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:Picasso</a:t>
            </a:r>
          </a:p>
        </p:txBody>
      </p:sp>
      <p:cxnSp>
        <p:nvCxnSpPr>
          <p:cNvPr id="22" name="Straight Arrow Connector 21">
            <a:extLst>
              <a:ext uri="{FF2B5EF4-FFF2-40B4-BE49-F238E27FC236}">
                <a16:creationId xmlns:a16="http://schemas.microsoft.com/office/drawing/2014/main" id="{7E6E8576-6C33-E342-B3EF-FBDAED0EE22C}"/>
              </a:ext>
            </a:extLst>
          </p:cNvPr>
          <p:cNvCxnSpPr>
            <a:stCxn id="21" idx="0"/>
            <a:endCxn id="19" idx="2"/>
          </p:cNvCxnSpPr>
          <p:nvPr/>
        </p:nvCxnSpPr>
        <p:spPr>
          <a:xfrm flipV="1">
            <a:off x="5361881" y="855082"/>
            <a:ext cx="609377" cy="400877"/>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E7678BA9-A5C5-DB47-A27A-7BF3626108BF}"/>
              </a:ext>
            </a:extLst>
          </p:cNvPr>
          <p:cNvCxnSpPr>
            <a:cxnSpLocks/>
            <a:stCxn id="19" idx="2"/>
            <a:endCxn id="20" idx="0"/>
          </p:cNvCxnSpPr>
          <p:nvPr/>
        </p:nvCxnSpPr>
        <p:spPr>
          <a:xfrm>
            <a:off x="5971258" y="855082"/>
            <a:ext cx="584532" cy="421219"/>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46246B00-B9C4-B44D-A76F-DE5C7BF7EC8F}"/>
              </a:ext>
            </a:extLst>
          </p:cNvPr>
          <p:cNvSpPr txBox="1"/>
          <p:nvPr/>
        </p:nvSpPr>
        <p:spPr>
          <a:xfrm>
            <a:off x="6407693" y="811908"/>
            <a:ext cx="1173719" cy="276999"/>
          </a:xfrm>
          <a:prstGeom prst="rect">
            <a:avLst/>
          </a:prstGeom>
          <a:noFill/>
        </p:spPr>
        <p:txBody>
          <a:bodyPr wrap="none" rtlCol="0">
            <a:spAutoFit/>
          </a:bodyPr>
          <a:lstStyle/>
          <a:p>
            <a:pPr algn="l"/>
            <a:r>
              <a:rPr lang="en-US" sz="1200" dirty="0" err="1">
                <a:latin typeface="CMU Sans Serif" panose="02000603000000000000" pitchFamily="2" charset="0"/>
                <a:ea typeface="CMU Sans Serif" panose="02000603000000000000" pitchFamily="2" charset="0"/>
                <a:cs typeface="CMU Sans Serif" panose="02000603000000000000" pitchFamily="2" charset="0"/>
              </a:rPr>
              <a:t>rdfs:subClassOf</a:t>
            </a:r>
            <a:endParaRPr lang="en-US" sz="12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25" name="TextBox 24">
            <a:extLst>
              <a:ext uri="{FF2B5EF4-FFF2-40B4-BE49-F238E27FC236}">
                <a16:creationId xmlns:a16="http://schemas.microsoft.com/office/drawing/2014/main" id="{65FCC803-7698-AB48-95FA-75A31BC21361}"/>
              </a:ext>
            </a:extLst>
          </p:cNvPr>
          <p:cNvSpPr txBox="1"/>
          <p:nvPr/>
        </p:nvSpPr>
        <p:spPr>
          <a:xfrm>
            <a:off x="4857028" y="844352"/>
            <a:ext cx="683200" cy="276999"/>
          </a:xfrm>
          <a:prstGeom prst="rect">
            <a:avLst/>
          </a:prstGeom>
          <a:noFill/>
        </p:spPr>
        <p:txBody>
          <a:bodyPr wrap="none" rtlCol="0">
            <a:spAutoFit/>
          </a:bodyPr>
          <a:lstStyle/>
          <a:p>
            <a:pPr algn="l"/>
            <a:r>
              <a:rPr lang="en-US" sz="1200" dirty="0" err="1">
                <a:latin typeface="CMU Sans Serif" panose="02000603000000000000" pitchFamily="2" charset="0"/>
                <a:ea typeface="CMU Sans Serif" panose="02000603000000000000" pitchFamily="2" charset="0"/>
                <a:cs typeface="CMU Sans Serif" panose="02000603000000000000" pitchFamily="2" charset="0"/>
              </a:rPr>
              <a:t>rdf:type</a:t>
            </a:r>
            <a:endParaRPr lang="en-US" sz="1200" dirty="0">
              <a:latin typeface="CMU Sans Serif" panose="02000603000000000000" pitchFamily="2" charset="0"/>
              <a:ea typeface="CMU Sans Serif" panose="02000603000000000000" pitchFamily="2" charset="0"/>
              <a:cs typeface="CMU Sans Serif" panose="02000603000000000000" pitchFamily="2" charset="0"/>
            </a:endParaRPr>
          </a:p>
        </p:txBody>
      </p:sp>
      <p:cxnSp>
        <p:nvCxnSpPr>
          <p:cNvPr id="26" name="Straight Arrow Connector 25">
            <a:extLst>
              <a:ext uri="{FF2B5EF4-FFF2-40B4-BE49-F238E27FC236}">
                <a16:creationId xmlns:a16="http://schemas.microsoft.com/office/drawing/2014/main" id="{262DC4BA-5C32-564B-A733-0A6BCDB5C539}"/>
              </a:ext>
            </a:extLst>
          </p:cNvPr>
          <p:cNvCxnSpPr>
            <a:cxnSpLocks/>
          </p:cNvCxnSpPr>
          <p:nvPr/>
        </p:nvCxnSpPr>
        <p:spPr>
          <a:xfrm>
            <a:off x="6816116" y="1579136"/>
            <a:ext cx="590067" cy="372253"/>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508B80C-F4B7-1441-9B8F-146A61D3A967}"/>
              </a:ext>
            </a:extLst>
          </p:cNvPr>
          <p:cNvSpPr txBox="1"/>
          <p:nvPr/>
        </p:nvSpPr>
        <p:spPr>
          <a:xfrm>
            <a:off x="7174730" y="1486996"/>
            <a:ext cx="1173719" cy="276999"/>
          </a:xfrm>
          <a:prstGeom prst="rect">
            <a:avLst/>
          </a:prstGeom>
          <a:noFill/>
        </p:spPr>
        <p:txBody>
          <a:bodyPr wrap="none" rtlCol="0">
            <a:spAutoFit/>
          </a:bodyPr>
          <a:lstStyle/>
          <a:p>
            <a:pPr algn="l"/>
            <a:r>
              <a:rPr lang="en-US" sz="1200" dirty="0" err="1">
                <a:latin typeface="CMU Sans Serif" panose="02000603000000000000" pitchFamily="2" charset="0"/>
                <a:ea typeface="CMU Sans Serif" panose="02000603000000000000" pitchFamily="2" charset="0"/>
                <a:cs typeface="CMU Sans Serif" panose="02000603000000000000" pitchFamily="2" charset="0"/>
              </a:rPr>
              <a:t>rdfs:subClassOf</a:t>
            </a:r>
            <a:endParaRPr lang="en-US" sz="12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28" name="TextBox 27">
            <a:extLst>
              <a:ext uri="{FF2B5EF4-FFF2-40B4-BE49-F238E27FC236}">
                <a16:creationId xmlns:a16="http://schemas.microsoft.com/office/drawing/2014/main" id="{28BFC0A8-5978-4840-A872-767AA6359B7E}"/>
              </a:ext>
            </a:extLst>
          </p:cNvPr>
          <p:cNvSpPr txBox="1"/>
          <p:nvPr/>
        </p:nvSpPr>
        <p:spPr>
          <a:xfrm>
            <a:off x="7111149" y="1956909"/>
            <a:ext cx="742511"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:Person</a:t>
            </a:r>
          </a:p>
        </p:txBody>
      </p:sp>
      <p:sp>
        <p:nvSpPr>
          <p:cNvPr id="29" name="Rectangle 28">
            <a:extLst>
              <a:ext uri="{FF2B5EF4-FFF2-40B4-BE49-F238E27FC236}">
                <a16:creationId xmlns:a16="http://schemas.microsoft.com/office/drawing/2014/main" id="{7CCC4391-70B7-DC47-8F59-526E3AE3DB6E}"/>
              </a:ext>
            </a:extLst>
          </p:cNvPr>
          <p:cNvSpPr/>
          <p:nvPr/>
        </p:nvSpPr>
        <p:spPr>
          <a:xfrm>
            <a:off x="4724177" y="383709"/>
            <a:ext cx="3890865" cy="1880977"/>
          </a:xfrm>
          <a:prstGeom prst="rect">
            <a:avLst/>
          </a:prstGeom>
          <a:noFill/>
          <a:ln w="19050">
            <a:solidFill>
              <a:schemeClr val="bg1">
                <a:lumMod val="65000"/>
              </a:schemeClr>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TextBox 29">
            <a:extLst>
              <a:ext uri="{FF2B5EF4-FFF2-40B4-BE49-F238E27FC236}">
                <a16:creationId xmlns:a16="http://schemas.microsoft.com/office/drawing/2014/main" id="{8790EC29-001D-504C-B969-86AE911FE288}"/>
              </a:ext>
            </a:extLst>
          </p:cNvPr>
          <p:cNvSpPr txBox="1"/>
          <p:nvPr/>
        </p:nvSpPr>
        <p:spPr>
          <a:xfrm>
            <a:off x="5285683" y="3150971"/>
            <a:ext cx="777777"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:Painter</a:t>
            </a:r>
          </a:p>
        </p:txBody>
      </p:sp>
      <p:sp>
        <p:nvSpPr>
          <p:cNvPr id="31" name="TextBox 30">
            <a:extLst>
              <a:ext uri="{FF2B5EF4-FFF2-40B4-BE49-F238E27FC236}">
                <a16:creationId xmlns:a16="http://schemas.microsoft.com/office/drawing/2014/main" id="{EB857225-4B64-2B44-B813-F84AC780BB83}"/>
              </a:ext>
            </a:extLst>
          </p:cNvPr>
          <p:cNvSpPr txBox="1"/>
          <p:nvPr/>
        </p:nvSpPr>
        <p:spPr>
          <a:xfrm>
            <a:off x="5931129" y="3879967"/>
            <a:ext cx="655949"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:Artist</a:t>
            </a:r>
          </a:p>
        </p:txBody>
      </p:sp>
      <p:sp>
        <p:nvSpPr>
          <p:cNvPr id="32" name="TextBox 31">
            <a:extLst>
              <a:ext uri="{FF2B5EF4-FFF2-40B4-BE49-F238E27FC236}">
                <a16:creationId xmlns:a16="http://schemas.microsoft.com/office/drawing/2014/main" id="{535CBF3A-A437-1046-A712-34DEE782122E}"/>
              </a:ext>
            </a:extLst>
          </p:cNvPr>
          <p:cNvSpPr txBox="1"/>
          <p:nvPr/>
        </p:nvSpPr>
        <p:spPr>
          <a:xfrm>
            <a:off x="4456802" y="3865994"/>
            <a:ext cx="787395"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:Picasso</a:t>
            </a:r>
          </a:p>
        </p:txBody>
      </p:sp>
      <p:cxnSp>
        <p:nvCxnSpPr>
          <p:cNvPr id="33" name="Straight Arrow Connector 32">
            <a:extLst>
              <a:ext uri="{FF2B5EF4-FFF2-40B4-BE49-F238E27FC236}">
                <a16:creationId xmlns:a16="http://schemas.microsoft.com/office/drawing/2014/main" id="{311FA002-0E41-BC4E-91C7-97F7DAAE1D46}"/>
              </a:ext>
            </a:extLst>
          </p:cNvPr>
          <p:cNvCxnSpPr>
            <a:stCxn id="32" idx="0"/>
            <a:endCxn id="30" idx="2"/>
          </p:cNvCxnSpPr>
          <p:nvPr/>
        </p:nvCxnSpPr>
        <p:spPr>
          <a:xfrm flipV="1">
            <a:off x="4850500" y="3458748"/>
            <a:ext cx="824072" cy="407246"/>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084EEE7A-7518-934F-BF3E-D7E5E51D88F0}"/>
              </a:ext>
            </a:extLst>
          </p:cNvPr>
          <p:cNvCxnSpPr>
            <a:cxnSpLocks/>
            <a:stCxn id="30" idx="2"/>
            <a:endCxn id="31" idx="0"/>
          </p:cNvCxnSpPr>
          <p:nvPr/>
        </p:nvCxnSpPr>
        <p:spPr>
          <a:xfrm>
            <a:off x="5674572" y="3458748"/>
            <a:ext cx="584532" cy="421219"/>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146CE43-C4C8-594F-AFB8-6C61D0D7C7CF}"/>
              </a:ext>
            </a:extLst>
          </p:cNvPr>
          <p:cNvSpPr txBox="1"/>
          <p:nvPr/>
        </p:nvSpPr>
        <p:spPr>
          <a:xfrm>
            <a:off x="6111007" y="3415574"/>
            <a:ext cx="1173719" cy="276999"/>
          </a:xfrm>
          <a:prstGeom prst="rect">
            <a:avLst/>
          </a:prstGeom>
          <a:noFill/>
        </p:spPr>
        <p:txBody>
          <a:bodyPr wrap="none" rtlCol="0">
            <a:spAutoFit/>
          </a:bodyPr>
          <a:lstStyle/>
          <a:p>
            <a:pPr algn="l"/>
            <a:r>
              <a:rPr lang="en-US" sz="1200" dirty="0" err="1">
                <a:latin typeface="CMU Sans Serif" panose="02000603000000000000" pitchFamily="2" charset="0"/>
                <a:ea typeface="CMU Sans Serif" panose="02000603000000000000" pitchFamily="2" charset="0"/>
                <a:cs typeface="CMU Sans Serif" panose="02000603000000000000" pitchFamily="2" charset="0"/>
              </a:rPr>
              <a:t>rdfs:subClassOf</a:t>
            </a:r>
            <a:endParaRPr lang="en-US" sz="12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36" name="TextBox 35">
            <a:extLst>
              <a:ext uri="{FF2B5EF4-FFF2-40B4-BE49-F238E27FC236}">
                <a16:creationId xmlns:a16="http://schemas.microsoft.com/office/drawing/2014/main" id="{32C8DD4D-A5A1-F34E-9E1D-6898BD2732B5}"/>
              </a:ext>
            </a:extLst>
          </p:cNvPr>
          <p:cNvSpPr txBox="1"/>
          <p:nvPr/>
        </p:nvSpPr>
        <p:spPr>
          <a:xfrm>
            <a:off x="4560342" y="3448018"/>
            <a:ext cx="763351" cy="307777"/>
          </a:xfrm>
          <a:prstGeom prst="rect">
            <a:avLst/>
          </a:prstGeom>
          <a:noFill/>
        </p:spPr>
        <p:txBody>
          <a:bodyPr wrap="none" rtlCol="0">
            <a:spAutoFit/>
          </a:bodyPr>
          <a:lstStyle/>
          <a:p>
            <a:pPr algn="l"/>
            <a:r>
              <a:rPr lang="en-US" sz="1400" dirty="0" err="1">
                <a:latin typeface="CMU Sans Serif" panose="02000603000000000000" pitchFamily="2" charset="0"/>
                <a:ea typeface="CMU Sans Serif" panose="02000603000000000000" pitchFamily="2" charset="0"/>
                <a:cs typeface="CMU Sans Serif" panose="02000603000000000000" pitchFamily="2" charset="0"/>
              </a:rPr>
              <a:t>rdf:type</a:t>
            </a:r>
            <a:endParaRPr lang="en-US" sz="1400" dirty="0">
              <a:latin typeface="CMU Sans Serif" panose="02000603000000000000" pitchFamily="2" charset="0"/>
              <a:ea typeface="CMU Sans Serif" panose="02000603000000000000" pitchFamily="2" charset="0"/>
              <a:cs typeface="CMU Sans Serif" panose="02000603000000000000" pitchFamily="2" charset="0"/>
            </a:endParaRPr>
          </a:p>
        </p:txBody>
      </p:sp>
      <p:cxnSp>
        <p:nvCxnSpPr>
          <p:cNvPr id="37" name="Straight Arrow Connector 36">
            <a:extLst>
              <a:ext uri="{FF2B5EF4-FFF2-40B4-BE49-F238E27FC236}">
                <a16:creationId xmlns:a16="http://schemas.microsoft.com/office/drawing/2014/main" id="{D3D819F2-2176-C747-9239-340123A4405E}"/>
              </a:ext>
            </a:extLst>
          </p:cNvPr>
          <p:cNvCxnSpPr>
            <a:cxnSpLocks/>
          </p:cNvCxnSpPr>
          <p:nvPr/>
        </p:nvCxnSpPr>
        <p:spPr>
          <a:xfrm>
            <a:off x="6519430" y="4182802"/>
            <a:ext cx="590067" cy="372253"/>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C448BF95-A84B-0B4E-8EDB-AF70E2C9FA90}"/>
              </a:ext>
            </a:extLst>
          </p:cNvPr>
          <p:cNvSpPr txBox="1"/>
          <p:nvPr/>
        </p:nvSpPr>
        <p:spPr>
          <a:xfrm>
            <a:off x="6878044" y="4090662"/>
            <a:ext cx="1173719" cy="276999"/>
          </a:xfrm>
          <a:prstGeom prst="rect">
            <a:avLst/>
          </a:prstGeom>
          <a:noFill/>
        </p:spPr>
        <p:txBody>
          <a:bodyPr wrap="none" rtlCol="0">
            <a:spAutoFit/>
          </a:bodyPr>
          <a:lstStyle/>
          <a:p>
            <a:pPr algn="l"/>
            <a:r>
              <a:rPr lang="en-US" sz="1200" dirty="0" err="1">
                <a:latin typeface="CMU Sans Serif" panose="02000603000000000000" pitchFamily="2" charset="0"/>
                <a:ea typeface="CMU Sans Serif" panose="02000603000000000000" pitchFamily="2" charset="0"/>
                <a:cs typeface="CMU Sans Serif" panose="02000603000000000000" pitchFamily="2" charset="0"/>
              </a:rPr>
              <a:t>rdfs:subClassOf</a:t>
            </a:r>
            <a:endParaRPr lang="en-US" sz="12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39" name="TextBox 38">
            <a:extLst>
              <a:ext uri="{FF2B5EF4-FFF2-40B4-BE49-F238E27FC236}">
                <a16:creationId xmlns:a16="http://schemas.microsoft.com/office/drawing/2014/main" id="{A60EBF22-B47D-F448-BC82-4B339D2F474C}"/>
              </a:ext>
            </a:extLst>
          </p:cNvPr>
          <p:cNvSpPr txBox="1"/>
          <p:nvPr/>
        </p:nvSpPr>
        <p:spPr>
          <a:xfrm>
            <a:off x="6814463" y="4560575"/>
            <a:ext cx="742511" cy="307777"/>
          </a:xfrm>
          <a:prstGeom prst="rect">
            <a:avLst/>
          </a:prstGeom>
          <a:noFill/>
        </p:spPr>
        <p:txBody>
          <a:bodyPr wrap="none" rtlCol="0">
            <a:spAutoFit/>
          </a:bodyPr>
          <a:lstStyle/>
          <a:p>
            <a:pPr algn="l"/>
            <a:r>
              <a:rPr lang="en-US" sz="1400" dirty="0">
                <a:latin typeface="CMU Sans Serif" panose="02000603000000000000" pitchFamily="2" charset="0"/>
                <a:ea typeface="CMU Sans Serif" panose="02000603000000000000" pitchFamily="2" charset="0"/>
                <a:cs typeface="CMU Sans Serif" panose="02000603000000000000" pitchFamily="2" charset="0"/>
              </a:rPr>
              <a:t>:Person</a:t>
            </a:r>
          </a:p>
        </p:txBody>
      </p:sp>
      <p:sp>
        <p:nvSpPr>
          <p:cNvPr id="40" name="Rectangle 39">
            <a:extLst>
              <a:ext uri="{FF2B5EF4-FFF2-40B4-BE49-F238E27FC236}">
                <a16:creationId xmlns:a16="http://schemas.microsoft.com/office/drawing/2014/main" id="{6CC25427-4C69-A043-B2BA-430DB437EF20}"/>
              </a:ext>
            </a:extLst>
          </p:cNvPr>
          <p:cNvSpPr/>
          <p:nvPr/>
        </p:nvSpPr>
        <p:spPr>
          <a:xfrm>
            <a:off x="4427491" y="2987375"/>
            <a:ext cx="3890865" cy="1880977"/>
          </a:xfrm>
          <a:prstGeom prst="rect">
            <a:avLst/>
          </a:prstGeom>
          <a:noFill/>
          <a:ln w="19050">
            <a:solidFill>
              <a:schemeClr val="bg1">
                <a:lumMod val="65000"/>
              </a:schemeClr>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40">
            <a:extLst>
              <a:ext uri="{FF2B5EF4-FFF2-40B4-BE49-F238E27FC236}">
                <a16:creationId xmlns:a16="http://schemas.microsoft.com/office/drawing/2014/main" id="{EAFB943C-D82F-5A48-8EB0-B9424C6BCB98}"/>
              </a:ext>
            </a:extLst>
          </p:cNvPr>
          <p:cNvSpPr/>
          <p:nvPr/>
        </p:nvSpPr>
        <p:spPr>
          <a:xfrm>
            <a:off x="5986806" y="960915"/>
            <a:ext cx="1119673" cy="1138334"/>
          </a:xfrm>
          <a:custGeom>
            <a:avLst/>
            <a:gdLst>
              <a:gd name="connsiteX0" fmla="*/ 0 w 1119673"/>
              <a:gd name="connsiteY0" fmla="*/ 0 h 1138334"/>
              <a:gd name="connsiteX1" fmla="*/ 195943 w 1119673"/>
              <a:gd name="connsiteY1" fmla="*/ 690465 h 1138334"/>
              <a:gd name="connsiteX2" fmla="*/ 1119673 w 1119673"/>
              <a:gd name="connsiteY2" fmla="*/ 1138334 h 1138334"/>
            </a:gdLst>
            <a:ahLst/>
            <a:cxnLst>
              <a:cxn ang="0">
                <a:pos x="connsiteX0" y="connsiteY0"/>
              </a:cxn>
              <a:cxn ang="0">
                <a:pos x="connsiteX1" y="connsiteY1"/>
              </a:cxn>
              <a:cxn ang="0">
                <a:pos x="connsiteX2" y="connsiteY2"/>
              </a:cxn>
            </a:cxnLst>
            <a:rect l="l" t="t" r="r" b="b"/>
            <a:pathLst>
              <a:path w="1119673" h="1138334">
                <a:moveTo>
                  <a:pt x="0" y="0"/>
                </a:moveTo>
                <a:cubicBezTo>
                  <a:pt x="4665" y="250371"/>
                  <a:pt x="9331" y="500743"/>
                  <a:pt x="195943" y="690465"/>
                </a:cubicBezTo>
                <a:cubicBezTo>
                  <a:pt x="382555" y="880187"/>
                  <a:pt x="751114" y="1009260"/>
                  <a:pt x="1119673" y="1138334"/>
                </a:cubicBezTo>
              </a:path>
            </a:pathLst>
          </a:custGeom>
          <a:noFill/>
          <a:ln w="19050">
            <a:solidFill>
              <a:srgbClr val="FF00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B41F36E6-0B19-224E-842E-F6C12A8AADE8}"/>
              </a:ext>
            </a:extLst>
          </p:cNvPr>
          <p:cNvSpPr txBox="1"/>
          <p:nvPr/>
        </p:nvSpPr>
        <p:spPr>
          <a:xfrm>
            <a:off x="5532543" y="1617625"/>
            <a:ext cx="1173719" cy="276999"/>
          </a:xfrm>
          <a:prstGeom prst="rect">
            <a:avLst/>
          </a:prstGeom>
          <a:noFill/>
        </p:spPr>
        <p:txBody>
          <a:bodyPr wrap="none" rtlCol="0">
            <a:spAutoFit/>
          </a:bodyPr>
          <a:lstStyle/>
          <a:p>
            <a:pPr algn="l"/>
            <a:r>
              <a:rPr lang="en-US" sz="1200" dirty="0" err="1">
                <a:latin typeface="CMU Sans Serif" panose="02000603000000000000" pitchFamily="2" charset="0"/>
                <a:ea typeface="CMU Sans Serif" panose="02000603000000000000" pitchFamily="2" charset="0"/>
                <a:cs typeface="CMU Sans Serif" panose="02000603000000000000" pitchFamily="2" charset="0"/>
              </a:rPr>
              <a:t>rdfs:subClassOf</a:t>
            </a:r>
            <a:endParaRPr lang="en-US" sz="12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43" name="TextBox 42">
            <a:extLst>
              <a:ext uri="{FF2B5EF4-FFF2-40B4-BE49-F238E27FC236}">
                <a16:creationId xmlns:a16="http://schemas.microsoft.com/office/drawing/2014/main" id="{7AE8D15E-A965-D744-8FED-1A9B0A41CA00}"/>
              </a:ext>
            </a:extLst>
          </p:cNvPr>
          <p:cNvSpPr txBox="1"/>
          <p:nvPr/>
        </p:nvSpPr>
        <p:spPr>
          <a:xfrm>
            <a:off x="5074662" y="4388244"/>
            <a:ext cx="1173719" cy="276999"/>
          </a:xfrm>
          <a:prstGeom prst="rect">
            <a:avLst/>
          </a:prstGeom>
          <a:noFill/>
        </p:spPr>
        <p:txBody>
          <a:bodyPr wrap="none" rtlCol="0">
            <a:spAutoFit/>
          </a:bodyPr>
          <a:lstStyle/>
          <a:p>
            <a:pPr algn="l"/>
            <a:r>
              <a:rPr lang="en-US" sz="1200" dirty="0" err="1">
                <a:latin typeface="CMU Sans Serif" panose="02000603000000000000" pitchFamily="2" charset="0"/>
                <a:ea typeface="CMU Sans Serif" panose="02000603000000000000" pitchFamily="2" charset="0"/>
                <a:cs typeface="CMU Sans Serif" panose="02000603000000000000" pitchFamily="2" charset="0"/>
              </a:rPr>
              <a:t>rdfs:subClassOf</a:t>
            </a:r>
            <a:endParaRPr lang="en-US" sz="12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44" name="Freeform 43">
            <a:extLst>
              <a:ext uri="{FF2B5EF4-FFF2-40B4-BE49-F238E27FC236}">
                <a16:creationId xmlns:a16="http://schemas.microsoft.com/office/drawing/2014/main" id="{534D31D4-49BD-8946-9EB7-E9D36183F370}"/>
              </a:ext>
            </a:extLst>
          </p:cNvPr>
          <p:cNvSpPr/>
          <p:nvPr/>
        </p:nvSpPr>
        <p:spPr>
          <a:xfrm>
            <a:off x="5691674" y="3545633"/>
            <a:ext cx="1119673" cy="1138334"/>
          </a:xfrm>
          <a:custGeom>
            <a:avLst/>
            <a:gdLst>
              <a:gd name="connsiteX0" fmla="*/ 0 w 1119673"/>
              <a:gd name="connsiteY0" fmla="*/ 0 h 1138334"/>
              <a:gd name="connsiteX1" fmla="*/ 195943 w 1119673"/>
              <a:gd name="connsiteY1" fmla="*/ 690465 h 1138334"/>
              <a:gd name="connsiteX2" fmla="*/ 1119673 w 1119673"/>
              <a:gd name="connsiteY2" fmla="*/ 1138334 h 1138334"/>
            </a:gdLst>
            <a:ahLst/>
            <a:cxnLst>
              <a:cxn ang="0">
                <a:pos x="connsiteX0" y="connsiteY0"/>
              </a:cxn>
              <a:cxn ang="0">
                <a:pos x="connsiteX1" y="connsiteY1"/>
              </a:cxn>
              <a:cxn ang="0">
                <a:pos x="connsiteX2" y="connsiteY2"/>
              </a:cxn>
            </a:cxnLst>
            <a:rect l="l" t="t" r="r" b="b"/>
            <a:pathLst>
              <a:path w="1119673" h="1138334">
                <a:moveTo>
                  <a:pt x="0" y="0"/>
                </a:moveTo>
                <a:cubicBezTo>
                  <a:pt x="4665" y="250371"/>
                  <a:pt x="9331" y="500743"/>
                  <a:pt x="195943" y="690465"/>
                </a:cubicBezTo>
                <a:cubicBezTo>
                  <a:pt x="382555" y="880187"/>
                  <a:pt x="751114" y="1009260"/>
                  <a:pt x="1119673" y="1138334"/>
                </a:cubicBezTo>
              </a:path>
            </a:pathLst>
          </a:custGeom>
          <a:noFill/>
          <a:ln w="19050">
            <a:solidFill>
              <a:srgbClr val="FF00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84B90E24-0D20-1945-9C82-9F380CCC348C}"/>
              </a:ext>
            </a:extLst>
          </p:cNvPr>
          <p:cNvCxnSpPr>
            <a:stCxn id="32" idx="3"/>
            <a:endCxn id="31" idx="1"/>
          </p:cNvCxnSpPr>
          <p:nvPr/>
        </p:nvCxnSpPr>
        <p:spPr>
          <a:xfrm>
            <a:off x="5244197" y="4019883"/>
            <a:ext cx="686932" cy="13973"/>
          </a:xfrm>
          <a:prstGeom prst="straightConnector1">
            <a:avLst/>
          </a:prstGeom>
          <a:ln w="19050">
            <a:solidFill>
              <a:srgbClr val="511AC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6E207929-A232-EF49-BC89-66603874AFD6}"/>
              </a:ext>
            </a:extLst>
          </p:cNvPr>
          <p:cNvCxnSpPr>
            <a:cxnSpLocks/>
            <a:stCxn id="32" idx="3"/>
          </p:cNvCxnSpPr>
          <p:nvPr/>
        </p:nvCxnSpPr>
        <p:spPr>
          <a:xfrm>
            <a:off x="5244197" y="4019883"/>
            <a:ext cx="1406501" cy="591831"/>
          </a:xfrm>
          <a:prstGeom prst="straightConnector1">
            <a:avLst/>
          </a:prstGeom>
          <a:ln w="19050">
            <a:solidFill>
              <a:srgbClr val="511ACF"/>
            </a:solidFill>
            <a:tailEnd type="triangle"/>
          </a:ln>
          <a:effectLst/>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44730A38-52CD-F448-9C0B-CBFBCD541480}"/>
              </a:ext>
            </a:extLst>
          </p:cNvPr>
          <p:cNvSpPr txBox="1"/>
          <p:nvPr/>
        </p:nvSpPr>
        <p:spPr>
          <a:xfrm>
            <a:off x="5325453" y="3737267"/>
            <a:ext cx="763351" cy="307777"/>
          </a:xfrm>
          <a:prstGeom prst="rect">
            <a:avLst/>
          </a:prstGeom>
          <a:noFill/>
        </p:spPr>
        <p:txBody>
          <a:bodyPr wrap="none" rtlCol="0">
            <a:spAutoFit/>
          </a:bodyPr>
          <a:lstStyle/>
          <a:p>
            <a:pPr algn="l"/>
            <a:r>
              <a:rPr lang="en-US" sz="1400" dirty="0" err="1">
                <a:latin typeface="CMU Sans Serif" panose="02000603000000000000" pitchFamily="2" charset="0"/>
                <a:ea typeface="CMU Sans Serif" panose="02000603000000000000" pitchFamily="2" charset="0"/>
                <a:cs typeface="CMU Sans Serif" panose="02000603000000000000" pitchFamily="2" charset="0"/>
              </a:rPr>
              <a:t>rdf:type</a:t>
            </a:r>
            <a:endParaRPr lang="en-US" sz="14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53" name="TextBox 52">
            <a:extLst>
              <a:ext uri="{FF2B5EF4-FFF2-40B4-BE49-F238E27FC236}">
                <a16:creationId xmlns:a16="http://schemas.microsoft.com/office/drawing/2014/main" id="{03317EBA-E1D1-CB48-9617-5D3A3E35CA8F}"/>
              </a:ext>
            </a:extLst>
          </p:cNvPr>
          <p:cNvSpPr txBox="1"/>
          <p:nvPr/>
        </p:nvSpPr>
        <p:spPr>
          <a:xfrm>
            <a:off x="5922612" y="4110492"/>
            <a:ext cx="763351" cy="307777"/>
          </a:xfrm>
          <a:prstGeom prst="rect">
            <a:avLst/>
          </a:prstGeom>
          <a:noFill/>
        </p:spPr>
        <p:txBody>
          <a:bodyPr wrap="none" rtlCol="0">
            <a:spAutoFit/>
          </a:bodyPr>
          <a:lstStyle/>
          <a:p>
            <a:pPr algn="l"/>
            <a:r>
              <a:rPr lang="en-US" sz="1400" dirty="0" err="1">
                <a:latin typeface="CMU Sans Serif" panose="02000603000000000000" pitchFamily="2" charset="0"/>
                <a:ea typeface="CMU Sans Serif" panose="02000603000000000000" pitchFamily="2" charset="0"/>
                <a:cs typeface="CMU Sans Serif" panose="02000603000000000000" pitchFamily="2" charset="0"/>
              </a:rPr>
              <a:t>rdf:type</a:t>
            </a:r>
            <a:endParaRPr lang="en-US" sz="14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54" name="TextBox 53">
            <a:extLst>
              <a:ext uri="{FF2B5EF4-FFF2-40B4-BE49-F238E27FC236}">
                <a16:creationId xmlns:a16="http://schemas.microsoft.com/office/drawing/2014/main" id="{1B4E4868-E728-E943-B80E-4EF31FD42186}"/>
              </a:ext>
            </a:extLst>
          </p:cNvPr>
          <p:cNvSpPr txBox="1"/>
          <p:nvPr/>
        </p:nvSpPr>
        <p:spPr>
          <a:xfrm>
            <a:off x="4114800" y="1466722"/>
            <a:ext cx="583814" cy="646331"/>
          </a:xfrm>
          <a:prstGeom prst="rect">
            <a:avLst/>
          </a:prstGeom>
          <a:noFill/>
        </p:spPr>
        <p:txBody>
          <a:bodyPr wrap="none" rtlCol="0">
            <a:spAutoFit/>
          </a:bodyPr>
          <a:lstStyle/>
          <a:p>
            <a:pPr algn="l"/>
            <a:r>
              <a:rPr lang="en-US" sz="36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a:t>
            </a:r>
          </a:p>
        </p:txBody>
      </p:sp>
      <p:sp>
        <p:nvSpPr>
          <p:cNvPr id="55" name="TextBox 54">
            <a:extLst>
              <a:ext uri="{FF2B5EF4-FFF2-40B4-BE49-F238E27FC236}">
                <a16:creationId xmlns:a16="http://schemas.microsoft.com/office/drawing/2014/main" id="{03070A9C-2BF1-CD44-8AF2-4A51DCE34336}"/>
              </a:ext>
            </a:extLst>
          </p:cNvPr>
          <p:cNvSpPr txBox="1"/>
          <p:nvPr/>
        </p:nvSpPr>
        <p:spPr>
          <a:xfrm rot="2542187">
            <a:off x="3750906" y="3043595"/>
            <a:ext cx="583814" cy="646331"/>
          </a:xfrm>
          <a:prstGeom prst="rect">
            <a:avLst/>
          </a:prstGeom>
          <a:noFill/>
        </p:spPr>
        <p:txBody>
          <a:bodyPr wrap="none" rtlCol="0">
            <a:spAutoFit/>
          </a:bodyPr>
          <a:lstStyle/>
          <a:p>
            <a:pPr algn="l"/>
            <a:r>
              <a:rPr lang="en-US" sz="36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a:t>
            </a:r>
          </a:p>
        </p:txBody>
      </p:sp>
      <p:sp>
        <p:nvSpPr>
          <p:cNvPr id="56" name="TextBox 55">
            <a:extLst>
              <a:ext uri="{FF2B5EF4-FFF2-40B4-BE49-F238E27FC236}">
                <a16:creationId xmlns:a16="http://schemas.microsoft.com/office/drawing/2014/main" id="{D2A03BAA-B603-4846-AC2D-905D9E180543}"/>
              </a:ext>
            </a:extLst>
          </p:cNvPr>
          <p:cNvSpPr txBox="1"/>
          <p:nvPr/>
        </p:nvSpPr>
        <p:spPr>
          <a:xfrm rot="5400000">
            <a:off x="6237997" y="2270132"/>
            <a:ext cx="583814" cy="646331"/>
          </a:xfrm>
          <a:prstGeom prst="rect">
            <a:avLst/>
          </a:prstGeom>
          <a:noFill/>
        </p:spPr>
        <p:txBody>
          <a:bodyPr wrap="none" rtlCol="0">
            <a:spAutoFit/>
          </a:bodyPr>
          <a:lstStyle/>
          <a:p>
            <a:pPr algn="l"/>
            <a:r>
              <a:rPr lang="en-US" sz="36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a:t>
            </a:r>
          </a:p>
        </p:txBody>
      </p:sp>
    </p:spTree>
    <p:extLst>
      <p:ext uri="{BB962C8B-B14F-4D97-AF65-F5344CB8AC3E}">
        <p14:creationId xmlns:p14="http://schemas.microsoft.com/office/powerpoint/2010/main" val="2567387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5F97-B17A-CA42-B4BB-E54533ED738E}"/>
              </a:ext>
            </a:extLst>
          </p:cNvPr>
          <p:cNvSpPr>
            <a:spLocks noGrp="1"/>
          </p:cNvSpPr>
          <p:nvPr>
            <p:ph type="title"/>
          </p:nvPr>
        </p:nvSpPr>
        <p:spPr/>
        <p:txBody>
          <a:bodyPr/>
          <a:lstStyle/>
          <a:p>
            <a:r>
              <a:rPr lang="en-US" dirty="0"/>
              <a:t>Computing RDFS-Entailment</a:t>
            </a:r>
          </a:p>
        </p:txBody>
      </p:sp>
      <p:sp>
        <p:nvSpPr>
          <p:cNvPr id="3" name="Content Placeholder 2">
            <a:extLst>
              <a:ext uri="{FF2B5EF4-FFF2-40B4-BE49-F238E27FC236}">
                <a16:creationId xmlns:a16="http://schemas.microsoft.com/office/drawing/2014/main" id="{33A2F18B-0BDD-1C48-B261-42615A01E758}"/>
              </a:ext>
            </a:extLst>
          </p:cNvPr>
          <p:cNvSpPr>
            <a:spLocks noGrp="1"/>
          </p:cNvSpPr>
          <p:nvPr>
            <p:ph idx="1"/>
          </p:nvPr>
        </p:nvSpPr>
        <p:spPr/>
        <p:txBody>
          <a:bodyPr/>
          <a:lstStyle/>
          <a:p>
            <a:pPr marL="0" indent="0">
              <a:buNone/>
            </a:pPr>
            <a:r>
              <a:rPr lang="en-US" dirty="0"/>
              <a:t>RDFS entailment can be computed by </a:t>
            </a:r>
          </a:p>
          <a:p>
            <a:pPr marL="0" indent="0">
              <a:buNone/>
            </a:pPr>
            <a:endParaRPr lang="en-US" dirty="0"/>
          </a:p>
          <a:p>
            <a:pPr marL="342900" indent="-342900">
              <a:buFont typeface="+mj-lt"/>
              <a:buAutoNum type="arabicPeriod"/>
            </a:pPr>
            <a:r>
              <a:rPr lang="en-US" dirty="0"/>
              <a:t>adding the axiomatic triples</a:t>
            </a:r>
          </a:p>
          <a:p>
            <a:pPr marL="342900" indent="-342900">
              <a:buFont typeface="+mj-lt"/>
              <a:buAutoNum type="arabicPeriod"/>
            </a:pPr>
            <a:r>
              <a:rPr lang="en-US" dirty="0"/>
              <a:t>applying inference patterns</a:t>
            </a:r>
          </a:p>
          <a:p>
            <a:endParaRPr lang="en-US" dirty="0"/>
          </a:p>
          <a:p>
            <a:endParaRPr lang="en-US" dirty="0"/>
          </a:p>
        </p:txBody>
      </p:sp>
      <p:sp>
        <p:nvSpPr>
          <p:cNvPr id="4" name="Date Placeholder 3">
            <a:extLst>
              <a:ext uri="{FF2B5EF4-FFF2-40B4-BE49-F238E27FC236}">
                <a16:creationId xmlns:a16="http://schemas.microsoft.com/office/drawing/2014/main" id="{253E8F17-EF2E-524B-B7D3-C3D5825360DA}"/>
              </a:ext>
            </a:extLst>
          </p:cNvPr>
          <p:cNvSpPr>
            <a:spLocks noGrp="1"/>
          </p:cNvSpPr>
          <p:nvPr>
            <p:ph type="dt" sz="half" idx="10"/>
          </p:nvPr>
        </p:nvSpPr>
        <p:spPr/>
        <p:txBody>
          <a:bodyPr/>
          <a:lstStyle/>
          <a:p>
            <a:r>
              <a:rPr lang="fr-CH"/>
              <a:t>Université de Genève - G. Falquet</a:t>
            </a:r>
            <a:endParaRPr lang="en-US"/>
          </a:p>
        </p:txBody>
      </p:sp>
      <p:sp>
        <p:nvSpPr>
          <p:cNvPr id="5" name="Footer Placeholder 4">
            <a:extLst>
              <a:ext uri="{FF2B5EF4-FFF2-40B4-BE49-F238E27FC236}">
                <a16:creationId xmlns:a16="http://schemas.microsoft.com/office/drawing/2014/main" id="{7C86A8EB-553B-074D-983B-37800D1F0C7D}"/>
              </a:ext>
            </a:extLst>
          </p:cNvPr>
          <p:cNvSpPr>
            <a:spLocks noGrp="1"/>
          </p:cNvSpPr>
          <p:nvPr>
            <p:ph type="ftr" sz="quarter" idx="11"/>
          </p:nvPr>
        </p:nvSpPr>
        <p:spPr/>
        <p:txBody>
          <a:bodyPr/>
          <a:lstStyle/>
          <a:p>
            <a:r>
              <a:rPr lang="en-US"/>
              <a:t>RDFS</a:t>
            </a:r>
          </a:p>
        </p:txBody>
      </p:sp>
      <p:sp>
        <p:nvSpPr>
          <p:cNvPr id="6" name="Slide Number Placeholder 5">
            <a:extLst>
              <a:ext uri="{FF2B5EF4-FFF2-40B4-BE49-F238E27FC236}">
                <a16:creationId xmlns:a16="http://schemas.microsoft.com/office/drawing/2014/main" id="{36177FBB-5515-BD41-8A46-62B8733A7C90}"/>
              </a:ext>
            </a:extLst>
          </p:cNvPr>
          <p:cNvSpPr>
            <a:spLocks noGrp="1"/>
          </p:cNvSpPr>
          <p:nvPr>
            <p:ph type="sldNum" sz="quarter" idx="12"/>
          </p:nvPr>
        </p:nvSpPr>
        <p:spPr/>
        <p:txBody>
          <a:bodyPr/>
          <a:lstStyle/>
          <a:p>
            <a:fld id="{3EE69ED5-8993-1341-80BA-61547B2BEEE6}" type="slidenum">
              <a:rPr lang="en-US" smtClean="0"/>
              <a:t>28</a:t>
            </a:fld>
            <a:endParaRPr lang="en-US"/>
          </a:p>
        </p:txBody>
      </p:sp>
    </p:spTree>
    <p:extLst>
      <p:ext uri="{BB962C8B-B14F-4D97-AF65-F5344CB8AC3E}">
        <p14:creationId xmlns:p14="http://schemas.microsoft.com/office/powerpoint/2010/main" val="2568091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7C67-7B30-744B-BD8D-E16FD59AE1B6}"/>
              </a:ext>
            </a:extLst>
          </p:cNvPr>
          <p:cNvSpPr>
            <a:spLocks noGrp="1"/>
          </p:cNvSpPr>
          <p:nvPr>
            <p:ph type="title"/>
          </p:nvPr>
        </p:nvSpPr>
        <p:spPr/>
        <p:txBody>
          <a:bodyPr/>
          <a:lstStyle/>
          <a:p>
            <a:r>
              <a:rPr lang="en-US" dirty="0"/>
              <a:t>Some axiomatic triples</a:t>
            </a:r>
          </a:p>
        </p:txBody>
      </p:sp>
      <p:sp>
        <p:nvSpPr>
          <p:cNvPr id="3" name="Content Placeholder 2">
            <a:extLst>
              <a:ext uri="{FF2B5EF4-FFF2-40B4-BE49-F238E27FC236}">
                <a16:creationId xmlns:a16="http://schemas.microsoft.com/office/drawing/2014/main" id="{B64A4AF0-CE35-7E42-AFA6-76509076D078}"/>
              </a:ext>
            </a:extLst>
          </p:cNvPr>
          <p:cNvSpPr>
            <a:spLocks noGrp="1"/>
          </p:cNvSpPr>
          <p:nvPr>
            <p:ph idx="1"/>
          </p:nvPr>
        </p:nvSpPr>
        <p:spPr/>
        <p:txBody>
          <a:bodyPr>
            <a:normAutofit/>
          </a:bodyPr>
          <a:lstStyle/>
          <a:p>
            <a:pPr marL="0" indent="0">
              <a:buNone/>
            </a:pP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rdf:type</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rdfs:domain</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rdfs:Resource</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b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b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rdfs:domain</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rdfs:domain</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rdf:Property</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b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b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rdfs:range</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rdfs:domain</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rdf:Property</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b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b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rdfs:subPropertyOf</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rdfs:domain</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rdf:Property</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b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b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rdfs:subClassOf</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rdfs:domain</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rdfs:Class</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b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br>
            <a:b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b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rdf:first</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rdfs:domain</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rdf:List</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b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b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rdf:rest</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rdfs:domain</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rdf:List</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b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b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rdfs:seeAlso</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rdfs:domain</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rdfs:Resource</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b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b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rdfs:isDefinedBy</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rdfs:domain</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rdfs:Resource</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b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b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rdfs:comment</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rdfs:domain</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rdfs:Resource</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b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b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rdfs:label</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rdfs:domain</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rdfs:Resource</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b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b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rdf:value</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rdfs:domain</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rdfs:Resource</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b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br>
            <a:b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b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rdf:type</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rdfs:range</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r>
              <a:rPr lang="en-US" sz="1400" dirty="0" err="1">
                <a:latin typeface="CMU Typewriter Text" panose="02000609000000000000" pitchFamily="49" charset="0"/>
                <a:ea typeface="CMU Typewriter Text" panose="02000609000000000000" pitchFamily="49" charset="0"/>
                <a:cs typeface="CMU Typewriter Text" panose="02000609000000000000" pitchFamily="49" charset="0"/>
              </a:rPr>
              <a:t>rdfs:Class</a:t>
            </a:r>
            <a:r>
              <a:rPr lang="en-US" sz="1400" dirty="0">
                <a:latin typeface="CMU Typewriter Text" panose="02000609000000000000" pitchFamily="49" charset="0"/>
                <a:ea typeface="CMU Typewriter Text" panose="02000609000000000000" pitchFamily="49" charset="0"/>
                <a:cs typeface="CMU Typewriter Text" panose="02000609000000000000" pitchFamily="49" charset="0"/>
              </a:rPr>
              <a:t> .</a:t>
            </a:r>
          </a:p>
        </p:txBody>
      </p:sp>
      <p:sp>
        <p:nvSpPr>
          <p:cNvPr id="4" name="Date Placeholder 3">
            <a:extLst>
              <a:ext uri="{FF2B5EF4-FFF2-40B4-BE49-F238E27FC236}">
                <a16:creationId xmlns:a16="http://schemas.microsoft.com/office/drawing/2014/main" id="{896D7C8D-4D22-E949-96D2-1B1169F85B8A}"/>
              </a:ext>
            </a:extLst>
          </p:cNvPr>
          <p:cNvSpPr>
            <a:spLocks noGrp="1"/>
          </p:cNvSpPr>
          <p:nvPr>
            <p:ph type="dt" sz="half" idx="10"/>
          </p:nvPr>
        </p:nvSpPr>
        <p:spPr/>
        <p:txBody>
          <a:bodyPr/>
          <a:lstStyle/>
          <a:p>
            <a:r>
              <a:rPr lang="fr-CH"/>
              <a:t>Université de Genève - G. Falquet</a:t>
            </a:r>
            <a:endParaRPr lang="en-US"/>
          </a:p>
        </p:txBody>
      </p:sp>
      <p:sp>
        <p:nvSpPr>
          <p:cNvPr id="5" name="Footer Placeholder 4">
            <a:extLst>
              <a:ext uri="{FF2B5EF4-FFF2-40B4-BE49-F238E27FC236}">
                <a16:creationId xmlns:a16="http://schemas.microsoft.com/office/drawing/2014/main" id="{7B1B02BA-181B-A34F-BA7A-16749FD1E282}"/>
              </a:ext>
            </a:extLst>
          </p:cNvPr>
          <p:cNvSpPr>
            <a:spLocks noGrp="1"/>
          </p:cNvSpPr>
          <p:nvPr>
            <p:ph type="ftr" sz="quarter" idx="11"/>
          </p:nvPr>
        </p:nvSpPr>
        <p:spPr/>
        <p:txBody>
          <a:bodyPr/>
          <a:lstStyle/>
          <a:p>
            <a:r>
              <a:rPr lang="en-US"/>
              <a:t>RDFS</a:t>
            </a:r>
          </a:p>
        </p:txBody>
      </p:sp>
      <p:sp>
        <p:nvSpPr>
          <p:cNvPr id="6" name="Slide Number Placeholder 5">
            <a:extLst>
              <a:ext uri="{FF2B5EF4-FFF2-40B4-BE49-F238E27FC236}">
                <a16:creationId xmlns:a16="http://schemas.microsoft.com/office/drawing/2014/main" id="{0E8AE12C-7B1A-E54C-A8BE-7A0A31ED660C}"/>
              </a:ext>
            </a:extLst>
          </p:cNvPr>
          <p:cNvSpPr>
            <a:spLocks noGrp="1"/>
          </p:cNvSpPr>
          <p:nvPr>
            <p:ph type="sldNum" sz="quarter" idx="12"/>
          </p:nvPr>
        </p:nvSpPr>
        <p:spPr/>
        <p:txBody>
          <a:bodyPr/>
          <a:lstStyle/>
          <a:p>
            <a:fld id="{3EE69ED5-8993-1341-80BA-61547B2BEEE6}" type="slidenum">
              <a:rPr lang="en-US" smtClean="0"/>
              <a:t>29</a:t>
            </a:fld>
            <a:endParaRPr lang="en-US"/>
          </a:p>
        </p:txBody>
      </p:sp>
    </p:spTree>
    <p:extLst>
      <p:ext uri="{BB962C8B-B14F-4D97-AF65-F5344CB8AC3E}">
        <p14:creationId xmlns:p14="http://schemas.microsoft.com/office/powerpoint/2010/main" val="307188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a:xfrm>
            <a:off x="457200" y="932701"/>
            <a:ext cx="7200900" cy="3246460"/>
          </a:xfrm>
        </p:spPr>
        <p:txBody>
          <a:bodyPr>
            <a:normAutofit/>
          </a:bodyPr>
          <a:lstStyle/>
          <a:p>
            <a:pPr marL="0" indent="0">
              <a:buNone/>
            </a:pPr>
            <a:r>
              <a:rPr lang="en-AU" dirty="0"/>
              <a:t>One way to make the world more understandable is to classify its objects, i.e. to put them into classes (the apples, the pears, the cars, the human beings, the ideas, ...)</a:t>
            </a:r>
          </a:p>
          <a:p>
            <a:pPr marL="0" indent="0">
              <a:buNone/>
            </a:pPr>
            <a:endParaRPr lang="en-AU" dirty="0"/>
          </a:p>
          <a:p>
            <a:r>
              <a:rPr lang="en-AU" dirty="0"/>
              <a:t>RDF objects (resources) can be classified by associating them with classes.</a:t>
            </a:r>
          </a:p>
          <a:p>
            <a:r>
              <a:rPr lang="en-AU" dirty="0"/>
              <a:t>An </a:t>
            </a:r>
            <a:r>
              <a:rPr lang="en-AU" dirty="0">
                <a:solidFill>
                  <a:srgbClr val="0070C0"/>
                </a:solidFill>
              </a:rPr>
              <a:t>RDF class</a:t>
            </a:r>
            <a:r>
              <a:rPr lang="en-AU" dirty="0"/>
              <a:t> is a resource of type </a:t>
            </a:r>
          </a:p>
          <a:p>
            <a:pPr marL="0" indent="0" algn="ctr">
              <a:buNone/>
            </a:pPr>
            <a:r>
              <a:rPr lang="en-AU" dirty="0" err="1">
                <a:solidFill>
                  <a:srgbClr val="0070C0"/>
                </a:solidFill>
              </a:rPr>
              <a:t>rdfs:Class</a:t>
            </a:r>
            <a:endParaRPr lang="en-AU" dirty="0">
              <a:solidFill>
                <a:srgbClr val="0000FF"/>
              </a:solidFill>
            </a:endParaRPr>
          </a:p>
          <a:p>
            <a:pPr lvl="1"/>
            <a:endParaRPr lang="en-AU" dirty="0">
              <a:solidFill>
                <a:srgbClr val="0000FF"/>
              </a:solidFill>
            </a:endParaRPr>
          </a:p>
          <a:p>
            <a:r>
              <a:rPr lang="en-AU" dirty="0"/>
              <a:t>A resource s is an </a:t>
            </a:r>
            <a:r>
              <a:rPr lang="en-AU" dirty="0">
                <a:solidFill>
                  <a:srgbClr val="0070C0"/>
                </a:solidFill>
              </a:rPr>
              <a:t>instance</a:t>
            </a:r>
            <a:r>
              <a:rPr lang="en-AU" dirty="0"/>
              <a:t> of a class C if there is a triple </a:t>
            </a:r>
          </a:p>
          <a:p>
            <a:pPr marL="0" indent="0" algn="ctr">
              <a:buNone/>
            </a:pPr>
            <a:r>
              <a:rPr lang="en-AU" dirty="0"/>
              <a:t>s </a:t>
            </a:r>
            <a:r>
              <a:rPr lang="en-AU" dirty="0" err="1">
                <a:solidFill>
                  <a:srgbClr val="0070C0"/>
                </a:solidFill>
              </a:rPr>
              <a:t>rdf:type</a:t>
            </a:r>
            <a:r>
              <a:rPr lang="en-AU" dirty="0">
                <a:solidFill>
                  <a:srgbClr val="0000FF"/>
                </a:solidFill>
              </a:rPr>
              <a:t> </a:t>
            </a:r>
            <a:r>
              <a:rPr lang="en-AU" dirty="0"/>
              <a:t>C</a:t>
            </a:r>
            <a:br>
              <a:rPr lang="en-AU" dirty="0"/>
            </a:br>
            <a:endParaRPr lang="en-AU" dirty="0"/>
          </a:p>
          <a:p>
            <a:endParaRPr lang="en-AU" dirty="0"/>
          </a:p>
        </p:txBody>
      </p:sp>
      <p:sp>
        <p:nvSpPr>
          <p:cNvPr id="4" name="Date Placeholder 3"/>
          <p:cNvSpPr>
            <a:spLocks noGrp="1"/>
          </p:cNvSpPr>
          <p:nvPr>
            <p:ph type="dt" sz="half" idx="10"/>
          </p:nvPr>
        </p:nvSpPr>
        <p:spPr/>
        <p:txBody>
          <a:bodyPr/>
          <a:lstStyle/>
          <a:p>
            <a:r>
              <a:rPr lang="fr-CH"/>
              <a:t>Université de Genève - G. Falquet</a:t>
            </a:r>
            <a:endParaRPr lang="en-US"/>
          </a:p>
        </p:txBody>
      </p:sp>
      <p:sp>
        <p:nvSpPr>
          <p:cNvPr id="5" name="Footer Placeholder 4"/>
          <p:cNvSpPr>
            <a:spLocks noGrp="1"/>
          </p:cNvSpPr>
          <p:nvPr>
            <p:ph type="ftr" sz="quarter" idx="11"/>
          </p:nvPr>
        </p:nvSpPr>
        <p:spPr/>
        <p:txBody>
          <a:bodyPr/>
          <a:lstStyle/>
          <a:p>
            <a:r>
              <a:rPr lang="en-US"/>
              <a:t>RDFS</a:t>
            </a:r>
          </a:p>
        </p:txBody>
      </p:sp>
      <p:sp>
        <p:nvSpPr>
          <p:cNvPr id="6" name="Slide Number Placeholder 5"/>
          <p:cNvSpPr>
            <a:spLocks noGrp="1"/>
          </p:cNvSpPr>
          <p:nvPr>
            <p:ph type="sldNum" sz="quarter" idx="12"/>
          </p:nvPr>
        </p:nvSpPr>
        <p:spPr/>
        <p:txBody>
          <a:bodyPr/>
          <a:lstStyle/>
          <a:p>
            <a:fld id="{3EE69ED5-8993-1341-80BA-61547B2BEEE6}" type="slidenum">
              <a:rPr lang="en-US" smtClean="0"/>
              <a:t>3</a:t>
            </a:fld>
            <a:endParaRPr lang="en-US"/>
          </a:p>
        </p:txBody>
      </p:sp>
    </p:spTree>
    <p:extLst>
      <p:ext uri="{BB962C8B-B14F-4D97-AF65-F5344CB8AC3E}">
        <p14:creationId xmlns:p14="http://schemas.microsoft.com/office/powerpoint/2010/main" val="4255197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34EA-8358-BC4D-A243-908BE4557C2E}"/>
              </a:ext>
            </a:extLst>
          </p:cNvPr>
          <p:cNvSpPr>
            <a:spLocks noGrp="1"/>
          </p:cNvSpPr>
          <p:nvPr>
            <p:ph type="title"/>
          </p:nvPr>
        </p:nvSpPr>
        <p:spPr/>
        <p:txBody>
          <a:bodyPr/>
          <a:lstStyle/>
          <a:p>
            <a:r>
              <a:rPr lang="en-US" dirty="0"/>
              <a:t>Inference patterns (rules)</a:t>
            </a:r>
          </a:p>
        </p:txBody>
      </p:sp>
      <p:graphicFrame>
        <p:nvGraphicFramePr>
          <p:cNvPr id="8" name="Content Placeholder 7">
            <a:extLst>
              <a:ext uri="{FF2B5EF4-FFF2-40B4-BE49-F238E27FC236}">
                <a16:creationId xmlns:a16="http://schemas.microsoft.com/office/drawing/2014/main" id="{A84A9B59-7DEA-A547-9FEE-96EC542D208F}"/>
              </a:ext>
            </a:extLst>
          </p:cNvPr>
          <p:cNvGraphicFramePr>
            <a:graphicFrameLocks noGrp="1"/>
          </p:cNvGraphicFramePr>
          <p:nvPr>
            <p:ph idx="1"/>
            <p:extLst>
              <p:ext uri="{D42A27DB-BD31-4B8C-83A1-F6EECF244321}">
                <p14:modId xmlns:p14="http://schemas.microsoft.com/office/powerpoint/2010/main" val="3120284458"/>
              </p:ext>
            </p:extLst>
          </p:nvPr>
        </p:nvGraphicFramePr>
        <p:xfrm>
          <a:off x="457200" y="900747"/>
          <a:ext cx="8229600" cy="3413760"/>
        </p:xfrm>
        <a:graphic>
          <a:graphicData uri="http://schemas.openxmlformats.org/drawingml/2006/table">
            <a:tbl>
              <a:tblPr>
                <a:tableStyleId>{35758FB7-9AC5-4552-8A53-C91805E547FA}</a:tableStyleId>
              </a:tblPr>
              <a:tblGrid>
                <a:gridCol w="969264">
                  <a:extLst>
                    <a:ext uri="{9D8B030D-6E8A-4147-A177-3AD203B41FA5}">
                      <a16:colId xmlns:a16="http://schemas.microsoft.com/office/drawing/2014/main" val="474397516"/>
                    </a:ext>
                  </a:extLst>
                </a:gridCol>
                <a:gridCol w="2752344">
                  <a:extLst>
                    <a:ext uri="{9D8B030D-6E8A-4147-A177-3AD203B41FA5}">
                      <a16:colId xmlns:a16="http://schemas.microsoft.com/office/drawing/2014/main" val="1944819100"/>
                    </a:ext>
                  </a:extLst>
                </a:gridCol>
                <a:gridCol w="4507992">
                  <a:extLst>
                    <a:ext uri="{9D8B030D-6E8A-4147-A177-3AD203B41FA5}">
                      <a16:colId xmlns:a16="http://schemas.microsoft.com/office/drawing/2014/main" val="3777074868"/>
                    </a:ext>
                  </a:extLst>
                </a:gridCol>
              </a:tblGrid>
              <a:tr h="0">
                <a:tc>
                  <a:txBody>
                    <a:bodyPr/>
                    <a:lstStyle/>
                    <a:p>
                      <a:endParaRPr lang="en-US" sz="1600"/>
                    </a:p>
                  </a:txBody>
                  <a:tcPr anchor="ctr"/>
                </a:tc>
                <a:tc>
                  <a:txBody>
                    <a:bodyPr/>
                    <a:lstStyle/>
                    <a:p>
                      <a:r>
                        <a:rPr lang="en-US" sz="1600" b="1" dirty="0"/>
                        <a:t>If S contains:</a:t>
                      </a:r>
                    </a:p>
                  </a:txBody>
                  <a:tcPr anchor="ctr"/>
                </a:tc>
                <a:tc>
                  <a:txBody>
                    <a:bodyPr/>
                    <a:lstStyle/>
                    <a:p>
                      <a:r>
                        <a:rPr lang="en-US" sz="1600" b="1" dirty="0"/>
                        <a:t>then S RDFS entails recognizing D:</a:t>
                      </a:r>
                    </a:p>
                  </a:txBody>
                  <a:tcPr anchor="ctr"/>
                </a:tc>
                <a:extLst>
                  <a:ext uri="{0D108BD9-81ED-4DB2-BD59-A6C34878D82A}">
                    <a16:rowId xmlns:a16="http://schemas.microsoft.com/office/drawing/2014/main" val="1001514727"/>
                  </a:ext>
                </a:extLst>
              </a:tr>
              <a:tr h="0">
                <a:tc>
                  <a:txBody>
                    <a:bodyPr/>
                    <a:lstStyle/>
                    <a:p>
                      <a:r>
                        <a:rPr lang="en-US" sz="1600"/>
                        <a:t>rdfs1</a:t>
                      </a:r>
                    </a:p>
                  </a:txBody>
                  <a:tcPr anchor="ctr"/>
                </a:tc>
                <a:tc>
                  <a:txBody>
                    <a:bodyPr/>
                    <a:lstStyle/>
                    <a:p>
                      <a:r>
                        <a:rPr lang="en-US" sz="1600" dirty="0"/>
                        <a:t>any IRI t in D</a:t>
                      </a:r>
                    </a:p>
                  </a:txBody>
                  <a:tcPr anchor="ctr"/>
                </a:tc>
                <a:tc>
                  <a:txBody>
                    <a:bodyPr/>
                    <a:lstStyle/>
                    <a:p>
                      <a:r>
                        <a:rPr lang="en-US" sz="1600" dirty="0"/>
                        <a:t>t </a:t>
                      </a:r>
                      <a:r>
                        <a:rPr lang="en-US" sz="1600" dirty="0" err="1"/>
                        <a:t>rdf:type</a:t>
                      </a:r>
                      <a:r>
                        <a:rPr lang="en-US" sz="1600" dirty="0"/>
                        <a:t> </a:t>
                      </a:r>
                      <a:r>
                        <a:rPr lang="en-US" sz="1600" dirty="0" err="1"/>
                        <a:t>rdfs:Datatype</a:t>
                      </a:r>
                      <a:r>
                        <a:rPr lang="en-US" sz="1600" dirty="0"/>
                        <a:t> . </a:t>
                      </a:r>
                    </a:p>
                  </a:txBody>
                  <a:tcPr anchor="ctr"/>
                </a:tc>
                <a:extLst>
                  <a:ext uri="{0D108BD9-81ED-4DB2-BD59-A6C34878D82A}">
                    <a16:rowId xmlns:a16="http://schemas.microsoft.com/office/drawing/2014/main" val="4263565423"/>
                  </a:ext>
                </a:extLst>
              </a:tr>
              <a:tr h="0">
                <a:tc>
                  <a:txBody>
                    <a:bodyPr/>
                    <a:lstStyle/>
                    <a:p>
                      <a:r>
                        <a:rPr lang="en-US" sz="1600"/>
                        <a:t>rdfs2</a:t>
                      </a:r>
                    </a:p>
                  </a:txBody>
                  <a:tcPr anchor="ctr"/>
                </a:tc>
                <a:tc>
                  <a:txBody>
                    <a:bodyPr/>
                    <a:lstStyle/>
                    <a:p>
                      <a:r>
                        <a:rPr lang="en-US" sz="1600" dirty="0"/>
                        <a:t>p </a:t>
                      </a:r>
                      <a:r>
                        <a:rPr lang="en-US" sz="1600" dirty="0" err="1"/>
                        <a:t>rdfs:domain</a:t>
                      </a:r>
                      <a:r>
                        <a:rPr lang="en-US" sz="1600" dirty="0"/>
                        <a:t> x .</a:t>
                      </a:r>
                      <a:br>
                        <a:rPr lang="en-US" sz="1600" dirty="0"/>
                      </a:br>
                      <a:r>
                        <a:rPr lang="en-US" sz="1600" dirty="0"/>
                        <a:t>y p z .</a:t>
                      </a:r>
                    </a:p>
                  </a:txBody>
                  <a:tcPr anchor="ctr"/>
                </a:tc>
                <a:tc>
                  <a:txBody>
                    <a:bodyPr/>
                    <a:lstStyle/>
                    <a:p>
                      <a:r>
                        <a:rPr lang="en-US" sz="1600" dirty="0"/>
                        <a:t>y </a:t>
                      </a:r>
                      <a:r>
                        <a:rPr lang="en-US" sz="1600" dirty="0" err="1"/>
                        <a:t>rdf:type</a:t>
                      </a:r>
                      <a:r>
                        <a:rPr lang="en-US" sz="1600" dirty="0"/>
                        <a:t> x .</a:t>
                      </a:r>
                    </a:p>
                  </a:txBody>
                  <a:tcPr anchor="ctr"/>
                </a:tc>
                <a:extLst>
                  <a:ext uri="{0D108BD9-81ED-4DB2-BD59-A6C34878D82A}">
                    <a16:rowId xmlns:a16="http://schemas.microsoft.com/office/drawing/2014/main" val="122759733"/>
                  </a:ext>
                </a:extLst>
              </a:tr>
              <a:tr h="0">
                <a:tc>
                  <a:txBody>
                    <a:bodyPr/>
                    <a:lstStyle/>
                    <a:p>
                      <a:r>
                        <a:rPr lang="en-US" sz="1600"/>
                        <a:t>rdfs3</a:t>
                      </a:r>
                    </a:p>
                  </a:txBody>
                  <a:tcPr anchor="ctr"/>
                </a:tc>
                <a:tc>
                  <a:txBody>
                    <a:bodyPr/>
                    <a:lstStyle/>
                    <a:p>
                      <a:r>
                        <a:rPr lang="en-US" sz="1600" dirty="0"/>
                        <a:t>p </a:t>
                      </a:r>
                      <a:r>
                        <a:rPr lang="en-US" sz="1600" dirty="0" err="1"/>
                        <a:t>rdfs:range</a:t>
                      </a:r>
                      <a:r>
                        <a:rPr lang="en-US" sz="1600" dirty="0"/>
                        <a:t> x .</a:t>
                      </a:r>
                      <a:br>
                        <a:rPr lang="en-US" sz="1600" dirty="0"/>
                      </a:br>
                      <a:r>
                        <a:rPr lang="en-US" sz="1600" dirty="0"/>
                        <a:t>y p z .</a:t>
                      </a:r>
                    </a:p>
                  </a:txBody>
                  <a:tcPr anchor="ctr"/>
                </a:tc>
                <a:tc>
                  <a:txBody>
                    <a:bodyPr/>
                    <a:lstStyle/>
                    <a:p>
                      <a:r>
                        <a:rPr lang="en-US" sz="1600" dirty="0"/>
                        <a:t>z </a:t>
                      </a:r>
                      <a:r>
                        <a:rPr lang="en-US" sz="1600" dirty="0" err="1"/>
                        <a:t>rdf:type</a:t>
                      </a:r>
                      <a:r>
                        <a:rPr lang="en-US" sz="1600" dirty="0"/>
                        <a:t> x .</a:t>
                      </a:r>
                    </a:p>
                  </a:txBody>
                  <a:tcPr anchor="ctr"/>
                </a:tc>
                <a:extLst>
                  <a:ext uri="{0D108BD9-81ED-4DB2-BD59-A6C34878D82A}">
                    <a16:rowId xmlns:a16="http://schemas.microsoft.com/office/drawing/2014/main" val="50882333"/>
                  </a:ext>
                </a:extLst>
              </a:tr>
              <a:tr h="0">
                <a:tc>
                  <a:txBody>
                    <a:bodyPr/>
                    <a:lstStyle/>
                    <a:p>
                      <a:r>
                        <a:rPr lang="en-US" sz="1600"/>
                        <a:t>rdfs4a</a:t>
                      </a:r>
                    </a:p>
                  </a:txBody>
                  <a:tcPr anchor="ctr"/>
                </a:tc>
                <a:tc>
                  <a:txBody>
                    <a:bodyPr/>
                    <a:lstStyle/>
                    <a:p>
                      <a:r>
                        <a:rPr lang="en-US" sz="1600" dirty="0"/>
                        <a:t>x p y .</a:t>
                      </a:r>
                    </a:p>
                  </a:txBody>
                  <a:tcPr anchor="ctr"/>
                </a:tc>
                <a:tc>
                  <a:txBody>
                    <a:bodyPr/>
                    <a:lstStyle/>
                    <a:p>
                      <a:r>
                        <a:rPr lang="en-US" sz="1600" dirty="0"/>
                        <a:t>x </a:t>
                      </a:r>
                      <a:r>
                        <a:rPr lang="en-US" sz="1600" dirty="0" err="1"/>
                        <a:t>rdf:type</a:t>
                      </a:r>
                      <a:r>
                        <a:rPr lang="en-US" sz="1600" dirty="0"/>
                        <a:t> </a:t>
                      </a:r>
                      <a:r>
                        <a:rPr lang="en-US" sz="1600" dirty="0" err="1"/>
                        <a:t>rdfs:Resource</a:t>
                      </a:r>
                      <a:r>
                        <a:rPr lang="en-US" sz="1600" dirty="0"/>
                        <a:t> .</a:t>
                      </a:r>
                    </a:p>
                  </a:txBody>
                  <a:tcPr anchor="ctr"/>
                </a:tc>
                <a:extLst>
                  <a:ext uri="{0D108BD9-81ED-4DB2-BD59-A6C34878D82A}">
                    <a16:rowId xmlns:a16="http://schemas.microsoft.com/office/drawing/2014/main" val="3768425796"/>
                  </a:ext>
                </a:extLst>
              </a:tr>
              <a:tr h="0">
                <a:tc>
                  <a:txBody>
                    <a:bodyPr/>
                    <a:lstStyle/>
                    <a:p>
                      <a:r>
                        <a:rPr lang="en-US" sz="1600"/>
                        <a:t>rdfs4b</a:t>
                      </a:r>
                    </a:p>
                  </a:txBody>
                  <a:tcPr anchor="ctr"/>
                </a:tc>
                <a:tc>
                  <a:txBody>
                    <a:bodyPr/>
                    <a:lstStyle/>
                    <a:p>
                      <a:r>
                        <a:rPr lang="en-US" sz="1600" dirty="0"/>
                        <a:t>x p y.</a:t>
                      </a:r>
                    </a:p>
                  </a:txBody>
                  <a:tcPr anchor="ctr"/>
                </a:tc>
                <a:tc>
                  <a:txBody>
                    <a:bodyPr/>
                    <a:lstStyle/>
                    <a:p>
                      <a:r>
                        <a:rPr lang="en-US" sz="1600" dirty="0"/>
                        <a:t>y </a:t>
                      </a:r>
                      <a:r>
                        <a:rPr lang="en-US" sz="1600" dirty="0" err="1"/>
                        <a:t>rdf:type</a:t>
                      </a:r>
                      <a:r>
                        <a:rPr lang="en-US" sz="1600" dirty="0"/>
                        <a:t> </a:t>
                      </a:r>
                      <a:r>
                        <a:rPr lang="en-US" sz="1600" dirty="0" err="1"/>
                        <a:t>rdfs:Resource</a:t>
                      </a:r>
                      <a:r>
                        <a:rPr lang="en-US" sz="1600" dirty="0"/>
                        <a:t> .</a:t>
                      </a:r>
                    </a:p>
                  </a:txBody>
                  <a:tcPr anchor="ctr"/>
                </a:tc>
                <a:extLst>
                  <a:ext uri="{0D108BD9-81ED-4DB2-BD59-A6C34878D82A}">
                    <a16:rowId xmlns:a16="http://schemas.microsoft.com/office/drawing/2014/main" val="4118834913"/>
                  </a:ext>
                </a:extLst>
              </a:tr>
              <a:tr h="0">
                <a:tc>
                  <a:txBody>
                    <a:bodyPr/>
                    <a:lstStyle/>
                    <a:p>
                      <a:r>
                        <a:rPr lang="en-US" sz="1600"/>
                        <a:t>rdfs5</a:t>
                      </a:r>
                    </a:p>
                  </a:txBody>
                  <a:tcPr anchor="ctr"/>
                </a:tc>
                <a:tc>
                  <a:txBody>
                    <a:bodyPr/>
                    <a:lstStyle/>
                    <a:p>
                      <a:r>
                        <a:rPr lang="en-US" sz="1600" dirty="0"/>
                        <a:t>x </a:t>
                      </a:r>
                      <a:r>
                        <a:rPr lang="en-US" sz="1600" dirty="0" err="1"/>
                        <a:t>rdfs:subPropertyOf</a:t>
                      </a:r>
                      <a:r>
                        <a:rPr lang="en-US" sz="1600" dirty="0"/>
                        <a:t> y .</a:t>
                      </a:r>
                      <a:br>
                        <a:rPr lang="en-US" sz="1600" dirty="0"/>
                      </a:br>
                      <a:r>
                        <a:rPr lang="en-US" sz="1600" dirty="0"/>
                        <a:t>y </a:t>
                      </a:r>
                      <a:r>
                        <a:rPr lang="en-US" sz="1600" dirty="0" err="1"/>
                        <a:t>rdfs:subPropertyOf</a:t>
                      </a:r>
                      <a:r>
                        <a:rPr lang="en-US" sz="1600" dirty="0"/>
                        <a:t> z .</a:t>
                      </a:r>
                    </a:p>
                  </a:txBody>
                  <a:tcPr anchor="ctr"/>
                </a:tc>
                <a:tc>
                  <a:txBody>
                    <a:bodyPr/>
                    <a:lstStyle/>
                    <a:p>
                      <a:r>
                        <a:rPr lang="en-US" sz="1600" dirty="0"/>
                        <a:t>x </a:t>
                      </a:r>
                      <a:r>
                        <a:rPr lang="en-US" sz="1600" dirty="0" err="1"/>
                        <a:t>rdfs:subPropertyOf</a:t>
                      </a:r>
                      <a:r>
                        <a:rPr lang="en-US" sz="1600" dirty="0"/>
                        <a:t> z .</a:t>
                      </a:r>
                    </a:p>
                  </a:txBody>
                  <a:tcPr anchor="ctr"/>
                </a:tc>
                <a:extLst>
                  <a:ext uri="{0D108BD9-81ED-4DB2-BD59-A6C34878D82A}">
                    <a16:rowId xmlns:a16="http://schemas.microsoft.com/office/drawing/2014/main" val="1926194544"/>
                  </a:ext>
                </a:extLst>
              </a:tr>
              <a:tr h="0">
                <a:tc>
                  <a:txBody>
                    <a:bodyPr/>
                    <a:lstStyle/>
                    <a:p>
                      <a:r>
                        <a:rPr lang="en-US" sz="1600"/>
                        <a:t>rdfs6</a:t>
                      </a:r>
                    </a:p>
                  </a:txBody>
                  <a:tcPr anchor="ctr"/>
                </a:tc>
                <a:tc>
                  <a:txBody>
                    <a:bodyPr/>
                    <a:lstStyle/>
                    <a:p>
                      <a:r>
                        <a:rPr lang="en-US" sz="1600" dirty="0"/>
                        <a:t>x </a:t>
                      </a:r>
                      <a:r>
                        <a:rPr lang="en-US" sz="1600" dirty="0" err="1"/>
                        <a:t>rdf:type</a:t>
                      </a:r>
                      <a:r>
                        <a:rPr lang="en-US" sz="1600" dirty="0"/>
                        <a:t> </a:t>
                      </a:r>
                      <a:r>
                        <a:rPr lang="en-US" sz="1600" dirty="0" err="1"/>
                        <a:t>rdf:Property</a:t>
                      </a:r>
                      <a:r>
                        <a:rPr lang="en-US" sz="1600" dirty="0"/>
                        <a:t> .</a:t>
                      </a:r>
                    </a:p>
                  </a:txBody>
                  <a:tcPr anchor="ctr"/>
                </a:tc>
                <a:tc>
                  <a:txBody>
                    <a:bodyPr/>
                    <a:lstStyle/>
                    <a:p>
                      <a:r>
                        <a:rPr lang="en-US" sz="1600" dirty="0"/>
                        <a:t>x </a:t>
                      </a:r>
                      <a:r>
                        <a:rPr lang="en-US" sz="1600" dirty="0" err="1"/>
                        <a:t>rdfs:subPropertyOf</a:t>
                      </a:r>
                      <a:r>
                        <a:rPr lang="en-US" sz="1600" dirty="0"/>
                        <a:t> x .</a:t>
                      </a:r>
                    </a:p>
                  </a:txBody>
                  <a:tcPr anchor="ctr"/>
                </a:tc>
                <a:extLst>
                  <a:ext uri="{0D108BD9-81ED-4DB2-BD59-A6C34878D82A}">
                    <a16:rowId xmlns:a16="http://schemas.microsoft.com/office/drawing/2014/main" val="2790556044"/>
                  </a:ext>
                </a:extLst>
              </a:tr>
            </a:tbl>
          </a:graphicData>
        </a:graphic>
      </p:graphicFrame>
      <p:sp>
        <p:nvSpPr>
          <p:cNvPr id="4" name="Date Placeholder 3">
            <a:extLst>
              <a:ext uri="{FF2B5EF4-FFF2-40B4-BE49-F238E27FC236}">
                <a16:creationId xmlns:a16="http://schemas.microsoft.com/office/drawing/2014/main" id="{02EDB075-FD64-BC45-9C73-9E63C2509CE9}"/>
              </a:ext>
            </a:extLst>
          </p:cNvPr>
          <p:cNvSpPr>
            <a:spLocks noGrp="1"/>
          </p:cNvSpPr>
          <p:nvPr>
            <p:ph type="dt" sz="half" idx="10"/>
          </p:nvPr>
        </p:nvSpPr>
        <p:spPr/>
        <p:txBody>
          <a:bodyPr/>
          <a:lstStyle/>
          <a:p>
            <a:r>
              <a:rPr lang="fr-CH"/>
              <a:t>Université de Genève - G. Falquet</a:t>
            </a:r>
            <a:endParaRPr lang="en-US"/>
          </a:p>
        </p:txBody>
      </p:sp>
      <p:sp>
        <p:nvSpPr>
          <p:cNvPr id="5" name="Footer Placeholder 4">
            <a:extLst>
              <a:ext uri="{FF2B5EF4-FFF2-40B4-BE49-F238E27FC236}">
                <a16:creationId xmlns:a16="http://schemas.microsoft.com/office/drawing/2014/main" id="{C4AFDF83-7E27-2342-AD85-ADC084C3882B}"/>
              </a:ext>
            </a:extLst>
          </p:cNvPr>
          <p:cNvSpPr>
            <a:spLocks noGrp="1"/>
          </p:cNvSpPr>
          <p:nvPr>
            <p:ph type="ftr" sz="quarter" idx="11"/>
          </p:nvPr>
        </p:nvSpPr>
        <p:spPr/>
        <p:txBody>
          <a:bodyPr/>
          <a:lstStyle/>
          <a:p>
            <a:r>
              <a:rPr lang="en-US"/>
              <a:t>RDFS</a:t>
            </a:r>
          </a:p>
        </p:txBody>
      </p:sp>
      <p:sp>
        <p:nvSpPr>
          <p:cNvPr id="6" name="Slide Number Placeholder 5">
            <a:extLst>
              <a:ext uri="{FF2B5EF4-FFF2-40B4-BE49-F238E27FC236}">
                <a16:creationId xmlns:a16="http://schemas.microsoft.com/office/drawing/2014/main" id="{8500ADCE-7B52-2D48-8DBB-0523608142FF}"/>
              </a:ext>
            </a:extLst>
          </p:cNvPr>
          <p:cNvSpPr>
            <a:spLocks noGrp="1"/>
          </p:cNvSpPr>
          <p:nvPr>
            <p:ph type="sldNum" sz="quarter" idx="12"/>
          </p:nvPr>
        </p:nvSpPr>
        <p:spPr/>
        <p:txBody>
          <a:bodyPr/>
          <a:lstStyle/>
          <a:p>
            <a:fld id="{3EE69ED5-8993-1341-80BA-61547B2BEEE6}" type="slidenum">
              <a:rPr lang="en-US" smtClean="0"/>
              <a:t>30</a:t>
            </a:fld>
            <a:endParaRPr lang="en-US"/>
          </a:p>
        </p:txBody>
      </p:sp>
    </p:spTree>
    <p:extLst>
      <p:ext uri="{BB962C8B-B14F-4D97-AF65-F5344CB8AC3E}">
        <p14:creationId xmlns:p14="http://schemas.microsoft.com/office/powerpoint/2010/main" val="3388249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0E3E-9713-4F4B-B772-DF8700E84A45}"/>
              </a:ext>
            </a:extLst>
          </p:cNvPr>
          <p:cNvSpPr>
            <a:spLocks noGrp="1"/>
          </p:cNvSpPr>
          <p:nvPr>
            <p:ph type="title"/>
          </p:nvPr>
        </p:nvSpPr>
        <p:spPr/>
        <p:txBody>
          <a:bodyPr/>
          <a:lstStyle/>
          <a:p>
            <a:r>
              <a:rPr lang="en-US" dirty="0"/>
              <a:t>(</a:t>
            </a:r>
            <a:r>
              <a:rPr lang="en-US" dirty="0" err="1"/>
              <a:t>cont</a:t>
            </a:r>
            <a:r>
              <a:rPr lang="en-US" dirty="0"/>
              <a:t>)</a:t>
            </a:r>
          </a:p>
        </p:txBody>
      </p:sp>
      <p:graphicFrame>
        <p:nvGraphicFramePr>
          <p:cNvPr id="7" name="Content Placeholder 6">
            <a:extLst>
              <a:ext uri="{FF2B5EF4-FFF2-40B4-BE49-F238E27FC236}">
                <a16:creationId xmlns:a16="http://schemas.microsoft.com/office/drawing/2014/main" id="{1A826E37-FE49-474A-AD0B-1F23FF02A5E1}"/>
              </a:ext>
            </a:extLst>
          </p:cNvPr>
          <p:cNvGraphicFramePr>
            <a:graphicFrameLocks noGrp="1"/>
          </p:cNvGraphicFramePr>
          <p:nvPr>
            <p:ph idx="1"/>
            <p:extLst>
              <p:ext uri="{D42A27DB-BD31-4B8C-83A1-F6EECF244321}">
                <p14:modId xmlns:p14="http://schemas.microsoft.com/office/powerpoint/2010/main" val="50569189"/>
              </p:ext>
            </p:extLst>
          </p:nvPr>
        </p:nvGraphicFramePr>
        <p:xfrm>
          <a:off x="539496" y="933450"/>
          <a:ext cx="8028432" cy="3663516"/>
        </p:xfrm>
        <a:graphic>
          <a:graphicData uri="http://schemas.openxmlformats.org/drawingml/2006/table">
            <a:tbl>
              <a:tblPr>
                <a:tableStyleId>{35758FB7-9AC5-4552-8A53-C91805E547FA}</a:tableStyleId>
              </a:tblPr>
              <a:tblGrid>
                <a:gridCol w="1205963">
                  <a:extLst>
                    <a:ext uri="{9D8B030D-6E8A-4147-A177-3AD203B41FA5}">
                      <a16:colId xmlns:a16="http://schemas.microsoft.com/office/drawing/2014/main" val="725694139"/>
                    </a:ext>
                  </a:extLst>
                </a:gridCol>
                <a:gridCol w="3617888">
                  <a:extLst>
                    <a:ext uri="{9D8B030D-6E8A-4147-A177-3AD203B41FA5}">
                      <a16:colId xmlns:a16="http://schemas.microsoft.com/office/drawing/2014/main" val="3456309401"/>
                    </a:ext>
                  </a:extLst>
                </a:gridCol>
                <a:gridCol w="3204581">
                  <a:extLst>
                    <a:ext uri="{9D8B030D-6E8A-4147-A177-3AD203B41FA5}">
                      <a16:colId xmlns:a16="http://schemas.microsoft.com/office/drawing/2014/main" val="2931349234"/>
                    </a:ext>
                  </a:extLst>
                </a:gridCol>
              </a:tblGrid>
              <a:tr h="178240">
                <a:tc>
                  <a:txBody>
                    <a:bodyPr/>
                    <a:lstStyle/>
                    <a:p>
                      <a:endParaRPr lang="en-US" sz="1600" dirty="0"/>
                    </a:p>
                  </a:txBody>
                  <a:tcPr marL="54843" marR="54843" marT="27422" marB="27422" anchor="ctr"/>
                </a:tc>
                <a:tc>
                  <a:txBody>
                    <a:bodyPr/>
                    <a:lstStyle/>
                    <a:p>
                      <a:r>
                        <a:rPr lang="en-US" sz="1600" b="1" dirty="0"/>
                        <a:t>If S contains:</a:t>
                      </a:r>
                    </a:p>
                  </a:txBody>
                  <a:tcPr marL="54843" marR="54843" marT="27422" marB="27422" anchor="ctr"/>
                </a:tc>
                <a:tc>
                  <a:txBody>
                    <a:bodyPr/>
                    <a:lstStyle/>
                    <a:p>
                      <a:r>
                        <a:rPr lang="en-US" sz="1600" b="1" dirty="0"/>
                        <a:t>then S RDFS entails recognizing D:</a:t>
                      </a:r>
                    </a:p>
                  </a:txBody>
                  <a:tcPr marL="54843" marR="54843" marT="27422" marB="27422" anchor="ctr"/>
                </a:tc>
                <a:extLst>
                  <a:ext uri="{0D108BD9-81ED-4DB2-BD59-A6C34878D82A}">
                    <a16:rowId xmlns:a16="http://schemas.microsoft.com/office/drawing/2014/main" val="757744703"/>
                  </a:ext>
                </a:extLst>
              </a:tr>
              <a:tr h="178240">
                <a:tc>
                  <a:txBody>
                    <a:bodyPr/>
                    <a:lstStyle/>
                    <a:p>
                      <a:r>
                        <a:rPr lang="en-US" sz="1600" dirty="0"/>
                        <a:t>rdfs6</a:t>
                      </a:r>
                    </a:p>
                  </a:txBody>
                  <a:tcPr marL="54843" marR="54843" marT="27422" marB="27422" anchor="ctr"/>
                </a:tc>
                <a:tc>
                  <a:txBody>
                    <a:bodyPr/>
                    <a:lstStyle/>
                    <a:p>
                      <a:r>
                        <a:rPr lang="en-US" sz="1600" dirty="0"/>
                        <a:t>x </a:t>
                      </a:r>
                      <a:r>
                        <a:rPr lang="en-US" sz="1600" dirty="0" err="1"/>
                        <a:t>rdf:type</a:t>
                      </a:r>
                      <a:r>
                        <a:rPr lang="en-US" sz="1600" dirty="0"/>
                        <a:t> </a:t>
                      </a:r>
                      <a:r>
                        <a:rPr lang="en-US" sz="1600" dirty="0" err="1"/>
                        <a:t>rdf:Property</a:t>
                      </a:r>
                      <a:r>
                        <a:rPr lang="en-US" sz="1600" dirty="0"/>
                        <a:t> .</a:t>
                      </a:r>
                    </a:p>
                  </a:txBody>
                  <a:tcPr marL="54843" marR="54843" marT="27422" marB="27422" anchor="ctr"/>
                </a:tc>
                <a:tc>
                  <a:txBody>
                    <a:bodyPr/>
                    <a:lstStyle/>
                    <a:p>
                      <a:r>
                        <a:rPr lang="en-US" sz="1600" dirty="0"/>
                        <a:t>x </a:t>
                      </a:r>
                      <a:r>
                        <a:rPr lang="en-US" sz="1600" dirty="0" err="1"/>
                        <a:t>rdfs:subPropertyOf</a:t>
                      </a:r>
                      <a:r>
                        <a:rPr lang="en-US" sz="1600" dirty="0"/>
                        <a:t> x .</a:t>
                      </a:r>
                    </a:p>
                  </a:txBody>
                  <a:tcPr marL="54843" marR="54843" marT="27422" marB="27422" anchor="ctr"/>
                </a:tc>
                <a:extLst>
                  <a:ext uri="{0D108BD9-81ED-4DB2-BD59-A6C34878D82A}">
                    <a16:rowId xmlns:a16="http://schemas.microsoft.com/office/drawing/2014/main" val="675907560"/>
                  </a:ext>
                </a:extLst>
              </a:tr>
              <a:tr h="301637">
                <a:tc>
                  <a:txBody>
                    <a:bodyPr/>
                    <a:lstStyle/>
                    <a:p>
                      <a:r>
                        <a:rPr lang="en-US" sz="1600" dirty="0"/>
                        <a:t>rdfs7</a:t>
                      </a:r>
                    </a:p>
                  </a:txBody>
                  <a:tcPr marL="54843" marR="54843" marT="27422" marB="27422" anchor="ctr"/>
                </a:tc>
                <a:tc>
                  <a:txBody>
                    <a:bodyPr/>
                    <a:lstStyle/>
                    <a:p>
                      <a:r>
                        <a:rPr lang="en-US" sz="1600" dirty="0"/>
                        <a:t>p </a:t>
                      </a:r>
                      <a:r>
                        <a:rPr lang="en-US" sz="1600" dirty="0" err="1"/>
                        <a:t>rdfs:subPropertyOf</a:t>
                      </a:r>
                      <a:r>
                        <a:rPr lang="en-US" sz="1600" dirty="0"/>
                        <a:t> q .</a:t>
                      </a:r>
                      <a:br>
                        <a:rPr lang="en-US" sz="1600" dirty="0"/>
                      </a:br>
                      <a:r>
                        <a:rPr lang="en-US" sz="1600" dirty="0"/>
                        <a:t>x p y .</a:t>
                      </a:r>
                    </a:p>
                  </a:txBody>
                  <a:tcPr marL="54843" marR="54843" marT="27422" marB="27422" anchor="ctr"/>
                </a:tc>
                <a:tc>
                  <a:txBody>
                    <a:bodyPr/>
                    <a:lstStyle/>
                    <a:p>
                      <a:r>
                        <a:rPr lang="en-US" sz="1600" dirty="0"/>
                        <a:t>x q y .</a:t>
                      </a:r>
                    </a:p>
                  </a:txBody>
                  <a:tcPr marL="54843" marR="54843" marT="27422" marB="27422" anchor="ctr"/>
                </a:tc>
                <a:extLst>
                  <a:ext uri="{0D108BD9-81ED-4DB2-BD59-A6C34878D82A}">
                    <a16:rowId xmlns:a16="http://schemas.microsoft.com/office/drawing/2014/main" val="3703371594"/>
                  </a:ext>
                </a:extLst>
              </a:tr>
              <a:tr h="178240">
                <a:tc>
                  <a:txBody>
                    <a:bodyPr/>
                    <a:lstStyle/>
                    <a:p>
                      <a:r>
                        <a:rPr lang="en-US" sz="1600"/>
                        <a:t>rdfs8</a:t>
                      </a:r>
                    </a:p>
                  </a:txBody>
                  <a:tcPr marL="54843" marR="54843" marT="27422" marB="27422" anchor="ctr"/>
                </a:tc>
                <a:tc>
                  <a:txBody>
                    <a:bodyPr/>
                    <a:lstStyle/>
                    <a:p>
                      <a:r>
                        <a:rPr lang="en-US" sz="1600" dirty="0"/>
                        <a:t>x </a:t>
                      </a:r>
                      <a:r>
                        <a:rPr lang="en-US" sz="1600" dirty="0" err="1"/>
                        <a:t>rdf:type</a:t>
                      </a:r>
                      <a:r>
                        <a:rPr lang="en-US" sz="1600" dirty="0"/>
                        <a:t> </a:t>
                      </a:r>
                      <a:r>
                        <a:rPr lang="en-US" sz="1600" dirty="0" err="1"/>
                        <a:t>rdfs:Class</a:t>
                      </a:r>
                      <a:r>
                        <a:rPr lang="en-US" sz="1600" dirty="0"/>
                        <a:t> .</a:t>
                      </a:r>
                    </a:p>
                  </a:txBody>
                  <a:tcPr marL="54843" marR="54843" marT="27422" marB="27422" anchor="ctr"/>
                </a:tc>
                <a:tc>
                  <a:txBody>
                    <a:bodyPr/>
                    <a:lstStyle/>
                    <a:p>
                      <a:r>
                        <a:rPr lang="en-US" sz="1600" dirty="0"/>
                        <a:t>x </a:t>
                      </a:r>
                      <a:r>
                        <a:rPr lang="en-US" sz="1600" dirty="0" err="1"/>
                        <a:t>rdfs:subClassOf</a:t>
                      </a:r>
                      <a:r>
                        <a:rPr lang="en-US" sz="1600" dirty="0"/>
                        <a:t> </a:t>
                      </a:r>
                      <a:r>
                        <a:rPr lang="en-US" sz="1600" dirty="0" err="1"/>
                        <a:t>rdfs:Resource</a:t>
                      </a:r>
                      <a:r>
                        <a:rPr lang="en-US" sz="1600" dirty="0"/>
                        <a:t> .</a:t>
                      </a:r>
                    </a:p>
                  </a:txBody>
                  <a:tcPr marL="54843" marR="54843" marT="27422" marB="27422" anchor="ctr"/>
                </a:tc>
                <a:extLst>
                  <a:ext uri="{0D108BD9-81ED-4DB2-BD59-A6C34878D82A}">
                    <a16:rowId xmlns:a16="http://schemas.microsoft.com/office/drawing/2014/main" val="2478085493"/>
                  </a:ext>
                </a:extLst>
              </a:tr>
              <a:tr h="301637">
                <a:tc>
                  <a:txBody>
                    <a:bodyPr/>
                    <a:lstStyle/>
                    <a:p>
                      <a:r>
                        <a:rPr lang="en-US" sz="1600"/>
                        <a:t>rdfs9</a:t>
                      </a:r>
                    </a:p>
                  </a:txBody>
                  <a:tcPr marL="54843" marR="54843" marT="27422" marB="27422" anchor="ctr"/>
                </a:tc>
                <a:tc>
                  <a:txBody>
                    <a:bodyPr/>
                    <a:lstStyle/>
                    <a:p>
                      <a:r>
                        <a:rPr lang="en-US" sz="1600" dirty="0"/>
                        <a:t>x </a:t>
                      </a:r>
                      <a:r>
                        <a:rPr lang="en-US" sz="1600" dirty="0" err="1"/>
                        <a:t>rdfs:subClassOf</a:t>
                      </a:r>
                      <a:r>
                        <a:rPr lang="en-US" sz="1600" dirty="0"/>
                        <a:t> y .</a:t>
                      </a:r>
                      <a:br>
                        <a:rPr lang="en-US" sz="1600" dirty="0"/>
                      </a:br>
                      <a:r>
                        <a:rPr lang="en-US" sz="1600" dirty="0"/>
                        <a:t>z </a:t>
                      </a:r>
                      <a:r>
                        <a:rPr lang="en-US" sz="1600" dirty="0" err="1"/>
                        <a:t>rdf:type</a:t>
                      </a:r>
                      <a:r>
                        <a:rPr lang="en-US" sz="1600" dirty="0"/>
                        <a:t> x .</a:t>
                      </a:r>
                    </a:p>
                  </a:txBody>
                  <a:tcPr marL="54843" marR="54843" marT="27422" marB="27422" anchor="ctr"/>
                </a:tc>
                <a:tc>
                  <a:txBody>
                    <a:bodyPr/>
                    <a:lstStyle/>
                    <a:p>
                      <a:r>
                        <a:rPr lang="en-US" sz="1600" dirty="0"/>
                        <a:t>z </a:t>
                      </a:r>
                      <a:r>
                        <a:rPr lang="en-US" sz="1600" dirty="0" err="1"/>
                        <a:t>rdf:type</a:t>
                      </a:r>
                      <a:r>
                        <a:rPr lang="en-US" sz="1600" dirty="0"/>
                        <a:t> y .</a:t>
                      </a:r>
                    </a:p>
                  </a:txBody>
                  <a:tcPr marL="54843" marR="54843" marT="27422" marB="27422" anchor="ctr"/>
                </a:tc>
                <a:extLst>
                  <a:ext uri="{0D108BD9-81ED-4DB2-BD59-A6C34878D82A}">
                    <a16:rowId xmlns:a16="http://schemas.microsoft.com/office/drawing/2014/main" val="746453264"/>
                  </a:ext>
                </a:extLst>
              </a:tr>
              <a:tr h="178240">
                <a:tc>
                  <a:txBody>
                    <a:bodyPr/>
                    <a:lstStyle/>
                    <a:p>
                      <a:r>
                        <a:rPr lang="en-US" sz="1600"/>
                        <a:t>rdfs10</a:t>
                      </a:r>
                    </a:p>
                  </a:txBody>
                  <a:tcPr marL="54843" marR="54843" marT="27422" marB="27422" anchor="ctr"/>
                </a:tc>
                <a:tc>
                  <a:txBody>
                    <a:bodyPr/>
                    <a:lstStyle/>
                    <a:p>
                      <a:r>
                        <a:rPr lang="en-US" sz="1600" dirty="0"/>
                        <a:t>x </a:t>
                      </a:r>
                      <a:r>
                        <a:rPr lang="en-US" sz="1600" dirty="0" err="1"/>
                        <a:t>rdf:type</a:t>
                      </a:r>
                      <a:r>
                        <a:rPr lang="en-US" sz="1600" dirty="0"/>
                        <a:t> </a:t>
                      </a:r>
                      <a:r>
                        <a:rPr lang="en-US" sz="1600" dirty="0" err="1"/>
                        <a:t>rdfs:Class</a:t>
                      </a:r>
                      <a:r>
                        <a:rPr lang="en-US" sz="1600" dirty="0"/>
                        <a:t> .</a:t>
                      </a:r>
                    </a:p>
                  </a:txBody>
                  <a:tcPr marL="54843" marR="54843" marT="27422" marB="27422" anchor="ctr"/>
                </a:tc>
                <a:tc>
                  <a:txBody>
                    <a:bodyPr/>
                    <a:lstStyle/>
                    <a:p>
                      <a:r>
                        <a:rPr lang="en-US" sz="1600" dirty="0"/>
                        <a:t>x </a:t>
                      </a:r>
                      <a:r>
                        <a:rPr lang="en-US" sz="1600" dirty="0" err="1"/>
                        <a:t>rdfs:subClassOf</a:t>
                      </a:r>
                      <a:r>
                        <a:rPr lang="en-US" sz="1600" dirty="0"/>
                        <a:t> x .</a:t>
                      </a:r>
                    </a:p>
                  </a:txBody>
                  <a:tcPr marL="54843" marR="54843" marT="27422" marB="27422" anchor="ctr"/>
                </a:tc>
                <a:extLst>
                  <a:ext uri="{0D108BD9-81ED-4DB2-BD59-A6C34878D82A}">
                    <a16:rowId xmlns:a16="http://schemas.microsoft.com/office/drawing/2014/main" val="2332662333"/>
                  </a:ext>
                </a:extLst>
              </a:tr>
              <a:tr h="301637">
                <a:tc>
                  <a:txBody>
                    <a:bodyPr/>
                    <a:lstStyle/>
                    <a:p>
                      <a:r>
                        <a:rPr lang="en-US" sz="1600"/>
                        <a:t>rdfs11</a:t>
                      </a:r>
                    </a:p>
                  </a:txBody>
                  <a:tcPr marL="54843" marR="54843" marT="27422" marB="27422" anchor="ctr"/>
                </a:tc>
                <a:tc>
                  <a:txBody>
                    <a:bodyPr/>
                    <a:lstStyle/>
                    <a:p>
                      <a:r>
                        <a:rPr lang="en-US" sz="1600" dirty="0"/>
                        <a:t>x </a:t>
                      </a:r>
                      <a:r>
                        <a:rPr lang="en-US" sz="1600" dirty="0" err="1"/>
                        <a:t>rdfs:subClassOf</a:t>
                      </a:r>
                      <a:r>
                        <a:rPr lang="en-US" sz="1600" dirty="0"/>
                        <a:t> y .</a:t>
                      </a:r>
                      <a:br>
                        <a:rPr lang="en-US" sz="1600" dirty="0"/>
                      </a:br>
                      <a:r>
                        <a:rPr lang="en-US" sz="1600" dirty="0"/>
                        <a:t>y </a:t>
                      </a:r>
                      <a:r>
                        <a:rPr lang="en-US" sz="1600" dirty="0" err="1"/>
                        <a:t>rdfs:subClassOf</a:t>
                      </a:r>
                      <a:r>
                        <a:rPr lang="en-US" sz="1600" dirty="0"/>
                        <a:t> z .</a:t>
                      </a:r>
                    </a:p>
                  </a:txBody>
                  <a:tcPr marL="54843" marR="54843" marT="27422" marB="27422" anchor="ctr"/>
                </a:tc>
                <a:tc>
                  <a:txBody>
                    <a:bodyPr/>
                    <a:lstStyle/>
                    <a:p>
                      <a:r>
                        <a:rPr lang="en-US" sz="1600" dirty="0"/>
                        <a:t>x </a:t>
                      </a:r>
                      <a:r>
                        <a:rPr lang="en-US" sz="1600" dirty="0" err="1"/>
                        <a:t>rdfs:subClassOf</a:t>
                      </a:r>
                      <a:r>
                        <a:rPr lang="en-US" sz="1600" dirty="0"/>
                        <a:t> z .</a:t>
                      </a:r>
                    </a:p>
                  </a:txBody>
                  <a:tcPr marL="54843" marR="54843" marT="27422" marB="27422" anchor="ctr"/>
                </a:tc>
                <a:extLst>
                  <a:ext uri="{0D108BD9-81ED-4DB2-BD59-A6C34878D82A}">
                    <a16:rowId xmlns:a16="http://schemas.microsoft.com/office/drawing/2014/main" val="2971406722"/>
                  </a:ext>
                </a:extLst>
              </a:tr>
              <a:tr h="425034">
                <a:tc>
                  <a:txBody>
                    <a:bodyPr/>
                    <a:lstStyle/>
                    <a:p>
                      <a:r>
                        <a:rPr lang="en-US" sz="1600"/>
                        <a:t>rdfs12</a:t>
                      </a:r>
                    </a:p>
                  </a:txBody>
                  <a:tcPr marL="54843" marR="54843" marT="27422" marB="27422" anchor="ctr"/>
                </a:tc>
                <a:tc>
                  <a:txBody>
                    <a:bodyPr/>
                    <a:lstStyle/>
                    <a:p>
                      <a:r>
                        <a:rPr lang="en-US" sz="1600" dirty="0"/>
                        <a:t>x </a:t>
                      </a:r>
                      <a:r>
                        <a:rPr lang="en-US" sz="1600" dirty="0" err="1"/>
                        <a:t>rdf:type</a:t>
                      </a:r>
                      <a:r>
                        <a:rPr lang="en-US" sz="1600" dirty="0"/>
                        <a:t> </a:t>
                      </a:r>
                      <a:r>
                        <a:rPr lang="en-US" sz="1600" dirty="0" err="1"/>
                        <a:t>rdfs:ContainerMembershipProperty</a:t>
                      </a:r>
                      <a:r>
                        <a:rPr lang="en-US" sz="1600" dirty="0"/>
                        <a:t> .</a:t>
                      </a:r>
                    </a:p>
                  </a:txBody>
                  <a:tcPr marL="54843" marR="54843" marT="27422" marB="27422" anchor="ctr"/>
                </a:tc>
                <a:tc>
                  <a:txBody>
                    <a:bodyPr/>
                    <a:lstStyle/>
                    <a:p>
                      <a:r>
                        <a:rPr lang="en-US" sz="1600" dirty="0"/>
                        <a:t>x </a:t>
                      </a:r>
                      <a:r>
                        <a:rPr lang="en-US" sz="1600" dirty="0" err="1"/>
                        <a:t>rdfs:subPropertyOf</a:t>
                      </a:r>
                      <a:r>
                        <a:rPr lang="en-US" sz="1600" dirty="0"/>
                        <a:t> </a:t>
                      </a:r>
                      <a:r>
                        <a:rPr lang="en-US" sz="1600" dirty="0" err="1"/>
                        <a:t>rdfs:member</a:t>
                      </a:r>
                      <a:r>
                        <a:rPr lang="en-US" sz="1600" dirty="0"/>
                        <a:t> .</a:t>
                      </a:r>
                    </a:p>
                  </a:txBody>
                  <a:tcPr marL="54843" marR="54843" marT="27422" marB="27422" anchor="ctr"/>
                </a:tc>
                <a:extLst>
                  <a:ext uri="{0D108BD9-81ED-4DB2-BD59-A6C34878D82A}">
                    <a16:rowId xmlns:a16="http://schemas.microsoft.com/office/drawing/2014/main" val="3696334000"/>
                  </a:ext>
                </a:extLst>
              </a:tr>
              <a:tr h="178240">
                <a:tc>
                  <a:txBody>
                    <a:bodyPr/>
                    <a:lstStyle/>
                    <a:p>
                      <a:r>
                        <a:rPr lang="en-US" sz="1600"/>
                        <a:t>rdfs13</a:t>
                      </a:r>
                    </a:p>
                  </a:txBody>
                  <a:tcPr marL="54843" marR="54843" marT="27422" marB="27422" anchor="ctr"/>
                </a:tc>
                <a:tc>
                  <a:txBody>
                    <a:bodyPr/>
                    <a:lstStyle/>
                    <a:p>
                      <a:r>
                        <a:rPr lang="en-US" sz="1600" dirty="0"/>
                        <a:t>x </a:t>
                      </a:r>
                      <a:r>
                        <a:rPr lang="en-US" sz="1600" dirty="0" err="1"/>
                        <a:t>rdf:type</a:t>
                      </a:r>
                      <a:r>
                        <a:rPr lang="en-US" sz="1600" dirty="0"/>
                        <a:t> </a:t>
                      </a:r>
                      <a:r>
                        <a:rPr lang="en-US" sz="1600" dirty="0" err="1"/>
                        <a:t>rdfs:Datatype</a:t>
                      </a:r>
                      <a:r>
                        <a:rPr lang="en-US" sz="1600" dirty="0"/>
                        <a:t> .</a:t>
                      </a:r>
                    </a:p>
                  </a:txBody>
                  <a:tcPr marL="54843" marR="54843" marT="27422" marB="27422" anchor="ctr"/>
                </a:tc>
                <a:tc>
                  <a:txBody>
                    <a:bodyPr/>
                    <a:lstStyle/>
                    <a:p>
                      <a:r>
                        <a:rPr lang="en-US" sz="1600" dirty="0"/>
                        <a:t>x </a:t>
                      </a:r>
                      <a:r>
                        <a:rPr lang="en-US" sz="1600" dirty="0" err="1"/>
                        <a:t>rdfs:subClassOf</a:t>
                      </a:r>
                      <a:r>
                        <a:rPr lang="en-US" sz="1600" dirty="0"/>
                        <a:t> </a:t>
                      </a:r>
                      <a:r>
                        <a:rPr lang="en-US" sz="1600" dirty="0" err="1"/>
                        <a:t>rdfs:Literal</a:t>
                      </a:r>
                      <a:r>
                        <a:rPr lang="en-US" sz="1600" dirty="0"/>
                        <a:t> .</a:t>
                      </a:r>
                    </a:p>
                  </a:txBody>
                  <a:tcPr marL="54843" marR="54843" marT="27422" marB="27422" anchor="ctr"/>
                </a:tc>
                <a:extLst>
                  <a:ext uri="{0D108BD9-81ED-4DB2-BD59-A6C34878D82A}">
                    <a16:rowId xmlns:a16="http://schemas.microsoft.com/office/drawing/2014/main" val="3222616717"/>
                  </a:ext>
                </a:extLst>
              </a:tr>
            </a:tbl>
          </a:graphicData>
        </a:graphic>
      </p:graphicFrame>
      <p:sp>
        <p:nvSpPr>
          <p:cNvPr id="4" name="Date Placeholder 3">
            <a:extLst>
              <a:ext uri="{FF2B5EF4-FFF2-40B4-BE49-F238E27FC236}">
                <a16:creationId xmlns:a16="http://schemas.microsoft.com/office/drawing/2014/main" id="{75D2B514-6C29-3741-8F93-0CBBD61F020C}"/>
              </a:ext>
            </a:extLst>
          </p:cNvPr>
          <p:cNvSpPr>
            <a:spLocks noGrp="1"/>
          </p:cNvSpPr>
          <p:nvPr>
            <p:ph type="dt" sz="half" idx="10"/>
          </p:nvPr>
        </p:nvSpPr>
        <p:spPr/>
        <p:txBody>
          <a:bodyPr/>
          <a:lstStyle/>
          <a:p>
            <a:r>
              <a:rPr lang="fr-CH"/>
              <a:t>Université de Genève - G. Falquet</a:t>
            </a:r>
            <a:endParaRPr lang="en-US"/>
          </a:p>
        </p:txBody>
      </p:sp>
      <p:sp>
        <p:nvSpPr>
          <p:cNvPr id="5" name="Footer Placeholder 4">
            <a:extLst>
              <a:ext uri="{FF2B5EF4-FFF2-40B4-BE49-F238E27FC236}">
                <a16:creationId xmlns:a16="http://schemas.microsoft.com/office/drawing/2014/main" id="{6665E48B-3968-CD45-AADD-F89408DD3CAC}"/>
              </a:ext>
            </a:extLst>
          </p:cNvPr>
          <p:cNvSpPr>
            <a:spLocks noGrp="1"/>
          </p:cNvSpPr>
          <p:nvPr>
            <p:ph type="ftr" sz="quarter" idx="11"/>
          </p:nvPr>
        </p:nvSpPr>
        <p:spPr/>
        <p:txBody>
          <a:bodyPr/>
          <a:lstStyle/>
          <a:p>
            <a:r>
              <a:rPr lang="en-US"/>
              <a:t>RDFS</a:t>
            </a:r>
          </a:p>
        </p:txBody>
      </p:sp>
      <p:sp>
        <p:nvSpPr>
          <p:cNvPr id="6" name="Slide Number Placeholder 5">
            <a:extLst>
              <a:ext uri="{FF2B5EF4-FFF2-40B4-BE49-F238E27FC236}">
                <a16:creationId xmlns:a16="http://schemas.microsoft.com/office/drawing/2014/main" id="{18993122-AE8E-5942-97BA-650C7A774C08}"/>
              </a:ext>
            </a:extLst>
          </p:cNvPr>
          <p:cNvSpPr>
            <a:spLocks noGrp="1"/>
          </p:cNvSpPr>
          <p:nvPr>
            <p:ph type="sldNum" sz="quarter" idx="12"/>
          </p:nvPr>
        </p:nvSpPr>
        <p:spPr/>
        <p:txBody>
          <a:bodyPr/>
          <a:lstStyle/>
          <a:p>
            <a:fld id="{3EE69ED5-8993-1341-80BA-61547B2BEEE6}" type="slidenum">
              <a:rPr lang="en-US" smtClean="0"/>
              <a:t>31</a:t>
            </a:fld>
            <a:endParaRPr lang="en-US"/>
          </a:p>
        </p:txBody>
      </p:sp>
    </p:spTree>
    <p:extLst>
      <p:ext uri="{BB962C8B-B14F-4D97-AF65-F5344CB8AC3E}">
        <p14:creationId xmlns:p14="http://schemas.microsoft.com/office/powerpoint/2010/main" val="56796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403FF-B7DC-AF42-85D8-A6119FB47CA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A82B07C-F719-1C4C-B572-E2E46F9A824C}"/>
              </a:ext>
            </a:extLst>
          </p:cNvPr>
          <p:cNvSpPr>
            <a:spLocks noGrp="1"/>
          </p:cNvSpPr>
          <p:nvPr>
            <p:ph idx="1"/>
          </p:nvPr>
        </p:nvSpPr>
        <p:spPr/>
        <p:txBody>
          <a:bodyPr/>
          <a:lstStyle/>
          <a:p>
            <a:pPr marL="300038" lvl="1" indent="0">
              <a:buNone/>
            </a:pPr>
            <a:r>
              <a:rPr lang="en-US" dirty="0"/>
              <a:t>:q </a:t>
            </a:r>
            <a:r>
              <a:rPr lang="en-US" dirty="0" err="1"/>
              <a:t>rdfs:range</a:t>
            </a:r>
            <a:r>
              <a:rPr lang="en-US" dirty="0"/>
              <a:t> :D .</a:t>
            </a:r>
          </a:p>
          <a:p>
            <a:pPr marL="300038" lvl="1" indent="0">
              <a:buNone/>
            </a:pPr>
            <a:r>
              <a:rPr lang="en-US" dirty="0"/>
              <a:t>:p </a:t>
            </a:r>
            <a:r>
              <a:rPr lang="en-US" dirty="0" err="1"/>
              <a:t>rdfs:subPropertyOf</a:t>
            </a:r>
            <a:r>
              <a:rPr lang="en-US" dirty="0"/>
              <a:t> :q .</a:t>
            </a:r>
          </a:p>
          <a:p>
            <a:pPr marL="300038" lvl="1" indent="0">
              <a:buNone/>
            </a:pPr>
            <a:r>
              <a:rPr lang="en-US" dirty="0"/>
              <a:t>:D </a:t>
            </a:r>
            <a:r>
              <a:rPr lang="en-US" dirty="0" err="1"/>
              <a:t>rdfs:subClassOf</a:t>
            </a:r>
            <a:r>
              <a:rPr lang="en-US" dirty="0"/>
              <a:t> E .</a:t>
            </a:r>
          </a:p>
          <a:p>
            <a:pPr marL="300038" lvl="1" indent="0">
              <a:buNone/>
            </a:pPr>
            <a:r>
              <a:rPr lang="en-US" dirty="0"/>
              <a:t>:a :p :b</a:t>
            </a:r>
          </a:p>
          <a:p>
            <a:pPr marL="300038" lvl="1" indent="0">
              <a:buNone/>
            </a:pPr>
            <a:endParaRPr lang="en-US" dirty="0"/>
          </a:p>
          <a:p>
            <a:pPr marL="0" indent="0">
              <a:buNone/>
            </a:pPr>
            <a:r>
              <a:rPr lang="en-US" dirty="0"/>
              <a:t>RDFS Entails</a:t>
            </a:r>
          </a:p>
          <a:p>
            <a:pPr marL="0" indent="0">
              <a:buNone/>
            </a:pPr>
            <a:endParaRPr lang="en-US" dirty="0"/>
          </a:p>
          <a:p>
            <a:pPr marL="300038" lvl="1" indent="0">
              <a:buNone/>
            </a:pPr>
            <a:r>
              <a:rPr lang="en-US" dirty="0"/>
              <a:t>:a :q :b</a:t>
            </a:r>
          </a:p>
          <a:p>
            <a:pPr marL="300038" lvl="1" indent="0">
              <a:buNone/>
            </a:pPr>
            <a:r>
              <a:rPr lang="en-US" dirty="0"/>
              <a:t>:b </a:t>
            </a:r>
            <a:r>
              <a:rPr lang="en-US" dirty="0" err="1"/>
              <a:t>rdf:type</a:t>
            </a:r>
            <a:r>
              <a:rPr lang="en-US" dirty="0"/>
              <a:t> :D</a:t>
            </a:r>
          </a:p>
          <a:p>
            <a:pPr marL="300038" lvl="1" indent="0">
              <a:buNone/>
            </a:pPr>
            <a:r>
              <a:rPr lang="en-US" dirty="0"/>
              <a:t>:b </a:t>
            </a:r>
            <a:r>
              <a:rPr lang="en-US" dirty="0" err="1"/>
              <a:t>rdf:type</a:t>
            </a:r>
            <a:r>
              <a:rPr lang="en-US" dirty="0"/>
              <a:t> :E</a:t>
            </a:r>
          </a:p>
          <a:p>
            <a:endParaRPr lang="en-US" dirty="0"/>
          </a:p>
        </p:txBody>
      </p:sp>
      <p:sp>
        <p:nvSpPr>
          <p:cNvPr id="4" name="Date Placeholder 3">
            <a:extLst>
              <a:ext uri="{FF2B5EF4-FFF2-40B4-BE49-F238E27FC236}">
                <a16:creationId xmlns:a16="http://schemas.microsoft.com/office/drawing/2014/main" id="{2144E081-1C1D-624D-9205-3D3C10733445}"/>
              </a:ext>
            </a:extLst>
          </p:cNvPr>
          <p:cNvSpPr>
            <a:spLocks noGrp="1"/>
          </p:cNvSpPr>
          <p:nvPr>
            <p:ph type="dt" sz="half" idx="10"/>
          </p:nvPr>
        </p:nvSpPr>
        <p:spPr/>
        <p:txBody>
          <a:bodyPr/>
          <a:lstStyle/>
          <a:p>
            <a:r>
              <a:rPr lang="fr-CH"/>
              <a:t>Université de Genève - G. Falquet</a:t>
            </a:r>
            <a:endParaRPr lang="en-US"/>
          </a:p>
        </p:txBody>
      </p:sp>
      <p:sp>
        <p:nvSpPr>
          <p:cNvPr id="5" name="Footer Placeholder 4">
            <a:extLst>
              <a:ext uri="{FF2B5EF4-FFF2-40B4-BE49-F238E27FC236}">
                <a16:creationId xmlns:a16="http://schemas.microsoft.com/office/drawing/2014/main" id="{C4F9559A-E2F9-DD45-8E68-81AF5FBF3A2D}"/>
              </a:ext>
            </a:extLst>
          </p:cNvPr>
          <p:cNvSpPr>
            <a:spLocks noGrp="1"/>
          </p:cNvSpPr>
          <p:nvPr>
            <p:ph type="ftr" sz="quarter" idx="11"/>
          </p:nvPr>
        </p:nvSpPr>
        <p:spPr/>
        <p:txBody>
          <a:bodyPr/>
          <a:lstStyle/>
          <a:p>
            <a:r>
              <a:rPr lang="en-US"/>
              <a:t>RDFS</a:t>
            </a:r>
          </a:p>
        </p:txBody>
      </p:sp>
      <p:sp>
        <p:nvSpPr>
          <p:cNvPr id="6" name="Slide Number Placeholder 5">
            <a:extLst>
              <a:ext uri="{FF2B5EF4-FFF2-40B4-BE49-F238E27FC236}">
                <a16:creationId xmlns:a16="http://schemas.microsoft.com/office/drawing/2014/main" id="{A234C39E-1593-0F4F-85BE-CDEE0BEB4E25}"/>
              </a:ext>
            </a:extLst>
          </p:cNvPr>
          <p:cNvSpPr>
            <a:spLocks noGrp="1"/>
          </p:cNvSpPr>
          <p:nvPr>
            <p:ph type="sldNum" sz="quarter" idx="12"/>
          </p:nvPr>
        </p:nvSpPr>
        <p:spPr/>
        <p:txBody>
          <a:bodyPr/>
          <a:lstStyle/>
          <a:p>
            <a:fld id="{3EE69ED5-8993-1341-80BA-61547B2BEEE6}" type="slidenum">
              <a:rPr lang="en-US" smtClean="0"/>
              <a:t>32</a:t>
            </a:fld>
            <a:endParaRPr lang="en-US"/>
          </a:p>
        </p:txBody>
      </p:sp>
    </p:spTree>
    <p:extLst>
      <p:ext uri="{BB962C8B-B14F-4D97-AF65-F5344CB8AC3E}">
        <p14:creationId xmlns:p14="http://schemas.microsoft.com/office/powerpoint/2010/main" val="1424928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F908-B63F-4E4D-9B96-25759530EC0E}"/>
              </a:ext>
            </a:extLst>
          </p:cNvPr>
          <p:cNvSpPr>
            <a:spLocks noGrp="1"/>
          </p:cNvSpPr>
          <p:nvPr>
            <p:ph type="title"/>
          </p:nvPr>
        </p:nvSpPr>
        <p:spPr/>
        <p:txBody>
          <a:bodyPr/>
          <a:lstStyle/>
          <a:p>
            <a:r>
              <a:rPr lang="en-US" dirty="0"/>
              <a:t>The rules are not complete</a:t>
            </a:r>
          </a:p>
        </p:txBody>
      </p:sp>
      <p:sp>
        <p:nvSpPr>
          <p:cNvPr id="3" name="Content Placeholder 2">
            <a:extLst>
              <a:ext uri="{FF2B5EF4-FFF2-40B4-BE49-F238E27FC236}">
                <a16:creationId xmlns:a16="http://schemas.microsoft.com/office/drawing/2014/main" id="{52AA2566-E67A-BF45-AA3F-9311626DF0A6}"/>
              </a:ext>
            </a:extLst>
          </p:cNvPr>
          <p:cNvSpPr>
            <a:spLocks noGrp="1"/>
          </p:cNvSpPr>
          <p:nvPr>
            <p:ph idx="1"/>
          </p:nvPr>
        </p:nvSpPr>
        <p:spPr>
          <a:xfrm>
            <a:off x="658368" y="902023"/>
            <a:ext cx="2898648" cy="2368282"/>
          </a:xfrm>
        </p:spPr>
        <p:txBody>
          <a:bodyPr>
            <a:normAutofit/>
          </a:bodyPr>
          <a:lstStyle/>
          <a:p>
            <a:pPr marL="0" indent="0">
              <a:buNone/>
            </a:pPr>
            <a:endParaRPr lang="en-US" dirty="0"/>
          </a:p>
          <a:p>
            <a:pPr marL="0" indent="0">
              <a:buNone/>
            </a:pPr>
            <a:r>
              <a:rPr lang="en-US" dirty="0">
                <a:solidFill>
                  <a:srgbClr val="DF7400"/>
                </a:solidFill>
              </a:rPr>
              <a:t>:p </a:t>
            </a:r>
            <a:r>
              <a:rPr lang="en-US" dirty="0" err="1">
                <a:solidFill>
                  <a:srgbClr val="DF7400"/>
                </a:solidFill>
              </a:rPr>
              <a:t>rdfs:subPropertyOf</a:t>
            </a:r>
            <a:r>
              <a:rPr lang="en-US" dirty="0">
                <a:solidFill>
                  <a:srgbClr val="DF7400"/>
                </a:solidFill>
              </a:rPr>
              <a:t> _:b .</a:t>
            </a:r>
            <a:br>
              <a:rPr lang="en-US" dirty="0">
                <a:solidFill>
                  <a:srgbClr val="DF7400"/>
                </a:solidFill>
              </a:rPr>
            </a:br>
            <a:r>
              <a:rPr lang="en-US" dirty="0">
                <a:solidFill>
                  <a:srgbClr val="DF7400"/>
                </a:solidFill>
              </a:rPr>
              <a:t>_:b </a:t>
            </a:r>
            <a:r>
              <a:rPr lang="en-US" dirty="0" err="1">
                <a:solidFill>
                  <a:srgbClr val="DF7400"/>
                </a:solidFill>
              </a:rPr>
              <a:t>rdfs:domain</a:t>
            </a:r>
            <a:r>
              <a:rPr lang="en-US" dirty="0">
                <a:solidFill>
                  <a:srgbClr val="DF7400"/>
                </a:solidFill>
              </a:rPr>
              <a:t> :c .</a:t>
            </a:r>
            <a:br>
              <a:rPr lang="en-US" dirty="0">
                <a:solidFill>
                  <a:srgbClr val="DF7400"/>
                </a:solidFill>
              </a:rPr>
            </a:br>
            <a:r>
              <a:rPr lang="en-US" dirty="0">
                <a:solidFill>
                  <a:srgbClr val="DF7400"/>
                </a:solidFill>
              </a:rPr>
              <a:t>:d :p :e .</a:t>
            </a:r>
          </a:p>
          <a:p>
            <a:pPr marL="0" indent="0">
              <a:buNone/>
            </a:pPr>
            <a:endParaRPr lang="en-US" dirty="0"/>
          </a:p>
          <a:p>
            <a:pPr marL="0" indent="0">
              <a:buNone/>
            </a:pPr>
            <a:r>
              <a:rPr lang="en-US" dirty="0"/>
              <a:t>entails</a:t>
            </a:r>
          </a:p>
          <a:p>
            <a:pPr marL="0" indent="0">
              <a:buNone/>
            </a:pPr>
            <a:r>
              <a:rPr lang="en-US" dirty="0" err="1">
                <a:solidFill>
                  <a:srgbClr val="DF7400"/>
                </a:solidFill>
              </a:rPr>
              <a:t>ex:d</a:t>
            </a:r>
            <a:r>
              <a:rPr lang="en-US" dirty="0">
                <a:solidFill>
                  <a:srgbClr val="DF7400"/>
                </a:solidFill>
              </a:rPr>
              <a:t> </a:t>
            </a:r>
            <a:r>
              <a:rPr lang="en-US" dirty="0" err="1">
                <a:solidFill>
                  <a:srgbClr val="DF7400"/>
                </a:solidFill>
              </a:rPr>
              <a:t>rdf:type</a:t>
            </a:r>
            <a:r>
              <a:rPr lang="en-US" dirty="0">
                <a:solidFill>
                  <a:srgbClr val="DF7400"/>
                </a:solidFill>
              </a:rPr>
              <a:t> </a:t>
            </a:r>
            <a:r>
              <a:rPr lang="en-US" dirty="0" err="1">
                <a:solidFill>
                  <a:srgbClr val="DF7400"/>
                </a:solidFill>
              </a:rPr>
              <a:t>ex:c</a:t>
            </a:r>
            <a:r>
              <a:rPr lang="en-US" dirty="0">
                <a:solidFill>
                  <a:srgbClr val="DF7400"/>
                </a:solidFill>
              </a:rPr>
              <a:t> .</a:t>
            </a:r>
          </a:p>
          <a:p>
            <a:pPr marL="0" indent="0">
              <a:buNone/>
            </a:pPr>
            <a:endParaRPr lang="en-US" dirty="0"/>
          </a:p>
        </p:txBody>
      </p:sp>
      <p:sp>
        <p:nvSpPr>
          <p:cNvPr id="4" name="Date Placeholder 3">
            <a:extLst>
              <a:ext uri="{FF2B5EF4-FFF2-40B4-BE49-F238E27FC236}">
                <a16:creationId xmlns:a16="http://schemas.microsoft.com/office/drawing/2014/main" id="{0E373078-E95E-2749-AA51-E4D2D0D4E5DF}"/>
              </a:ext>
            </a:extLst>
          </p:cNvPr>
          <p:cNvSpPr>
            <a:spLocks noGrp="1"/>
          </p:cNvSpPr>
          <p:nvPr>
            <p:ph type="dt" sz="half" idx="10"/>
          </p:nvPr>
        </p:nvSpPr>
        <p:spPr/>
        <p:txBody>
          <a:bodyPr/>
          <a:lstStyle/>
          <a:p>
            <a:r>
              <a:rPr lang="fr-CH"/>
              <a:t>Université de Genève - G. Falquet</a:t>
            </a:r>
            <a:endParaRPr lang="en-US"/>
          </a:p>
        </p:txBody>
      </p:sp>
      <p:sp>
        <p:nvSpPr>
          <p:cNvPr id="5" name="Footer Placeholder 4">
            <a:extLst>
              <a:ext uri="{FF2B5EF4-FFF2-40B4-BE49-F238E27FC236}">
                <a16:creationId xmlns:a16="http://schemas.microsoft.com/office/drawing/2014/main" id="{0E26CE96-37DC-C145-B580-C8E7C0F0469C}"/>
              </a:ext>
            </a:extLst>
          </p:cNvPr>
          <p:cNvSpPr>
            <a:spLocks noGrp="1"/>
          </p:cNvSpPr>
          <p:nvPr>
            <p:ph type="ftr" sz="quarter" idx="11"/>
          </p:nvPr>
        </p:nvSpPr>
        <p:spPr/>
        <p:txBody>
          <a:bodyPr/>
          <a:lstStyle/>
          <a:p>
            <a:r>
              <a:rPr lang="en-US"/>
              <a:t>RDFS</a:t>
            </a:r>
          </a:p>
        </p:txBody>
      </p:sp>
      <p:sp>
        <p:nvSpPr>
          <p:cNvPr id="6" name="Slide Number Placeholder 5">
            <a:extLst>
              <a:ext uri="{FF2B5EF4-FFF2-40B4-BE49-F238E27FC236}">
                <a16:creationId xmlns:a16="http://schemas.microsoft.com/office/drawing/2014/main" id="{0FD357FA-EFC6-AE4F-8C38-FA99B0A16B83}"/>
              </a:ext>
            </a:extLst>
          </p:cNvPr>
          <p:cNvSpPr>
            <a:spLocks noGrp="1"/>
          </p:cNvSpPr>
          <p:nvPr>
            <p:ph type="sldNum" sz="quarter" idx="12"/>
          </p:nvPr>
        </p:nvSpPr>
        <p:spPr/>
        <p:txBody>
          <a:bodyPr/>
          <a:lstStyle/>
          <a:p>
            <a:fld id="{3EE69ED5-8993-1341-80BA-61547B2BEEE6}" type="slidenum">
              <a:rPr lang="en-US" smtClean="0"/>
              <a:t>33</a:t>
            </a:fld>
            <a:endParaRPr lang="en-US"/>
          </a:p>
        </p:txBody>
      </p:sp>
      <p:sp>
        <p:nvSpPr>
          <p:cNvPr id="7" name="Content Placeholder 2">
            <a:extLst>
              <a:ext uri="{FF2B5EF4-FFF2-40B4-BE49-F238E27FC236}">
                <a16:creationId xmlns:a16="http://schemas.microsoft.com/office/drawing/2014/main" id="{313DDFD8-F7AA-8B49-BE0F-58752136AF14}"/>
              </a:ext>
            </a:extLst>
          </p:cNvPr>
          <p:cNvSpPr txBox="1">
            <a:spLocks/>
          </p:cNvSpPr>
          <p:nvPr/>
        </p:nvSpPr>
        <p:spPr>
          <a:xfrm>
            <a:off x="4032504" y="754099"/>
            <a:ext cx="4178808" cy="2373149"/>
          </a:xfrm>
          <a:prstGeom prst="rect">
            <a:avLst/>
          </a:prstGeom>
        </p:spPr>
        <p:txBody>
          <a:bodyPr vert="horz" lIns="91440" tIns="45720" rIns="91440" bIns="45720" rtlCol="0" anchor="ctr" anchorCtr="0">
            <a:normAutofit/>
          </a:bodyPr>
          <a:lstStyle>
            <a:lvl1pPr marL="257175" indent="-257175" algn="l" defTabSz="342900" rtl="0" eaLnBrk="1" latinLnBrk="0" hangingPunct="1">
              <a:spcBef>
                <a:spcPct val="20000"/>
              </a:spcBef>
              <a:buFont typeface="Arial"/>
              <a:buChar char="•"/>
              <a:defRPr sz="16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1pPr>
            <a:lvl2pPr marL="557213" indent="-214313" algn="l" defTabSz="342900" rtl="0" eaLnBrk="1" latinLnBrk="0" hangingPunct="1">
              <a:spcBef>
                <a:spcPct val="20000"/>
              </a:spcBef>
              <a:buFont typeface="Arial"/>
              <a:buChar char="–"/>
              <a:defRPr sz="16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2pPr>
            <a:lvl3pPr marL="857250" indent="-171450" algn="l" defTabSz="342900" rtl="0" eaLnBrk="1" latinLnBrk="0" hangingPunct="1">
              <a:spcBef>
                <a:spcPct val="20000"/>
              </a:spcBef>
              <a:buFont typeface="Arial"/>
              <a:buChar char="•"/>
              <a:defRPr sz="16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3pPr>
            <a:lvl4pPr marL="1200150" indent="-171450" algn="l" defTabSz="342900" rtl="0" eaLnBrk="1" latinLnBrk="0" hangingPunct="1">
              <a:spcBef>
                <a:spcPct val="20000"/>
              </a:spcBef>
              <a:buFont typeface="Arial"/>
              <a:buChar char="–"/>
              <a:defRPr sz="16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4pPr>
            <a:lvl5pPr marL="1543050" indent="-171450" algn="l" defTabSz="342900" rtl="0" eaLnBrk="1" latinLnBrk="0" hangingPunct="1">
              <a:spcBef>
                <a:spcPct val="20000"/>
              </a:spcBef>
              <a:buFont typeface="Arial"/>
              <a:buChar char="»"/>
              <a:defRPr sz="16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Font typeface="Arial"/>
              <a:buNone/>
            </a:pPr>
            <a:endParaRPr lang="en-US" dirty="0"/>
          </a:p>
          <a:p>
            <a:pPr marL="0" indent="0">
              <a:buFont typeface="Arial"/>
              <a:buNone/>
            </a:pPr>
            <a:endParaRPr lang="en-US" dirty="0"/>
          </a:p>
          <a:p>
            <a:pPr marL="0" indent="0">
              <a:buFont typeface="Arial"/>
              <a:buNone/>
            </a:pPr>
            <a:r>
              <a:rPr lang="en-US" dirty="0"/>
              <a:t>But cannot be obtained by applying the rules</a:t>
            </a:r>
          </a:p>
          <a:p>
            <a:pPr marL="0" indent="0">
              <a:buFont typeface="Arial"/>
              <a:buNone/>
            </a:pPr>
            <a:endParaRPr lang="en-US" dirty="0"/>
          </a:p>
          <a:p>
            <a:pPr marL="0" indent="0">
              <a:buFont typeface="Arial"/>
              <a:buNone/>
            </a:pPr>
            <a:r>
              <a:rPr lang="en-US" dirty="0"/>
              <a:t>rdfs7 produces     </a:t>
            </a:r>
            <a:r>
              <a:rPr lang="en-US" dirty="0">
                <a:solidFill>
                  <a:srgbClr val="DF7400"/>
                </a:solidFill>
              </a:rPr>
              <a:t>:d _:b :e</a:t>
            </a:r>
          </a:p>
          <a:p>
            <a:pPr marL="0" indent="0">
              <a:buFont typeface="Arial"/>
              <a:buNone/>
            </a:pPr>
            <a:endParaRPr lang="en-US" dirty="0"/>
          </a:p>
          <a:p>
            <a:pPr marL="0" indent="0">
              <a:buFont typeface="Arial"/>
              <a:buNone/>
            </a:pPr>
            <a:r>
              <a:rPr lang="en-US" dirty="0"/>
              <a:t>which is not legal in RDF (blanks not allowed as predicates)</a:t>
            </a:r>
          </a:p>
          <a:p>
            <a:pPr marL="0" indent="0">
              <a:buFont typeface="Arial"/>
              <a:buNone/>
            </a:pPr>
            <a:endParaRPr lang="en-US" dirty="0"/>
          </a:p>
        </p:txBody>
      </p:sp>
      <p:sp>
        <p:nvSpPr>
          <p:cNvPr id="8" name="Content Placeholder 2">
            <a:extLst>
              <a:ext uri="{FF2B5EF4-FFF2-40B4-BE49-F238E27FC236}">
                <a16:creationId xmlns:a16="http://schemas.microsoft.com/office/drawing/2014/main" id="{76893B57-9D7D-C74B-8361-BAC25C7520DA}"/>
              </a:ext>
            </a:extLst>
          </p:cNvPr>
          <p:cNvSpPr txBox="1">
            <a:spLocks/>
          </p:cNvSpPr>
          <p:nvPr/>
        </p:nvSpPr>
        <p:spPr>
          <a:xfrm>
            <a:off x="1170432" y="3448908"/>
            <a:ext cx="7379208" cy="1170431"/>
          </a:xfrm>
          <a:prstGeom prst="rect">
            <a:avLst/>
          </a:prstGeom>
        </p:spPr>
        <p:txBody>
          <a:bodyPr vert="horz" lIns="91440" tIns="45720" rIns="91440" bIns="45720" rtlCol="0" anchor="ctr" anchorCtr="0">
            <a:normAutofit/>
          </a:bodyPr>
          <a:lstStyle>
            <a:lvl1pPr marL="257175" indent="-257175" algn="l" defTabSz="342900" rtl="0" eaLnBrk="1" latinLnBrk="0" hangingPunct="1">
              <a:spcBef>
                <a:spcPct val="20000"/>
              </a:spcBef>
              <a:buFont typeface="Arial"/>
              <a:buChar char="•"/>
              <a:defRPr sz="16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1pPr>
            <a:lvl2pPr marL="557213" indent="-214313" algn="l" defTabSz="342900" rtl="0" eaLnBrk="1" latinLnBrk="0" hangingPunct="1">
              <a:spcBef>
                <a:spcPct val="20000"/>
              </a:spcBef>
              <a:buFont typeface="Arial"/>
              <a:buChar char="–"/>
              <a:defRPr sz="16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2pPr>
            <a:lvl3pPr marL="857250" indent="-171450" algn="l" defTabSz="342900" rtl="0" eaLnBrk="1" latinLnBrk="0" hangingPunct="1">
              <a:spcBef>
                <a:spcPct val="20000"/>
              </a:spcBef>
              <a:buFont typeface="Arial"/>
              <a:buChar char="•"/>
              <a:defRPr sz="16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3pPr>
            <a:lvl4pPr marL="1200150" indent="-171450" algn="l" defTabSz="342900" rtl="0" eaLnBrk="1" latinLnBrk="0" hangingPunct="1">
              <a:spcBef>
                <a:spcPct val="20000"/>
              </a:spcBef>
              <a:buFont typeface="Arial"/>
              <a:buChar char="–"/>
              <a:defRPr sz="16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4pPr>
            <a:lvl5pPr marL="1543050" indent="-171450" algn="l" defTabSz="342900" rtl="0" eaLnBrk="1" latinLnBrk="0" hangingPunct="1">
              <a:spcBef>
                <a:spcPct val="20000"/>
              </a:spcBef>
              <a:buFont typeface="Arial"/>
              <a:buChar char="»"/>
              <a:defRPr sz="16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Font typeface="Arial"/>
              <a:buNone/>
            </a:pPr>
            <a:r>
              <a:rPr lang="en-US" dirty="0"/>
              <a:t>The rules become complete on generalized RDF graphs with</a:t>
            </a:r>
          </a:p>
          <a:p>
            <a:r>
              <a:rPr lang="en-US" dirty="0"/>
              <a:t>blanks allowed as predicates</a:t>
            </a:r>
          </a:p>
          <a:p>
            <a:r>
              <a:rPr lang="en-US" dirty="0"/>
              <a:t>literals allowed as subjects</a:t>
            </a:r>
          </a:p>
        </p:txBody>
      </p:sp>
    </p:spTree>
    <p:extLst>
      <p:ext uri="{BB962C8B-B14F-4D97-AF65-F5344CB8AC3E}">
        <p14:creationId xmlns:p14="http://schemas.microsoft.com/office/powerpoint/2010/main" val="364665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702183" y="932701"/>
            <a:ext cx="5250802" cy="1981949"/>
          </a:xfrm>
          <a:solidFill>
            <a:srgbClr val="FBFB97"/>
          </a:solidFill>
        </p:spPr>
        <p:txBody>
          <a:bodyPr>
            <a:normAutofit fontScale="85000" lnSpcReduction="10000"/>
          </a:bodyPr>
          <a:lstStyle/>
          <a:p>
            <a:pPr marL="0" indent="0">
              <a:buNone/>
            </a:pPr>
            <a:r>
              <a:rPr lang="en-US" i="1" dirty="0">
                <a:solidFill>
                  <a:srgbClr val="DF7400"/>
                </a:solidFill>
              </a:rPr>
              <a:t># ex:doc23.doc and ex:d97.doc are articles.</a:t>
            </a:r>
          </a:p>
          <a:p>
            <a:pPr marL="0" indent="0">
              <a:buNone/>
            </a:pPr>
            <a:endParaRPr lang="en-US" i="1" dirty="0">
              <a:solidFill>
                <a:srgbClr val="DF7400"/>
              </a:solidFill>
            </a:endParaRPr>
          </a:p>
          <a:p>
            <a:pPr marL="0" indent="0">
              <a:buNone/>
            </a:pPr>
            <a:r>
              <a:rPr lang="en-AU" dirty="0"/>
              <a:t>@prefix ex: &lt;</a:t>
            </a:r>
            <a:r>
              <a:rPr lang="en-AU" dirty="0">
                <a:hlinkClick r:id="rId2"/>
              </a:rPr>
              <a:t>http://cui.unige.ch/isi/cours/tws/rdfs#</a:t>
            </a:r>
            <a:r>
              <a:rPr lang="en-AU" dirty="0"/>
              <a:t>&gt;</a:t>
            </a:r>
          </a:p>
          <a:p>
            <a:pPr marL="0" indent="0">
              <a:buNone/>
            </a:pPr>
            <a:r>
              <a:rPr lang="en-AU" b="1" dirty="0">
                <a:solidFill>
                  <a:srgbClr val="31B800"/>
                </a:solidFill>
              </a:rPr>
              <a:t>@prefix </a:t>
            </a:r>
            <a:r>
              <a:rPr lang="en-AU" b="1" dirty="0" err="1">
                <a:solidFill>
                  <a:srgbClr val="31B800"/>
                </a:solidFill>
              </a:rPr>
              <a:t>rdfs</a:t>
            </a:r>
            <a:r>
              <a:rPr lang="en-AU" b="1" dirty="0">
                <a:solidFill>
                  <a:srgbClr val="31B800"/>
                </a:solidFill>
              </a:rPr>
              <a:t>: &lt;http://www.w3.org/2000/01/</a:t>
            </a:r>
            <a:r>
              <a:rPr lang="en-AU" b="1" dirty="0" err="1">
                <a:solidFill>
                  <a:srgbClr val="31B800"/>
                </a:solidFill>
              </a:rPr>
              <a:t>rdf</a:t>
            </a:r>
            <a:r>
              <a:rPr lang="en-AU" b="1" dirty="0">
                <a:solidFill>
                  <a:srgbClr val="31B800"/>
                </a:solidFill>
              </a:rPr>
              <a:t>-schema#&gt;</a:t>
            </a:r>
          </a:p>
          <a:p>
            <a:pPr marL="0" indent="0">
              <a:buNone/>
            </a:pPr>
            <a:endParaRPr lang="en-US" dirty="0"/>
          </a:p>
          <a:p>
            <a:pPr marL="0" indent="0">
              <a:buNone/>
            </a:pPr>
            <a:r>
              <a:rPr lang="en-US" dirty="0" err="1"/>
              <a:t>ex:Article</a:t>
            </a:r>
            <a:r>
              <a:rPr lang="en-US" dirty="0"/>
              <a:t> </a:t>
            </a:r>
            <a:r>
              <a:rPr lang="en-US" b="1" dirty="0" err="1">
                <a:solidFill>
                  <a:srgbClr val="31B800"/>
                </a:solidFill>
              </a:rPr>
              <a:t>rdf:type</a:t>
            </a:r>
            <a:r>
              <a:rPr lang="en-US" b="1" dirty="0">
                <a:solidFill>
                  <a:srgbClr val="31B800"/>
                </a:solidFill>
              </a:rPr>
              <a:t> </a:t>
            </a:r>
            <a:r>
              <a:rPr lang="en-US" b="1" dirty="0" err="1">
                <a:solidFill>
                  <a:srgbClr val="31B800"/>
                </a:solidFill>
              </a:rPr>
              <a:t>rdfs:Class</a:t>
            </a:r>
            <a:endParaRPr lang="en-US" b="1" dirty="0">
              <a:solidFill>
                <a:srgbClr val="31B800"/>
              </a:solidFill>
            </a:endParaRPr>
          </a:p>
          <a:p>
            <a:pPr marL="0" indent="0">
              <a:buNone/>
            </a:pPr>
            <a:r>
              <a:rPr lang="en-US" dirty="0"/>
              <a:t>ex:doc23.doc </a:t>
            </a:r>
            <a:r>
              <a:rPr lang="en-US" b="1" dirty="0" err="1">
                <a:solidFill>
                  <a:srgbClr val="31B800"/>
                </a:solidFill>
              </a:rPr>
              <a:t>rdf:type</a:t>
            </a:r>
            <a:r>
              <a:rPr lang="en-US" dirty="0"/>
              <a:t> </a:t>
            </a:r>
            <a:r>
              <a:rPr lang="en-US" dirty="0" err="1"/>
              <a:t>ex:Article</a:t>
            </a:r>
            <a:endParaRPr lang="en-US" dirty="0"/>
          </a:p>
          <a:p>
            <a:pPr marL="0" indent="0">
              <a:buNone/>
            </a:pPr>
            <a:r>
              <a:rPr lang="en-US" dirty="0"/>
              <a:t>ex:d97.doc </a:t>
            </a:r>
            <a:r>
              <a:rPr lang="en-US" b="1" dirty="0" err="1">
                <a:solidFill>
                  <a:srgbClr val="31B800"/>
                </a:solidFill>
              </a:rPr>
              <a:t>rdf:type</a:t>
            </a:r>
            <a:r>
              <a:rPr lang="en-US" dirty="0"/>
              <a:t> </a:t>
            </a:r>
            <a:r>
              <a:rPr lang="en-US" dirty="0" err="1"/>
              <a:t>ex:Article</a:t>
            </a:r>
            <a:endParaRPr lang="en-US" dirty="0"/>
          </a:p>
        </p:txBody>
      </p:sp>
      <p:sp>
        <p:nvSpPr>
          <p:cNvPr id="4" name="Date Placeholder 3"/>
          <p:cNvSpPr>
            <a:spLocks noGrp="1"/>
          </p:cNvSpPr>
          <p:nvPr>
            <p:ph type="dt" sz="half" idx="10"/>
          </p:nvPr>
        </p:nvSpPr>
        <p:spPr/>
        <p:txBody>
          <a:bodyPr/>
          <a:lstStyle/>
          <a:p>
            <a:r>
              <a:rPr lang="fr-CH"/>
              <a:t>Université de Genève - G. Falquet</a:t>
            </a:r>
            <a:endParaRPr lang="en-US"/>
          </a:p>
        </p:txBody>
      </p:sp>
      <p:sp>
        <p:nvSpPr>
          <p:cNvPr id="5" name="Footer Placeholder 4"/>
          <p:cNvSpPr>
            <a:spLocks noGrp="1"/>
          </p:cNvSpPr>
          <p:nvPr>
            <p:ph type="ftr" sz="quarter" idx="11"/>
          </p:nvPr>
        </p:nvSpPr>
        <p:spPr/>
        <p:txBody>
          <a:bodyPr/>
          <a:lstStyle/>
          <a:p>
            <a:r>
              <a:rPr lang="en-US"/>
              <a:t>RDFS</a:t>
            </a:r>
          </a:p>
        </p:txBody>
      </p:sp>
      <p:sp>
        <p:nvSpPr>
          <p:cNvPr id="6" name="Slide Number Placeholder 5"/>
          <p:cNvSpPr>
            <a:spLocks noGrp="1"/>
          </p:cNvSpPr>
          <p:nvPr>
            <p:ph type="sldNum" sz="quarter" idx="12"/>
          </p:nvPr>
        </p:nvSpPr>
        <p:spPr/>
        <p:txBody>
          <a:bodyPr/>
          <a:lstStyle/>
          <a:p>
            <a:fld id="{3EE69ED5-8993-1341-80BA-61547B2BEEE6}" type="slidenum">
              <a:rPr lang="en-US" smtClean="0"/>
              <a:t>4</a:t>
            </a:fld>
            <a:endParaRPr lang="en-US"/>
          </a:p>
        </p:txBody>
      </p:sp>
      <p:sp>
        <p:nvSpPr>
          <p:cNvPr id="7" name="Oval 4"/>
          <p:cNvSpPr>
            <a:spLocks noChangeArrowheads="1"/>
          </p:cNvSpPr>
          <p:nvPr/>
        </p:nvSpPr>
        <p:spPr bwMode="auto">
          <a:xfrm>
            <a:off x="6229350" y="2857500"/>
            <a:ext cx="1428750" cy="514350"/>
          </a:xfrm>
          <a:prstGeom prst="ellipse">
            <a:avLst/>
          </a:prstGeom>
          <a:solidFill>
            <a:srgbClr val="FFFAB8"/>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fr-FR" sz="1500">
                <a:latin typeface="Helvetica" charset="0"/>
              </a:rPr>
              <a:t>rdfs:Class</a:t>
            </a:r>
            <a:endParaRPr lang="fr-FR" sz="1350"/>
          </a:p>
        </p:txBody>
      </p:sp>
      <p:sp>
        <p:nvSpPr>
          <p:cNvPr id="8" name="Oval 5"/>
          <p:cNvSpPr>
            <a:spLocks noChangeArrowheads="1"/>
          </p:cNvSpPr>
          <p:nvPr/>
        </p:nvSpPr>
        <p:spPr bwMode="auto">
          <a:xfrm>
            <a:off x="3829050" y="3371850"/>
            <a:ext cx="1543050" cy="514350"/>
          </a:xfrm>
          <a:prstGeom prst="ellipse">
            <a:avLst/>
          </a:prstGeom>
          <a:solidFill>
            <a:srgbClr val="FFFAB8"/>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fr-FR" sz="1500" dirty="0" err="1">
                <a:latin typeface="Helvetica" charset="0"/>
              </a:rPr>
              <a:t>ex:Article</a:t>
            </a:r>
            <a:endParaRPr lang="fr-FR" sz="1350" dirty="0"/>
          </a:p>
        </p:txBody>
      </p:sp>
      <p:sp>
        <p:nvSpPr>
          <p:cNvPr id="9" name="Oval 6"/>
          <p:cNvSpPr>
            <a:spLocks noChangeArrowheads="1"/>
          </p:cNvSpPr>
          <p:nvPr/>
        </p:nvSpPr>
        <p:spPr bwMode="auto">
          <a:xfrm>
            <a:off x="1314450" y="3429000"/>
            <a:ext cx="1314450" cy="400050"/>
          </a:xfrm>
          <a:prstGeom prst="ellipse">
            <a:avLst/>
          </a:prstGeom>
          <a:solidFill>
            <a:srgbClr val="FFFAB8"/>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fr-FR" sz="1500" dirty="0">
                <a:latin typeface="Helvetica" charset="0"/>
              </a:rPr>
              <a:t>ex:doc23.doc</a:t>
            </a:r>
            <a:endParaRPr lang="fr-FR" sz="1350" dirty="0"/>
          </a:p>
        </p:txBody>
      </p:sp>
      <p:cxnSp>
        <p:nvCxnSpPr>
          <p:cNvPr id="10" name="AutoShape 7"/>
          <p:cNvCxnSpPr>
            <a:cxnSpLocks noChangeShapeType="1"/>
            <a:stCxn id="8" idx="6"/>
            <a:endCxn id="7" idx="2"/>
          </p:cNvCxnSpPr>
          <p:nvPr/>
        </p:nvCxnSpPr>
        <p:spPr bwMode="auto">
          <a:xfrm flipV="1">
            <a:off x="5372100" y="3114675"/>
            <a:ext cx="857250" cy="514350"/>
          </a:xfrm>
          <a:prstGeom prst="straightConnector1">
            <a:avLst/>
          </a:prstGeom>
          <a:noFill/>
          <a:ln w="28575" cmpd="sng">
            <a:solidFill>
              <a:srgbClr val="0000FF"/>
            </a:solidFill>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AutoShape 8"/>
          <p:cNvCxnSpPr>
            <a:cxnSpLocks noChangeShapeType="1"/>
            <a:stCxn id="9" idx="6"/>
            <a:endCxn id="8" idx="2"/>
          </p:cNvCxnSpPr>
          <p:nvPr/>
        </p:nvCxnSpPr>
        <p:spPr bwMode="auto">
          <a:xfrm>
            <a:off x="2628900" y="3629025"/>
            <a:ext cx="1200150" cy="0"/>
          </a:xfrm>
          <a:prstGeom prst="straightConnector1">
            <a:avLst/>
          </a:prstGeom>
          <a:noFill/>
          <a:ln w="28575" cmpd="sng">
            <a:solidFill>
              <a:srgbClr val="0000FF"/>
            </a:solidFill>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 name="Text Box 9"/>
          <p:cNvSpPr txBox="1">
            <a:spLocks noChangeArrowheads="1"/>
          </p:cNvSpPr>
          <p:nvPr/>
        </p:nvSpPr>
        <p:spPr bwMode="auto">
          <a:xfrm>
            <a:off x="2914651" y="3314700"/>
            <a:ext cx="825867"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dirty="0" err="1">
                <a:latin typeface="Helvetica" charset="0"/>
              </a:rPr>
              <a:t>rdf:type</a:t>
            </a:r>
            <a:endParaRPr lang="fr-FR" sz="1350" dirty="0"/>
          </a:p>
        </p:txBody>
      </p:sp>
      <p:sp>
        <p:nvSpPr>
          <p:cNvPr id="13" name="Text Box 10"/>
          <p:cNvSpPr txBox="1">
            <a:spLocks noChangeArrowheads="1"/>
          </p:cNvSpPr>
          <p:nvPr/>
        </p:nvSpPr>
        <p:spPr bwMode="auto">
          <a:xfrm>
            <a:off x="5600701" y="3429000"/>
            <a:ext cx="825867"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a:latin typeface="Helvetica" charset="0"/>
              </a:rPr>
              <a:t>rdf:type</a:t>
            </a:r>
            <a:endParaRPr lang="fr-FR" sz="1350"/>
          </a:p>
        </p:txBody>
      </p:sp>
      <p:sp>
        <p:nvSpPr>
          <p:cNvPr id="14" name="Oval 11"/>
          <p:cNvSpPr>
            <a:spLocks noChangeArrowheads="1"/>
          </p:cNvSpPr>
          <p:nvPr/>
        </p:nvSpPr>
        <p:spPr bwMode="auto">
          <a:xfrm>
            <a:off x="2571750" y="4229100"/>
            <a:ext cx="1200150" cy="400050"/>
          </a:xfrm>
          <a:prstGeom prst="ellipse">
            <a:avLst/>
          </a:prstGeom>
          <a:solidFill>
            <a:srgbClr val="FFFAB8"/>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fr-FR" sz="1500" dirty="0">
                <a:latin typeface="Helvetica" charset="0"/>
              </a:rPr>
              <a:t>ex:d97.doc</a:t>
            </a:r>
            <a:endParaRPr lang="fr-FR" sz="1350" dirty="0"/>
          </a:p>
        </p:txBody>
      </p:sp>
      <p:cxnSp>
        <p:nvCxnSpPr>
          <p:cNvPr id="15" name="AutoShape 12"/>
          <p:cNvCxnSpPr>
            <a:cxnSpLocks noChangeShapeType="1"/>
            <a:stCxn id="14" idx="0"/>
            <a:endCxn id="8" idx="3"/>
          </p:cNvCxnSpPr>
          <p:nvPr/>
        </p:nvCxnSpPr>
        <p:spPr bwMode="auto">
          <a:xfrm flipV="1">
            <a:off x="3171825" y="3811191"/>
            <a:ext cx="883444" cy="417909"/>
          </a:xfrm>
          <a:prstGeom prst="straightConnector1">
            <a:avLst/>
          </a:prstGeom>
          <a:noFill/>
          <a:ln w="28575" cmpd="sng">
            <a:solidFill>
              <a:srgbClr val="0000FF"/>
            </a:solidFill>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6" name="Text Box 13"/>
          <p:cNvSpPr txBox="1">
            <a:spLocks noChangeArrowheads="1"/>
          </p:cNvSpPr>
          <p:nvPr/>
        </p:nvSpPr>
        <p:spPr bwMode="auto">
          <a:xfrm>
            <a:off x="3600451" y="4057650"/>
            <a:ext cx="825867"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500">
                <a:latin typeface="Helvetica" charset="0"/>
              </a:rPr>
              <a:t>rdf:type</a:t>
            </a:r>
            <a:endParaRPr lang="fr-FR" sz="1350"/>
          </a:p>
        </p:txBody>
      </p:sp>
    </p:spTree>
    <p:extLst>
      <p:ext uri="{BB962C8B-B14F-4D97-AF65-F5344CB8AC3E}">
        <p14:creationId xmlns:p14="http://schemas.microsoft.com/office/powerpoint/2010/main" val="252519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Multi-classification is allowed</a:t>
            </a:r>
          </a:p>
        </p:txBody>
      </p:sp>
      <p:sp>
        <p:nvSpPr>
          <p:cNvPr id="3" name="Content Placeholder 2"/>
          <p:cNvSpPr>
            <a:spLocks noGrp="1"/>
          </p:cNvSpPr>
          <p:nvPr>
            <p:ph idx="1"/>
          </p:nvPr>
        </p:nvSpPr>
        <p:spPr>
          <a:xfrm>
            <a:off x="457200" y="932702"/>
            <a:ext cx="7200900" cy="972378"/>
          </a:xfrm>
        </p:spPr>
        <p:txBody>
          <a:bodyPr/>
          <a:lstStyle/>
          <a:p>
            <a:pPr marL="0" indent="0">
              <a:buNone/>
            </a:pPr>
            <a:r>
              <a:rPr lang="en-US" dirty="0"/>
              <a:t>An object may be an instance of several classes</a:t>
            </a:r>
          </a:p>
        </p:txBody>
      </p:sp>
      <p:sp>
        <p:nvSpPr>
          <p:cNvPr id="4" name="Date Placeholder 3"/>
          <p:cNvSpPr>
            <a:spLocks noGrp="1"/>
          </p:cNvSpPr>
          <p:nvPr>
            <p:ph type="dt" sz="half" idx="10"/>
          </p:nvPr>
        </p:nvSpPr>
        <p:spPr/>
        <p:txBody>
          <a:bodyPr/>
          <a:lstStyle/>
          <a:p>
            <a:r>
              <a:rPr lang="fr-CH"/>
              <a:t>Université de Genève - G. Falquet</a:t>
            </a:r>
            <a:endParaRPr lang="en-US"/>
          </a:p>
        </p:txBody>
      </p:sp>
      <p:sp>
        <p:nvSpPr>
          <p:cNvPr id="5" name="Footer Placeholder 4"/>
          <p:cNvSpPr>
            <a:spLocks noGrp="1"/>
          </p:cNvSpPr>
          <p:nvPr>
            <p:ph type="ftr" sz="quarter" idx="11"/>
          </p:nvPr>
        </p:nvSpPr>
        <p:spPr/>
        <p:txBody>
          <a:bodyPr/>
          <a:lstStyle/>
          <a:p>
            <a:r>
              <a:rPr lang="en-US"/>
              <a:t>RDFS</a:t>
            </a:r>
          </a:p>
        </p:txBody>
      </p:sp>
      <p:sp>
        <p:nvSpPr>
          <p:cNvPr id="6" name="Slide Number Placeholder 5"/>
          <p:cNvSpPr>
            <a:spLocks noGrp="1"/>
          </p:cNvSpPr>
          <p:nvPr>
            <p:ph type="sldNum" sz="quarter" idx="12"/>
          </p:nvPr>
        </p:nvSpPr>
        <p:spPr/>
        <p:txBody>
          <a:bodyPr/>
          <a:lstStyle/>
          <a:p>
            <a:fld id="{3EE69ED5-8993-1341-80BA-61547B2BEEE6}" type="slidenum">
              <a:rPr lang="en-US" smtClean="0"/>
              <a:t>5</a:t>
            </a:fld>
            <a:endParaRPr lang="en-US"/>
          </a:p>
        </p:txBody>
      </p:sp>
      <p:sp>
        <p:nvSpPr>
          <p:cNvPr id="8" name="Oval 5"/>
          <p:cNvSpPr>
            <a:spLocks noChangeArrowheads="1"/>
          </p:cNvSpPr>
          <p:nvPr/>
        </p:nvSpPr>
        <p:spPr bwMode="auto">
          <a:xfrm>
            <a:off x="7835747" y="1441860"/>
            <a:ext cx="1193564" cy="359588"/>
          </a:xfrm>
          <a:prstGeom prst="ellipse">
            <a:avLst/>
          </a:prstGeom>
          <a:solidFill>
            <a:srgbClr val="FFFAB8"/>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fr-FR" sz="1100" dirty="0" err="1">
                <a:latin typeface="Helvetica" charset="0"/>
              </a:rPr>
              <a:t>ex:Article</a:t>
            </a:r>
            <a:endParaRPr lang="fr-FR" sz="1050" dirty="0"/>
          </a:p>
        </p:txBody>
      </p:sp>
      <p:sp>
        <p:nvSpPr>
          <p:cNvPr id="9" name="Oval 6"/>
          <p:cNvSpPr>
            <a:spLocks noChangeArrowheads="1"/>
          </p:cNvSpPr>
          <p:nvPr/>
        </p:nvSpPr>
        <p:spPr bwMode="auto">
          <a:xfrm>
            <a:off x="6192932" y="2590813"/>
            <a:ext cx="1145614" cy="279680"/>
          </a:xfrm>
          <a:prstGeom prst="ellipse">
            <a:avLst/>
          </a:prstGeom>
          <a:solidFill>
            <a:srgbClr val="FFFAB8"/>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fr-FR" sz="1100" dirty="0">
                <a:latin typeface="Helvetica" charset="0"/>
              </a:rPr>
              <a:t>ex:doc23.doc</a:t>
            </a:r>
            <a:endParaRPr lang="fr-FR" sz="1050" dirty="0"/>
          </a:p>
        </p:txBody>
      </p:sp>
      <p:cxnSp>
        <p:nvCxnSpPr>
          <p:cNvPr id="11" name="AutoShape 8"/>
          <p:cNvCxnSpPr>
            <a:cxnSpLocks noChangeShapeType="1"/>
            <a:stCxn id="9" idx="7"/>
            <a:endCxn id="8" idx="4"/>
          </p:cNvCxnSpPr>
          <p:nvPr/>
        </p:nvCxnSpPr>
        <p:spPr bwMode="auto">
          <a:xfrm flipV="1">
            <a:off x="7170775" y="1801448"/>
            <a:ext cx="1261754" cy="830323"/>
          </a:xfrm>
          <a:prstGeom prst="straightConnector1">
            <a:avLst/>
          </a:prstGeom>
          <a:noFill/>
          <a:ln w="28575" cmpd="sng">
            <a:solidFill>
              <a:srgbClr val="0000FF"/>
            </a:solidFill>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 name="Text Box 9"/>
          <p:cNvSpPr txBox="1">
            <a:spLocks noChangeArrowheads="1"/>
          </p:cNvSpPr>
          <p:nvPr/>
        </p:nvSpPr>
        <p:spPr bwMode="auto">
          <a:xfrm>
            <a:off x="4948052" y="2047888"/>
            <a:ext cx="907748"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fr-FR" sz="1100" dirty="0" err="1">
                <a:latin typeface="Helvetica" charset="0"/>
              </a:rPr>
              <a:t>rdf:type</a:t>
            </a:r>
            <a:endParaRPr lang="fr-FR" sz="1050" dirty="0"/>
          </a:p>
        </p:txBody>
      </p:sp>
      <p:sp>
        <p:nvSpPr>
          <p:cNvPr id="13" name="Text Box 10"/>
          <p:cNvSpPr txBox="1">
            <a:spLocks noChangeArrowheads="1"/>
          </p:cNvSpPr>
          <p:nvPr/>
        </p:nvSpPr>
        <p:spPr bwMode="auto">
          <a:xfrm>
            <a:off x="7634102" y="2162188"/>
            <a:ext cx="707465"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fr-FR" sz="1100" dirty="0" err="1">
                <a:latin typeface="Helvetica" charset="0"/>
              </a:rPr>
              <a:t>rdf:type</a:t>
            </a:r>
            <a:endParaRPr lang="fr-FR" sz="1050" dirty="0"/>
          </a:p>
        </p:txBody>
      </p:sp>
      <p:cxnSp>
        <p:nvCxnSpPr>
          <p:cNvPr id="15" name="AutoShape 12"/>
          <p:cNvCxnSpPr>
            <a:cxnSpLocks noChangeShapeType="1"/>
            <a:stCxn id="9" idx="1"/>
            <a:endCxn id="22" idx="4"/>
          </p:cNvCxnSpPr>
          <p:nvPr/>
        </p:nvCxnSpPr>
        <p:spPr bwMode="auto">
          <a:xfrm flipH="1" flipV="1">
            <a:off x="5621406" y="1799420"/>
            <a:ext cx="739297" cy="832351"/>
          </a:xfrm>
          <a:prstGeom prst="straightConnector1">
            <a:avLst/>
          </a:prstGeom>
          <a:noFill/>
          <a:ln w="28575" cmpd="sng">
            <a:solidFill>
              <a:srgbClr val="0000FF"/>
            </a:solidFill>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2" name="Oval 5"/>
          <p:cNvSpPr>
            <a:spLocks noChangeArrowheads="1"/>
          </p:cNvSpPr>
          <p:nvPr/>
        </p:nvSpPr>
        <p:spPr bwMode="auto">
          <a:xfrm>
            <a:off x="4869902" y="1439832"/>
            <a:ext cx="1503007" cy="359588"/>
          </a:xfrm>
          <a:prstGeom prst="ellipse">
            <a:avLst/>
          </a:prstGeom>
          <a:solidFill>
            <a:srgbClr val="FFFAB8"/>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fr-FR" sz="1100" dirty="0" err="1">
                <a:latin typeface="Helvetica" charset="0"/>
              </a:rPr>
              <a:t>ex:ResearchOutput</a:t>
            </a:r>
            <a:endParaRPr lang="fr-FR" sz="1050" dirty="0"/>
          </a:p>
        </p:txBody>
      </p:sp>
      <p:sp>
        <p:nvSpPr>
          <p:cNvPr id="37" name="Oval 5"/>
          <p:cNvSpPr>
            <a:spLocks noChangeArrowheads="1"/>
          </p:cNvSpPr>
          <p:nvPr/>
        </p:nvSpPr>
        <p:spPr bwMode="auto">
          <a:xfrm>
            <a:off x="6428893" y="1383832"/>
            <a:ext cx="1193564" cy="359588"/>
          </a:xfrm>
          <a:prstGeom prst="ellipse">
            <a:avLst/>
          </a:prstGeom>
          <a:solidFill>
            <a:srgbClr val="FFFAB8"/>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fr-FR" sz="1100" dirty="0" err="1">
                <a:latin typeface="Helvetica" charset="0"/>
              </a:rPr>
              <a:t>ex:Document</a:t>
            </a:r>
            <a:endParaRPr lang="fr-FR" sz="1050" dirty="0"/>
          </a:p>
        </p:txBody>
      </p:sp>
      <p:cxnSp>
        <p:nvCxnSpPr>
          <p:cNvPr id="38" name="AutoShape 12"/>
          <p:cNvCxnSpPr>
            <a:cxnSpLocks noChangeShapeType="1"/>
            <a:stCxn id="9" idx="0"/>
            <a:endCxn id="37" idx="4"/>
          </p:cNvCxnSpPr>
          <p:nvPr/>
        </p:nvCxnSpPr>
        <p:spPr bwMode="auto">
          <a:xfrm flipV="1">
            <a:off x="6765739" y="1743420"/>
            <a:ext cx="259936" cy="847393"/>
          </a:xfrm>
          <a:prstGeom prst="straightConnector1">
            <a:avLst/>
          </a:prstGeom>
          <a:noFill/>
          <a:ln w="28575" cmpd="sng">
            <a:solidFill>
              <a:srgbClr val="0000FF"/>
            </a:solidFill>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Text Box 13"/>
          <p:cNvSpPr txBox="1">
            <a:spLocks noChangeArrowheads="1"/>
          </p:cNvSpPr>
          <p:nvPr/>
        </p:nvSpPr>
        <p:spPr bwMode="auto">
          <a:xfrm>
            <a:off x="6402651" y="2055333"/>
            <a:ext cx="69557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fr-FR" sz="1100" dirty="0" err="1">
                <a:latin typeface="Helvetica" charset="0"/>
              </a:rPr>
              <a:t>rdf:type</a:t>
            </a:r>
            <a:endParaRPr lang="fr-FR" sz="1050" dirty="0"/>
          </a:p>
        </p:txBody>
      </p:sp>
      <p:sp>
        <p:nvSpPr>
          <p:cNvPr id="19" name="TextBox 18">
            <a:extLst>
              <a:ext uri="{FF2B5EF4-FFF2-40B4-BE49-F238E27FC236}">
                <a16:creationId xmlns:a16="http://schemas.microsoft.com/office/drawing/2014/main" id="{D15B3DB4-6341-3847-8C1D-1E66FD6D5FED}"/>
              </a:ext>
            </a:extLst>
          </p:cNvPr>
          <p:cNvSpPr txBox="1"/>
          <p:nvPr/>
        </p:nvSpPr>
        <p:spPr>
          <a:xfrm>
            <a:off x="990600" y="3098218"/>
            <a:ext cx="5562600" cy="1354217"/>
          </a:xfrm>
          <a:prstGeom prst="rect">
            <a:avLst/>
          </a:prstGeom>
          <a:solidFill>
            <a:srgbClr val="FBFB97"/>
          </a:solidFill>
        </p:spPr>
        <p:txBody>
          <a:bodyPr wrap="square" rtlCol="0">
            <a:spAutoFit/>
          </a:bodyPr>
          <a:lstStyle/>
          <a:p>
            <a:r>
              <a:rPr lang="en-US" sz="1600" dirty="0" err="1">
                <a:latin typeface="CMU Sans Serif" panose="02000603000000000000" pitchFamily="2" charset="0"/>
                <a:ea typeface="CMU Sans Serif" panose="02000603000000000000" pitchFamily="2" charset="0"/>
                <a:cs typeface="CMU Sans Serif" panose="02000603000000000000" pitchFamily="2" charset="0"/>
              </a:rPr>
              <a:t>ex:ResearchOutput</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b="1" dirty="0">
                <a:solidFill>
                  <a:srgbClr val="31B800"/>
                </a:solidFill>
                <a:latin typeface="CMU Sans Serif" panose="02000603000000000000" pitchFamily="2" charset="0"/>
                <a:ea typeface="CMU Sans Serif" panose="02000603000000000000" pitchFamily="2" charset="0"/>
                <a:cs typeface="CMU Sans Serif" panose="02000603000000000000" pitchFamily="2" charset="0"/>
              </a:rPr>
              <a:t>a</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b="1" dirty="0" err="1">
                <a:solidFill>
                  <a:srgbClr val="31B800"/>
                </a:solidFill>
                <a:latin typeface="CMU Sans Serif" panose="02000603000000000000" pitchFamily="2" charset="0"/>
                <a:ea typeface="CMU Sans Serif" panose="02000603000000000000" pitchFamily="2" charset="0"/>
                <a:cs typeface="CMU Sans Serif" panose="02000603000000000000" pitchFamily="2" charset="0"/>
              </a:rPr>
              <a:t>rdfs:Class</a:t>
            </a:r>
            <a:r>
              <a:rPr lang="en-US" sz="1600" dirty="0">
                <a:latin typeface="CMU Sans Serif" panose="02000603000000000000" pitchFamily="2" charset="0"/>
                <a:ea typeface="CMU Sans Serif" panose="02000603000000000000" pitchFamily="2" charset="0"/>
                <a:cs typeface="CMU Sans Serif" panose="02000603000000000000" pitchFamily="2" charset="0"/>
              </a:rPr>
              <a:t>.</a:t>
            </a:r>
          </a:p>
          <a:p>
            <a:r>
              <a:rPr lang="en-US" sz="1600" dirty="0" err="1">
                <a:latin typeface="CMU Sans Serif" panose="02000603000000000000" pitchFamily="2" charset="0"/>
                <a:ea typeface="CMU Sans Serif" panose="02000603000000000000" pitchFamily="2" charset="0"/>
                <a:cs typeface="CMU Sans Serif" panose="02000603000000000000" pitchFamily="2" charset="0"/>
              </a:rPr>
              <a:t>ex:Document</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b="1" dirty="0">
                <a:solidFill>
                  <a:srgbClr val="31B800"/>
                </a:solidFill>
                <a:latin typeface="CMU Sans Serif" panose="02000603000000000000" pitchFamily="2" charset="0"/>
                <a:ea typeface="CMU Sans Serif" panose="02000603000000000000" pitchFamily="2" charset="0"/>
                <a:cs typeface="CMU Sans Serif" panose="02000603000000000000" pitchFamily="2" charset="0"/>
              </a:rPr>
              <a:t>a</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b="1" dirty="0" err="1">
                <a:solidFill>
                  <a:srgbClr val="31B800"/>
                </a:solidFill>
                <a:latin typeface="CMU Sans Serif" panose="02000603000000000000" pitchFamily="2" charset="0"/>
                <a:ea typeface="CMU Sans Serif" panose="02000603000000000000" pitchFamily="2" charset="0"/>
                <a:cs typeface="CMU Sans Serif" panose="02000603000000000000" pitchFamily="2" charset="0"/>
              </a:rPr>
              <a:t>rdfs:Class</a:t>
            </a:r>
            <a:r>
              <a:rPr lang="en-US" sz="1600" dirty="0">
                <a:latin typeface="CMU Sans Serif" panose="02000603000000000000" pitchFamily="2" charset="0"/>
                <a:ea typeface="CMU Sans Serif" panose="02000603000000000000" pitchFamily="2" charset="0"/>
                <a:cs typeface="CMU Sans Serif" panose="02000603000000000000" pitchFamily="2" charset="0"/>
              </a:rPr>
              <a:t>.</a:t>
            </a:r>
          </a:p>
          <a:p>
            <a:r>
              <a:rPr lang="en-US" sz="1600" dirty="0" err="1">
                <a:latin typeface="CMU Sans Serif" panose="02000603000000000000" pitchFamily="2" charset="0"/>
                <a:ea typeface="CMU Sans Serif" panose="02000603000000000000" pitchFamily="2" charset="0"/>
                <a:cs typeface="CMU Sans Serif" panose="02000603000000000000" pitchFamily="2" charset="0"/>
              </a:rPr>
              <a:t>ex:Article</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b="1" dirty="0">
                <a:solidFill>
                  <a:srgbClr val="31B800"/>
                </a:solidFill>
                <a:latin typeface="CMU Sans Serif" panose="02000603000000000000" pitchFamily="2" charset="0"/>
                <a:ea typeface="CMU Sans Serif" panose="02000603000000000000" pitchFamily="2" charset="0"/>
                <a:cs typeface="CMU Sans Serif" panose="02000603000000000000" pitchFamily="2" charset="0"/>
              </a:rPr>
              <a:t>a</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b="1" dirty="0" err="1">
                <a:solidFill>
                  <a:srgbClr val="31B800"/>
                </a:solidFill>
                <a:latin typeface="CMU Sans Serif" panose="02000603000000000000" pitchFamily="2" charset="0"/>
                <a:ea typeface="CMU Sans Serif" panose="02000603000000000000" pitchFamily="2" charset="0"/>
                <a:cs typeface="CMU Sans Serif" panose="02000603000000000000" pitchFamily="2" charset="0"/>
              </a:rPr>
              <a:t>rdfs:Class</a:t>
            </a:r>
            <a:r>
              <a:rPr lang="en-US" sz="1600" dirty="0">
                <a:latin typeface="CMU Sans Serif" panose="02000603000000000000" pitchFamily="2" charset="0"/>
                <a:ea typeface="CMU Sans Serif" panose="02000603000000000000" pitchFamily="2" charset="0"/>
                <a:cs typeface="CMU Sans Serif" panose="02000603000000000000" pitchFamily="2" charset="0"/>
              </a:rPr>
              <a:t>.</a:t>
            </a:r>
          </a:p>
          <a:p>
            <a:endParaRPr lang="en-US" sz="1600" dirty="0">
              <a:latin typeface="CMU Sans Serif" panose="02000603000000000000" pitchFamily="2" charset="0"/>
              <a:ea typeface="CMU Sans Serif" panose="02000603000000000000" pitchFamily="2" charset="0"/>
              <a:cs typeface="CMU Sans Serif" panose="02000603000000000000" pitchFamily="2" charset="0"/>
            </a:endParaRPr>
          </a:p>
          <a:p>
            <a:r>
              <a:rPr lang="en-US" sz="1600" dirty="0">
                <a:latin typeface="CMU Sans Serif" panose="02000603000000000000" pitchFamily="2" charset="0"/>
                <a:ea typeface="CMU Sans Serif" panose="02000603000000000000" pitchFamily="2" charset="0"/>
                <a:cs typeface="CMU Sans Serif" panose="02000603000000000000" pitchFamily="2" charset="0"/>
              </a:rPr>
              <a:t>ex:doc23.doc </a:t>
            </a:r>
            <a:r>
              <a:rPr lang="en-US" sz="1600" b="1" dirty="0">
                <a:solidFill>
                  <a:srgbClr val="31B800"/>
                </a:solidFill>
                <a:latin typeface="CMU Sans Serif" panose="02000603000000000000" pitchFamily="2" charset="0"/>
                <a:ea typeface="CMU Sans Serif" panose="02000603000000000000" pitchFamily="2" charset="0"/>
                <a:cs typeface="CMU Sans Serif" panose="02000603000000000000" pitchFamily="2" charset="0"/>
              </a:rPr>
              <a:t>a</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dirty="0" err="1">
                <a:latin typeface="CMU Sans Serif" panose="02000603000000000000" pitchFamily="2" charset="0"/>
                <a:ea typeface="CMU Sans Serif" panose="02000603000000000000" pitchFamily="2" charset="0"/>
                <a:cs typeface="CMU Sans Serif" panose="02000603000000000000" pitchFamily="2" charset="0"/>
              </a:rPr>
              <a:t>ex:ResearchOutput</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dirty="0" err="1">
                <a:latin typeface="CMU Sans Serif" panose="02000603000000000000" pitchFamily="2" charset="0"/>
                <a:ea typeface="CMU Sans Serif" panose="02000603000000000000" pitchFamily="2" charset="0"/>
                <a:cs typeface="CMU Sans Serif" panose="02000603000000000000" pitchFamily="2" charset="0"/>
              </a:rPr>
              <a:t>ex:Document</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dirty="0" err="1">
                <a:latin typeface="CMU Sans Serif" panose="02000603000000000000" pitchFamily="2" charset="0"/>
                <a:ea typeface="CMU Sans Serif" panose="02000603000000000000" pitchFamily="2" charset="0"/>
                <a:cs typeface="CMU Sans Serif" panose="02000603000000000000" pitchFamily="2" charset="0"/>
              </a:rPr>
              <a:t>ex:Article</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p>
        </p:txBody>
      </p:sp>
    </p:spTree>
    <p:extLst>
      <p:ext uri="{BB962C8B-B14F-4D97-AF65-F5344CB8AC3E}">
        <p14:creationId xmlns:p14="http://schemas.microsoft.com/office/powerpoint/2010/main" val="159772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Structuring the classes : </a:t>
            </a:r>
            <a:r>
              <a:rPr lang="en-US" dirty="0" err="1"/>
              <a:t>subClassOf</a:t>
            </a:r>
            <a:endParaRPr lang="en-US" dirty="0"/>
          </a:p>
        </p:txBody>
      </p:sp>
      <p:sp>
        <p:nvSpPr>
          <p:cNvPr id="3" name="Content Placeholder 2"/>
          <p:cNvSpPr>
            <a:spLocks noGrp="1"/>
          </p:cNvSpPr>
          <p:nvPr>
            <p:ph idx="1"/>
          </p:nvPr>
        </p:nvSpPr>
        <p:spPr>
          <a:xfrm>
            <a:off x="877078" y="932703"/>
            <a:ext cx="6781022" cy="1623886"/>
          </a:xfrm>
        </p:spPr>
        <p:txBody>
          <a:bodyPr>
            <a:normAutofit/>
          </a:bodyPr>
          <a:lstStyle/>
          <a:p>
            <a:endParaRPr lang="en-US" dirty="0"/>
          </a:p>
          <a:p>
            <a:r>
              <a:rPr lang="en-US" dirty="0"/>
              <a:t>To better understand the world, organize the classes in a generic/specific hierarchy</a:t>
            </a:r>
          </a:p>
          <a:p>
            <a:endParaRPr lang="en-US" dirty="0"/>
          </a:p>
          <a:p>
            <a:r>
              <a:rPr lang="en-US" dirty="0"/>
              <a:t>A class C is a subclass of D if every instance of C is also an instance of D</a:t>
            </a:r>
          </a:p>
          <a:p>
            <a:endParaRPr lang="en-US" dirty="0"/>
          </a:p>
        </p:txBody>
      </p:sp>
      <p:sp>
        <p:nvSpPr>
          <p:cNvPr id="4" name="Date Placeholder 3"/>
          <p:cNvSpPr>
            <a:spLocks noGrp="1"/>
          </p:cNvSpPr>
          <p:nvPr>
            <p:ph type="dt" sz="half" idx="10"/>
          </p:nvPr>
        </p:nvSpPr>
        <p:spPr/>
        <p:txBody>
          <a:bodyPr/>
          <a:lstStyle/>
          <a:p>
            <a:r>
              <a:rPr lang="fr-CH"/>
              <a:t>Université de Genève - G. Falquet</a:t>
            </a:r>
            <a:endParaRPr lang="en-US"/>
          </a:p>
        </p:txBody>
      </p:sp>
      <p:sp>
        <p:nvSpPr>
          <p:cNvPr id="5" name="Footer Placeholder 4"/>
          <p:cNvSpPr>
            <a:spLocks noGrp="1"/>
          </p:cNvSpPr>
          <p:nvPr>
            <p:ph type="ftr" sz="quarter" idx="11"/>
          </p:nvPr>
        </p:nvSpPr>
        <p:spPr/>
        <p:txBody>
          <a:bodyPr/>
          <a:lstStyle/>
          <a:p>
            <a:r>
              <a:rPr lang="en-US"/>
              <a:t>RDFS</a:t>
            </a:r>
          </a:p>
        </p:txBody>
      </p:sp>
      <p:sp>
        <p:nvSpPr>
          <p:cNvPr id="6" name="Slide Number Placeholder 5"/>
          <p:cNvSpPr>
            <a:spLocks noGrp="1"/>
          </p:cNvSpPr>
          <p:nvPr>
            <p:ph type="sldNum" sz="quarter" idx="12"/>
          </p:nvPr>
        </p:nvSpPr>
        <p:spPr/>
        <p:txBody>
          <a:bodyPr/>
          <a:lstStyle/>
          <a:p>
            <a:fld id="{3EE69ED5-8993-1341-80BA-61547B2BEEE6}" type="slidenum">
              <a:rPr lang="en-US" smtClean="0"/>
              <a:t>6</a:t>
            </a:fld>
            <a:endParaRPr lang="en-US"/>
          </a:p>
        </p:txBody>
      </p:sp>
      <p:sp>
        <p:nvSpPr>
          <p:cNvPr id="7" name="TextBox 6">
            <a:extLst>
              <a:ext uri="{FF2B5EF4-FFF2-40B4-BE49-F238E27FC236}">
                <a16:creationId xmlns:a16="http://schemas.microsoft.com/office/drawing/2014/main" id="{03E35252-275B-5C4F-B72A-145EA9A0B16B}"/>
              </a:ext>
            </a:extLst>
          </p:cNvPr>
          <p:cNvSpPr txBox="1"/>
          <p:nvPr/>
        </p:nvSpPr>
        <p:spPr>
          <a:xfrm>
            <a:off x="2436845" y="2836961"/>
            <a:ext cx="5562600" cy="1323439"/>
          </a:xfrm>
          <a:prstGeom prst="rect">
            <a:avLst/>
          </a:prstGeom>
          <a:solidFill>
            <a:srgbClr val="FBFB97"/>
          </a:solidFill>
        </p:spPr>
        <p:txBody>
          <a:bodyPr wrap="square" rtlCol="0">
            <a:spAutoFit/>
          </a:bodyPr>
          <a:lstStyle/>
          <a:p>
            <a:r>
              <a:rPr lang="en-US" sz="1600" dirty="0" err="1">
                <a:latin typeface="CMU Sans Serif" panose="02000603000000000000" pitchFamily="2" charset="0"/>
                <a:ea typeface="CMU Sans Serif" panose="02000603000000000000" pitchFamily="2" charset="0"/>
                <a:cs typeface="CMU Sans Serif" panose="02000603000000000000" pitchFamily="2" charset="0"/>
              </a:rPr>
              <a:t>ex:Document</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b="1" dirty="0">
                <a:solidFill>
                  <a:srgbClr val="31B800"/>
                </a:solidFill>
                <a:latin typeface="CMU Sans Serif" panose="02000603000000000000" pitchFamily="2" charset="0"/>
                <a:ea typeface="CMU Sans Serif" panose="02000603000000000000" pitchFamily="2" charset="0"/>
                <a:cs typeface="CMU Sans Serif" panose="02000603000000000000" pitchFamily="2" charset="0"/>
              </a:rPr>
              <a:t>a</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b="1" dirty="0" err="1">
                <a:solidFill>
                  <a:srgbClr val="31B800"/>
                </a:solidFill>
                <a:latin typeface="CMU Sans Serif" panose="02000603000000000000" pitchFamily="2" charset="0"/>
                <a:ea typeface="CMU Sans Serif" panose="02000603000000000000" pitchFamily="2" charset="0"/>
                <a:cs typeface="CMU Sans Serif" panose="02000603000000000000" pitchFamily="2" charset="0"/>
              </a:rPr>
              <a:t>rdfs:Class</a:t>
            </a:r>
            <a:r>
              <a:rPr lang="en-US" sz="1600" dirty="0">
                <a:latin typeface="CMU Sans Serif" panose="02000603000000000000" pitchFamily="2" charset="0"/>
                <a:ea typeface="CMU Sans Serif" panose="02000603000000000000" pitchFamily="2" charset="0"/>
                <a:cs typeface="CMU Sans Serif" panose="02000603000000000000" pitchFamily="2" charset="0"/>
              </a:rPr>
              <a:t>.</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dirty="0" err="1">
                <a:latin typeface="CMU Sans Serif" panose="02000603000000000000" pitchFamily="2" charset="0"/>
                <a:ea typeface="CMU Sans Serif" panose="02000603000000000000" pitchFamily="2" charset="0"/>
                <a:cs typeface="CMU Sans Serif" panose="02000603000000000000" pitchFamily="2" charset="0"/>
              </a:rPr>
              <a:t>ex:Article</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b="1" dirty="0">
                <a:solidFill>
                  <a:srgbClr val="31B800"/>
                </a:solidFill>
                <a:latin typeface="CMU Sans Serif" panose="02000603000000000000" pitchFamily="2" charset="0"/>
                <a:ea typeface="CMU Sans Serif" panose="02000603000000000000" pitchFamily="2" charset="0"/>
                <a:cs typeface="CMU Sans Serif" panose="02000603000000000000" pitchFamily="2" charset="0"/>
              </a:rPr>
              <a:t>a</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b="1" dirty="0" err="1">
                <a:solidFill>
                  <a:srgbClr val="31B800"/>
                </a:solidFill>
                <a:latin typeface="CMU Sans Serif" panose="02000603000000000000" pitchFamily="2" charset="0"/>
                <a:ea typeface="CMU Sans Serif" panose="02000603000000000000" pitchFamily="2" charset="0"/>
                <a:cs typeface="CMU Sans Serif" panose="02000603000000000000" pitchFamily="2" charset="0"/>
              </a:rPr>
              <a:t>rdfs:Class</a:t>
            </a:r>
            <a:r>
              <a:rPr lang="en-US" sz="1600" b="1" dirty="0">
                <a:solidFill>
                  <a:srgbClr val="31B800"/>
                </a:solidFill>
                <a:latin typeface="CMU Sans Serif" panose="02000603000000000000" pitchFamily="2" charset="0"/>
                <a:ea typeface="CMU Sans Serif" panose="02000603000000000000" pitchFamily="2" charset="0"/>
                <a:cs typeface="CMU Sans Serif" panose="02000603000000000000" pitchFamily="2" charset="0"/>
              </a:rPr>
              <a:t> </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b="1" dirty="0" err="1">
                <a:solidFill>
                  <a:srgbClr val="31B800"/>
                </a:solidFill>
                <a:latin typeface="CMU Sans Serif" panose="02000603000000000000" pitchFamily="2" charset="0"/>
                <a:ea typeface="CMU Sans Serif" panose="02000603000000000000" pitchFamily="2" charset="0"/>
                <a:cs typeface="CMU Sans Serif" panose="02000603000000000000" pitchFamily="2" charset="0"/>
              </a:rPr>
              <a:t>rdfs:subClassOf</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dirty="0" err="1">
                <a:latin typeface="CMU Sans Serif" panose="02000603000000000000" pitchFamily="2" charset="0"/>
                <a:ea typeface="CMU Sans Serif" panose="02000603000000000000" pitchFamily="2" charset="0"/>
                <a:cs typeface="CMU Sans Serif" panose="02000603000000000000" pitchFamily="2" charset="0"/>
              </a:rPr>
              <a:t>ex:Document</a:t>
            </a:r>
            <a:endParaRPr lang="en-US" sz="1600" dirty="0">
              <a:latin typeface="CMU Sans Serif" panose="02000603000000000000" pitchFamily="2" charset="0"/>
              <a:ea typeface="CMU Sans Serif" panose="02000603000000000000" pitchFamily="2" charset="0"/>
              <a:cs typeface="CMU Sans Serif" panose="02000603000000000000" pitchFamily="2" charset="0"/>
            </a:endParaRPr>
          </a:p>
          <a:p>
            <a:endParaRPr lang="en-US" sz="1600" dirty="0">
              <a:latin typeface="CMU Sans Serif" panose="02000603000000000000" pitchFamily="2" charset="0"/>
              <a:ea typeface="CMU Sans Serif" panose="02000603000000000000" pitchFamily="2" charset="0"/>
              <a:cs typeface="CMU Sans Serif" panose="02000603000000000000" pitchFamily="2" charset="0"/>
            </a:endParaRPr>
          </a:p>
          <a:p>
            <a:r>
              <a:rPr lang="en-US" sz="1600" dirty="0">
                <a:latin typeface="CMU Sans Serif" panose="02000603000000000000" pitchFamily="2" charset="0"/>
                <a:ea typeface="CMU Sans Serif" panose="02000603000000000000" pitchFamily="2" charset="0"/>
                <a:cs typeface="CMU Sans Serif" panose="02000603000000000000" pitchFamily="2" charset="0"/>
              </a:rPr>
              <a:t>ex:paper23.html </a:t>
            </a:r>
            <a:r>
              <a:rPr lang="en-US" sz="1600" b="1" dirty="0">
                <a:solidFill>
                  <a:srgbClr val="31B800"/>
                </a:solidFill>
                <a:latin typeface="CMU Sans Serif" panose="02000603000000000000" pitchFamily="2" charset="0"/>
                <a:ea typeface="CMU Sans Serif" panose="02000603000000000000" pitchFamily="2" charset="0"/>
                <a:cs typeface="CMU Sans Serif" panose="02000603000000000000" pitchFamily="2" charset="0"/>
              </a:rPr>
              <a:t>a</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dirty="0" err="1">
                <a:latin typeface="CMU Sans Serif" panose="02000603000000000000" pitchFamily="2" charset="0"/>
                <a:ea typeface="CMU Sans Serif" panose="02000603000000000000" pitchFamily="2" charset="0"/>
                <a:cs typeface="CMU Sans Serif" panose="02000603000000000000" pitchFamily="2" charset="0"/>
              </a:rPr>
              <a:t>ex:Article</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ex:report09-12 </a:t>
            </a:r>
            <a:r>
              <a:rPr lang="en-US" sz="1600" b="1" dirty="0">
                <a:solidFill>
                  <a:srgbClr val="31B800"/>
                </a:solidFill>
                <a:latin typeface="CMU Sans Serif" panose="02000603000000000000" pitchFamily="2" charset="0"/>
                <a:ea typeface="CMU Sans Serif" panose="02000603000000000000" pitchFamily="2" charset="0"/>
                <a:cs typeface="CMU Sans Serif" panose="02000603000000000000" pitchFamily="2" charset="0"/>
              </a:rPr>
              <a:t>a</a:t>
            </a:r>
            <a:r>
              <a:rPr lang="en-US" sz="1600" dirty="0">
                <a:latin typeface="CMU Sans Serif" panose="02000603000000000000" pitchFamily="2" charset="0"/>
                <a:ea typeface="CMU Sans Serif" panose="02000603000000000000" pitchFamily="2" charset="0"/>
                <a:cs typeface="CMU Sans Serif" panose="02000603000000000000" pitchFamily="2" charset="0"/>
              </a:rPr>
              <a:t> </a:t>
            </a:r>
            <a:r>
              <a:rPr lang="en-US" sz="1600" dirty="0" err="1">
                <a:latin typeface="CMU Sans Serif" panose="02000603000000000000" pitchFamily="2" charset="0"/>
                <a:ea typeface="CMU Sans Serif" panose="02000603000000000000" pitchFamily="2" charset="0"/>
                <a:cs typeface="CMU Sans Serif" panose="02000603000000000000" pitchFamily="2" charset="0"/>
              </a:rPr>
              <a:t>ex:Document</a:t>
            </a:r>
            <a:endParaRPr lang="en-US" sz="16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2683365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subClassOf</a:t>
            </a:r>
            <a:r>
              <a:rPr lang="en-US" dirty="0"/>
              <a:t> is transitive</a:t>
            </a:r>
          </a:p>
        </p:txBody>
      </p:sp>
      <p:sp>
        <p:nvSpPr>
          <p:cNvPr id="3" name="Content Placeholder 2"/>
          <p:cNvSpPr>
            <a:spLocks noGrp="1"/>
          </p:cNvSpPr>
          <p:nvPr>
            <p:ph idx="1"/>
          </p:nvPr>
        </p:nvSpPr>
        <p:spPr>
          <a:xfrm>
            <a:off x="877078" y="932702"/>
            <a:ext cx="6781022" cy="3521065"/>
          </a:xfrm>
        </p:spPr>
        <p:txBody>
          <a:bodyPr>
            <a:normAutofit/>
          </a:bodyPr>
          <a:lstStyle/>
          <a:p>
            <a:endParaRPr lang="en-US" dirty="0"/>
          </a:p>
          <a:p>
            <a:endParaRPr lang="en-US" dirty="0"/>
          </a:p>
          <a:p>
            <a:pPr marL="0" indent="0">
              <a:buNone/>
            </a:pPr>
            <a:r>
              <a:rPr lang="en-US" dirty="0"/>
              <a:t>if a graph contains </a:t>
            </a:r>
          </a:p>
          <a:p>
            <a:pPr marL="0" indent="0" algn="ctr">
              <a:buNone/>
            </a:pPr>
            <a:r>
              <a:rPr lang="en-US" dirty="0"/>
              <a:t>C </a:t>
            </a:r>
            <a:r>
              <a:rPr lang="en-US" b="1" dirty="0" err="1">
                <a:solidFill>
                  <a:srgbClr val="31B800"/>
                </a:solidFill>
              </a:rPr>
              <a:t>rdfs:subclassOf</a:t>
            </a:r>
            <a:r>
              <a:rPr lang="en-US" dirty="0"/>
              <a:t> D and D </a:t>
            </a:r>
            <a:r>
              <a:rPr lang="en-US" b="1" dirty="0" err="1">
                <a:solidFill>
                  <a:srgbClr val="31B800"/>
                </a:solidFill>
              </a:rPr>
              <a:t>rdfs:subclassOf</a:t>
            </a:r>
            <a:r>
              <a:rPr lang="en-US" dirty="0"/>
              <a:t> E </a:t>
            </a:r>
          </a:p>
          <a:p>
            <a:pPr marL="0" indent="0">
              <a:buNone/>
            </a:pPr>
            <a:r>
              <a:rPr lang="en-US" dirty="0"/>
              <a:t>one can infer </a:t>
            </a:r>
          </a:p>
          <a:p>
            <a:pPr marL="0" indent="0" algn="ctr">
              <a:buNone/>
            </a:pPr>
            <a:r>
              <a:rPr lang="en-US" dirty="0"/>
              <a:t>C </a:t>
            </a:r>
            <a:r>
              <a:rPr lang="en-US" b="1" dirty="0" err="1">
                <a:solidFill>
                  <a:srgbClr val="31B800"/>
                </a:solidFill>
              </a:rPr>
              <a:t>rdfs:subclassOf</a:t>
            </a:r>
            <a:r>
              <a:rPr lang="en-US" dirty="0"/>
              <a:t> E</a:t>
            </a:r>
          </a:p>
          <a:p>
            <a:pPr marL="0" indent="0">
              <a:buNone/>
            </a:pPr>
            <a:endParaRPr lang="en-US" dirty="0"/>
          </a:p>
          <a:p>
            <a:pPr marL="0" indent="0">
              <a:buNone/>
            </a:pPr>
            <a:endParaRPr lang="en-US" dirty="0"/>
          </a:p>
          <a:p>
            <a:pPr marL="0" indent="0">
              <a:buNone/>
            </a:pPr>
            <a:r>
              <a:rPr lang="en-US" dirty="0"/>
              <a:t>Such inferences are generally done by query or reasoning systems. </a:t>
            </a:r>
          </a:p>
          <a:p>
            <a:pPr marL="300038" lvl="1" indent="0">
              <a:buNone/>
            </a:pPr>
            <a:endParaRPr lang="en-US" dirty="0"/>
          </a:p>
        </p:txBody>
      </p:sp>
      <p:sp>
        <p:nvSpPr>
          <p:cNvPr id="4" name="Date Placeholder 3"/>
          <p:cNvSpPr>
            <a:spLocks noGrp="1"/>
          </p:cNvSpPr>
          <p:nvPr>
            <p:ph type="dt" sz="half" idx="10"/>
          </p:nvPr>
        </p:nvSpPr>
        <p:spPr/>
        <p:txBody>
          <a:bodyPr/>
          <a:lstStyle/>
          <a:p>
            <a:r>
              <a:rPr lang="fr-CH"/>
              <a:t>Université de Genève - G. Falquet</a:t>
            </a:r>
            <a:endParaRPr lang="en-US"/>
          </a:p>
        </p:txBody>
      </p:sp>
      <p:sp>
        <p:nvSpPr>
          <p:cNvPr id="5" name="Footer Placeholder 4"/>
          <p:cNvSpPr>
            <a:spLocks noGrp="1"/>
          </p:cNvSpPr>
          <p:nvPr>
            <p:ph type="ftr" sz="quarter" idx="11"/>
          </p:nvPr>
        </p:nvSpPr>
        <p:spPr/>
        <p:txBody>
          <a:bodyPr/>
          <a:lstStyle/>
          <a:p>
            <a:r>
              <a:rPr lang="en-US"/>
              <a:t>RDFS</a:t>
            </a:r>
          </a:p>
        </p:txBody>
      </p:sp>
      <p:sp>
        <p:nvSpPr>
          <p:cNvPr id="6" name="Slide Number Placeholder 5"/>
          <p:cNvSpPr>
            <a:spLocks noGrp="1"/>
          </p:cNvSpPr>
          <p:nvPr>
            <p:ph type="sldNum" sz="quarter" idx="12"/>
          </p:nvPr>
        </p:nvSpPr>
        <p:spPr/>
        <p:txBody>
          <a:bodyPr/>
          <a:lstStyle/>
          <a:p>
            <a:fld id="{3EE69ED5-8993-1341-80BA-61547B2BEEE6}" type="slidenum">
              <a:rPr lang="en-US" smtClean="0"/>
              <a:t>7</a:t>
            </a:fld>
            <a:endParaRPr lang="en-US"/>
          </a:p>
        </p:txBody>
      </p:sp>
    </p:spTree>
    <p:extLst>
      <p:ext uri="{BB962C8B-B14F-4D97-AF65-F5344CB8AC3E}">
        <p14:creationId xmlns:p14="http://schemas.microsoft.com/office/powerpoint/2010/main" val="269892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485900" y="932703"/>
            <a:ext cx="6172200" cy="594794"/>
          </a:xfrm>
        </p:spPr>
        <p:txBody>
          <a:bodyPr>
            <a:normAutofit/>
          </a:bodyPr>
          <a:lstStyle/>
          <a:p>
            <a:pPr marL="0" indent="0">
              <a:buNone/>
            </a:pPr>
            <a:r>
              <a:rPr lang="en-US" i="1" dirty="0"/>
              <a:t>every published article is an article and a publication, and an article is a document</a:t>
            </a:r>
          </a:p>
          <a:p>
            <a:endParaRPr lang="en-US" i="1" dirty="0"/>
          </a:p>
        </p:txBody>
      </p:sp>
      <p:sp>
        <p:nvSpPr>
          <p:cNvPr id="4" name="Date Placeholder 3"/>
          <p:cNvSpPr>
            <a:spLocks noGrp="1"/>
          </p:cNvSpPr>
          <p:nvPr>
            <p:ph type="dt" sz="half" idx="10"/>
          </p:nvPr>
        </p:nvSpPr>
        <p:spPr/>
        <p:txBody>
          <a:bodyPr/>
          <a:lstStyle/>
          <a:p>
            <a:r>
              <a:rPr lang="fr-CH"/>
              <a:t>Université de Genève - G. Falquet</a:t>
            </a:r>
            <a:endParaRPr lang="en-US"/>
          </a:p>
        </p:txBody>
      </p:sp>
      <p:sp>
        <p:nvSpPr>
          <p:cNvPr id="5" name="Footer Placeholder 4"/>
          <p:cNvSpPr>
            <a:spLocks noGrp="1"/>
          </p:cNvSpPr>
          <p:nvPr>
            <p:ph type="ftr" sz="quarter" idx="11"/>
          </p:nvPr>
        </p:nvSpPr>
        <p:spPr/>
        <p:txBody>
          <a:bodyPr/>
          <a:lstStyle/>
          <a:p>
            <a:r>
              <a:rPr lang="en-US"/>
              <a:t>RDFS</a:t>
            </a:r>
          </a:p>
        </p:txBody>
      </p:sp>
      <p:sp>
        <p:nvSpPr>
          <p:cNvPr id="6" name="Slide Number Placeholder 5"/>
          <p:cNvSpPr>
            <a:spLocks noGrp="1"/>
          </p:cNvSpPr>
          <p:nvPr>
            <p:ph type="sldNum" sz="quarter" idx="12"/>
          </p:nvPr>
        </p:nvSpPr>
        <p:spPr/>
        <p:txBody>
          <a:bodyPr/>
          <a:lstStyle/>
          <a:p>
            <a:fld id="{3EE69ED5-8993-1341-80BA-61547B2BEEE6}" type="slidenum">
              <a:rPr lang="en-US" smtClean="0"/>
              <a:t>8</a:t>
            </a:fld>
            <a:endParaRPr lang="en-US"/>
          </a:p>
        </p:txBody>
      </p:sp>
      <p:sp>
        <p:nvSpPr>
          <p:cNvPr id="8" name="Oval 5"/>
          <p:cNvSpPr>
            <a:spLocks noChangeArrowheads="1"/>
          </p:cNvSpPr>
          <p:nvPr/>
        </p:nvSpPr>
        <p:spPr bwMode="auto">
          <a:xfrm>
            <a:off x="3486151" y="4135775"/>
            <a:ext cx="1885950" cy="439025"/>
          </a:xfrm>
          <a:prstGeom prst="ellipse">
            <a:avLst/>
          </a:prstGeom>
          <a:solidFill>
            <a:srgbClr val="FFFAB8"/>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fr-FR" sz="1350" dirty="0" err="1">
                <a:latin typeface="Helvetica" charset="0"/>
              </a:rPr>
              <a:t>ex:PublishedArticle</a:t>
            </a:r>
            <a:endParaRPr lang="fr-FR" sz="1200" dirty="0"/>
          </a:p>
        </p:txBody>
      </p:sp>
      <p:sp>
        <p:nvSpPr>
          <p:cNvPr id="14" name="Oval 5"/>
          <p:cNvSpPr>
            <a:spLocks noChangeArrowheads="1"/>
          </p:cNvSpPr>
          <p:nvPr/>
        </p:nvSpPr>
        <p:spPr bwMode="auto">
          <a:xfrm>
            <a:off x="2341776" y="3348841"/>
            <a:ext cx="1488649" cy="345721"/>
          </a:xfrm>
          <a:prstGeom prst="ellipse">
            <a:avLst/>
          </a:prstGeom>
          <a:solidFill>
            <a:srgbClr val="FFFAB8"/>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fr-FR" sz="1350" dirty="0" err="1">
                <a:latin typeface="Helvetica" charset="0"/>
              </a:rPr>
              <a:t>ex:Article</a:t>
            </a:r>
            <a:endParaRPr lang="fr-FR" sz="1200" dirty="0"/>
          </a:p>
        </p:txBody>
      </p:sp>
      <p:cxnSp>
        <p:nvCxnSpPr>
          <p:cNvPr id="15" name="AutoShape 12"/>
          <p:cNvCxnSpPr>
            <a:cxnSpLocks noChangeShapeType="1"/>
            <a:stCxn id="8" idx="1"/>
            <a:endCxn id="14" idx="4"/>
          </p:cNvCxnSpPr>
          <p:nvPr/>
        </p:nvCxnSpPr>
        <p:spPr bwMode="auto">
          <a:xfrm flipH="1" flipV="1">
            <a:off x="3086100" y="3694562"/>
            <a:ext cx="676242" cy="505507"/>
          </a:xfrm>
          <a:prstGeom prst="straightConnector1">
            <a:avLst/>
          </a:prstGeom>
          <a:noFill/>
          <a:ln w="38100" cmpd="sng">
            <a:solidFill>
              <a:srgbClr val="FF6600"/>
            </a:solidFill>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 name="Text Box 13"/>
          <p:cNvSpPr txBox="1">
            <a:spLocks noChangeArrowheads="1"/>
          </p:cNvSpPr>
          <p:nvPr/>
        </p:nvSpPr>
        <p:spPr bwMode="auto">
          <a:xfrm>
            <a:off x="3669262" y="4636974"/>
            <a:ext cx="761747" cy="3000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350" dirty="0" err="1">
                <a:latin typeface="Helvetica" charset="0"/>
              </a:rPr>
              <a:t>rdf:type</a:t>
            </a:r>
            <a:endParaRPr lang="fr-FR" sz="1200" dirty="0"/>
          </a:p>
        </p:txBody>
      </p:sp>
      <p:sp>
        <p:nvSpPr>
          <p:cNvPr id="21" name="Text Box 13"/>
          <p:cNvSpPr txBox="1">
            <a:spLocks noChangeArrowheads="1"/>
          </p:cNvSpPr>
          <p:nvPr/>
        </p:nvSpPr>
        <p:spPr bwMode="auto">
          <a:xfrm>
            <a:off x="2286385" y="3795237"/>
            <a:ext cx="127791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200" dirty="0" err="1">
                <a:latin typeface="Helvetica" charset="0"/>
              </a:rPr>
              <a:t>rdfs:subClassOf</a:t>
            </a:r>
            <a:endParaRPr lang="fr-FR" sz="1050" dirty="0"/>
          </a:p>
        </p:txBody>
      </p:sp>
      <p:sp>
        <p:nvSpPr>
          <p:cNvPr id="28" name="Oval 5"/>
          <p:cNvSpPr>
            <a:spLocks noChangeArrowheads="1"/>
          </p:cNvSpPr>
          <p:nvPr/>
        </p:nvSpPr>
        <p:spPr bwMode="auto">
          <a:xfrm>
            <a:off x="3957638" y="2240209"/>
            <a:ext cx="1885950" cy="387059"/>
          </a:xfrm>
          <a:prstGeom prst="ellipse">
            <a:avLst/>
          </a:prstGeom>
          <a:solidFill>
            <a:srgbClr val="FFFAB8"/>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fr-FR" sz="1350" dirty="0" err="1">
                <a:latin typeface="Helvetica" charset="0"/>
              </a:rPr>
              <a:t>ex:Publication</a:t>
            </a:r>
            <a:endParaRPr lang="fr-FR" sz="1200" dirty="0"/>
          </a:p>
        </p:txBody>
      </p:sp>
      <p:cxnSp>
        <p:nvCxnSpPr>
          <p:cNvPr id="29" name="AutoShape 12"/>
          <p:cNvCxnSpPr>
            <a:cxnSpLocks noChangeShapeType="1"/>
            <a:stCxn id="8" idx="0"/>
            <a:endCxn id="28" idx="4"/>
          </p:cNvCxnSpPr>
          <p:nvPr/>
        </p:nvCxnSpPr>
        <p:spPr bwMode="auto">
          <a:xfrm flipV="1">
            <a:off x="4429126" y="2627268"/>
            <a:ext cx="471487" cy="1508507"/>
          </a:xfrm>
          <a:prstGeom prst="straightConnector1">
            <a:avLst/>
          </a:prstGeom>
          <a:noFill/>
          <a:ln w="38100" cmpd="sng">
            <a:solidFill>
              <a:srgbClr val="FF6600"/>
            </a:solidFill>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Text Box 13"/>
          <p:cNvSpPr txBox="1">
            <a:spLocks noChangeArrowheads="1"/>
          </p:cNvSpPr>
          <p:nvPr/>
        </p:nvSpPr>
        <p:spPr bwMode="auto">
          <a:xfrm>
            <a:off x="4048399" y="3535611"/>
            <a:ext cx="127791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200" dirty="0" err="1">
                <a:latin typeface="Helvetica" charset="0"/>
              </a:rPr>
              <a:t>rdfs:subClassOf</a:t>
            </a:r>
            <a:endParaRPr lang="fr-FR" sz="1050" dirty="0"/>
          </a:p>
        </p:txBody>
      </p:sp>
      <p:sp>
        <p:nvSpPr>
          <p:cNvPr id="58" name="Oval 5"/>
          <p:cNvSpPr>
            <a:spLocks noChangeArrowheads="1"/>
          </p:cNvSpPr>
          <p:nvPr/>
        </p:nvSpPr>
        <p:spPr bwMode="auto">
          <a:xfrm>
            <a:off x="1700735" y="2225879"/>
            <a:ext cx="1488649" cy="345721"/>
          </a:xfrm>
          <a:prstGeom prst="ellipse">
            <a:avLst/>
          </a:prstGeom>
          <a:solidFill>
            <a:srgbClr val="FFFAB8"/>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fr-FR" sz="1350" dirty="0" err="1">
                <a:latin typeface="Helvetica" charset="0"/>
              </a:rPr>
              <a:t>ex:Document</a:t>
            </a:r>
            <a:endParaRPr lang="fr-FR" sz="1200" dirty="0"/>
          </a:p>
        </p:txBody>
      </p:sp>
      <p:cxnSp>
        <p:nvCxnSpPr>
          <p:cNvPr id="59" name="AutoShape 12"/>
          <p:cNvCxnSpPr>
            <a:cxnSpLocks noChangeShapeType="1"/>
            <a:stCxn id="14" idx="0"/>
            <a:endCxn id="58" idx="4"/>
          </p:cNvCxnSpPr>
          <p:nvPr/>
        </p:nvCxnSpPr>
        <p:spPr bwMode="auto">
          <a:xfrm flipH="1" flipV="1">
            <a:off x="2445060" y="2571599"/>
            <a:ext cx="641041" cy="777242"/>
          </a:xfrm>
          <a:prstGeom prst="straightConnector1">
            <a:avLst/>
          </a:prstGeom>
          <a:noFill/>
          <a:ln w="38100" cmpd="sng">
            <a:solidFill>
              <a:srgbClr val="FF6600"/>
            </a:solidFill>
            <a:round/>
            <a:headEnd type="none"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2" name="Text Box 13"/>
          <p:cNvSpPr txBox="1">
            <a:spLocks noChangeArrowheads="1"/>
          </p:cNvSpPr>
          <p:nvPr/>
        </p:nvSpPr>
        <p:spPr bwMode="auto">
          <a:xfrm>
            <a:off x="1927083" y="2828901"/>
            <a:ext cx="127791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200" dirty="0" err="1">
                <a:latin typeface="Helvetica" charset="0"/>
              </a:rPr>
              <a:t>rdfs:subClassOf</a:t>
            </a:r>
            <a:endParaRPr lang="fr-FR" sz="1050" dirty="0"/>
          </a:p>
        </p:txBody>
      </p:sp>
      <p:cxnSp>
        <p:nvCxnSpPr>
          <p:cNvPr id="74" name="Curved Connector 73"/>
          <p:cNvCxnSpPr>
            <a:stCxn id="8" idx="2"/>
            <a:endCxn id="58" idx="2"/>
          </p:cNvCxnSpPr>
          <p:nvPr/>
        </p:nvCxnSpPr>
        <p:spPr>
          <a:xfrm rot="10800000">
            <a:off x="1700736" y="2398741"/>
            <a:ext cx="1785416" cy="1956548"/>
          </a:xfrm>
          <a:prstGeom prst="curvedConnector3">
            <a:avLst>
              <a:gd name="adj1" fmla="val 115370"/>
            </a:avLst>
          </a:prstGeom>
          <a:ln>
            <a:solidFill>
              <a:srgbClr val="FF6600"/>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78" name="Text Box 13"/>
          <p:cNvSpPr txBox="1">
            <a:spLocks noChangeArrowheads="1"/>
          </p:cNvSpPr>
          <p:nvPr/>
        </p:nvSpPr>
        <p:spPr bwMode="auto">
          <a:xfrm>
            <a:off x="1411169" y="4132229"/>
            <a:ext cx="127791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200" dirty="0" err="1">
                <a:latin typeface="Helvetica" charset="0"/>
              </a:rPr>
              <a:t>rdfs:subClassOf</a:t>
            </a:r>
            <a:endParaRPr lang="fr-FR" sz="1050" dirty="0"/>
          </a:p>
        </p:txBody>
      </p:sp>
    </p:spTree>
    <p:extLst>
      <p:ext uri="{BB962C8B-B14F-4D97-AF65-F5344CB8AC3E}">
        <p14:creationId xmlns:p14="http://schemas.microsoft.com/office/powerpoint/2010/main" val="2196005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 and instance levels</a:t>
            </a:r>
          </a:p>
        </p:txBody>
      </p:sp>
      <p:sp>
        <p:nvSpPr>
          <p:cNvPr id="3" name="Content Placeholder 2"/>
          <p:cNvSpPr>
            <a:spLocks noGrp="1"/>
          </p:cNvSpPr>
          <p:nvPr>
            <p:ph idx="1"/>
          </p:nvPr>
        </p:nvSpPr>
        <p:spPr>
          <a:xfrm>
            <a:off x="513921" y="841759"/>
            <a:ext cx="6172200" cy="394653"/>
          </a:xfrm>
        </p:spPr>
        <p:txBody>
          <a:bodyPr/>
          <a:lstStyle/>
          <a:p>
            <a:pPr marL="0" indent="0">
              <a:buNone/>
            </a:pPr>
            <a:r>
              <a:rPr lang="en-US" dirty="0"/>
              <a:t>It is generally a good idea to have two separate levels</a:t>
            </a:r>
          </a:p>
        </p:txBody>
      </p:sp>
      <p:sp>
        <p:nvSpPr>
          <p:cNvPr id="4" name="Date Placeholder 3"/>
          <p:cNvSpPr>
            <a:spLocks noGrp="1"/>
          </p:cNvSpPr>
          <p:nvPr>
            <p:ph type="dt" sz="half" idx="10"/>
          </p:nvPr>
        </p:nvSpPr>
        <p:spPr/>
        <p:txBody>
          <a:bodyPr/>
          <a:lstStyle/>
          <a:p>
            <a:r>
              <a:rPr lang="fr-CH"/>
              <a:t>Université de Genève - G. Falquet</a:t>
            </a:r>
            <a:endParaRPr lang="en-US"/>
          </a:p>
        </p:txBody>
      </p:sp>
      <p:sp>
        <p:nvSpPr>
          <p:cNvPr id="5" name="Footer Placeholder 4"/>
          <p:cNvSpPr>
            <a:spLocks noGrp="1"/>
          </p:cNvSpPr>
          <p:nvPr>
            <p:ph type="ftr" sz="quarter" idx="11"/>
          </p:nvPr>
        </p:nvSpPr>
        <p:spPr/>
        <p:txBody>
          <a:bodyPr/>
          <a:lstStyle/>
          <a:p>
            <a:r>
              <a:rPr lang="en-US"/>
              <a:t>RDFS</a:t>
            </a:r>
          </a:p>
        </p:txBody>
      </p:sp>
      <p:sp>
        <p:nvSpPr>
          <p:cNvPr id="6" name="Slide Number Placeholder 5"/>
          <p:cNvSpPr>
            <a:spLocks noGrp="1"/>
          </p:cNvSpPr>
          <p:nvPr>
            <p:ph type="sldNum" sz="quarter" idx="12"/>
          </p:nvPr>
        </p:nvSpPr>
        <p:spPr/>
        <p:txBody>
          <a:bodyPr/>
          <a:lstStyle/>
          <a:p>
            <a:fld id="{3EE69ED5-8993-1341-80BA-61547B2BEEE6}" type="slidenum">
              <a:rPr lang="en-US" smtClean="0"/>
              <a:t>9</a:t>
            </a:fld>
            <a:endParaRPr lang="en-US"/>
          </a:p>
        </p:txBody>
      </p:sp>
      <p:sp>
        <p:nvSpPr>
          <p:cNvPr id="7" name="Line 3"/>
          <p:cNvSpPr>
            <a:spLocks noChangeShapeType="1"/>
          </p:cNvSpPr>
          <p:nvPr/>
        </p:nvSpPr>
        <p:spPr bwMode="auto">
          <a:xfrm>
            <a:off x="1428750" y="2971800"/>
            <a:ext cx="617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a:p>
        </p:txBody>
      </p:sp>
      <p:sp>
        <p:nvSpPr>
          <p:cNvPr id="8" name="Text Box 4"/>
          <p:cNvSpPr txBox="1">
            <a:spLocks noChangeArrowheads="1"/>
          </p:cNvSpPr>
          <p:nvPr/>
        </p:nvSpPr>
        <p:spPr bwMode="auto">
          <a:xfrm>
            <a:off x="2916605" y="2475447"/>
            <a:ext cx="748154" cy="3000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350" dirty="0" err="1"/>
              <a:t>rdf:type</a:t>
            </a:r>
            <a:endParaRPr lang="fr-FR" sz="1350" dirty="0"/>
          </a:p>
        </p:txBody>
      </p:sp>
      <p:sp>
        <p:nvSpPr>
          <p:cNvPr id="9" name="Text Box 5"/>
          <p:cNvSpPr txBox="1">
            <a:spLocks noChangeArrowheads="1"/>
          </p:cNvSpPr>
          <p:nvPr/>
        </p:nvSpPr>
        <p:spPr bwMode="auto">
          <a:xfrm>
            <a:off x="2102447" y="1967329"/>
            <a:ext cx="689612" cy="3000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fr-FR" sz="1350" dirty="0"/>
              <a:t>Classes</a:t>
            </a:r>
          </a:p>
        </p:txBody>
      </p:sp>
      <p:sp>
        <p:nvSpPr>
          <p:cNvPr id="10" name="Oval 6"/>
          <p:cNvSpPr>
            <a:spLocks noChangeArrowheads="1"/>
          </p:cNvSpPr>
          <p:nvPr/>
        </p:nvSpPr>
        <p:spPr bwMode="auto">
          <a:xfrm>
            <a:off x="2971800" y="3543300"/>
            <a:ext cx="914400" cy="228600"/>
          </a:xfrm>
          <a:prstGeom prst="ellipse">
            <a:avLst/>
          </a:prstGeom>
          <a:solidFill>
            <a:srgbClr val="FBD54D"/>
          </a:solidFill>
          <a:ln w="12700">
            <a:solidFill>
              <a:schemeClr val="tx1"/>
            </a:solidFill>
            <a:round/>
            <a:headEnd type="none" w="sm" len="sm"/>
            <a:tailEnd type="none" w="sm" len="sm"/>
          </a:ln>
          <a:effectLst/>
        </p:spPr>
        <p:txBody>
          <a:bodyPr wrap="none" anchor="ctr"/>
          <a:lstStyle/>
          <a:p>
            <a:r>
              <a:rPr lang="en-US" sz="1350" dirty="0" err="1"/>
              <a:t>Mig</a:t>
            </a:r>
            <a:endParaRPr lang="en-US" sz="1350" dirty="0"/>
          </a:p>
        </p:txBody>
      </p:sp>
      <p:sp>
        <p:nvSpPr>
          <p:cNvPr id="11" name="Oval 7"/>
          <p:cNvSpPr>
            <a:spLocks noChangeArrowheads="1"/>
          </p:cNvSpPr>
          <p:nvPr/>
        </p:nvSpPr>
        <p:spPr bwMode="auto">
          <a:xfrm>
            <a:off x="2791448" y="4138613"/>
            <a:ext cx="914400" cy="228600"/>
          </a:xfrm>
          <a:prstGeom prst="ellipse">
            <a:avLst/>
          </a:prstGeom>
          <a:solidFill>
            <a:srgbClr val="FBD54D"/>
          </a:solidFill>
          <a:ln w="12700">
            <a:solidFill>
              <a:schemeClr val="tx1"/>
            </a:solidFill>
            <a:round/>
            <a:headEnd type="none" w="sm" len="sm"/>
            <a:tailEnd type="none" w="sm" len="sm"/>
          </a:ln>
          <a:effectLst/>
        </p:spPr>
        <p:txBody>
          <a:bodyPr wrap="none" anchor="ctr"/>
          <a:lstStyle/>
          <a:p>
            <a:endParaRPr lang="en-US" sz="1350"/>
          </a:p>
        </p:txBody>
      </p:sp>
      <p:sp>
        <p:nvSpPr>
          <p:cNvPr id="12" name="Oval 8"/>
          <p:cNvSpPr>
            <a:spLocks noChangeArrowheads="1"/>
          </p:cNvSpPr>
          <p:nvPr/>
        </p:nvSpPr>
        <p:spPr bwMode="auto">
          <a:xfrm>
            <a:off x="4057650" y="3771900"/>
            <a:ext cx="914400" cy="228600"/>
          </a:xfrm>
          <a:prstGeom prst="ellipse">
            <a:avLst/>
          </a:prstGeom>
          <a:solidFill>
            <a:srgbClr val="FBD54D"/>
          </a:solidFill>
          <a:ln w="12700">
            <a:solidFill>
              <a:schemeClr val="tx1"/>
            </a:solidFill>
            <a:round/>
            <a:headEnd type="none" w="sm" len="sm"/>
            <a:tailEnd type="none" w="sm" len="sm"/>
          </a:ln>
          <a:effectLst/>
        </p:spPr>
        <p:txBody>
          <a:bodyPr wrap="none" anchor="ctr"/>
          <a:lstStyle/>
          <a:p>
            <a:r>
              <a:rPr lang="en-US" sz="1350" dirty="0"/>
              <a:t>Bob</a:t>
            </a:r>
          </a:p>
        </p:txBody>
      </p:sp>
      <p:sp>
        <p:nvSpPr>
          <p:cNvPr id="13" name="Oval 9"/>
          <p:cNvSpPr>
            <a:spLocks noChangeArrowheads="1"/>
          </p:cNvSpPr>
          <p:nvPr/>
        </p:nvSpPr>
        <p:spPr bwMode="auto">
          <a:xfrm>
            <a:off x="4457700" y="4171950"/>
            <a:ext cx="914400" cy="228600"/>
          </a:xfrm>
          <a:prstGeom prst="ellipse">
            <a:avLst/>
          </a:prstGeom>
          <a:solidFill>
            <a:srgbClr val="FBD54D"/>
          </a:solidFill>
          <a:ln w="12700">
            <a:solidFill>
              <a:schemeClr val="tx1"/>
            </a:solidFill>
            <a:round/>
            <a:headEnd type="none" w="sm" len="sm"/>
            <a:tailEnd type="none" w="sm" len="sm"/>
          </a:ln>
          <a:effectLst/>
        </p:spPr>
        <p:txBody>
          <a:bodyPr wrap="none" anchor="ctr"/>
          <a:lstStyle/>
          <a:p>
            <a:pPr algn="ctr"/>
            <a:r>
              <a:rPr lang="en-US" sz="1350" dirty="0"/>
              <a:t>Zig</a:t>
            </a:r>
          </a:p>
        </p:txBody>
      </p:sp>
      <p:sp>
        <p:nvSpPr>
          <p:cNvPr id="14" name="Oval 10"/>
          <p:cNvSpPr>
            <a:spLocks noChangeArrowheads="1"/>
          </p:cNvSpPr>
          <p:nvPr/>
        </p:nvSpPr>
        <p:spPr bwMode="auto">
          <a:xfrm>
            <a:off x="5886450" y="3371850"/>
            <a:ext cx="914400" cy="228600"/>
          </a:xfrm>
          <a:prstGeom prst="ellipse">
            <a:avLst/>
          </a:prstGeom>
          <a:solidFill>
            <a:srgbClr val="FBD54D"/>
          </a:solidFill>
          <a:ln w="12700">
            <a:solidFill>
              <a:schemeClr val="tx1"/>
            </a:solidFill>
            <a:round/>
            <a:headEnd type="none" w="sm" len="sm"/>
            <a:tailEnd type="none" w="sm" len="sm"/>
          </a:ln>
          <a:effectLst/>
        </p:spPr>
        <p:txBody>
          <a:bodyPr wrap="none" anchor="ctr"/>
          <a:lstStyle/>
          <a:p>
            <a:r>
              <a:rPr lang="en-US" sz="1350" dirty="0"/>
              <a:t>Max</a:t>
            </a:r>
          </a:p>
        </p:txBody>
      </p:sp>
      <p:sp>
        <p:nvSpPr>
          <p:cNvPr id="15" name="Oval 11"/>
          <p:cNvSpPr>
            <a:spLocks noChangeArrowheads="1"/>
          </p:cNvSpPr>
          <p:nvPr/>
        </p:nvSpPr>
        <p:spPr bwMode="auto">
          <a:xfrm>
            <a:off x="6115050" y="3829050"/>
            <a:ext cx="914400" cy="228600"/>
          </a:xfrm>
          <a:prstGeom prst="ellipse">
            <a:avLst/>
          </a:prstGeom>
          <a:solidFill>
            <a:srgbClr val="FBD54D"/>
          </a:solidFill>
          <a:ln w="12700">
            <a:solidFill>
              <a:schemeClr val="tx1"/>
            </a:solidFill>
            <a:round/>
            <a:headEnd type="none" w="sm" len="sm"/>
            <a:tailEnd type="none" w="sm" len="sm"/>
          </a:ln>
          <a:effectLst/>
        </p:spPr>
        <p:txBody>
          <a:bodyPr wrap="none" anchor="ctr"/>
          <a:lstStyle/>
          <a:p>
            <a:endParaRPr lang="en-US" sz="1350"/>
          </a:p>
        </p:txBody>
      </p:sp>
      <p:sp>
        <p:nvSpPr>
          <p:cNvPr id="16" name="Oval 12"/>
          <p:cNvSpPr>
            <a:spLocks noChangeArrowheads="1"/>
          </p:cNvSpPr>
          <p:nvPr/>
        </p:nvSpPr>
        <p:spPr bwMode="auto">
          <a:xfrm>
            <a:off x="6400800" y="4171950"/>
            <a:ext cx="914400" cy="228600"/>
          </a:xfrm>
          <a:prstGeom prst="ellipse">
            <a:avLst/>
          </a:prstGeom>
          <a:solidFill>
            <a:srgbClr val="FBD54D"/>
          </a:solidFill>
          <a:ln w="12700">
            <a:solidFill>
              <a:schemeClr val="tx1"/>
            </a:solidFill>
            <a:round/>
            <a:headEnd type="none" w="sm" len="sm"/>
            <a:tailEnd type="none" w="sm" len="sm"/>
          </a:ln>
          <a:effectLst/>
        </p:spPr>
        <p:txBody>
          <a:bodyPr wrap="none" anchor="ctr"/>
          <a:lstStyle/>
          <a:p>
            <a:pPr algn="ctr"/>
            <a:r>
              <a:rPr lang="en-US" sz="1350" dirty="0"/>
              <a:t>Zag</a:t>
            </a:r>
          </a:p>
        </p:txBody>
      </p:sp>
      <p:sp>
        <p:nvSpPr>
          <p:cNvPr id="17" name="Oval 13"/>
          <p:cNvSpPr>
            <a:spLocks noChangeArrowheads="1"/>
          </p:cNvSpPr>
          <p:nvPr/>
        </p:nvSpPr>
        <p:spPr bwMode="auto">
          <a:xfrm>
            <a:off x="5657850" y="4629150"/>
            <a:ext cx="914400" cy="228600"/>
          </a:xfrm>
          <a:prstGeom prst="ellipse">
            <a:avLst/>
          </a:prstGeom>
          <a:solidFill>
            <a:srgbClr val="FBD54D"/>
          </a:solidFill>
          <a:ln w="12700">
            <a:solidFill>
              <a:schemeClr val="tx1"/>
            </a:solidFill>
            <a:round/>
            <a:headEnd type="none" w="sm" len="sm"/>
            <a:tailEnd type="none" w="sm" len="sm"/>
          </a:ln>
          <a:effectLst/>
        </p:spPr>
        <p:txBody>
          <a:bodyPr wrap="none" anchor="ctr"/>
          <a:lstStyle/>
          <a:p>
            <a:endParaRPr lang="en-US" sz="1350"/>
          </a:p>
        </p:txBody>
      </p:sp>
      <p:cxnSp>
        <p:nvCxnSpPr>
          <p:cNvPr id="18" name="AutoShape 14"/>
          <p:cNvCxnSpPr>
            <a:cxnSpLocks noChangeShapeType="1"/>
            <a:stCxn id="10" idx="6"/>
            <a:endCxn id="12" idx="1"/>
          </p:cNvCxnSpPr>
          <p:nvPr/>
        </p:nvCxnSpPr>
        <p:spPr bwMode="auto">
          <a:xfrm>
            <a:off x="3886200" y="3657600"/>
            <a:ext cx="304800" cy="147638"/>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AutoShape 15"/>
          <p:cNvCxnSpPr>
            <a:cxnSpLocks noChangeShapeType="1"/>
            <a:stCxn id="14" idx="2"/>
            <a:endCxn id="12" idx="7"/>
          </p:cNvCxnSpPr>
          <p:nvPr/>
        </p:nvCxnSpPr>
        <p:spPr bwMode="auto">
          <a:xfrm flipH="1">
            <a:off x="4838139" y="3486150"/>
            <a:ext cx="1048311" cy="319228"/>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AutoShape 16"/>
          <p:cNvCxnSpPr>
            <a:cxnSpLocks noChangeShapeType="1"/>
            <a:stCxn id="14" idx="4"/>
            <a:endCxn id="15" idx="1"/>
          </p:cNvCxnSpPr>
          <p:nvPr/>
        </p:nvCxnSpPr>
        <p:spPr bwMode="auto">
          <a:xfrm flipH="1">
            <a:off x="6248400" y="3600450"/>
            <a:ext cx="95250" cy="261938"/>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AutoShape 17"/>
          <p:cNvCxnSpPr>
            <a:cxnSpLocks noChangeShapeType="1"/>
            <a:stCxn id="13" idx="7"/>
            <a:endCxn id="16" idx="3"/>
          </p:cNvCxnSpPr>
          <p:nvPr/>
        </p:nvCxnSpPr>
        <p:spPr bwMode="auto">
          <a:xfrm>
            <a:off x="5238750" y="4205288"/>
            <a:ext cx="1295400" cy="161925"/>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 name="AutoShape 18"/>
          <p:cNvCxnSpPr>
            <a:cxnSpLocks noChangeShapeType="1"/>
            <a:stCxn id="17" idx="7"/>
            <a:endCxn id="16" idx="4"/>
          </p:cNvCxnSpPr>
          <p:nvPr/>
        </p:nvCxnSpPr>
        <p:spPr bwMode="auto">
          <a:xfrm flipV="1">
            <a:off x="6438900" y="4400550"/>
            <a:ext cx="419100" cy="261938"/>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 name="AutoShape 19"/>
          <p:cNvCxnSpPr>
            <a:cxnSpLocks noChangeShapeType="1"/>
            <a:stCxn id="13" idx="2"/>
            <a:endCxn id="11" idx="5"/>
          </p:cNvCxnSpPr>
          <p:nvPr/>
        </p:nvCxnSpPr>
        <p:spPr bwMode="auto">
          <a:xfrm flipH="1">
            <a:off x="3571936" y="4286250"/>
            <a:ext cx="885764" cy="47485"/>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4" name="Oval 20"/>
          <p:cNvSpPr>
            <a:spLocks noChangeArrowheads="1"/>
          </p:cNvSpPr>
          <p:nvPr/>
        </p:nvSpPr>
        <p:spPr bwMode="auto">
          <a:xfrm>
            <a:off x="3257550" y="1714500"/>
            <a:ext cx="914400" cy="285750"/>
          </a:xfrm>
          <a:prstGeom prst="ellipse">
            <a:avLst/>
          </a:prstGeom>
          <a:solidFill>
            <a:srgbClr val="55E700"/>
          </a:solidFill>
          <a:ln w="12700">
            <a:solidFill>
              <a:schemeClr val="tx1"/>
            </a:solidFill>
            <a:round/>
            <a:headEnd type="none" w="sm" len="sm"/>
            <a:tailEnd type="none" w="sm" len="sm"/>
          </a:ln>
          <a:effectLst/>
        </p:spPr>
        <p:txBody>
          <a:bodyPr wrap="none" anchor="ctr"/>
          <a:lstStyle/>
          <a:p>
            <a:r>
              <a:rPr lang="en-US" sz="1350" dirty="0"/>
              <a:t>Cat</a:t>
            </a:r>
          </a:p>
        </p:txBody>
      </p:sp>
      <p:sp>
        <p:nvSpPr>
          <p:cNvPr id="25" name="Oval 21"/>
          <p:cNvSpPr>
            <a:spLocks noChangeArrowheads="1"/>
          </p:cNvSpPr>
          <p:nvPr/>
        </p:nvSpPr>
        <p:spPr bwMode="auto">
          <a:xfrm>
            <a:off x="5143500" y="1485900"/>
            <a:ext cx="914400" cy="285750"/>
          </a:xfrm>
          <a:prstGeom prst="ellipse">
            <a:avLst/>
          </a:prstGeom>
          <a:solidFill>
            <a:srgbClr val="55E700"/>
          </a:solidFill>
          <a:ln w="12700">
            <a:solidFill>
              <a:schemeClr val="tx1"/>
            </a:solidFill>
            <a:round/>
            <a:headEnd type="none" w="sm" len="sm"/>
            <a:tailEnd type="none" w="sm" len="sm"/>
          </a:ln>
          <a:effectLst/>
        </p:spPr>
        <p:txBody>
          <a:bodyPr wrap="none" anchor="ctr"/>
          <a:lstStyle/>
          <a:p>
            <a:r>
              <a:rPr lang="en-US" sz="1350" dirty="0"/>
              <a:t>Animal</a:t>
            </a:r>
          </a:p>
        </p:txBody>
      </p:sp>
      <p:sp>
        <p:nvSpPr>
          <p:cNvPr id="26" name="Oval 22"/>
          <p:cNvSpPr>
            <a:spLocks noChangeArrowheads="1"/>
          </p:cNvSpPr>
          <p:nvPr/>
        </p:nvSpPr>
        <p:spPr bwMode="auto">
          <a:xfrm>
            <a:off x="5829300" y="2000250"/>
            <a:ext cx="914400" cy="285750"/>
          </a:xfrm>
          <a:prstGeom prst="ellipse">
            <a:avLst/>
          </a:prstGeom>
          <a:solidFill>
            <a:srgbClr val="55E700"/>
          </a:solidFill>
          <a:ln w="12700">
            <a:solidFill>
              <a:schemeClr val="tx1"/>
            </a:solidFill>
            <a:round/>
            <a:headEnd type="none" w="sm" len="sm"/>
            <a:tailEnd type="none" w="sm" len="sm"/>
          </a:ln>
          <a:effectLst/>
        </p:spPr>
        <p:txBody>
          <a:bodyPr wrap="none" anchor="ctr"/>
          <a:lstStyle/>
          <a:p>
            <a:r>
              <a:rPr lang="en-US" sz="1350" dirty="0"/>
              <a:t>Dog</a:t>
            </a:r>
          </a:p>
        </p:txBody>
      </p:sp>
      <p:cxnSp>
        <p:nvCxnSpPr>
          <p:cNvPr id="27" name="AutoShape 23"/>
          <p:cNvCxnSpPr>
            <a:cxnSpLocks noChangeShapeType="1"/>
            <a:stCxn id="10" idx="0"/>
            <a:endCxn id="24" idx="4"/>
          </p:cNvCxnSpPr>
          <p:nvPr/>
        </p:nvCxnSpPr>
        <p:spPr bwMode="auto">
          <a:xfrm flipV="1">
            <a:off x="3429000" y="2000250"/>
            <a:ext cx="285750" cy="1543050"/>
          </a:xfrm>
          <a:prstGeom prst="straightConnector1">
            <a:avLst/>
          </a:prstGeom>
          <a:noFill/>
          <a:ln w="12700">
            <a:solidFill>
              <a:schemeClr val="tx1"/>
            </a:solidFill>
            <a:prstDash val="dash"/>
            <a:round/>
            <a:headEnd type="none" w="med" len="me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AutoShape 24"/>
          <p:cNvCxnSpPr>
            <a:cxnSpLocks noChangeShapeType="1"/>
            <a:stCxn id="24" idx="4"/>
            <a:endCxn id="14" idx="0"/>
          </p:cNvCxnSpPr>
          <p:nvPr/>
        </p:nvCxnSpPr>
        <p:spPr bwMode="auto">
          <a:xfrm>
            <a:off x="3714750" y="2000250"/>
            <a:ext cx="2628900" cy="1371600"/>
          </a:xfrm>
          <a:prstGeom prst="straightConnector1">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AutoShape 25"/>
          <p:cNvCxnSpPr>
            <a:cxnSpLocks noChangeShapeType="1"/>
            <a:stCxn id="26" idx="5"/>
            <a:endCxn id="26" idx="5"/>
          </p:cNvCxnSpPr>
          <p:nvPr/>
        </p:nvCxnSpPr>
        <p:spPr bwMode="auto">
          <a:xfrm>
            <a:off x="6610350" y="2244329"/>
            <a:ext cx="0" cy="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AutoShape 26"/>
          <p:cNvCxnSpPr>
            <a:cxnSpLocks noChangeShapeType="1"/>
            <a:stCxn id="26" idx="5"/>
            <a:endCxn id="16" idx="7"/>
          </p:cNvCxnSpPr>
          <p:nvPr/>
        </p:nvCxnSpPr>
        <p:spPr bwMode="auto">
          <a:xfrm>
            <a:off x="6610350" y="2244329"/>
            <a:ext cx="571500" cy="1960959"/>
          </a:xfrm>
          <a:prstGeom prst="straightConnector1">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AutoShape 27"/>
          <p:cNvCxnSpPr>
            <a:cxnSpLocks noChangeShapeType="1"/>
            <a:stCxn id="26" idx="4"/>
            <a:endCxn id="15" idx="0"/>
          </p:cNvCxnSpPr>
          <p:nvPr/>
        </p:nvCxnSpPr>
        <p:spPr bwMode="auto">
          <a:xfrm>
            <a:off x="6286500" y="2286000"/>
            <a:ext cx="285750" cy="1543050"/>
          </a:xfrm>
          <a:prstGeom prst="straightConnector1">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2" name="AutoShape 28"/>
          <p:cNvCxnSpPr>
            <a:cxnSpLocks noChangeShapeType="1"/>
            <a:stCxn id="26" idx="3"/>
            <a:endCxn id="13" idx="0"/>
          </p:cNvCxnSpPr>
          <p:nvPr/>
        </p:nvCxnSpPr>
        <p:spPr bwMode="auto">
          <a:xfrm flipH="1">
            <a:off x="4914900" y="2244328"/>
            <a:ext cx="1047750" cy="1927622"/>
          </a:xfrm>
          <a:prstGeom prst="straightConnector1">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3" name="AutoShape 29"/>
          <p:cNvCxnSpPr>
            <a:cxnSpLocks noChangeShapeType="1"/>
            <a:stCxn id="24" idx="7"/>
            <a:endCxn id="25" idx="2"/>
          </p:cNvCxnSpPr>
          <p:nvPr/>
        </p:nvCxnSpPr>
        <p:spPr bwMode="auto">
          <a:xfrm flipV="1">
            <a:off x="4038600" y="1628776"/>
            <a:ext cx="1104900" cy="127397"/>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4" name="TextBox 33"/>
          <p:cNvSpPr txBox="1"/>
          <p:nvPr/>
        </p:nvSpPr>
        <p:spPr>
          <a:xfrm>
            <a:off x="3845032" y="1351776"/>
            <a:ext cx="1268424" cy="300082"/>
          </a:xfrm>
          <a:prstGeom prst="rect">
            <a:avLst/>
          </a:prstGeom>
          <a:noFill/>
        </p:spPr>
        <p:txBody>
          <a:bodyPr wrap="none" rtlCol="0">
            <a:spAutoFit/>
          </a:bodyPr>
          <a:lstStyle/>
          <a:p>
            <a:r>
              <a:rPr lang="en-US" sz="1350" dirty="0" err="1"/>
              <a:t>rdfs:subClassOf</a:t>
            </a:r>
            <a:endParaRPr lang="en-US" sz="1350" dirty="0"/>
          </a:p>
        </p:txBody>
      </p:sp>
      <p:sp>
        <p:nvSpPr>
          <p:cNvPr id="35" name="TextBox 34"/>
          <p:cNvSpPr txBox="1"/>
          <p:nvPr/>
        </p:nvSpPr>
        <p:spPr>
          <a:xfrm>
            <a:off x="3911571" y="2457128"/>
            <a:ext cx="748154" cy="300082"/>
          </a:xfrm>
          <a:prstGeom prst="rect">
            <a:avLst/>
          </a:prstGeom>
          <a:noFill/>
        </p:spPr>
        <p:txBody>
          <a:bodyPr wrap="none" rtlCol="0">
            <a:spAutoFit/>
          </a:bodyPr>
          <a:lstStyle/>
          <a:p>
            <a:r>
              <a:rPr lang="en-US" sz="1350" dirty="0" err="1"/>
              <a:t>rdf:type</a:t>
            </a:r>
            <a:endParaRPr lang="en-US" sz="1350" dirty="0"/>
          </a:p>
        </p:txBody>
      </p:sp>
      <p:sp>
        <p:nvSpPr>
          <p:cNvPr id="37" name="TextBox 36"/>
          <p:cNvSpPr txBox="1"/>
          <p:nvPr/>
        </p:nvSpPr>
        <p:spPr>
          <a:xfrm>
            <a:off x="6686121" y="4482276"/>
            <a:ext cx="276038" cy="300082"/>
          </a:xfrm>
          <a:prstGeom prst="rect">
            <a:avLst/>
          </a:prstGeom>
          <a:noFill/>
        </p:spPr>
        <p:txBody>
          <a:bodyPr wrap="none" rtlCol="0">
            <a:spAutoFit/>
          </a:bodyPr>
          <a:lstStyle/>
          <a:p>
            <a:r>
              <a:rPr lang="en-US" sz="1350" dirty="0"/>
              <a:t>p</a:t>
            </a:r>
          </a:p>
        </p:txBody>
      </p:sp>
      <p:sp>
        <p:nvSpPr>
          <p:cNvPr id="38" name="TextBox 37"/>
          <p:cNvSpPr txBox="1"/>
          <p:nvPr/>
        </p:nvSpPr>
        <p:spPr>
          <a:xfrm>
            <a:off x="5429250" y="3999288"/>
            <a:ext cx="877163" cy="300082"/>
          </a:xfrm>
          <a:prstGeom prst="rect">
            <a:avLst/>
          </a:prstGeom>
          <a:noFill/>
        </p:spPr>
        <p:txBody>
          <a:bodyPr wrap="none" rtlCol="0">
            <a:spAutoFit/>
          </a:bodyPr>
          <a:lstStyle/>
          <a:p>
            <a:r>
              <a:rPr lang="en-US" sz="1350" dirty="0" err="1"/>
              <a:t>hasFriend</a:t>
            </a:r>
            <a:endParaRPr lang="en-US" sz="1350" dirty="0"/>
          </a:p>
        </p:txBody>
      </p:sp>
      <p:sp>
        <p:nvSpPr>
          <p:cNvPr id="39" name="TextBox 38"/>
          <p:cNvSpPr txBox="1"/>
          <p:nvPr/>
        </p:nvSpPr>
        <p:spPr>
          <a:xfrm>
            <a:off x="3904799" y="3398533"/>
            <a:ext cx="904415" cy="300082"/>
          </a:xfrm>
          <a:prstGeom prst="rect">
            <a:avLst/>
          </a:prstGeom>
          <a:noFill/>
        </p:spPr>
        <p:txBody>
          <a:bodyPr wrap="none" rtlCol="0">
            <a:spAutoFit/>
          </a:bodyPr>
          <a:lstStyle/>
          <a:p>
            <a:r>
              <a:rPr lang="en-US" sz="1350" dirty="0" err="1"/>
              <a:t>hasOwner</a:t>
            </a:r>
            <a:endParaRPr lang="en-US" sz="1350" dirty="0"/>
          </a:p>
        </p:txBody>
      </p:sp>
      <p:sp>
        <p:nvSpPr>
          <p:cNvPr id="41" name="TextBox 40"/>
          <p:cNvSpPr txBox="1"/>
          <p:nvPr/>
        </p:nvSpPr>
        <p:spPr>
          <a:xfrm>
            <a:off x="3941065" y="4033450"/>
            <a:ext cx="245580" cy="300082"/>
          </a:xfrm>
          <a:prstGeom prst="rect">
            <a:avLst/>
          </a:prstGeom>
          <a:noFill/>
        </p:spPr>
        <p:txBody>
          <a:bodyPr wrap="none" rtlCol="0">
            <a:spAutoFit/>
          </a:bodyPr>
          <a:lstStyle/>
          <a:p>
            <a:r>
              <a:rPr lang="en-US" sz="1350" dirty="0"/>
              <a:t>r</a:t>
            </a:r>
          </a:p>
        </p:txBody>
      </p:sp>
      <p:sp>
        <p:nvSpPr>
          <p:cNvPr id="45" name="TextBox 44">
            <a:extLst>
              <a:ext uri="{FF2B5EF4-FFF2-40B4-BE49-F238E27FC236}">
                <a16:creationId xmlns:a16="http://schemas.microsoft.com/office/drawing/2014/main" id="{8B6818EE-3616-7C4F-B436-4DE10B613B19}"/>
              </a:ext>
            </a:extLst>
          </p:cNvPr>
          <p:cNvSpPr txBox="1"/>
          <p:nvPr/>
        </p:nvSpPr>
        <p:spPr>
          <a:xfrm>
            <a:off x="5266843" y="2432635"/>
            <a:ext cx="748154" cy="300082"/>
          </a:xfrm>
          <a:prstGeom prst="rect">
            <a:avLst/>
          </a:prstGeom>
          <a:noFill/>
        </p:spPr>
        <p:txBody>
          <a:bodyPr wrap="none" rtlCol="0">
            <a:spAutoFit/>
          </a:bodyPr>
          <a:lstStyle/>
          <a:p>
            <a:r>
              <a:rPr lang="en-US" sz="1350" dirty="0" err="1"/>
              <a:t>rdf:type</a:t>
            </a:r>
            <a:endParaRPr lang="en-US" sz="1350" dirty="0"/>
          </a:p>
        </p:txBody>
      </p:sp>
      <p:sp>
        <p:nvSpPr>
          <p:cNvPr id="46" name="TextBox 45">
            <a:extLst>
              <a:ext uri="{FF2B5EF4-FFF2-40B4-BE49-F238E27FC236}">
                <a16:creationId xmlns:a16="http://schemas.microsoft.com/office/drawing/2014/main" id="{40678091-6524-3C4F-BC9B-8190287CA66D}"/>
              </a:ext>
            </a:extLst>
          </p:cNvPr>
          <p:cNvSpPr txBox="1"/>
          <p:nvPr/>
        </p:nvSpPr>
        <p:spPr>
          <a:xfrm>
            <a:off x="5871000" y="2571427"/>
            <a:ext cx="748154" cy="300082"/>
          </a:xfrm>
          <a:prstGeom prst="rect">
            <a:avLst/>
          </a:prstGeom>
          <a:noFill/>
        </p:spPr>
        <p:txBody>
          <a:bodyPr wrap="none" rtlCol="0">
            <a:spAutoFit/>
          </a:bodyPr>
          <a:lstStyle/>
          <a:p>
            <a:r>
              <a:rPr lang="en-US" sz="1350" dirty="0" err="1"/>
              <a:t>rdf:type</a:t>
            </a:r>
            <a:endParaRPr lang="en-US" sz="1350" dirty="0"/>
          </a:p>
        </p:txBody>
      </p:sp>
      <p:sp>
        <p:nvSpPr>
          <p:cNvPr id="47" name="TextBox 46">
            <a:extLst>
              <a:ext uri="{FF2B5EF4-FFF2-40B4-BE49-F238E27FC236}">
                <a16:creationId xmlns:a16="http://schemas.microsoft.com/office/drawing/2014/main" id="{AE8847DD-3632-6B4E-9DAC-5452129F4130}"/>
              </a:ext>
            </a:extLst>
          </p:cNvPr>
          <p:cNvSpPr txBox="1"/>
          <p:nvPr/>
        </p:nvSpPr>
        <p:spPr>
          <a:xfrm>
            <a:off x="6475157" y="2408141"/>
            <a:ext cx="748154" cy="300082"/>
          </a:xfrm>
          <a:prstGeom prst="rect">
            <a:avLst/>
          </a:prstGeom>
          <a:noFill/>
        </p:spPr>
        <p:txBody>
          <a:bodyPr wrap="none" rtlCol="0">
            <a:spAutoFit/>
          </a:bodyPr>
          <a:lstStyle/>
          <a:p>
            <a:r>
              <a:rPr lang="en-US" sz="1350" dirty="0" err="1"/>
              <a:t>rdf:type</a:t>
            </a:r>
            <a:endParaRPr lang="en-US" sz="1350" dirty="0"/>
          </a:p>
        </p:txBody>
      </p:sp>
      <p:cxnSp>
        <p:nvCxnSpPr>
          <p:cNvPr id="48" name="AutoShape 29">
            <a:extLst>
              <a:ext uri="{FF2B5EF4-FFF2-40B4-BE49-F238E27FC236}">
                <a16:creationId xmlns:a16="http://schemas.microsoft.com/office/drawing/2014/main" id="{185352A4-23BB-D944-9268-31CDF0E468FD}"/>
              </a:ext>
            </a:extLst>
          </p:cNvPr>
          <p:cNvCxnSpPr>
            <a:cxnSpLocks noChangeShapeType="1"/>
            <a:endCxn id="25" idx="4"/>
          </p:cNvCxnSpPr>
          <p:nvPr/>
        </p:nvCxnSpPr>
        <p:spPr bwMode="auto">
          <a:xfrm flipH="1" flipV="1">
            <a:off x="5600700" y="1771650"/>
            <a:ext cx="647700" cy="228600"/>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9" name="TextBox 48">
            <a:extLst>
              <a:ext uri="{FF2B5EF4-FFF2-40B4-BE49-F238E27FC236}">
                <a16:creationId xmlns:a16="http://schemas.microsoft.com/office/drawing/2014/main" id="{1B23123A-8AC3-9C46-B59C-1E838F031047}"/>
              </a:ext>
            </a:extLst>
          </p:cNvPr>
          <p:cNvSpPr txBox="1"/>
          <p:nvPr/>
        </p:nvSpPr>
        <p:spPr>
          <a:xfrm>
            <a:off x="5861611" y="1653854"/>
            <a:ext cx="1268424" cy="300082"/>
          </a:xfrm>
          <a:prstGeom prst="rect">
            <a:avLst/>
          </a:prstGeom>
          <a:noFill/>
        </p:spPr>
        <p:txBody>
          <a:bodyPr wrap="none" rtlCol="0">
            <a:spAutoFit/>
          </a:bodyPr>
          <a:lstStyle/>
          <a:p>
            <a:r>
              <a:rPr lang="en-US" sz="1350" dirty="0" err="1"/>
              <a:t>rdfs:subClassOf</a:t>
            </a:r>
            <a:endParaRPr lang="en-US" sz="1350" dirty="0"/>
          </a:p>
        </p:txBody>
      </p:sp>
      <p:sp>
        <p:nvSpPr>
          <p:cNvPr id="52" name="TextBox 51">
            <a:extLst>
              <a:ext uri="{FF2B5EF4-FFF2-40B4-BE49-F238E27FC236}">
                <a16:creationId xmlns:a16="http://schemas.microsoft.com/office/drawing/2014/main" id="{556389F1-326C-8145-A621-ADAC51037A50}"/>
              </a:ext>
            </a:extLst>
          </p:cNvPr>
          <p:cNvSpPr txBox="1"/>
          <p:nvPr/>
        </p:nvSpPr>
        <p:spPr>
          <a:xfrm>
            <a:off x="4825103" y="3357518"/>
            <a:ext cx="904415" cy="300082"/>
          </a:xfrm>
          <a:prstGeom prst="rect">
            <a:avLst/>
          </a:prstGeom>
          <a:noFill/>
        </p:spPr>
        <p:txBody>
          <a:bodyPr wrap="none" rtlCol="0">
            <a:spAutoFit/>
          </a:bodyPr>
          <a:lstStyle/>
          <a:p>
            <a:r>
              <a:rPr lang="en-US" sz="1350" dirty="0" err="1"/>
              <a:t>hasOwner</a:t>
            </a:r>
            <a:endParaRPr lang="en-US" sz="1350" dirty="0"/>
          </a:p>
        </p:txBody>
      </p:sp>
    </p:spTree>
    <p:extLst>
      <p:ext uri="{BB962C8B-B14F-4D97-AF65-F5344CB8AC3E}">
        <p14:creationId xmlns:p14="http://schemas.microsoft.com/office/powerpoint/2010/main" val="1053763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31B800"/>
          </a:solidFill>
          <a:headEnd type="none" w="med" len="med"/>
          <a:tailEnd type="arrow" w="med" len="med"/>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511ACF"/>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latin typeface="CMU Sans Serif" panose="02000603000000000000" pitchFamily="2" charset="0"/>
            <a:ea typeface="CMU Sans Serif" panose="02000603000000000000" pitchFamily="2" charset="0"/>
            <a:cs typeface="CMU Sans Serif" panose="02000603000000000000"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45944</TotalTime>
  <Words>2983</Words>
  <Application>Microsoft Macintosh PowerPoint</Application>
  <PresentationFormat>On-screen Show (16:9)</PresentationFormat>
  <Paragraphs>627</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CMU Sans Serif</vt:lpstr>
      <vt:lpstr>CMU Sans Serif</vt:lpstr>
      <vt:lpstr>CMU Typewriter Text</vt:lpstr>
      <vt:lpstr>CMU Typewriter Text Regular</vt:lpstr>
      <vt:lpstr>Helvetica</vt:lpstr>
      <vt:lpstr>Symbol</vt:lpstr>
      <vt:lpstr>Verdana</vt:lpstr>
      <vt:lpstr>Office Theme</vt:lpstr>
      <vt:lpstr>RDFS: RDF Schema Definition</vt:lpstr>
      <vt:lpstr>RDF Schema (RDFS)</vt:lpstr>
      <vt:lpstr>Classification</vt:lpstr>
      <vt:lpstr>Example</vt:lpstr>
      <vt:lpstr>Multi-classification is allowed</vt:lpstr>
      <vt:lpstr>Structuring the classes : subClassOf</vt:lpstr>
      <vt:lpstr>subClassOf is transitive</vt:lpstr>
      <vt:lpstr>Example</vt:lpstr>
      <vt:lpstr>The class and instance levels</vt:lpstr>
      <vt:lpstr>However there is no such constraint on RDF graphs</vt:lpstr>
      <vt:lpstr>Classes defined in RDFS</vt:lpstr>
      <vt:lpstr>Structuring properties</vt:lpstr>
      <vt:lpstr>Example</vt:lpstr>
      <vt:lpstr>PowerPoint Presentation</vt:lpstr>
      <vt:lpstr>Properties defined in RDF and RDFS</vt:lpstr>
      <vt:lpstr>Usage example</vt:lpstr>
      <vt:lpstr>The meta-circular top level</vt:lpstr>
      <vt:lpstr>more ...</vt:lpstr>
      <vt:lpstr>RDF Schemas and Database Schemas</vt:lpstr>
      <vt:lpstr>RDF Schemas and Database Schemas</vt:lpstr>
      <vt:lpstr>multiple domain/range </vt:lpstr>
      <vt:lpstr>to express the fact that the domain of hasOwner is the union of Cat, Dog, and Car, write</vt:lpstr>
      <vt:lpstr>PowerPoint Presentation</vt:lpstr>
      <vt:lpstr>PowerPoint Presentation</vt:lpstr>
      <vt:lpstr>PowerPoint Presentation</vt:lpstr>
      <vt:lpstr>Entailment</vt:lpstr>
      <vt:lpstr>RDFS-Entailments</vt:lpstr>
      <vt:lpstr>Computing RDFS-Entailment</vt:lpstr>
      <vt:lpstr>Some axiomatic triples</vt:lpstr>
      <vt:lpstr>Inference patterns (rules)</vt:lpstr>
      <vt:lpstr>(cont)</vt:lpstr>
      <vt:lpstr>Example</vt:lpstr>
      <vt:lpstr>The rules are not complete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Langage de règles d’inférence SWRL</dc:title>
  <dc:creator>Gilles Falquet</dc:creator>
  <cp:lastModifiedBy>Gilles Falquet</cp:lastModifiedBy>
  <cp:revision>266</cp:revision>
  <cp:lastPrinted>2010-12-22T12:09:04Z</cp:lastPrinted>
  <dcterms:created xsi:type="dcterms:W3CDTF">2010-12-01T09:59:34Z</dcterms:created>
  <dcterms:modified xsi:type="dcterms:W3CDTF">2021-09-29T08:32:41Z</dcterms:modified>
</cp:coreProperties>
</file>