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37" r:id="rId3"/>
    <p:sldId id="347" r:id="rId4"/>
    <p:sldId id="339" r:id="rId5"/>
    <p:sldId id="352" r:id="rId6"/>
    <p:sldId id="357" r:id="rId7"/>
    <p:sldId id="353" r:id="rId8"/>
    <p:sldId id="355" r:id="rId9"/>
    <p:sldId id="354" r:id="rId10"/>
    <p:sldId id="358" r:id="rId11"/>
    <p:sldId id="359" r:id="rId12"/>
    <p:sldId id="340" r:id="rId13"/>
    <p:sldId id="336" r:id="rId14"/>
    <p:sldId id="350" r:id="rId15"/>
    <p:sldId id="356" r:id="rId16"/>
    <p:sldId id="341" r:id="rId17"/>
    <p:sldId id="338" r:id="rId18"/>
    <p:sldId id="342" r:id="rId19"/>
    <p:sldId id="343" r:id="rId20"/>
    <p:sldId id="344" r:id="rId21"/>
    <p:sldId id="345" r:id="rId22"/>
    <p:sldId id="346" r:id="rId23"/>
    <p:sldId id="349" r:id="rId24"/>
    <p:sldId id="348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1B800"/>
    <a:srgbClr val="DF7400"/>
    <a:srgbClr val="FBFB97"/>
    <a:srgbClr val="FFC600"/>
    <a:srgbClr val="0432FF"/>
    <a:srgbClr val="511ACF"/>
    <a:srgbClr val="55E700"/>
    <a:srgbClr val="7C19B3"/>
    <a:srgbClr val="0D56A6"/>
    <a:srgbClr val="FB9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3" autoAdjust="0"/>
    <p:restoredTop sz="99112" autoAdjust="0"/>
  </p:normalViewPr>
  <p:slideViewPr>
    <p:cSldViewPr snapToGrid="0" snapToObjects="1">
      <p:cViewPr varScale="1">
        <p:scale>
          <a:sx n="153" d="100"/>
          <a:sy n="153" d="100"/>
        </p:scale>
        <p:origin x="184" y="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62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7A078-BB61-2149-93C0-F21B9C642FF7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9147F-4EBC-C54C-9134-FE5AE727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040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8D300-3819-FC40-951F-AFEADA2BE8E4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F1ED5-1F4C-5947-9628-3FB0FC8DE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7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8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2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title</a:t>
            </a:r>
            <a:r>
              <a:rPr lang="fr-CH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 anchorCtr="0">
            <a:normAutofit/>
          </a:bodyPr>
          <a:lstStyle>
            <a:lvl1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7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9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8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3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9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8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2702"/>
            <a:ext cx="8229600" cy="366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667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RDFS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rgbClr val="0070C0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RDFS Entailment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G. Falquet</a:t>
            </a:r>
          </a:p>
          <a:p>
            <a:pPr algn="l"/>
            <a:r>
              <a:rPr lang="en-US" dirty="0"/>
              <a:t>Semantic web technologies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8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177-5403-E040-B1D7-0D2F3160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4E6F3-66DF-9642-81D2-11280583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F9E27-A072-764C-A4D4-0D70653D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186AC-4EC0-5146-A398-946F6CBB7D21}"/>
              </a:ext>
            </a:extLst>
          </p:cNvPr>
          <p:cNvSpPr txBox="1"/>
          <p:nvPr/>
        </p:nvSpPr>
        <p:spPr>
          <a:xfrm>
            <a:off x="1348849" y="2158248"/>
            <a:ext cx="55656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:bob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498BA-5A2E-EF4A-9014-8CDED8AA4A32}"/>
              </a:ext>
            </a:extLst>
          </p:cNvPr>
          <p:cNvSpPr txBox="1"/>
          <p:nvPr/>
        </p:nvSpPr>
        <p:spPr>
          <a:xfrm>
            <a:off x="2359502" y="2138998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:friend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0EFC4A-343F-E844-A303-5F1EE01FED32}"/>
              </a:ext>
            </a:extLst>
          </p:cNvPr>
          <p:cNvSpPr txBox="1"/>
          <p:nvPr/>
        </p:nvSpPr>
        <p:spPr>
          <a:xfrm>
            <a:off x="3087586" y="2670707"/>
            <a:ext cx="50045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_:a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C3CE34-472B-A043-815B-351BB6A9EEAB}"/>
              </a:ext>
            </a:extLst>
          </p:cNvPr>
          <p:cNvSpPr txBox="1"/>
          <p:nvPr/>
        </p:nvSpPr>
        <p:spPr>
          <a:xfrm>
            <a:off x="2407628" y="3496160"/>
            <a:ext cx="5084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_:b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16896-4650-1345-A455-935890BA1B18}"/>
              </a:ext>
            </a:extLst>
          </p:cNvPr>
          <p:cNvSpPr txBox="1"/>
          <p:nvPr/>
        </p:nvSpPr>
        <p:spPr>
          <a:xfrm>
            <a:off x="1724235" y="2870518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:friend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7D472A-B0D4-5645-B772-7F228D9A65DD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1905412" y="2327525"/>
            <a:ext cx="1182174" cy="512459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C790B1-51AB-CD4F-8B51-2D17461B5A55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1627131" y="2496802"/>
            <a:ext cx="1034734" cy="999358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BD907D-C062-FB44-84AE-B3B71075AE61}"/>
              </a:ext>
            </a:extLst>
          </p:cNvPr>
          <p:cNvSpPr txBox="1"/>
          <p:nvPr/>
        </p:nvSpPr>
        <p:spPr>
          <a:xfrm>
            <a:off x="5799202" y="126726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9E56AB-47BE-6F4E-B01B-C9F38239331B}"/>
              </a:ext>
            </a:extLst>
          </p:cNvPr>
          <p:cNvSpPr txBox="1"/>
          <p:nvPr/>
        </p:nvSpPr>
        <p:spPr>
          <a:xfrm>
            <a:off x="6788151" y="1620851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1BAF19-C0CA-574A-A56F-25914754CBBB}"/>
              </a:ext>
            </a:extLst>
          </p:cNvPr>
          <p:cNvSpPr txBox="1"/>
          <p:nvPr/>
        </p:nvSpPr>
        <p:spPr>
          <a:xfrm>
            <a:off x="5814537" y="2138998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B8E7DF-14D5-8349-B1D7-E2F2A091B784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6089666" y="1436537"/>
            <a:ext cx="698485" cy="353591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B5158B-C240-6041-9835-4729720F7116}"/>
              </a:ext>
            </a:extLst>
          </p:cNvPr>
          <p:cNvSpPr txBox="1"/>
          <p:nvPr/>
        </p:nvSpPr>
        <p:spPr>
          <a:xfrm>
            <a:off x="6337757" y="131857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I(:friend)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826DF0-ED25-D84A-B192-D89E74A7B94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44434" y="1605814"/>
            <a:ext cx="15335" cy="533184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A81621-89E6-AC40-AD5D-D5A7E1FA2DE3}"/>
              </a:ext>
            </a:extLst>
          </p:cNvPr>
          <p:cNvSpPr txBox="1"/>
          <p:nvPr/>
        </p:nvSpPr>
        <p:spPr>
          <a:xfrm>
            <a:off x="5267618" y="165712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I(:friend)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A54814E-7B82-3942-A46B-4D014337277B}"/>
              </a:ext>
            </a:extLst>
          </p:cNvPr>
          <p:cNvSpPr/>
          <p:nvPr/>
        </p:nvSpPr>
        <p:spPr>
          <a:xfrm>
            <a:off x="1729047" y="1116825"/>
            <a:ext cx="3990109" cy="1027860"/>
          </a:xfrm>
          <a:custGeom>
            <a:avLst/>
            <a:gdLst>
              <a:gd name="connsiteX0" fmla="*/ 0 w 3990109"/>
              <a:gd name="connsiteY0" fmla="*/ 1027860 h 1027860"/>
              <a:gd name="connsiteX1" fmla="*/ 2128058 w 3990109"/>
              <a:gd name="connsiteY1" fmla="*/ 46958 h 1027860"/>
              <a:gd name="connsiteX2" fmla="*/ 3990109 w 3990109"/>
              <a:gd name="connsiteY2" fmla="*/ 246463 h 102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0109" h="1027860">
                <a:moveTo>
                  <a:pt x="0" y="1027860"/>
                </a:moveTo>
                <a:cubicBezTo>
                  <a:pt x="731520" y="602525"/>
                  <a:pt x="1463040" y="177191"/>
                  <a:pt x="2128058" y="46958"/>
                </a:cubicBezTo>
                <a:cubicBezTo>
                  <a:pt x="2793076" y="-83275"/>
                  <a:pt x="3391592" y="81594"/>
                  <a:pt x="3990109" y="246463"/>
                </a:cubicBezTo>
              </a:path>
            </a:pathLst>
          </a:custGeom>
          <a:noFill/>
          <a:ln w="19050">
            <a:solidFill>
              <a:srgbClr val="31B8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9495470-E30F-0448-BC3A-D3D190E17FC8}"/>
              </a:ext>
            </a:extLst>
          </p:cNvPr>
          <p:cNvSpPr/>
          <p:nvPr/>
        </p:nvSpPr>
        <p:spPr>
          <a:xfrm>
            <a:off x="3607723" y="2236408"/>
            <a:ext cx="2252749" cy="564982"/>
          </a:xfrm>
          <a:custGeom>
            <a:avLst/>
            <a:gdLst>
              <a:gd name="connsiteX0" fmla="*/ 0 w 2252749"/>
              <a:gd name="connsiteY0" fmla="*/ 564982 h 564982"/>
              <a:gd name="connsiteX1" fmla="*/ 1371600 w 2252749"/>
              <a:gd name="connsiteY1" fmla="*/ 49593 h 564982"/>
              <a:gd name="connsiteX2" fmla="*/ 2252749 w 2252749"/>
              <a:gd name="connsiteY2" fmla="*/ 49593 h 56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2749" h="564982">
                <a:moveTo>
                  <a:pt x="0" y="564982"/>
                </a:moveTo>
                <a:cubicBezTo>
                  <a:pt x="498071" y="350236"/>
                  <a:pt x="996142" y="135491"/>
                  <a:pt x="1371600" y="49593"/>
                </a:cubicBezTo>
                <a:cubicBezTo>
                  <a:pt x="1747058" y="-36305"/>
                  <a:pt x="1999903" y="6644"/>
                  <a:pt x="2252749" y="49593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1B11218-B7C2-DF40-AF81-9A0574D265F3}"/>
              </a:ext>
            </a:extLst>
          </p:cNvPr>
          <p:cNvSpPr/>
          <p:nvPr/>
        </p:nvSpPr>
        <p:spPr>
          <a:xfrm>
            <a:off x="2901141" y="1986743"/>
            <a:ext cx="3956321" cy="1708726"/>
          </a:xfrm>
          <a:custGeom>
            <a:avLst/>
            <a:gdLst>
              <a:gd name="connsiteX0" fmla="*/ 0 w 3956321"/>
              <a:gd name="connsiteY0" fmla="*/ 1695796 h 1708726"/>
              <a:gd name="connsiteX1" fmla="*/ 1737360 w 3956321"/>
              <a:gd name="connsiteY1" fmla="*/ 1579418 h 1708726"/>
              <a:gd name="connsiteX2" fmla="*/ 3616037 w 3956321"/>
              <a:gd name="connsiteY2" fmla="*/ 764771 h 1708726"/>
              <a:gd name="connsiteX3" fmla="*/ 3948546 w 3956321"/>
              <a:gd name="connsiteY3" fmla="*/ 0 h 170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6321" h="1708726">
                <a:moveTo>
                  <a:pt x="0" y="1695796"/>
                </a:moveTo>
                <a:cubicBezTo>
                  <a:pt x="567343" y="1715192"/>
                  <a:pt x="1134687" y="1734589"/>
                  <a:pt x="1737360" y="1579418"/>
                </a:cubicBezTo>
                <a:cubicBezTo>
                  <a:pt x="2340033" y="1424247"/>
                  <a:pt x="3247506" y="1028007"/>
                  <a:pt x="3616037" y="764771"/>
                </a:cubicBezTo>
                <a:cubicBezTo>
                  <a:pt x="3984568" y="501535"/>
                  <a:pt x="3966557" y="250767"/>
                  <a:pt x="3948546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2C52BE-B27B-3B4C-B3C8-A49F7FD46EB4}"/>
              </a:ext>
            </a:extLst>
          </p:cNvPr>
          <p:cNvSpPr txBox="1"/>
          <p:nvPr/>
        </p:nvSpPr>
        <p:spPr>
          <a:xfrm>
            <a:off x="3807229" y="96427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D5F221-7468-0943-8703-C03140F747DA}"/>
              </a:ext>
            </a:extLst>
          </p:cNvPr>
          <p:cNvSpPr txBox="1"/>
          <p:nvPr/>
        </p:nvSpPr>
        <p:spPr>
          <a:xfrm>
            <a:off x="4547061" y="232756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8A73CF-19EA-C243-8A2F-D71588A10B85}"/>
              </a:ext>
            </a:extLst>
          </p:cNvPr>
          <p:cNvSpPr txBox="1"/>
          <p:nvPr/>
        </p:nvSpPr>
        <p:spPr>
          <a:xfrm>
            <a:off x="5195454" y="296173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7F76C3-29B5-D248-911D-B5CE32D2158F}"/>
              </a:ext>
            </a:extLst>
          </p:cNvPr>
          <p:cNvSpPr txBox="1"/>
          <p:nvPr/>
        </p:nvSpPr>
        <p:spPr>
          <a:xfrm>
            <a:off x="947651" y="606829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true interpretation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0A9F32-6E16-D24C-8A2A-25374A8C5C37}"/>
              </a:ext>
            </a:extLst>
          </p:cNvPr>
          <p:cNvSpPr txBox="1"/>
          <p:nvPr/>
        </p:nvSpPr>
        <p:spPr>
          <a:xfrm>
            <a:off x="7734244" y="1401173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8F5FDC-06C5-5644-B3CF-158F9787CE4E}"/>
              </a:ext>
            </a:extLst>
          </p:cNvPr>
          <p:cNvCxnSpPr>
            <a:cxnSpLocks/>
            <a:stCxn id="15" idx="3"/>
            <a:endCxn id="31" idx="1"/>
          </p:cNvCxnSpPr>
          <p:nvPr/>
        </p:nvCxnSpPr>
        <p:spPr>
          <a:xfrm flipV="1">
            <a:off x="7064189" y="1570450"/>
            <a:ext cx="670055" cy="219678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AE0319-76ED-0447-8045-90E51CA1D9CE}"/>
              </a:ext>
            </a:extLst>
          </p:cNvPr>
          <p:cNvSpPr txBox="1"/>
          <p:nvPr/>
        </p:nvSpPr>
        <p:spPr>
          <a:xfrm>
            <a:off x="7309289" y="1739727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I(:friend)</a:t>
            </a:r>
          </a:p>
        </p:txBody>
      </p:sp>
    </p:spTree>
    <p:extLst>
      <p:ext uri="{BB962C8B-B14F-4D97-AF65-F5344CB8AC3E}">
        <p14:creationId xmlns:p14="http://schemas.microsoft.com/office/powerpoint/2010/main" val="192575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177-5403-E040-B1D7-0D2F3160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4E6F3-66DF-9642-81D2-11280583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F9E27-A072-764C-A4D4-0D70653D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186AC-4EC0-5146-A398-946F6CBB7D21}"/>
              </a:ext>
            </a:extLst>
          </p:cNvPr>
          <p:cNvSpPr txBox="1"/>
          <p:nvPr/>
        </p:nvSpPr>
        <p:spPr>
          <a:xfrm>
            <a:off x="1348849" y="2158248"/>
            <a:ext cx="55656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:bob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498BA-5A2E-EF4A-9014-8CDED8AA4A32}"/>
              </a:ext>
            </a:extLst>
          </p:cNvPr>
          <p:cNvSpPr txBox="1"/>
          <p:nvPr/>
        </p:nvSpPr>
        <p:spPr>
          <a:xfrm>
            <a:off x="2359502" y="2138998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:friend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0EFC4A-343F-E844-A303-5F1EE01FED32}"/>
              </a:ext>
            </a:extLst>
          </p:cNvPr>
          <p:cNvSpPr txBox="1"/>
          <p:nvPr/>
        </p:nvSpPr>
        <p:spPr>
          <a:xfrm>
            <a:off x="3087586" y="2670707"/>
            <a:ext cx="50045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_:a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C3CE34-472B-A043-815B-351BB6A9EEAB}"/>
              </a:ext>
            </a:extLst>
          </p:cNvPr>
          <p:cNvSpPr txBox="1"/>
          <p:nvPr/>
        </p:nvSpPr>
        <p:spPr>
          <a:xfrm>
            <a:off x="2407628" y="3496160"/>
            <a:ext cx="5084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_:b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16896-4650-1345-A455-935890BA1B18}"/>
              </a:ext>
            </a:extLst>
          </p:cNvPr>
          <p:cNvSpPr txBox="1"/>
          <p:nvPr/>
        </p:nvSpPr>
        <p:spPr>
          <a:xfrm>
            <a:off x="1724235" y="2870518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:friend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7D472A-B0D4-5645-B772-7F228D9A65DD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1905412" y="2327525"/>
            <a:ext cx="1182174" cy="512459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C790B1-51AB-CD4F-8B51-2D17461B5A55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1627131" y="2496802"/>
            <a:ext cx="1034734" cy="999358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BD907D-C062-FB44-84AE-B3B71075AE61}"/>
              </a:ext>
            </a:extLst>
          </p:cNvPr>
          <p:cNvSpPr txBox="1"/>
          <p:nvPr/>
        </p:nvSpPr>
        <p:spPr>
          <a:xfrm>
            <a:off x="5799202" y="126726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9E56AB-47BE-6F4E-B01B-C9F38239331B}"/>
              </a:ext>
            </a:extLst>
          </p:cNvPr>
          <p:cNvSpPr txBox="1"/>
          <p:nvPr/>
        </p:nvSpPr>
        <p:spPr>
          <a:xfrm>
            <a:off x="6788151" y="1620851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1BAF19-C0CA-574A-A56F-25914754CBBB}"/>
              </a:ext>
            </a:extLst>
          </p:cNvPr>
          <p:cNvSpPr txBox="1"/>
          <p:nvPr/>
        </p:nvSpPr>
        <p:spPr>
          <a:xfrm>
            <a:off x="5814537" y="2138998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B8E7DF-14D5-8349-B1D7-E2F2A091B784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6089666" y="1436537"/>
            <a:ext cx="698485" cy="353591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B5158B-C240-6041-9835-4729720F7116}"/>
              </a:ext>
            </a:extLst>
          </p:cNvPr>
          <p:cNvSpPr txBox="1"/>
          <p:nvPr/>
        </p:nvSpPr>
        <p:spPr>
          <a:xfrm>
            <a:off x="6337757" y="131857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I(:friend)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826DF0-ED25-D84A-B192-D89E74A7B94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44434" y="1605814"/>
            <a:ext cx="15335" cy="533184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A81621-89E6-AC40-AD5D-D5A7E1FA2DE3}"/>
              </a:ext>
            </a:extLst>
          </p:cNvPr>
          <p:cNvSpPr txBox="1"/>
          <p:nvPr/>
        </p:nvSpPr>
        <p:spPr>
          <a:xfrm>
            <a:off x="5267618" y="165712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I(:friend)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A54814E-7B82-3942-A46B-4D014337277B}"/>
              </a:ext>
            </a:extLst>
          </p:cNvPr>
          <p:cNvSpPr/>
          <p:nvPr/>
        </p:nvSpPr>
        <p:spPr>
          <a:xfrm>
            <a:off x="1729047" y="1116825"/>
            <a:ext cx="3990109" cy="1027860"/>
          </a:xfrm>
          <a:custGeom>
            <a:avLst/>
            <a:gdLst>
              <a:gd name="connsiteX0" fmla="*/ 0 w 3990109"/>
              <a:gd name="connsiteY0" fmla="*/ 1027860 h 1027860"/>
              <a:gd name="connsiteX1" fmla="*/ 2128058 w 3990109"/>
              <a:gd name="connsiteY1" fmla="*/ 46958 h 1027860"/>
              <a:gd name="connsiteX2" fmla="*/ 3990109 w 3990109"/>
              <a:gd name="connsiteY2" fmla="*/ 246463 h 102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0109" h="1027860">
                <a:moveTo>
                  <a:pt x="0" y="1027860"/>
                </a:moveTo>
                <a:cubicBezTo>
                  <a:pt x="731520" y="602525"/>
                  <a:pt x="1463040" y="177191"/>
                  <a:pt x="2128058" y="46958"/>
                </a:cubicBezTo>
                <a:cubicBezTo>
                  <a:pt x="2793076" y="-83275"/>
                  <a:pt x="3391592" y="81594"/>
                  <a:pt x="3990109" y="246463"/>
                </a:cubicBezTo>
              </a:path>
            </a:pathLst>
          </a:custGeom>
          <a:noFill/>
          <a:ln w="19050">
            <a:solidFill>
              <a:srgbClr val="31B8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9495470-E30F-0448-BC3A-D3D190E17FC8}"/>
              </a:ext>
            </a:extLst>
          </p:cNvPr>
          <p:cNvSpPr/>
          <p:nvPr/>
        </p:nvSpPr>
        <p:spPr>
          <a:xfrm>
            <a:off x="3607723" y="2236408"/>
            <a:ext cx="2252749" cy="564982"/>
          </a:xfrm>
          <a:custGeom>
            <a:avLst/>
            <a:gdLst>
              <a:gd name="connsiteX0" fmla="*/ 0 w 2252749"/>
              <a:gd name="connsiteY0" fmla="*/ 564982 h 564982"/>
              <a:gd name="connsiteX1" fmla="*/ 1371600 w 2252749"/>
              <a:gd name="connsiteY1" fmla="*/ 49593 h 564982"/>
              <a:gd name="connsiteX2" fmla="*/ 2252749 w 2252749"/>
              <a:gd name="connsiteY2" fmla="*/ 49593 h 56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2749" h="564982">
                <a:moveTo>
                  <a:pt x="0" y="564982"/>
                </a:moveTo>
                <a:cubicBezTo>
                  <a:pt x="498071" y="350236"/>
                  <a:pt x="996142" y="135491"/>
                  <a:pt x="1371600" y="49593"/>
                </a:cubicBezTo>
                <a:cubicBezTo>
                  <a:pt x="1747058" y="-36305"/>
                  <a:pt x="1999903" y="6644"/>
                  <a:pt x="2252749" y="49593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1B11218-B7C2-DF40-AF81-9A0574D265F3}"/>
              </a:ext>
            </a:extLst>
          </p:cNvPr>
          <p:cNvSpPr/>
          <p:nvPr/>
        </p:nvSpPr>
        <p:spPr>
          <a:xfrm>
            <a:off x="2901141" y="2477551"/>
            <a:ext cx="3043293" cy="1217917"/>
          </a:xfrm>
          <a:custGeom>
            <a:avLst/>
            <a:gdLst>
              <a:gd name="connsiteX0" fmla="*/ 0 w 3956321"/>
              <a:gd name="connsiteY0" fmla="*/ 1695796 h 1708726"/>
              <a:gd name="connsiteX1" fmla="*/ 1737360 w 3956321"/>
              <a:gd name="connsiteY1" fmla="*/ 1579418 h 1708726"/>
              <a:gd name="connsiteX2" fmla="*/ 3616037 w 3956321"/>
              <a:gd name="connsiteY2" fmla="*/ 764771 h 1708726"/>
              <a:gd name="connsiteX3" fmla="*/ 3948546 w 3956321"/>
              <a:gd name="connsiteY3" fmla="*/ 0 h 170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6321" h="1708726">
                <a:moveTo>
                  <a:pt x="0" y="1695796"/>
                </a:moveTo>
                <a:cubicBezTo>
                  <a:pt x="567343" y="1715192"/>
                  <a:pt x="1134687" y="1734589"/>
                  <a:pt x="1737360" y="1579418"/>
                </a:cubicBezTo>
                <a:cubicBezTo>
                  <a:pt x="2340033" y="1424247"/>
                  <a:pt x="3247506" y="1028007"/>
                  <a:pt x="3616037" y="764771"/>
                </a:cubicBezTo>
                <a:cubicBezTo>
                  <a:pt x="3984568" y="501535"/>
                  <a:pt x="3966557" y="250767"/>
                  <a:pt x="3948546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2C52BE-B27B-3B4C-B3C8-A49F7FD46EB4}"/>
              </a:ext>
            </a:extLst>
          </p:cNvPr>
          <p:cNvSpPr txBox="1"/>
          <p:nvPr/>
        </p:nvSpPr>
        <p:spPr>
          <a:xfrm>
            <a:off x="3807229" y="96427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D5F221-7468-0943-8703-C03140F747DA}"/>
              </a:ext>
            </a:extLst>
          </p:cNvPr>
          <p:cNvSpPr txBox="1"/>
          <p:nvPr/>
        </p:nvSpPr>
        <p:spPr>
          <a:xfrm>
            <a:off x="4547061" y="232756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8A73CF-19EA-C243-8A2F-D71588A10B85}"/>
              </a:ext>
            </a:extLst>
          </p:cNvPr>
          <p:cNvSpPr txBox="1"/>
          <p:nvPr/>
        </p:nvSpPr>
        <p:spPr>
          <a:xfrm>
            <a:off x="5195454" y="296173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7F76C3-29B5-D248-911D-B5CE32D2158F}"/>
              </a:ext>
            </a:extLst>
          </p:cNvPr>
          <p:cNvSpPr txBox="1"/>
          <p:nvPr/>
        </p:nvSpPr>
        <p:spPr>
          <a:xfrm>
            <a:off x="947651" y="606829"/>
            <a:ext cx="198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Another choice for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8DB258-6AED-3B48-BDCB-58C2057A9834}"/>
              </a:ext>
            </a:extLst>
          </p:cNvPr>
          <p:cNvSpPr txBox="1"/>
          <p:nvPr/>
        </p:nvSpPr>
        <p:spPr>
          <a:xfrm>
            <a:off x="7734244" y="1401173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8EE91E-33E0-214F-B40B-D6087805DF70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7064189" y="1570450"/>
            <a:ext cx="670055" cy="219678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B023C35-8BC0-754C-ACD0-4B92C3E9EB7B}"/>
              </a:ext>
            </a:extLst>
          </p:cNvPr>
          <p:cNvSpPr txBox="1"/>
          <p:nvPr/>
        </p:nvSpPr>
        <p:spPr>
          <a:xfrm>
            <a:off x="7309289" y="1739727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I(:friend)</a:t>
            </a:r>
          </a:p>
        </p:txBody>
      </p:sp>
    </p:spTree>
    <p:extLst>
      <p:ext uri="{BB962C8B-B14F-4D97-AF65-F5344CB8AC3E}">
        <p14:creationId xmlns:p14="http://schemas.microsoft.com/office/powerpoint/2010/main" val="225321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B0D7069-5169-B948-9A92-9AB323E2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graph may have several true interpretation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95814-DB48-CE4F-A95F-7362F39F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8060E-E044-7A4E-A749-414CF319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D4C2E-11AF-0946-8545-623C108D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AE02C-7F14-B242-99ED-3FEE26F4C669}"/>
              </a:ext>
            </a:extLst>
          </p:cNvPr>
          <p:cNvSpPr txBox="1"/>
          <p:nvPr/>
        </p:nvSpPr>
        <p:spPr>
          <a:xfrm>
            <a:off x="1082127" y="1205973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:Painter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6C09A-6AD7-9C49-AC47-8AC8DCFA7C12}"/>
              </a:ext>
            </a:extLst>
          </p:cNvPr>
          <p:cNvSpPr txBox="1"/>
          <p:nvPr/>
        </p:nvSpPr>
        <p:spPr>
          <a:xfrm>
            <a:off x="1727573" y="1934969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:Artist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3FE885-8231-C74C-989A-02261BCE0A92}"/>
              </a:ext>
            </a:extLst>
          </p:cNvPr>
          <p:cNvSpPr txBox="1"/>
          <p:nvPr/>
        </p:nvSpPr>
        <p:spPr>
          <a:xfrm>
            <a:off x="467941" y="191462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:Picasso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0D992D-B3F3-4F47-AB6F-35693C3FC0C9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861639" y="1513750"/>
            <a:ext cx="609377" cy="400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09E130-D860-FD47-BC09-AF5B0935172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471016" y="1513750"/>
            <a:ext cx="584532" cy="4212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8B85DA-9736-0543-9C9A-CA954BB5E0DC}"/>
              </a:ext>
            </a:extLst>
          </p:cNvPr>
          <p:cNvSpPr txBox="1"/>
          <p:nvPr/>
        </p:nvSpPr>
        <p:spPr>
          <a:xfrm>
            <a:off x="1907451" y="1470576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rdfs:subClassOf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5E530F-80FE-9445-A374-CFB49EAF2E3E}"/>
              </a:ext>
            </a:extLst>
          </p:cNvPr>
          <p:cNvSpPr txBox="1"/>
          <p:nvPr/>
        </p:nvSpPr>
        <p:spPr>
          <a:xfrm>
            <a:off x="356786" y="1503020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rdf:type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D9D34C-DD07-AD43-B9FB-E89E2A9D9B08}"/>
              </a:ext>
            </a:extLst>
          </p:cNvPr>
          <p:cNvSpPr txBox="1"/>
          <p:nvPr/>
        </p:nvSpPr>
        <p:spPr>
          <a:xfrm>
            <a:off x="5334359" y="1063036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D4D77C-5194-B048-82DC-2FDB49B8EAE9}"/>
              </a:ext>
            </a:extLst>
          </p:cNvPr>
          <p:cNvSpPr txBox="1"/>
          <p:nvPr/>
        </p:nvSpPr>
        <p:spPr>
          <a:xfrm>
            <a:off x="5485164" y="1675833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ar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63EC83-494D-424D-B3A8-DBA3BD9AF7C8}"/>
              </a:ext>
            </a:extLst>
          </p:cNvPr>
          <p:cNvSpPr txBox="1"/>
          <p:nvPr/>
        </p:nvSpPr>
        <p:spPr>
          <a:xfrm>
            <a:off x="4656266" y="1629343"/>
            <a:ext cx="234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33EB19-EA5A-EB49-BD2F-558E4D3C6AD0}"/>
              </a:ext>
            </a:extLst>
          </p:cNvPr>
          <p:cNvCxnSpPr>
            <a:cxnSpLocks/>
          </p:cNvCxnSpPr>
          <p:nvPr/>
        </p:nvCxnSpPr>
        <p:spPr>
          <a:xfrm>
            <a:off x="2315874" y="2237804"/>
            <a:ext cx="590067" cy="372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C54542-6B9B-0246-97C6-A657781AB837}"/>
              </a:ext>
            </a:extLst>
          </p:cNvPr>
          <p:cNvSpPr txBox="1"/>
          <p:nvPr/>
        </p:nvSpPr>
        <p:spPr>
          <a:xfrm>
            <a:off x="2674488" y="2145664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rdfs:subClassOf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A15C88-5236-D042-9E4F-28CBAAC9745D}"/>
              </a:ext>
            </a:extLst>
          </p:cNvPr>
          <p:cNvSpPr txBox="1"/>
          <p:nvPr/>
        </p:nvSpPr>
        <p:spPr>
          <a:xfrm>
            <a:off x="5877545" y="2285383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B1BC4BD-0085-2542-B950-AE86300CD0D8}"/>
              </a:ext>
            </a:extLst>
          </p:cNvPr>
          <p:cNvSpPr/>
          <p:nvPr/>
        </p:nvSpPr>
        <p:spPr>
          <a:xfrm>
            <a:off x="5374291" y="1380931"/>
            <a:ext cx="112109" cy="513183"/>
          </a:xfrm>
          <a:custGeom>
            <a:avLst/>
            <a:gdLst>
              <a:gd name="connsiteX0" fmla="*/ 93448 w 112109"/>
              <a:gd name="connsiteY0" fmla="*/ 0 h 513183"/>
              <a:gd name="connsiteX1" fmla="*/ 142 w 112109"/>
              <a:gd name="connsiteY1" fmla="*/ 261257 h 513183"/>
              <a:gd name="connsiteX2" fmla="*/ 112109 w 112109"/>
              <a:gd name="connsiteY2" fmla="*/ 513183 h 5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109" h="513183">
                <a:moveTo>
                  <a:pt x="93448" y="0"/>
                </a:moveTo>
                <a:cubicBezTo>
                  <a:pt x="45240" y="87863"/>
                  <a:pt x="-2968" y="175727"/>
                  <a:pt x="142" y="261257"/>
                </a:cubicBezTo>
                <a:cubicBezTo>
                  <a:pt x="3252" y="346787"/>
                  <a:pt x="57680" y="429985"/>
                  <a:pt x="112109" y="513183"/>
                </a:cubicBezTo>
              </a:path>
            </a:pathLst>
          </a:custGeom>
          <a:noFill/>
          <a:ln w="19050">
            <a:solidFill>
              <a:srgbClr val="31B8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391F19FE-9567-D447-9C51-F199CBE6B583}"/>
              </a:ext>
            </a:extLst>
          </p:cNvPr>
          <p:cNvSpPr/>
          <p:nvPr/>
        </p:nvSpPr>
        <p:spPr>
          <a:xfrm>
            <a:off x="5614973" y="2004738"/>
            <a:ext cx="281976" cy="425729"/>
          </a:xfrm>
          <a:custGeom>
            <a:avLst/>
            <a:gdLst>
              <a:gd name="connsiteX0" fmla="*/ 93448 w 112109"/>
              <a:gd name="connsiteY0" fmla="*/ 0 h 513183"/>
              <a:gd name="connsiteX1" fmla="*/ 142 w 112109"/>
              <a:gd name="connsiteY1" fmla="*/ 261257 h 513183"/>
              <a:gd name="connsiteX2" fmla="*/ 112109 w 112109"/>
              <a:gd name="connsiteY2" fmla="*/ 513183 h 513183"/>
              <a:gd name="connsiteX0" fmla="*/ 108358 w 422841"/>
              <a:gd name="connsiteY0" fmla="*/ 0 h 406320"/>
              <a:gd name="connsiteX1" fmla="*/ 15052 w 422841"/>
              <a:gd name="connsiteY1" fmla="*/ 261257 h 406320"/>
              <a:gd name="connsiteX2" fmla="*/ 422841 w 422841"/>
              <a:gd name="connsiteY2" fmla="*/ 406320 h 406320"/>
              <a:gd name="connsiteX0" fmla="*/ 16623 w 331106"/>
              <a:gd name="connsiteY0" fmla="*/ 0 h 406320"/>
              <a:gd name="connsiteX1" fmla="*/ 87662 w 331106"/>
              <a:gd name="connsiteY1" fmla="*/ 243447 h 406320"/>
              <a:gd name="connsiteX2" fmla="*/ 331106 w 331106"/>
              <a:gd name="connsiteY2" fmla="*/ 406320 h 40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106" h="406320">
                <a:moveTo>
                  <a:pt x="16623" y="0"/>
                </a:moveTo>
                <a:cubicBezTo>
                  <a:pt x="-31585" y="87863"/>
                  <a:pt x="35248" y="175727"/>
                  <a:pt x="87662" y="243447"/>
                </a:cubicBezTo>
                <a:cubicBezTo>
                  <a:pt x="140076" y="311167"/>
                  <a:pt x="276677" y="323122"/>
                  <a:pt x="331106" y="406320"/>
                </a:cubicBezTo>
              </a:path>
            </a:pathLst>
          </a:custGeom>
          <a:noFill/>
          <a:ln w="19050">
            <a:solidFill>
              <a:srgbClr val="31B8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83A57F3D-DC6D-2C49-BB3A-D425C072912B}"/>
              </a:ext>
            </a:extLst>
          </p:cNvPr>
          <p:cNvSpPr/>
          <p:nvPr/>
        </p:nvSpPr>
        <p:spPr>
          <a:xfrm flipH="1">
            <a:off x="5658917" y="1254129"/>
            <a:ext cx="452038" cy="1129004"/>
          </a:xfrm>
          <a:custGeom>
            <a:avLst/>
            <a:gdLst>
              <a:gd name="connsiteX0" fmla="*/ 93448 w 112109"/>
              <a:gd name="connsiteY0" fmla="*/ 0 h 513183"/>
              <a:gd name="connsiteX1" fmla="*/ 142 w 112109"/>
              <a:gd name="connsiteY1" fmla="*/ 261257 h 513183"/>
              <a:gd name="connsiteX2" fmla="*/ 112109 w 112109"/>
              <a:gd name="connsiteY2" fmla="*/ 513183 h 513183"/>
              <a:gd name="connsiteX0" fmla="*/ 186755 w 186755"/>
              <a:gd name="connsiteY0" fmla="*/ 0 h 541175"/>
              <a:gd name="connsiteX1" fmla="*/ 1411 w 186755"/>
              <a:gd name="connsiteY1" fmla="*/ 289249 h 541175"/>
              <a:gd name="connsiteX2" fmla="*/ 113378 w 186755"/>
              <a:gd name="connsiteY2" fmla="*/ 541175 h 541175"/>
              <a:gd name="connsiteX0" fmla="*/ 259276 w 259276"/>
              <a:gd name="connsiteY0" fmla="*/ 0 h 1129004"/>
              <a:gd name="connsiteX1" fmla="*/ 73932 w 259276"/>
              <a:gd name="connsiteY1" fmla="*/ 289249 h 1129004"/>
              <a:gd name="connsiteX2" fmla="*/ 20230 w 259276"/>
              <a:gd name="connsiteY2" fmla="*/ 1129004 h 1129004"/>
              <a:gd name="connsiteX0" fmla="*/ 297263 w 297263"/>
              <a:gd name="connsiteY0" fmla="*/ 0 h 1129004"/>
              <a:gd name="connsiteX1" fmla="*/ 19880 w 297263"/>
              <a:gd name="connsiteY1" fmla="*/ 382556 h 1129004"/>
              <a:gd name="connsiteX2" fmla="*/ 58217 w 297263"/>
              <a:gd name="connsiteY2" fmla="*/ 1129004 h 11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63" h="1129004">
                <a:moveTo>
                  <a:pt x="297263" y="0"/>
                </a:moveTo>
                <a:cubicBezTo>
                  <a:pt x="249055" y="87863"/>
                  <a:pt x="59721" y="194389"/>
                  <a:pt x="19880" y="382556"/>
                </a:cubicBezTo>
                <a:cubicBezTo>
                  <a:pt x="-19961" y="570723"/>
                  <a:pt x="3788" y="1045806"/>
                  <a:pt x="58217" y="1129004"/>
                </a:cubicBezTo>
              </a:path>
            </a:pathLst>
          </a:custGeom>
          <a:noFill/>
          <a:ln w="19050">
            <a:solidFill>
              <a:srgbClr val="31B8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499FFE-B2D7-1141-AD04-9348AC6CA0C2}"/>
              </a:ext>
            </a:extLst>
          </p:cNvPr>
          <p:cNvSpPr/>
          <p:nvPr/>
        </p:nvSpPr>
        <p:spPr>
          <a:xfrm>
            <a:off x="4329404" y="932034"/>
            <a:ext cx="2612999" cy="186479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7CDA365-DC7E-F740-A122-0F70DF7C9EC9}"/>
              </a:ext>
            </a:extLst>
          </p:cNvPr>
          <p:cNvSpPr/>
          <p:nvPr/>
        </p:nvSpPr>
        <p:spPr>
          <a:xfrm flipV="1">
            <a:off x="4806649" y="1290366"/>
            <a:ext cx="555704" cy="385466"/>
          </a:xfrm>
          <a:custGeom>
            <a:avLst/>
            <a:gdLst>
              <a:gd name="connsiteX0" fmla="*/ 93448 w 112109"/>
              <a:gd name="connsiteY0" fmla="*/ 0 h 513183"/>
              <a:gd name="connsiteX1" fmla="*/ 142 w 112109"/>
              <a:gd name="connsiteY1" fmla="*/ 261257 h 513183"/>
              <a:gd name="connsiteX2" fmla="*/ 112109 w 112109"/>
              <a:gd name="connsiteY2" fmla="*/ 513183 h 513183"/>
              <a:gd name="connsiteX0" fmla="*/ 108358 w 422841"/>
              <a:gd name="connsiteY0" fmla="*/ 0 h 406320"/>
              <a:gd name="connsiteX1" fmla="*/ 15052 w 422841"/>
              <a:gd name="connsiteY1" fmla="*/ 261257 h 406320"/>
              <a:gd name="connsiteX2" fmla="*/ 422841 w 422841"/>
              <a:gd name="connsiteY2" fmla="*/ 406320 h 406320"/>
              <a:gd name="connsiteX0" fmla="*/ 16623 w 331106"/>
              <a:gd name="connsiteY0" fmla="*/ 0 h 406320"/>
              <a:gd name="connsiteX1" fmla="*/ 87662 w 331106"/>
              <a:gd name="connsiteY1" fmla="*/ 243447 h 406320"/>
              <a:gd name="connsiteX2" fmla="*/ 331106 w 331106"/>
              <a:gd name="connsiteY2" fmla="*/ 406320 h 406320"/>
              <a:gd name="connsiteX0" fmla="*/ 12444 w 326927"/>
              <a:gd name="connsiteY0" fmla="*/ 0 h 406320"/>
              <a:gd name="connsiteX1" fmla="*/ 120445 w 326927"/>
              <a:gd name="connsiteY1" fmla="*/ 223776 h 406320"/>
              <a:gd name="connsiteX2" fmla="*/ 326927 w 326927"/>
              <a:gd name="connsiteY2" fmla="*/ 406320 h 406320"/>
              <a:gd name="connsiteX0" fmla="*/ 0 w 314483"/>
              <a:gd name="connsiteY0" fmla="*/ 0 h 406320"/>
              <a:gd name="connsiteX1" fmla="*/ 108001 w 314483"/>
              <a:gd name="connsiteY1" fmla="*/ 223776 h 406320"/>
              <a:gd name="connsiteX2" fmla="*/ 314483 w 314483"/>
              <a:gd name="connsiteY2" fmla="*/ 406320 h 40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483" h="406320">
                <a:moveTo>
                  <a:pt x="0" y="0"/>
                </a:moveTo>
                <a:cubicBezTo>
                  <a:pt x="25718" y="156711"/>
                  <a:pt x="55587" y="156056"/>
                  <a:pt x="108001" y="223776"/>
                </a:cubicBezTo>
                <a:cubicBezTo>
                  <a:pt x="160415" y="291496"/>
                  <a:pt x="260054" y="323122"/>
                  <a:pt x="314483" y="40632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EA07FC-E2E6-974B-B4C1-AD71D797AC22}"/>
              </a:ext>
            </a:extLst>
          </p:cNvPr>
          <p:cNvSpPr txBox="1"/>
          <p:nvPr/>
        </p:nvSpPr>
        <p:spPr>
          <a:xfrm>
            <a:off x="6658037" y="905907"/>
            <a:ext cx="2348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true interpretation of 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356D30-E360-5F4B-84B5-B3FCCE7A13CA}"/>
              </a:ext>
            </a:extLst>
          </p:cNvPr>
          <p:cNvSpPr txBox="1"/>
          <p:nvPr/>
        </p:nvSpPr>
        <p:spPr>
          <a:xfrm>
            <a:off x="6479337" y="181079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gw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4FE26788-B101-8140-8C4D-35CF9A2D4621}"/>
              </a:ext>
            </a:extLst>
          </p:cNvPr>
          <p:cNvSpPr/>
          <p:nvPr/>
        </p:nvSpPr>
        <p:spPr>
          <a:xfrm>
            <a:off x="6251510" y="2124819"/>
            <a:ext cx="457200" cy="310471"/>
          </a:xfrm>
          <a:custGeom>
            <a:avLst/>
            <a:gdLst>
              <a:gd name="connsiteX0" fmla="*/ 0 w 429208"/>
              <a:gd name="connsiteY0" fmla="*/ 186612 h 186612"/>
              <a:gd name="connsiteX1" fmla="*/ 279919 w 429208"/>
              <a:gd name="connsiteY1" fmla="*/ 121298 h 186612"/>
              <a:gd name="connsiteX2" fmla="*/ 429208 w 429208"/>
              <a:gd name="connsiteY2" fmla="*/ 0 h 18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208" h="186612">
                <a:moveTo>
                  <a:pt x="0" y="186612"/>
                </a:moveTo>
                <a:cubicBezTo>
                  <a:pt x="104192" y="169506"/>
                  <a:pt x="208384" y="152400"/>
                  <a:pt x="279919" y="121298"/>
                </a:cubicBezTo>
                <a:cubicBezTo>
                  <a:pt x="351454" y="90196"/>
                  <a:pt x="390331" y="45098"/>
                  <a:pt x="429208" y="0"/>
                </a:cubicBezTo>
              </a:path>
            </a:pathLst>
          </a:custGeom>
          <a:noFill/>
          <a:ln w="19050">
            <a:solidFill>
              <a:srgbClr val="31B800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DEB055E0-8D41-4B43-B291-5468E4EC87B2}"/>
              </a:ext>
            </a:extLst>
          </p:cNvPr>
          <p:cNvSpPr/>
          <p:nvPr/>
        </p:nvSpPr>
        <p:spPr>
          <a:xfrm>
            <a:off x="1464906" y="774572"/>
            <a:ext cx="3909527" cy="746318"/>
          </a:xfrm>
          <a:custGeom>
            <a:avLst/>
            <a:gdLst>
              <a:gd name="connsiteX0" fmla="*/ 0 w 3909527"/>
              <a:gd name="connsiteY0" fmla="*/ 746318 h 746318"/>
              <a:gd name="connsiteX1" fmla="*/ 811763 w 3909527"/>
              <a:gd name="connsiteY1" fmla="*/ 373093 h 746318"/>
              <a:gd name="connsiteX2" fmla="*/ 2080727 w 3909527"/>
              <a:gd name="connsiteY2" fmla="*/ 18530 h 746318"/>
              <a:gd name="connsiteX3" fmla="*/ 2873829 w 3909527"/>
              <a:gd name="connsiteY3" fmla="*/ 83844 h 746318"/>
              <a:gd name="connsiteX4" fmla="*/ 3909527 w 3909527"/>
              <a:gd name="connsiteY4" fmla="*/ 373093 h 74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9527" h="746318">
                <a:moveTo>
                  <a:pt x="0" y="746318"/>
                </a:moveTo>
                <a:cubicBezTo>
                  <a:pt x="232487" y="620354"/>
                  <a:pt x="464975" y="494391"/>
                  <a:pt x="811763" y="373093"/>
                </a:cubicBezTo>
                <a:cubicBezTo>
                  <a:pt x="1158551" y="251795"/>
                  <a:pt x="1737049" y="66738"/>
                  <a:pt x="2080727" y="18530"/>
                </a:cubicBezTo>
                <a:cubicBezTo>
                  <a:pt x="2424405" y="-29678"/>
                  <a:pt x="2569029" y="24750"/>
                  <a:pt x="2873829" y="83844"/>
                </a:cubicBezTo>
                <a:cubicBezTo>
                  <a:pt x="3178629" y="142938"/>
                  <a:pt x="3544078" y="258015"/>
                  <a:pt x="3909527" y="373093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60662A-95CB-8E4B-878D-3E0B6A6A129C}"/>
              </a:ext>
            </a:extLst>
          </p:cNvPr>
          <p:cNvSpPr txBox="1"/>
          <p:nvPr/>
        </p:nvSpPr>
        <p:spPr>
          <a:xfrm>
            <a:off x="2610907" y="2615577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:Person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1EA93DC0-16E9-944B-B348-205E58AFB220}"/>
              </a:ext>
            </a:extLst>
          </p:cNvPr>
          <p:cNvSpPr/>
          <p:nvPr/>
        </p:nvSpPr>
        <p:spPr>
          <a:xfrm>
            <a:off x="4898571" y="1800808"/>
            <a:ext cx="606490" cy="151363"/>
          </a:xfrm>
          <a:custGeom>
            <a:avLst/>
            <a:gdLst>
              <a:gd name="connsiteX0" fmla="*/ 0 w 606490"/>
              <a:gd name="connsiteY0" fmla="*/ 0 h 151363"/>
              <a:gd name="connsiteX1" fmla="*/ 317241 w 606490"/>
              <a:gd name="connsiteY1" fmla="*/ 130629 h 151363"/>
              <a:gd name="connsiteX2" fmla="*/ 606490 w 606490"/>
              <a:gd name="connsiteY2" fmla="*/ 149290 h 15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490" h="151363">
                <a:moveTo>
                  <a:pt x="0" y="0"/>
                </a:moveTo>
                <a:cubicBezTo>
                  <a:pt x="108079" y="52873"/>
                  <a:pt x="216159" y="105747"/>
                  <a:pt x="317241" y="130629"/>
                </a:cubicBezTo>
                <a:cubicBezTo>
                  <a:pt x="418323" y="155511"/>
                  <a:pt x="512406" y="152400"/>
                  <a:pt x="606490" y="14929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0840F555-93A6-8643-9F75-06A200325BF5}"/>
              </a:ext>
            </a:extLst>
          </p:cNvPr>
          <p:cNvSpPr/>
          <p:nvPr/>
        </p:nvSpPr>
        <p:spPr>
          <a:xfrm>
            <a:off x="4842588" y="1903445"/>
            <a:ext cx="1026367" cy="615820"/>
          </a:xfrm>
          <a:custGeom>
            <a:avLst/>
            <a:gdLst>
              <a:gd name="connsiteX0" fmla="*/ 0 w 1026367"/>
              <a:gd name="connsiteY0" fmla="*/ 0 h 615820"/>
              <a:gd name="connsiteX1" fmla="*/ 363894 w 1026367"/>
              <a:gd name="connsiteY1" fmla="*/ 335902 h 615820"/>
              <a:gd name="connsiteX2" fmla="*/ 1026367 w 1026367"/>
              <a:gd name="connsiteY2" fmla="*/ 615820 h 61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367" h="615820">
                <a:moveTo>
                  <a:pt x="0" y="0"/>
                </a:moveTo>
                <a:cubicBezTo>
                  <a:pt x="96416" y="116632"/>
                  <a:pt x="192833" y="233265"/>
                  <a:pt x="363894" y="335902"/>
                </a:cubicBezTo>
                <a:cubicBezTo>
                  <a:pt x="534955" y="438539"/>
                  <a:pt x="780661" y="527179"/>
                  <a:pt x="1026367" y="61582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859A0A-3E4D-F044-AB1E-E024CC8E719A}"/>
              </a:ext>
            </a:extLst>
          </p:cNvPr>
          <p:cNvSpPr/>
          <p:nvPr/>
        </p:nvSpPr>
        <p:spPr>
          <a:xfrm>
            <a:off x="223935" y="1042377"/>
            <a:ext cx="3890865" cy="1880977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4EBCA-56DD-D544-B1E8-0888B8F0C6EB}"/>
              </a:ext>
            </a:extLst>
          </p:cNvPr>
          <p:cNvSpPr txBox="1"/>
          <p:nvPr/>
        </p:nvSpPr>
        <p:spPr>
          <a:xfrm>
            <a:off x="188028" y="683346"/>
            <a:ext cx="306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810D6D-A639-5744-A9E5-16E817B0B405}"/>
              </a:ext>
            </a:extLst>
          </p:cNvPr>
          <p:cNvSpPr txBox="1"/>
          <p:nvPr/>
        </p:nvSpPr>
        <p:spPr>
          <a:xfrm>
            <a:off x="2551557" y="3248699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:Painter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EB7035-671E-E644-89C3-59CF96532E1B}"/>
              </a:ext>
            </a:extLst>
          </p:cNvPr>
          <p:cNvSpPr txBox="1"/>
          <p:nvPr/>
        </p:nvSpPr>
        <p:spPr>
          <a:xfrm>
            <a:off x="3357497" y="3957769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:Artist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ACC828-DC06-5E44-AD31-6C11B0A45450}"/>
              </a:ext>
            </a:extLst>
          </p:cNvPr>
          <p:cNvSpPr txBox="1"/>
          <p:nvPr/>
        </p:nvSpPr>
        <p:spPr>
          <a:xfrm>
            <a:off x="1937371" y="395735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:Picasso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A896542-0A51-AB45-8AE2-5F9722C29C49}"/>
              </a:ext>
            </a:extLst>
          </p:cNvPr>
          <p:cNvCxnSpPr>
            <a:stCxn id="64" idx="0"/>
            <a:endCxn id="62" idx="2"/>
          </p:cNvCxnSpPr>
          <p:nvPr/>
        </p:nvCxnSpPr>
        <p:spPr>
          <a:xfrm flipV="1">
            <a:off x="2331069" y="3556476"/>
            <a:ext cx="609377" cy="400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8F34138-6B21-8C42-A313-8F4993D5687A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2940446" y="3556476"/>
            <a:ext cx="745026" cy="401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DD089BB-8197-9B4C-82FB-0C4FA5C398D3}"/>
              </a:ext>
            </a:extLst>
          </p:cNvPr>
          <p:cNvSpPr txBox="1"/>
          <p:nvPr/>
        </p:nvSpPr>
        <p:spPr>
          <a:xfrm>
            <a:off x="3376881" y="3513302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rdfs:subClassOf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E5E23E-D998-994A-8353-533CB148E9DD}"/>
              </a:ext>
            </a:extLst>
          </p:cNvPr>
          <p:cNvSpPr txBox="1"/>
          <p:nvPr/>
        </p:nvSpPr>
        <p:spPr>
          <a:xfrm>
            <a:off x="1826216" y="3545746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rdf:type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9AFB68B-E7CF-8541-8B7C-3992A585D9B6}"/>
              </a:ext>
            </a:extLst>
          </p:cNvPr>
          <p:cNvCxnSpPr>
            <a:cxnSpLocks/>
          </p:cNvCxnSpPr>
          <p:nvPr/>
        </p:nvCxnSpPr>
        <p:spPr>
          <a:xfrm>
            <a:off x="3881443" y="4214968"/>
            <a:ext cx="493928" cy="437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46D270-3440-3A40-BD90-035533843F69}"/>
              </a:ext>
            </a:extLst>
          </p:cNvPr>
          <p:cNvSpPr txBox="1"/>
          <p:nvPr/>
        </p:nvSpPr>
        <p:spPr>
          <a:xfrm>
            <a:off x="4143918" y="4188390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rdfs:subClassOf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4584F48-1347-AC43-9351-1475782018EF}"/>
              </a:ext>
            </a:extLst>
          </p:cNvPr>
          <p:cNvSpPr txBox="1"/>
          <p:nvPr/>
        </p:nvSpPr>
        <p:spPr>
          <a:xfrm>
            <a:off x="4080337" y="465830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:Person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67BFB68-AECD-374D-A17D-6C61508D05FE}"/>
              </a:ext>
            </a:extLst>
          </p:cNvPr>
          <p:cNvSpPr/>
          <p:nvPr/>
        </p:nvSpPr>
        <p:spPr>
          <a:xfrm>
            <a:off x="1693365" y="3085103"/>
            <a:ext cx="3890865" cy="1880977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987B97-5D66-F64A-B69F-1B6FF4E46847}"/>
              </a:ext>
            </a:extLst>
          </p:cNvPr>
          <p:cNvSpPr txBox="1"/>
          <p:nvPr/>
        </p:nvSpPr>
        <p:spPr>
          <a:xfrm>
            <a:off x="1339324" y="3019103"/>
            <a:ext cx="306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CA36622-2872-A647-B033-A5A6DB3A1BB8}"/>
              </a:ext>
            </a:extLst>
          </p:cNvPr>
          <p:cNvSpPr/>
          <p:nvPr/>
        </p:nvSpPr>
        <p:spPr>
          <a:xfrm>
            <a:off x="2957804" y="3648269"/>
            <a:ext cx="1166327" cy="1097218"/>
          </a:xfrm>
          <a:custGeom>
            <a:avLst/>
            <a:gdLst>
              <a:gd name="connsiteX0" fmla="*/ 0 w 1166327"/>
              <a:gd name="connsiteY0" fmla="*/ 0 h 1097218"/>
              <a:gd name="connsiteX1" fmla="*/ 177282 w 1166327"/>
              <a:gd name="connsiteY1" fmla="*/ 653143 h 1097218"/>
              <a:gd name="connsiteX2" fmla="*/ 699796 w 1166327"/>
              <a:gd name="connsiteY2" fmla="*/ 1035698 h 1097218"/>
              <a:gd name="connsiteX3" fmla="*/ 1166327 w 1166327"/>
              <a:gd name="connsiteY3" fmla="*/ 1091682 h 109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327" h="1097218">
                <a:moveTo>
                  <a:pt x="0" y="0"/>
                </a:moveTo>
                <a:cubicBezTo>
                  <a:pt x="30324" y="240263"/>
                  <a:pt x="60649" y="480527"/>
                  <a:pt x="177282" y="653143"/>
                </a:cubicBezTo>
                <a:cubicBezTo>
                  <a:pt x="293915" y="825759"/>
                  <a:pt x="534955" y="962608"/>
                  <a:pt x="699796" y="1035698"/>
                </a:cubicBezTo>
                <a:cubicBezTo>
                  <a:pt x="864637" y="1108788"/>
                  <a:pt x="1015482" y="1100235"/>
                  <a:pt x="1166327" y="1091682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A5D4A9-243B-E149-A7A5-9D83A13F89D2}"/>
              </a:ext>
            </a:extLst>
          </p:cNvPr>
          <p:cNvSpPr txBox="1"/>
          <p:nvPr/>
        </p:nvSpPr>
        <p:spPr>
          <a:xfrm>
            <a:off x="2661385" y="4244529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rdfs:subClassOf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66866E-867E-3147-B774-8DA242F5DD04}"/>
              </a:ext>
            </a:extLst>
          </p:cNvPr>
          <p:cNvSpPr txBox="1"/>
          <p:nvPr/>
        </p:nvSpPr>
        <p:spPr>
          <a:xfrm>
            <a:off x="6019800" y="2854193"/>
            <a:ext cx="2746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also a true interpretation of F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4EBDFF8-91FA-384E-8A7E-0FF665C45976}"/>
              </a:ext>
            </a:extLst>
          </p:cNvPr>
          <p:cNvSpPr/>
          <p:nvPr/>
        </p:nvSpPr>
        <p:spPr>
          <a:xfrm>
            <a:off x="4842588" y="2659224"/>
            <a:ext cx="1194318" cy="2099388"/>
          </a:xfrm>
          <a:custGeom>
            <a:avLst/>
            <a:gdLst>
              <a:gd name="connsiteX0" fmla="*/ 0 w 1194318"/>
              <a:gd name="connsiteY0" fmla="*/ 2099388 h 2099388"/>
              <a:gd name="connsiteX1" fmla="*/ 886408 w 1194318"/>
              <a:gd name="connsiteY1" fmla="*/ 1026368 h 2099388"/>
              <a:gd name="connsiteX2" fmla="*/ 1194318 w 1194318"/>
              <a:gd name="connsiteY2" fmla="*/ 0 h 209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318" h="2099388">
                <a:moveTo>
                  <a:pt x="0" y="2099388"/>
                </a:moveTo>
                <a:cubicBezTo>
                  <a:pt x="343677" y="1737827"/>
                  <a:pt x="687355" y="1376266"/>
                  <a:pt x="886408" y="1026368"/>
                </a:cubicBezTo>
                <a:cubicBezTo>
                  <a:pt x="1085461" y="676470"/>
                  <a:pt x="1139889" y="338235"/>
                  <a:pt x="1194318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8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5C45-E83A-894E-A4A1-3875D8A5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Notion of Entailment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44E8-F5C7-E947-ABE2-250699E91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2702"/>
            <a:ext cx="4585063" cy="36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relation X between RDF graphs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Represents the notion of logical consequence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0D9E0-7ECC-C743-B887-7A40D79E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231F-8FEB-7B4C-B30B-51182346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0C2E6-DF50-AF49-8694-A0930208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5779A-B870-E146-B2CD-934C2110AEF8}"/>
              </a:ext>
            </a:extLst>
          </p:cNvPr>
          <p:cNvSpPr txBox="1"/>
          <p:nvPr/>
        </p:nvSpPr>
        <p:spPr>
          <a:xfrm>
            <a:off x="5640508" y="1508084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:Bob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7F29B-8B91-0C46-BF76-7F50296C0F8E}"/>
              </a:ext>
            </a:extLst>
          </p:cNvPr>
          <p:cNvSpPr txBox="1"/>
          <p:nvPr/>
        </p:nvSpPr>
        <p:spPr>
          <a:xfrm>
            <a:off x="6633285" y="754099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:Berlin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2EE6-FCBA-FC4B-BFC1-8B98E91F8312}"/>
              </a:ext>
            </a:extLst>
          </p:cNvPr>
          <p:cNvSpPr txBox="1"/>
          <p:nvPr/>
        </p:nvSpPr>
        <p:spPr>
          <a:xfrm>
            <a:off x="7626063" y="1559255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:Germany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561FB8-F639-8D4F-BE80-24BCFF06B73B}"/>
              </a:ext>
            </a:extLst>
          </p:cNvPr>
          <p:cNvCxnSpPr>
            <a:cxnSpLocks/>
          </p:cNvCxnSpPr>
          <p:nvPr/>
        </p:nvCxnSpPr>
        <p:spPr>
          <a:xfrm>
            <a:off x="7268405" y="1092653"/>
            <a:ext cx="590067" cy="372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BF826D-2BAA-1048-9744-82E3230CCC4F}"/>
              </a:ext>
            </a:extLst>
          </p:cNvPr>
          <p:cNvCxnSpPr>
            <a:cxnSpLocks/>
          </p:cNvCxnSpPr>
          <p:nvPr/>
        </p:nvCxnSpPr>
        <p:spPr>
          <a:xfrm flipV="1">
            <a:off x="6227528" y="1092653"/>
            <a:ext cx="536386" cy="4154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41C583-3D22-164A-9EEC-986D9BDE319D}"/>
              </a:ext>
            </a:extLst>
          </p:cNvPr>
          <p:cNvSpPr txBox="1"/>
          <p:nvPr/>
        </p:nvSpPr>
        <p:spPr>
          <a:xfrm>
            <a:off x="5496008" y="1000253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:studies-in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0586B-4BD8-A242-B8B0-D159852C67EA}"/>
              </a:ext>
            </a:extLst>
          </p:cNvPr>
          <p:cNvSpPr txBox="1"/>
          <p:nvPr/>
        </p:nvSpPr>
        <p:spPr>
          <a:xfrm>
            <a:off x="7626063" y="1004250"/>
            <a:ext cx="10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located-in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138D3-38D2-704B-89EB-80AEE8DAF7AC}"/>
              </a:ext>
            </a:extLst>
          </p:cNvPr>
          <p:cNvSpPr txBox="1"/>
          <p:nvPr/>
        </p:nvSpPr>
        <p:spPr>
          <a:xfrm>
            <a:off x="5937065" y="3962107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:Bob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CF133F-AD02-1646-85A4-13A3A267C2DB}"/>
              </a:ext>
            </a:extLst>
          </p:cNvPr>
          <p:cNvSpPr txBox="1"/>
          <p:nvPr/>
        </p:nvSpPr>
        <p:spPr>
          <a:xfrm>
            <a:off x="6929842" y="320812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:Berlin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9923A-4183-9A47-A485-707B5ACF6504}"/>
              </a:ext>
            </a:extLst>
          </p:cNvPr>
          <p:cNvSpPr txBox="1"/>
          <p:nvPr/>
        </p:nvSpPr>
        <p:spPr>
          <a:xfrm>
            <a:off x="7922620" y="4013278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:Germany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463821-7DC5-8245-92E3-6E69EDF24CA0}"/>
              </a:ext>
            </a:extLst>
          </p:cNvPr>
          <p:cNvCxnSpPr>
            <a:cxnSpLocks/>
          </p:cNvCxnSpPr>
          <p:nvPr/>
        </p:nvCxnSpPr>
        <p:spPr>
          <a:xfrm>
            <a:off x="7564962" y="3546676"/>
            <a:ext cx="590067" cy="372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02A1FD-CE40-7345-B3B4-97BE1B5AA289}"/>
              </a:ext>
            </a:extLst>
          </p:cNvPr>
          <p:cNvCxnSpPr>
            <a:cxnSpLocks/>
          </p:cNvCxnSpPr>
          <p:nvPr/>
        </p:nvCxnSpPr>
        <p:spPr>
          <a:xfrm flipV="1">
            <a:off x="6524085" y="3546676"/>
            <a:ext cx="536386" cy="4154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C09D9D4-A728-7F47-80B1-03FB1C2FD7E9}"/>
              </a:ext>
            </a:extLst>
          </p:cNvPr>
          <p:cNvSpPr txBox="1"/>
          <p:nvPr/>
        </p:nvSpPr>
        <p:spPr>
          <a:xfrm>
            <a:off x="5792565" y="3454276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:studies-in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B2A1AF-CF94-B54C-88C9-CC9AA47867E0}"/>
              </a:ext>
            </a:extLst>
          </p:cNvPr>
          <p:cNvSpPr txBox="1"/>
          <p:nvPr/>
        </p:nvSpPr>
        <p:spPr>
          <a:xfrm>
            <a:off x="7922620" y="3458273"/>
            <a:ext cx="10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located-in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64A7DE-0FA8-9E49-B442-B2C328ADC2C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633285" y="4131384"/>
            <a:ext cx="1289335" cy="51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F3A0C3-CF2D-1844-9504-69FF7D88F16A}"/>
              </a:ext>
            </a:extLst>
          </p:cNvPr>
          <p:cNvSpPr txBox="1"/>
          <p:nvPr/>
        </p:nvSpPr>
        <p:spPr>
          <a:xfrm>
            <a:off x="6778814" y="4191224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:studies-in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453C09-6276-274C-8A02-A3AF714BF0F6}"/>
              </a:ext>
            </a:extLst>
          </p:cNvPr>
          <p:cNvSpPr txBox="1"/>
          <p:nvPr/>
        </p:nvSpPr>
        <p:spPr>
          <a:xfrm>
            <a:off x="6853646" y="155012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</a:t>
            </a:r>
            <a:r>
              <a:rPr lang="en-US" sz="2000" baseline="-25000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</a:t>
            </a:r>
            <a:endParaRPr lang="en-US" sz="2000" dirty="0">
              <a:solidFill>
                <a:srgbClr val="0070C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D9F533-AC38-474E-BDB8-8956D3A24A98}"/>
              </a:ext>
            </a:extLst>
          </p:cNvPr>
          <p:cNvSpPr txBox="1"/>
          <p:nvPr/>
        </p:nvSpPr>
        <p:spPr>
          <a:xfrm>
            <a:off x="7082127" y="450407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</a:t>
            </a:r>
            <a:r>
              <a:rPr lang="en-US" sz="2000" baseline="-25000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</a:t>
            </a:r>
            <a:endParaRPr lang="en-US" sz="2000" dirty="0">
              <a:solidFill>
                <a:srgbClr val="0070C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FF4AA5-EFFE-5E44-8D89-F4C45FAF372B}"/>
              </a:ext>
            </a:extLst>
          </p:cNvPr>
          <p:cNvCxnSpPr>
            <a:cxnSpLocks/>
          </p:cNvCxnSpPr>
          <p:nvPr/>
        </p:nvCxnSpPr>
        <p:spPr>
          <a:xfrm>
            <a:off x="7110809" y="2262070"/>
            <a:ext cx="81426" cy="5015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DE3FE13-B4FE-8549-A20C-00C129BEC9CD}"/>
              </a:ext>
            </a:extLst>
          </p:cNvPr>
          <p:cNvSpPr txBox="1"/>
          <p:nvPr/>
        </p:nvSpPr>
        <p:spPr>
          <a:xfrm>
            <a:off x="7302700" y="2225419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geo-entails</a:t>
            </a:r>
          </a:p>
        </p:txBody>
      </p:sp>
    </p:spTree>
    <p:extLst>
      <p:ext uri="{BB962C8B-B14F-4D97-AF65-F5344CB8AC3E}">
        <p14:creationId xmlns:p14="http://schemas.microsoft.com/office/powerpoint/2010/main" val="21143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5C45-E83A-894E-A4A1-3875D8A5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X-Entailment for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44E8-F5C7-E947-ABE2-250699E91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 graph E </a:t>
            </a:r>
            <a:r>
              <a:rPr lang="en-US" b="1" i="1" dirty="0"/>
              <a:t>X</a:t>
            </a:r>
            <a:r>
              <a:rPr lang="en-US" b="1" dirty="0"/>
              <a:t>-entails</a:t>
            </a:r>
            <a:r>
              <a:rPr lang="en-US" dirty="0"/>
              <a:t> a graph F </a:t>
            </a:r>
          </a:p>
          <a:p>
            <a:pPr marL="0" indent="0" algn="ctr">
              <a:buNone/>
            </a:pPr>
            <a:r>
              <a:rPr lang="en-US" dirty="0" err="1"/>
              <a:t>iff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Each true </a:t>
            </a:r>
            <a:r>
              <a:rPr lang="en-US" i="1" dirty="0"/>
              <a:t>X</a:t>
            </a:r>
            <a:r>
              <a:rPr lang="en-US" dirty="0"/>
              <a:t>-interpretation of E is also a true </a:t>
            </a:r>
            <a:r>
              <a:rPr lang="en-US" i="1" dirty="0"/>
              <a:t>X</a:t>
            </a:r>
            <a:r>
              <a:rPr lang="en-US" dirty="0"/>
              <a:t>-interpretation of F.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i="1" dirty="0"/>
              <a:t>X </a:t>
            </a:r>
            <a:r>
              <a:rPr lang="en-US" dirty="0"/>
              <a:t>is a notation such as RDF, RDFS, OWL, ...)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The usual notion of logical consequence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0D9E0-7ECC-C743-B887-7A40D79E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231F-8FEB-7B4C-B30B-51182346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0C2E6-DF50-AF49-8694-A0930208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48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B0BF-B1A9-724A-82C4-6A6702FA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RDFS Interpretations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86FB-E089-7D40-8644-4BADC902B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semantic conditions for 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Define IC as the set of class interpretation = {I(</a:t>
            </a:r>
            <a:r>
              <a:rPr lang="en-US" b="1" dirty="0"/>
              <a:t>x</a:t>
            </a:r>
            <a:r>
              <a:rPr lang="en-US" dirty="0"/>
              <a:t>) | there is a triple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rdf:type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rdfs:Class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(</a:t>
            </a:r>
            <a:r>
              <a:rPr lang="en-US" dirty="0" err="1"/>
              <a:t>x,y</a:t>
            </a:r>
            <a:r>
              <a:rPr lang="en-US" dirty="0"/>
              <a:t>) is in the interpretation of </a:t>
            </a:r>
            <a:r>
              <a:rPr lang="en-US" dirty="0" err="1"/>
              <a:t>rdfs:subClassOf</a:t>
            </a:r>
            <a:r>
              <a:rPr lang="en-US" dirty="0"/>
              <a:t> (in IEXT(I(</a:t>
            </a:r>
            <a:r>
              <a:rPr lang="en-US" dirty="0" err="1">
                <a:solidFill>
                  <a:srgbClr val="00B050"/>
                </a:solidFill>
              </a:rPr>
              <a:t>rdfs:subClassOf</a:t>
            </a:r>
            <a:r>
              <a:rPr lang="en-US" dirty="0"/>
              <a:t>)))  </a:t>
            </a:r>
            <a:br>
              <a:rPr lang="en-US" dirty="0"/>
            </a:br>
            <a:r>
              <a:rPr lang="en-US" dirty="0"/>
              <a:t>then x and y are in IC and ICEXT(x) is a subset of ICEXT(y)</a:t>
            </a:r>
          </a:p>
          <a:p>
            <a:pPr lvl="1"/>
            <a:r>
              <a:rPr lang="en-US" dirty="0"/>
              <a:t>ICEXT(y) is defined to be { x : &lt; </a:t>
            </a:r>
            <a:r>
              <a:rPr lang="en-US" dirty="0" err="1"/>
              <a:t>x,y</a:t>
            </a:r>
            <a:r>
              <a:rPr lang="en-US" dirty="0"/>
              <a:t> &gt; is in IEXT(I(</a:t>
            </a:r>
            <a:r>
              <a:rPr lang="en-US" dirty="0" err="1"/>
              <a:t>rdf:type</a:t>
            </a:r>
            <a:r>
              <a:rPr lang="en-US" dirty="0"/>
              <a:t>)) }</a:t>
            </a:r>
          </a:p>
          <a:p>
            <a:pPr lvl="1"/>
            <a:endParaRPr lang="en-US" dirty="0"/>
          </a:p>
          <a:p>
            <a:r>
              <a:rPr lang="en-US" dirty="0"/>
              <a:t>IEXT(I(</a:t>
            </a:r>
            <a:r>
              <a:rPr lang="en-US" dirty="0" err="1"/>
              <a:t>rdfs:subClassOf</a:t>
            </a:r>
            <a:r>
              <a:rPr lang="en-US" dirty="0"/>
              <a:t>)) is transitive and reflexive on IC</a:t>
            </a:r>
          </a:p>
          <a:p>
            <a:endParaRPr lang="en-US" dirty="0"/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C73AF-FB00-184C-AAD6-F894FC51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89AF6-0BB9-564D-8C1A-7AFAD6E9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9430-15E1-D247-9A09-540735A5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4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294F0E-2EF5-A449-AE96-447B958F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RDFS-Entailments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AE490-E021-E74A-AC67-8C5A20A1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41E8-F79D-4E4E-BD12-5E5D7231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C8BFA-21CA-3346-AB73-D17128E7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8AC2A-F969-1446-9036-29C6A5829B2B}"/>
              </a:ext>
            </a:extLst>
          </p:cNvPr>
          <p:cNvSpPr txBox="1"/>
          <p:nvPr/>
        </p:nvSpPr>
        <p:spPr>
          <a:xfrm>
            <a:off x="1082127" y="1205973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:Painter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2E6537-70C0-994F-975F-62ED71218EDB}"/>
              </a:ext>
            </a:extLst>
          </p:cNvPr>
          <p:cNvSpPr txBox="1"/>
          <p:nvPr/>
        </p:nvSpPr>
        <p:spPr>
          <a:xfrm>
            <a:off x="1727573" y="1934969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:Artist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8D6D4-7E7E-8E43-9F6B-E97E17C1756B}"/>
              </a:ext>
            </a:extLst>
          </p:cNvPr>
          <p:cNvSpPr txBox="1"/>
          <p:nvPr/>
        </p:nvSpPr>
        <p:spPr>
          <a:xfrm>
            <a:off x="467941" y="191462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:Picasso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395F1B-D600-3D4B-8E50-A3A2ECD46605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V="1">
            <a:off x="861639" y="1513750"/>
            <a:ext cx="609377" cy="400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29D63F-AA29-C546-B5F8-0CF92B3FACB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471016" y="1513750"/>
            <a:ext cx="584532" cy="4212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7AE702-79FF-C147-A653-39C55D852B95}"/>
              </a:ext>
            </a:extLst>
          </p:cNvPr>
          <p:cNvSpPr txBox="1"/>
          <p:nvPr/>
        </p:nvSpPr>
        <p:spPr>
          <a:xfrm>
            <a:off x="1907451" y="1470576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rdfs:subClassOf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862C4-DC3D-F943-AB54-E0826745C3E9}"/>
              </a:ext>
            </a:extLst>
          </p:cNvPr>
          <p:cNvSpPr txBox="1"/>
          <p:nvPr/>
        </p:nvSpPr>
        <p:spPr>
          <a:xfrm>
            <a:off x="356786" y="1503020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rdf:type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F3B197-A3A9-144F-B404-F9A9AAEC71BC}"/>
              </a:ext>
            </a:extLst>
          </p:cNvPr>
          <p:cNvCxnSpPr>
            <a:cxnSpLocks/>
          </p:cNvCxnSpPr>
          <p:nvPr/>
        </p:nvCxnSpPr>
        <p:spPr>
          <a:xfrm>
            <a:off x="2315874" y="2237804"/>
            <a:ext cx="590067" cy="372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1F5B78-D96D-AA4B-AA79-7208B552A7B5}"/>
              </a:ext>
            </a:extLst>
          </p:cNvPr>
          <p:cNvSpPr txBox="1"/>
          <p:nvPr/>
        </p:nvSpPr>
        <p:spPr>
          <a:xfrm>
            <a:off x="2674488" y="2145664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rdfs:subClassOf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D8DCD4-918C-704F-8C2C-541D621B009E}"/>
              </a:ext>
            </a:extLst>
          </p:cNvPr>
          <p:cNvSpPr txBox="1"/>
          <p:nvPr/>
        </p:nvSpPr>
        <p:spPr>
          <a:xfrm>
            <a:off x="2610907" y="2615577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:Person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E2FFBF-5628-1E4D-8046-252AA6DA5213}"/>
              </a:ext>
            </a:extLst>
          </p:cNvPr>
          <p:cNvSpPr/>
          <p:nvPr/>
        </p:nvSpPr>
        <p:spPr>
          <a:xfrm>
            <a:off x="223935" y="1042377"/>
            <a:ext cx="3890865" cy="1880977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36C02F-A251-0D42-B467-0709470879BF}"/>
              </a:ext>
            </a:extLst>
          </p:cNvPr>
          <p:cNvSpPr txBox="1"/>
          <p:nvPr/>
        </p:nvSpPr>
        <p:spPr>
          <a:xfrm>
            <a:off x="5582369" y="547305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:Painter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9E1698-ABA6-C54C-ACC8-93120C8FD940}"/>
              </a:ext>
            </a:extLst>
          </p:cNvPr>
          <p:cNvSpPr txBox="1"/>
          <p:nvPr/>
        </p:nvSpPr>
        <p:spPr>
          <a:xfrm>
            <a:off x="6227815" y="1276301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:Artist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64EA0B-500C-5A44-A564-C6536588A7A6}"/>
              </a:ext>
            </a:extLst>
          </p:cNvPr>
          <p:cNvSpPr txBox="1"/>
          <p:nvPr/>
        </p:nvSpPr>
        <p:spPr>
          <a:xfrm>
            <a:off x="4968183" y="125595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:Picasso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6E8576-6C33-E342-B3EF-FBDAED0EE22C}"/>
              </a:ext>
            </a:extLst>
          </p:cNvPr>
          <p:cNvCxnSpPr>
            <a:stCxn id="21" idx="0"/>
            <a:endCxn id="19" idx="2"/>
          </p:cNvCxnSpPr>
          <p:nvPr/>
        </p:nvCxnSpPr>
        <p:spPr>
          <a:xfrm flipV="1">
            <a:off x="5361881" y="855082"/>
            <a:ext cx="609377" cy="400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678BA9-A5C5-DB47-A27A-7BF3626108BF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5971258" y="855082"/>
            <a:ext cx="584532" cy="4212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246B00-B9C4-B44D-A76F-DE5C7BF7EC8F}"/>
              </a:ext>
            </a:extLst>
          </p:cNvPr>
          <p:cNvSpPr txBox="1"/>
          <p:nvPr/>
        </p:nvSpPr>
        <p:spPr>
          <a:xfrm>
            <a:off x="6407693" y="811908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rdfs:subClassOf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CC803-7698-AB48-95FA-75A31BC21361}"/>
              </a:ext>
            </a:extLst>
          </p:cNvPr>
          <p:cNvSpPr txBox="1"/>
          <p:nvPr/>
        </p:nvSpPr>
        <p:spPr>
          <a:xfrm>
            <a:off x="4857028" y="84435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rdf:type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2DC4BA-5C32-564B-A733-0A6BCDB5C539}"/>
              </a:ext>
            </a:extLst>
          </p:cNvPr>
          <p:cNvCxnSpPr>
            <a:cxnSpLocks/>
          </p:cNvCxnSpPr>
          <p:nvPr/>
        </p:nvCxnSpPr>
        <p:spPr>
          <a:xfrm>
            <a:off x="6816116" y="1579136"/>
            <a:ext cx="590067" cy="372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08B80C-F4B7-1441-9B8F-146A61D3A967}"/>
              </a:ext>
            </a:extLst>
          </p:cNvPr>
          <p:cNvSpPr txBox="1"/>
          <p:nvPr/>
        </p:nvSpPr>
        <p:spPr>
          <a:xfrm>
            <a:off x="7174730" y="1486996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rdfs:subClassOf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BFC0A8-5978-4840-A872-767AA6359B7E}"/>
              </a:ext>
            </a:extLst>
          </p:cNvPr>
          <p:cNvSpPr txBox="1"/>
          <p:nvPr/>
        </p:nvSpPr>
        <p:spPr>
          <a:xfrm>
            <a:off x="7111149" y="1956909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:Person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CC4391-70B7-DC47-8F59-526E3AE3DB6E}"/>
              </a:ext>
            </a:extLst>
          </p:cNvPr>
          <p:cNvSpPr/>
          <p:nvPr/>
        </p:nvSpPr>
        <p:spPr>
          <a:xfrm>
            <a:off x="4724177" y="383709"/>
            <a:ext cx="3890865" cy="1880977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90EC29-001D-504C-B969-86AE911FE288}"/>
              </a:ext>
            </a:extLst>
          </p:cNvPr>
          <p:cNvSpPr txBox="1"/>
          <p:nvPr/>
        </p:nvSpPr>
        <p:spPr>
          <a:xfrm>
            <a:off x="5285683" y="3150971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:Painter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857225-4B64-2B44-B813-F84AC780BB83}"/>
              </a:ext>
            </a:extLst>
          </p:cNvPr>
          <p:cNvSpPr txBox="1"/>
          <p:nvPr/>
        </p:nvSpPr>
        <p:spPr>
          <a:xfrm>
            <a:off x="5931129" y="3879967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:Artist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5CBF3A-A437-1046-A712-34DEE782122E}"/>
              </a:ext>
            </a:extLst>
          </p:cNvPr>
          <p:cNvSpPr txBox="1"/>
          <p:nvPr/>
        </p:nvSpPr>
        <p:spPr>
          <a:xfrm>
            <a:off x="4456802" y="3865994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:Picasso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1FA002-0E41-BC4E-91C7-97F7DAAE1D46}"/>
              </a:ext>
            </a:extLst>
          </p:cNvPr>
          <p:cNvCxnSpPr>
            <a:stCxn id="32" idx="0"/>
            <a:endCxn id="30" idx="2"/>
          </p:cNvCxnSpPr>
          <p:nvPr/>
        </p:nvCxnSpPr>
        <p:spPr>
          <a:xfrm flipV="1">
            <a:off x="4850500" y="3458748"/>
            <a:ext cx="824072" cy="4072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4EEE7A-7518-934F-BF3E-D7E5E51D88F0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674572" y="3458748"/>
            <a:ext cx="584532" cy="4212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146CE43-C4C8-594F-AFB8-6C61D0D7C7CF}"/>
              </a:ext>
            </a:extLst>
          </p:cNvPr>
          <p:cNvSpPr txBox="1"/>
          <p:nvPr/>
        </p:nvSpPr>
        <p:spPr>
          <a:xfrm>
            <a:off x="6111007" y="3415574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rdfs:subClassOf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C8DD4D-A5A1-F34E-9E1D-6898BD2732B5}"/>
              </a:ext>
            </a:extLst>
          </p:cNvPr>
          <p:cNvSpPr txBox="1"/>
          <p:nvPr/>
        </p:nvSpPr>
        <p:spPr>
          <a:xfrm>
            <a:off x="4560342" y="3448018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rdf:type</a:t>
            </a:r>
            <a:endParaRPr lang="en-US" sz="14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D819F2-2176-C747-9239-340123A4405E}"/>
              </a:ext>
            </a:extLst>
          </p:cNvPr>
          <p:cNvCxnSpPr>
            <a:cxnSpLocks/>
          </p:cNvCxnSpPr>
          <p:nvPr/>
        </p:nvCxnSpPr>
        <p:spPr>
          <a:xfrm>
            <a:off x="6519430" y="4182802"/>
            <a:ext cx="590067" cy="372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48BF95-A84B-0B4E-8EDB-AF70E2C9FA90}"/>
              </a:ext>
            </a:extLst>
          </p:cNvPr>
          <p:cNvSpPr txBox="1"/>
          <p:nvPr/>
        </p:nvSpPr>
        <p:spPr>
          <a:xfrm>
            <a:off x="6878044" y="4090662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rdfs:subClassOf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0EBF22-B47D-F448-BC82-4B339D2F474C}"/>
              </a:ext>
            </a:extLst>
          </p:cNvPr>
          <p:cNvSpPr txBox="1"/>
          <p:nvPr/>
        </p:nvSpPr>
        <p:spPr>
          <a:xfrm>
            <a:off x="6814463" y="4560575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:Person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C25427-4C69-A043-B2BA-430DB437EF20}"/>
              </a:ext>
            </a:extLst>
          </p:cNvPr>
          <p:cNvSpPr/>
          <p:nvPr/>
        </p:nvSpPr>
        <p:spPr>
          <a:xfrm>
            <a:off x="4427491" y="2987375"/>
            <a:ext cx="3890865" cy="1880977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EAFB943C-D82F-5A48-8EB0-B9424C6BCB98}"/>
              </a:ext>
            </a:extLst>
          </p:cNvPr>
          <p:cNvSpPr/>
          <p:nvPr/>
        </p:nvSpPr>
        <p:spPr>
          <a:xfrm>
            <a:off x="5986806" y="960915"/>
            <a:ext cx="1119673" cy="1138334"/>
          </a:xfrm>
          <a:custGeom>
            <a:avLst/>
            <a:gdLst>
              <a:gd name="connsiteX0" fmla="*/ 0 w 1119673"/>
              <a:gd name="connsiteY0" fmla="*/ 0 h 1138334"/>
              <a:gd name="connsiteX1" fmla="*/ 195943 w 1119673"/>
              <a:gd name="connsiteY1" fmla="*/ 690465 h 1138334"/>
              <a:gd name="connsiteX2" fmla="*/ 1119673 w 1119673"/>
              <a:gd name="connsiteY2" fmla="*/ 1138334 h 11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9673" h="1138334">
                <a:moveTo>
                  <a:pt x="0" y="0"/>
                </a:moveTo>
                <a:cubicBezTo>
                  <a:pt x="4665" y="250371"/>
                  <a:pt x="9331" y="500743"/>
                  <a:pt x="195943" y="690465"/>
                </a:cubicBezTo>
                <a:cubicBezTo>
                  <a:pt x="382555" y="880187"/>
                  <a:pt x="751114" y="1009260"/>
                  <a:pt x="1119673" y="1138334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1F36E6-0B19-224E-842E-F6C12A8AADE8}"/>
              </a:ext>
            </a:extLst>
          </p:cNvPr>
          <p:cNvSpPr txBox="1"/>
          <p:nvPr/>
        </p:nvSpPr>
        <p:spPr>
          <a:xfrm>
            <a:off x="5532543" y="1617625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rdfs:subClassOf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E8D15E-A965-D744-8FED-1A9B0A41CA00}"/>
              </a:ext>
            </a:extLst>
          </p:cNvPr>
          <p:cNvSpPr txBox="1"/>
          <p:nvPr/>
        </p:nvSpPr>
        <p:spPr>
          <a:xfrm>
            <a:off x="4854920" y="4545046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rdfs:subClassOf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534D31D4-49BD-8946-9EB7-E9D36183F370}"/>
              </a:ext>
            </a:extLst>
          </p:cNvPr>
          <p:cNvSpPr/>
          <p:nvPr/>
        </p:nvSpPr>
        <p:spPr>
          <a:xfrm>
            <a:off x="5508477" y="3545633"/>
            <a:ext cx="1302870" cy="1138334"/>
          </a:xfrm>
          <a:custGeom>
            <a:avLst/>
            <a:gdLst>
              <a:gd name="connsiteX0" fmla="*/ 0 w 1119673"/>
              <a:gd name="connsiteY0" fmla="*/ 0 h 1138334"/>
              <a:gd name="connsiteX1" fmla="*/ 195943 w 1119673"/>
              <a:gd name="connsiteY1" fmla="*/ 690465 h 1138334"/>
              <a:gd name="connsiteX2" fmla="*/ 1119673 w 1119673"/>
              <a:gd name="connsiteY2" fmla="*/ 1138334 h 1138334"/>
              <a:gd name="connsiteX0" fmla="*/ 183197 w 1302870"/>
              <a:gd name="connsiteY0" fmla="*/ 0 h 1138334"/>
              <a:gd name="connsiteX1" fmla="*/ 59100 w 1302870"/>
              <a:gd name="connsiteY1" fmla="*/ 928209 h 1138334"/>
              <a:gd name="connsiteX2" fmla="*/ 1302870 w 1302870"/>
              <a:gd name="connsiteY2" fmla="*/ 1138334 h 11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2870" h="1138334">
                <a:moveTo>
                  <a:pt x="183197" y="0"/>
                </a:moveTo>
                <a:cubicBezTo>
                  <a:pt x="187862" y="250371"/>
                  <a:pt x="-127512" y="738487"/>
                  <a:pt x="59100" y="928209"/>
                </a:cubicBezTo>
                <a:cubicBezTo>
                  <a:pt x="245712" y="1117931"/>
                  <a:pt x="934311" y="1009260"/>
                  <a:pt x="1302870" y="1138334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B90E24-0D20-1945-9C82-9F380CCC348C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>
            <a:off x="5244197" y="4019883"/>
            <a:ext cx="686932" cy="13973"/>
          </a:xfrm>
          <a:prstGeom prst="straightConnector1">
            <a:avLst/>
          </a:prstGeom>
          <a:ln w="19050"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207929-A232-EF49-BC89-66603874AFD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244197" y="4019883"/>
            <a:ext cx="1406501" cy="591831"/>
          </a:xfrm>
          <a:prstGeom prst="straightConnector1">
            <a:avLst/>
          </a:prstGeom>
          <a:ln w="19050"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730A38-52CD-F448-9C0B-CBFBCD541480}"/>
              </a:ext>
            </a:extLst>
          </p:cNvPr>
          <p:cNvSpPr txBox="1"/>
          <p:nvPr/>
        </p:nvSpPr>
        <p:spPr>
          <a:xfrm>
            <a:off x="5325453" y="373726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rdf:type</a:t>
            </a:r>
            <a:endParaRPr lang="en-US" sz="14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317EBA-E1D1-CB48-9617-5D3A3E35CA8F}"/>
              </a:ext>
            </a:extLst>
          </p:cNvPr>
          <p:cNvSpPr txBox="1"/>
          <p:nvPr/>
        </p:nvSpPr>
        <p:spPr>
          <a:xfrm>
            <a:off x="5756079" y="4165368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rdf:type</a:t>
            </a:r>
            <a:endParaRPr lang="en-US" sz="14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4E4868-E728-E943-B80E-4EF31FD42186}"/>
              </a:ext>
            </a:extLst>
          </p:cNvPr>
          <p:cNvSpPr txBox="1"/>
          <p:nvPr/>
        </p:nvSpPr>
        <p:spPr>
          <a:xfrm>
            <a:off x="4114800" y="1466722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⇒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070A9C-2BF1-CD44-8AF2-4A51DCE34336}"/>
              </a:ext>
            </a:extLst>
          </p:cNvPr>
          <p:cNvSpPr txBox="1"/>
          <p:nvPr/>
        </p:nvSpPr>
        <p:spPr>
          <a:xfrm rot="2542187">
            <a:off x="3750906" y="3043595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⇒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A03BAA-B603-4846-AC2D-905D9E180543}"/>
              </a:ext>
            </a:extLst>
          </p:cNvPr>
          <p:cNvSpPr txBox="1"/>
          <p:nvPr/>
        </p:nvSpPr>
        <p:spPr>
          <a:xfrm rot="5400000">
            <a:off x="6237997" y="2270132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⇒</a:t>
            </a:r>
          </a:p>
        </p:txBody>
      </p:sp>
    </p:spTree>
    <p:extLst>
      <p:ext uri="{BB962C8B-B14F-4D97-AF65-F5344CB8AC3E}">
        <p14:creationId xmlns:p14="http://schemas.microsoft.com/office/powerpoint/2010/main" val="2567387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5F97-B17A-CA42-B4BB-E54533ED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RDFS-Entailment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F18B-0BDD-1C48-B261-42615A01E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RDFS entailment can be computed by 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adding the axiomatic triples to the graph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applying inference patterns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E8F17-EF2E-524B-B7D3-C3D58253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A8EB-553B-074D-983B-37800D1F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77FBB-5515-BD41-8A46-62B8733A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91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7C67-7B30-744B-BD8D-E16FD59A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axiomatic triples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A4AF0-CE35-7E42-AFA6-76509076D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rdf:type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rdfs:domain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rdfs:Resource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.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</a:b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rdfs:domain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rdfs:domain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rdf:Property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.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</a:b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rdfs:range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rdfs:domain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rdf:Property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.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</a:b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rdfs:subPropertyOf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rdfs:domain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rdf:Property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.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</a:b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rdfs:subClassOf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rdfs:domain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rdfs:Class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.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</a:b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</a:b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rdf:first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rdfs:domain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rdf:List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.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</a:b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rdf:rest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rdfs:domain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rdf:List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.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</a:b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rdfs:seeAlso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rdfs:domain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rdfs:Resource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.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</a:b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rdfs:isDefinedBy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rdfs:domain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rdfs:Resource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.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</a:b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rdfs:comment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rdfs:domain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rdfs:Resource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.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</a:b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rdfs:label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rdfs:domain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rdfs:Resource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.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</a:b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rdf:value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rdfs:domain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rdfs:Resource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.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</a:b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</a:b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rdf:type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rdfs:range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rdfs:Class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7C8D-4D22-E949-96D2-1B1169F8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B02BA-181B-A34F-BA7A-16749FD1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12C-7B1A-E54C-A8BE-7A0A31ED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80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34EA-8358-BC4D-A243-908BE455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patterns (rules)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84A9B59-7DEA-A547-9FEE-96EC542D2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442384"/>
              </p:ext>
            </p:extLst>
          </p:nvPr>
        </p:nvGraphicFramePr>
        <p:xfrm>
          <a:off x="457200" y="900747"/>
          <a:ext cx="8229600" cy="34137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69264">
                  <a:extLst>
                    <a:ext uri="{9D8B030D-6E8A-4147-A177-3AD203B41FA5}">
                      <a16:colId xmlns:a16="http://schemas.microsoft.com/office/drawing/2014/main" val="474397516"/>
                    </a:ext>
                  </a:extLst>
                </a:gridCol>
                <a:gridCol w="2752344">
                  <a:extLst>
                    <a:ext uri="{9D8B030D-6E8A-4147-A177-3AD203B41FA5}">
                      <a16:colId xmlns:a16="http://schemas.microsoft.com/office/drawing/2014/main" val="1944819100"/>
                    </a:ext>
                  </a:extLst>
                </a:gridCol>
                <a:gridCol w="4507992">
                  <a:extLst>
                    <a:ext uri="{9D8B030D-6E8A-4147-A177-3AD203B41FA5}">
                      <a16:colId xmlns:a16="http://schemas.microsoft.com/office/drawing/2014/main" val="3777074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If S contains: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then S RDFS entails recognizing D: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14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rdfs1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any IRI t in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 </a:t>
                      </a:r>
                      <a:r>
                        <a:rPr lang="en-US" sz="1600" dirty="0" err="1"/>
                        <a:t>rdf:type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rdfs:Datatype</a:t>
                      </a:r>
                      <a:r>
                        <a:rPr lang="en-US" sz="1600" dirty="0"/>
                        <a:t> 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565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rdfs2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 </a:t>
                      </a:r>
                      <a:r>
                        <a:rPr lang="en-US" sz="1600" dirty="0" err="1"/>
                        <a:t>rdfs:domain</a:t>
                      </a:r>
                      <a:r>
                        <a:rPr lang="en-US" sz="1600" dirty="0"/>
                        <a:t> x .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y p z 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 </a:t>
                      </a:r>
                      <a:r>
                        <a:rPr lang="en-US" sz="1600" dirty="0" err="1"/>
                        <a:t>rdf:type</a:t>
                      </a:r>
                      <a:r>
                        <a:rPr lang="en-US" sz="1600" dirty="0"/>
                        <a:t> x 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59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rdfs3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 </a:t>
                      </a:r>
                      <a:r>
                        <a:rPr lang="en-US" sz="1600" dirty="0" err="1"/>
                        <a:t>rdfs:range</a:t>
                      </a:r>
                      <a:r>
                        <a:rPr lang="en-US" sz="1600" dirty="0"/>
                        <a:t> x .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y p z 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z </a:t>
                      </a:r>
                      <a:r>
                        <a:rPr lang="en-US" sz="1600" dirty="0" err="1"/>
                        <a:t>rdf:type</a:t>
                      </a:r>
                      <a:r>
                        <a:rPr lang="en-US" sz="1600" dirty="0"/>
                        <a:t> x 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88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rdfs4a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p y 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</a:t>
                      </a:r>
                      <a:r>
                        <a:rPr lang="en-US" sz="1600" dirty="0" err="1"/>
                        <a:t>rdf:type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rdfs:Resource</a:t>
                      </a:r>
                      <a:r>
                        <a:rPr lang="en-US" sz="1600" dirty="0"/>
                        <a:t> 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42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rdfs4b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p 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 </a:t>
                      </a:r>
                      <a:r>
                        <a:rPr lang="en-US" sz="1600" dirty="0" err="1"/>
                        <a:t>rdf:type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rdfs:Resource</a:t>
                      </a:r>
                      <a:r>
                        <a:rPr lang="en-US" sz="1600" dirty="0"/>
                        <a:t> 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834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rdfs5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</a:t>
                      </a:r>
                      <a:r>
                        <a:rPr lang="en-US" sz="1600" dirty="0" err="1"/>
                        <a:t>rdfs:subPropertyOf</a:t>
                      </a:r>
                      <a:r>
                        <a:rPr lang="en-US" sz="1600" dirty="0"/>
                        <a:t> y .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y </a:t>
                      </a:r>
                      <a:r>
                        <a:rPr lang="en-US" sz="1600" dirty="0" err="1"/>
                        <a:t>rdfs:subPropertyOf</a:t>
                      </a:r>
                      <a:r>
                        <a:rPr lang="en-US" sz="1600" dirty="0"/>
                        <a:t> z 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</a:t>
                      </a:r>
                      <a:r>
                        <a:rPr lang="en-US" sz="1600" dirty="0" err="1"/>
                        <a:t>rdfs:subPropertyOf</a:t>
                      </a:r>
                      <a:r>
                        <a:rPr lang="en-US" sz="1600" dirty="0"/>
                        <a:t> z .    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(transitivity)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194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rdfs6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</a:t>
                      </a:r>
                      <a:r>
                        <a:rPr lang="en-US" sz="1600" dirty="0" err="1"/>
                        <a:t>rdf:type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rdf:Property</a:t>
                      </a:r>
                      <a:r>
                        <a:rPr lang="en-US" sz="1600" dirty="0"/>
                        <a:t> 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</a:t>
                      </a:r>
                      <a:r>
                        <a:rPr lang="en-US" sz="1600" dirty="0" err="1"/>
                        <a:t>rdfs:subPropertyOf</a:t>
                      </a:r>
                      <a:r>
                        <a:rPr lang="en-US" sz="1600" dirty="0"/>
                        <a:t> x .    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(reflexivity)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55604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DB075-FD64-BC45-9C73-9E63C250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FDF83-7E27-2342-AD85-ADC084C3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0ADCE-7B52-2D48-8DBB-05236081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4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6DA5-EA3C-C34C-AE46-9DD3A927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4C28-845D-2C49-9BF1-B88255B76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2703"/>
            <a:ext cx="8229600" cy="1124697"/>
          </a:xfrm>
        </p:spPr>
        <p:txBody>
          <a:bodyPr>
            <a:normAutofit/>
          </a:bodyPr>
          <a:lstStyle/>
          <a:p>
            <a:r>
              <a:rPr lang="en-US" dirty="0"/>
              <a:t>RDF is intended for use as a base notation for a variety of extended notations such as RDFS, OWL, RIF, ... whose expressions can be encoded as RDF graphs which use a particular vocabulary with a specially defined meaning. [1]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E068-A0A7-9241-AA9D-9EA7C50A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D0E36-14E2-C94D-ACDC-745B8BC5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91978-ED84-0948-90F5-528E1748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A1A172-CF42-B841-8C5C-6B268E4E2BB9}"/>
              </a:ext>
            </a:extLst>
          </p:cNvPr>
          <p:cNvSpPr txBox="1">
            <a:spLocks/>
          </p:cNvSpPr>
          <p:nvPr/>
        </p:nvSpPr>
        <p:spPr>
          <a:xfrm>
            <a:off x="649224" y="2236004"/>
            <a:ext cx="3218688" cy="171910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DF74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# RDFS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:Pizza a </a:t>
            </a:r>
            <a:r>
              <a:rPr lang="en-US" sz="1400" dirty="0" err="1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rdfs:Class</a:t>
            </a:r>
            <a:endParaRPr lang="en-US" sz="1400" dirty="0">
              <a:solidFill>
                <a:srgbClr val="DF74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:</a:t>
            </a:r>
            <a:r>
              <a:rPr lang="en-US" sz="1400" dirty="0" err="1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VegPizza</a:t>
            </a:r>
            <a:r>
              <a:rPr lang="en-US" sz="1400" dirty="0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rdfs:subClassOf</a:t>
            </a:r>
            <a:r>
              <a:rPr lang="en-US" sz="1400" dirty="0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:Pizza</a:t>
            </a:r>
          </a:p>
          <a:p>
            <a:pPr marL="0" indent="0">
              <a:buNone/>
            </a:pPr>
            <a:endParaRPr lang="en-US" dirty="0">
              <a:solidFill>
                <a:srgbClr val="DF74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EB777-A685-AD4A-A334-C1A46CA040C5}"/>
              </a:ext>
            </a:extLst>
          </p:cNvPr>
          <p:cNvSpPr txBox="1"/>
          <p:nvPr/>
        </p:nvSpPr>
        <p:spPr>
          <a:xfrm>
            <a:off x="649224" y="4349496"/>
            <a:ext cx="6066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1. https://www.w3.org/TR/rdf11-mt/#entailment-rules-informative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682B7D-DC9C-2141-8B32-7C13FAE33B1F}"/>
              </a:ext>
            </a:extLst>
          </p:cNvPr>
          <p:cNvSpPr txBox="1">
            <a:spLocks/>
          </p:cNvSpPr>
          <p:nvPr/>
        </p:nvSpPr>
        <p:spPr>
          <a:xfrm>
            <a:off x="4251960" y="2236004"/>
            <a:ext cx="4745736" cy="171910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# OWL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:</a:t>
            </a:r>
            <a:r>
              <a:rPr lang="en-US" sz="1400" dirty="0" err="1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VegPizza</a:t>
            </a:r>
            <a:r>
              <a:rPr lang="en-US" sz="1400" dirty="0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rdf:type</a:t>
            </a:r>
            <a:r>
              <a:rPr lang="en-US" sz="1400" dirty="0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400" dirty="0" err="1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owl:Class</a:t>
            </a:r>
            <a:r>
              <a:rPr lang="en-US" sz="1400" dirty="0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en-US" sz="1400" dirty="0" err="1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owl:equivalentClass</a:t>
            </a:r>
            <a:r>
              <a:rPr lang="en-US" sz="1400" dirty="0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[ </a:t>
            </a:r>
            <a:r>
              <a:rPr lang="en-US" sz="1400" dirty="0" err="1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rdf:type</a:t>
            </a:r>
            <a:r>
              <a:rPr lang="en-US" sz="1400" dirty="0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									</a:t>
            </a:r>
            <a:r>
              <a:rPr lang="en-US" sz="1400" dirty="0" err="1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owl:Restriction</a:t>
            </a:r>
            <a:r>
              <a:rPr lang="en-US" sz="1400" dirty="0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				</a:t>
            </a:r>
            <a:r>
              <a:rPr lang="en-US" sz="1400" dirty="0" err="1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owl:onProperty</a:t>
            </a:r>
            <a:r>
              <a:rPr lang="en-US" sz="1400" dirty="0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:</a:t>
            </a:r>
            <a:r>
              <a:rPr lang="en-US" sz="1400" dirty="0" err="1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hasTopping</a:t>
            </a:r>
            <a:r>
              <a:rPr lang="en-US" sz="1400" dirty="0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				</a:t>
            </a:r>
            <a:r>
              <a:rPr lang="en-US" sz="1400" dirty="0" err="1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owl:allValuesFrom</a:t>
            </a:r>
            <a:r>
              <a:rPr lang="en-US" sz="1400" dirty="0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:</a:t>
            </a:r>
            <a:r>
              <a:rPr lang="en-US" sz="1400" dirty="0" err="1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VegTopping</a:t>
            </a:r>
            <a:endParaRPr lang="en-US" sz="1400" dirty="0">
              <a:solidFill>
                <a:srgbClr val="DF74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F74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				] </a:t>
            </a:r>
          </a:p>
        </p:txBody>
      </p:sp>
    </p:spTree>
    <p:extLst>
      <p:ext uri="{BB962C8B-B14F-4D97-AF65-F5344CB8AC3E}">
        <p14:creationId xmlns:p14="http://schemas.microsoft.com/office/powerpoint/2010/main" val="204439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0E3E-9713-4F4B-B772-DF8700E8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A826E37-FE49-474A-AD0B-1F23FF02A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818835"/>
              </p:ext>
            </p:extLst>
          </p:nvPr>
        </p:nvGraphicFramePr>
        <p:xfrm>
          <a:off x="310896" y="933450"/>
          <a:ext cx="8183880" cy="366351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89748">
                  <a:extLst>
                    <a:ext uri="{9D8B030D-6E8A-4147-A177-3AD203B41FA5}">
                      <a16:colId xmlns:a16="http://schemas.microsoft.com/office/drawing/2014/main" val="725694139"/>
                    </a:ext>
                  </a:extLst>
                </a:gridCol>
                <a:gridCol w="3227388">
                  <a:extLst>
                    <a:ext uri="{9D8B030D-6E8A-4147-A177-3AD203B41FA5}">
                      <a16:colId xmlns:a16="http://schemas.microsoft.com/office/drawing/2014/main" val="3456309401"/>
                    </a:ext>
                  </a:extLst>
                </a:gridCol>
                <a:gridCol w="3666744">
                  <a:extLst>
                    <a:ext uri="{9D8B030D-6E8A-4147-A177-3AD203B41FA5}">
                      <a16:colId xmlns:a16="http://schemas.microsoft.com/office/drawing/2014/main" val="2931349234"/>
                    </a:ext>
                  </a:extLst>
                </a:gridCol>
              </a:tblGrid>
              <a:tr h="1782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54843" marR="54843" marT="27422" marB="27422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If S contains:</a:t>
                      </a:r>
                    </a:p>
                  </a:txBody>
                  <a:tcPr marL="54843" marR="54843" marT="27422" marB="27422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then S RDFS entails recognizing D:</a:t>
                      </a:r>
                    </a:p>
                  </a:txBody>
                  <a:tcPr marL="54843" marR="54843" marT="27422" marB="27422" anchor="ctr"/>
                </a:tc>
                <a:extLst>
                  <a:ext uri="{0D108BD9-81ED-4DB2-BD59-A6C34878D82A}">
                    <a16:rowId xmlns:a16="http://schemas.microsoft.com/office/drawing/2014/main" val="757744703"/>
                  </a:ext>
                </a:extLst>
              </a:tr>
              <a:tr h="178240">
                <a:tc>
                  <a:txBody>
                    <a:bodyPr/>
                    <a:lstStyle/>
                    <a:p>
                      <a:r>
                        <a:rPr lang="en-US" sz="1600" dirty="0"/>
                        <a:t>rdfs6</a:t>
                      </a:r>
                    </a:p>
                  </a:txBody>
                  <a:tcPr marL="54843" marR="54843" marT="27422" marB="274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</a:t>
                      </a:r>
                      <a:r>
                        <a:rPr lang="en-US" sz="1600" dirty="0" err="1"/>
                        <a:t>rdf:type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rdf:Property</a:t>
                      </a:r>
                      <a:r>
                        <a:rPr lang="en-US" sz="1600" dirty="0"/>
                        <a:t> .</a:t>
                      </a:r>
                    </a:p>
                  </a:txBody>
                  <a:tcPr marL="54843" marR="54843" marT="27422" marB="274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</a:t>
                      </a:r>
                      <a:r>
                        <a:rPr lang="en-US" sz="1600" dirty="0" err="1"/>
                        <a:t>rdfs:subPropertyOf</a:t>
                      </a:r>
                      <a:r>
                        <a:rPr lang="en-US" sz="1600" dirty="0"/>
                        <a:t> x .    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(reflexivity)</a:t>
                      </a:r>
                      <a:endParaRPr lang="en-US" sz="1600" dirty="0"/>
                    </a:p>
                  </a:txBody>
                  <a:tcPr marL="54843" marR="54843" marT="27422" marB="27422" anchor="ctr"/>
                </a:tc>
                <a:extLst>
                  <a:ext uri="{0D108BD9-81ED-4DB2-BD59-A6C34878D82A}">
                    <a16:rowId xmlns:a16="http://schemas.microsoft.com/office/drawing/2014/main" val="675907560"/>
                  </a:ext>
                </a:extLst>
              </a:tr>
              <a:tr h="301637">
                <a:tc>
                  <a:txBody>
                    <a:bodyPr/>
                    <a:lstStyle/>
                    <a:p>
                      <a:r>
                        <a:rPr lang="en-US" sz="1600" dirty="0"/>
                        <a:t>rdfs7</a:t>
                      </a:r>
                    </a:p>
                  </a:txBody>
                  <a:tcPr marL="54843" marR="54843" marT="27422" marB="274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 </a:t>
                      </a:r>
                      <a:r>
                        <a:rPr lang="en-US" sz="1600" dirty="0" err="1"/>
                        <a:t>rdfs:subPropertyOf</a:t>
                      </a:r>
                      <a:r>
                        <a:rPr lang="en-US" sz="1600" dirty="0"/>
                        <a:t> q .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x p y .</a:t>
                      </a:r>
                    </a:p>
                  </a:txBody>
                  <a:tcPr marL="54843" marR="54843" marT="27422" marB="274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q y .</a:t>
                      </a:r>
                    </a:p>
                  </a:txBody>
                  <a:tcPr marL="54843" marR="54843" marT="27422" marB="27422" anchor="ctr"/>
                </a:tc>
                <a:extLst>
                  <a:ext uri="{0D108BD9-81ED-4DB2-BD59-A6C34878D82A}">
                    <a16:rowId xmlns:a16="http://schemas.microsoft.com/office/drawing/2014/main" val="3703371594"/>
                  </a:ext>
                </a:extLst>
              </a:tr>
              <a:tr h="178240">
                <a:tc>
                  <a:txBody>
                    <a:bodyPr/>
                    <a:lstStyle/>
                    <a:p>
                      <a:r>
                        <a:rPr lang="en-US" sz="1600"/>
                        <a:t>rdfs8</a:t>
                      </a:r>
                    </a:p>
                  </a:txBody>
                  <a:tcPr marL="54843" marR="54843" marT="27422" marB="274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</a:t>
                      </a:r>
                      <a:r>
                        <a:rPr lang="en-US" sz="1600" dirty="0" err="1"/>
                        <a:t>rdf:type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rdfs:Class</a:t>
                      </a:r>
                      <a:r>
                        <a:rPr lang="en-US" sz="1600" dirty="0"/>
                        <a:t> .</a:t>
                      </a:r>
                    </a:p>
                  </a:txBody>
                  <a:tcPr marL="54843" marR="54843" marT="27422" marB="274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</a:t>
                      </a:r>
                      <a:r>
                        <a:rPr lang="en-US" sz="1600" dirty="0" err="1"/>
                        <a:t>rdfs:subClassOf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rdfs:Resource</a:t>
                      </a:r>
                      <a:r>
                        <a:rPr lang="en-US" sz="1600" dirty="0"/>
                        <a:t> . </a:t>
                      </a:r>
                    </a:p>
                  </a:txBody>
                  <a:tcPr marL="54843" marR="54843" marT="27422" marB="27422" anchor="ctr"/>
                </a:tc>
                <a:extLst>
                  <a:ext uri="{0D108BD9-81ED-4DB2-BD59-A6C34878D82A}">
                    <a16:rowId xmlns:a16="http://schemas.microsoft.com/office/drawing/2014/main" val="2478085493"/>
                  </a:ext>
                </a:extLst>
              </a:tr>
              <a:tr h="301637">
                <a:tc>
                  <a:txBody>
                    <a:bodyPr/>
                    <a:lstStyle/>
                    <a:p>
                      <a:r>
                        <a:rPr lang="en-US" sz="1600"/>
                        <a:t>rdfs9</a:t>
                      </a:r>
                    </a:p>
                  </a:txBody>
                  <a:tcPr marL="54843" marR="54843" marT="27422" marB="274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</a:t>
                      </a:r>
                      <a:r>
                        <a:rPr lang="en-US" sz="1600" dirty="0" err="1"/>
                        <a:t>rdfs:subClassOf</a:t>
                      </a:r>
                      <a:r>
                        <a:rPr lang="en-US" sz="1600" dirty="0"/>
                        <a:t> y .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z </a:t>
                      </a:r>
                      <a:r>
                        <a:rPr lang="en-US" sz="1600" dirty="0" err="1"/>
                        <a:t>rdf:type</a:t>
                      </a:r>
                      <a:r>
                        <a:rPr lang="en-US" sz="1600" dirty="0"/>
                        <a:t> x .</a:t>
                      </a:r>
                    </a:p>
                  </a:txBody>
                  <a:tcPr marL="54843" marR="54843" marT="27422" marB="274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z </a:t>
                      </a:r>
                      <a:r>
                        <a:rPr lang="en-US" sz="1600" dirty="0" err="1"/>
                        <a:t>rdf:type</a:t>
                      </a:r>
                      <a:r>
                        <a:rPr lang="en-US" sz="1600" dirty="0"/>
                        <a:t> y .</a:t>
                      </a:r>
                    </a:p>
                  </a:txBody>
                  <a:tcPr marL="54843" marR="54843" marT="27422" marB="27422" anchor="ctr"/>
                </a:tc>
                <a:extLst>
                  <a:ext uri="{0D108BD9-81ED-4DB2-BD59-A6C34878D82A}">
                    <a16:rowId xmlns:a16="http://schemas.microsoft.com/office/drawing/2014/main" val="746453264"/>
                  </a:ext>
                </a:extLst>
              </a:tr>
              <a:tr h="178240">
                <a:tc>
                  <a:txBody>
                    <a:bodyPr/>
                    <a:lstStyle/>
                    <a:p>
                      <a:r>
                        <a:rPr lang="en-US" sz="1600"/>
                        <a:t>rdfs10</a:t>
                      </a:r>
                    </a:p>
                  </a:txBody>
                  <a:tcPr marL="54843" marR="54843" marT="27422" marB="274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</a:t>
                      </a:r>
                      <a:r>
                        <a:rPr lang="en-US" sz="1600" dirty="0" err="1"/>
                        <a:t>rdf:type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rdfs:Class</a:t>
                      </a:r>
                      <a:r>
                        <a:rPr lang="en-US" sz="1600" dirty="0"/>
                        <a:t> .</a:t>
                      </a:r>
                    </a:p>
                  </a:txBody>
                  <a:tcPr marL="54843" marR="54843" marT="27422" marB="274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</a:t>
                      </a:r>
                      <a:r>
                        <a:rPr lang="en-US" sz="1600" dirty="0" err="1"/>
                        <a:t>rdfs:subClassOf</a:t>
                      </a:r>
                      <a:r>
                        <a:rPr lang="en-US" sz="1600" dirty="0"/>
                        <a:t> x .   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(reflexivity)</a:t>
                      </a:r>
                      <a:endParaRPr lang="en-US" sz="1600" dirty="0"/>
                    </a:p>
                  </a:txBody>
                  <a:tcPr marL="54843" marR="54843" marT="27422" marB="27422" anchor="ctr"/>
                </a:tc>
                <a:extLst>
                  <a:ext uri="{0D108BD9-81ED-4DB2-BD59-A6C34878D82A}">
                    <a16:rowId xmlns:a16="http://schemas.microsoft.com/office/drawing/2014/main" val="2332662333"/>
                  </a:ext>
                </a:extLst>
              </a:tr>
              <a:tr h="301637">
                <a:tc>
                  <a:txBody>
                    <a:bodyPr/>
                    <a:lstStyle/>
                    <a:p>
                      <a:r>
                        <a:rPr lang="en-US" sz="1600"/>
                        <a:t>rdfs11</a:t>
                      </a:r>
                    </a:p>
                  </a:txBody>
                  <a:tcPr marL="54843" marR="54843" marT="27422" marB="274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</a:t>
                      </a:r>
                      <a:r>
                        <a:rPr lang="en-US" sz="1600" dirty="0" err="1"/>
                        <a:t>rdfs:subClassOf</a:t>
                      </a:r>
                      <a:r>
                        <a:rPr lang="en-US" sz="1600" dirty="0"/>
                        <a:t> y .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y </a:t>
                      </a:r>
                      <a:r>
                        <a:rPr lang="en-US" sz="1600" dirty="0" err="1"/>
                        <a:t>rdfs:subClassOf</a:t>
                      </a:r>
                      <a:r>
                        <a:rPr lang="en-US" sz="1600" dirty="0"/>
                        <a:t> z .</a:t>
                      </a:r>
                    </a:p>
                  </a:txBody>
                  <a:tcPr marL="54843" marR="54843" marT="27422" marB="274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</a:t>
                      </a:r>
                      <a:r>
                        <a:rPr lang="en-US" sz="1600" dirty="0" err="1"/>
                        <a:t>rdfs:subClassOf</a:t>
                      </a:r>
                      <a:r>
                        <a:rPr lang="en-US" sz="1600" dirty="0"/>
                        <a:t> z .    </a:t>
                      </a:r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(transitivity)</a:t>
                      </a:r>
                      <a:endParaRPr lang="en-US" sz="1600" dirty="0"/>
                    </a:p>
                  </a:txBody>
                  <a:tcPr marL="54843" marR="54843" marT="27422" marB="27422" anchor="ctr"/>
                </a:tc>
                <a:extLst>
                  <a:ext uri="{0D108BD9-81ED-4DB2-BD59-A6C34878D82A}">
                    <a16:rowId xmlns:a16="http://schemas.microsoft.com/office/drawing/2014/main" val="2971406722"/>
                  </a:ext>
                </a:extLst>
              </a:tr>
              <a:tr h="425034">
                <a:tc>
                  <a:txBody>
                    <a:bodyPr/>
                    <a:lstStyle/>
                    <a:p>
                      <a:r>
                        <a:rPr lang="en-US" sz="1600"/>
                        <a:t>rdfs12</a:t>
                      </a:r>
                    </a:p>
                  </a:txBody>
                  <a:tcPr marL="54843" marR="54843" marT="27422" marB="274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</a:t>
                      </a:r>
                      <a:r>
                        <a:rPr lang="en-US" sz="1600" dirty="0" err="1"/>
                        <a:t>rdf:type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rdfs:ContainerMembershipProperty</a:t>
                      </a:r>
                      <a:r>
                        <a:rPr lang="en-US" sz="1600" dirty="0"/>
                        <a:t> .</a:t>
                      </a:r>
                    </a:p>
                  </a:txBody>
                  <a:tcPr marL="54843" marR="54843" marT="27422" marB="274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</a:t>
                      </a:r>
                      <a:r>
                        <a:rPr lang="en-US" sz="1600" dirty="0" err="1"/>
                        <a:t>rdfs:subPropertyOf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rdfs:member</a:t>
                      </a:r>
                      <a:r>
                        <a:rPr lang="en-US" sz="1600" dirty="0"/>
                        <a:t> .</a:t>
                      </a:r>
                    </a:p>
                  </a:txBody>
                  <a:tcPr marL="54843" marR="54843" marT="27422" marB="27422" anchor="ctr"/>
                </a:tc>
                <a:extLst>
                  <a:ext uri="{0D108BD9-81ED-4DB2-BD59-A6C34878D82A}">
                    <a16:rowId xmlns:a16="http://schemas.microsoft.com/office/drawing/2014/main" val="3696334000"/>
                  </a:ext>
                </a:extLst>
              </a:tr>
              <a:tr h="178240">
                <a:tc>
                  <a:txBody>
                    <a:bodyPr/>
                    <a:lstStyle/>
                    <a:p>
                      <a:r>
                        <a:rPr lang="en-US" sz="1600"/>
                        <a:t>rdfs13</a:t>
                      </a:r>
                    </a:p>
                  </a:txBody>
                  <a:tcPr marL="54843" marR="54843" marT="27422" marB="274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</a:t>
                      </a:r>
                      <a:r>
                        <a:rPr lang="en-US" sz="1600" dirty="0" err="1"/>
                        <a:t>rdf:type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rdfs:Datatype</a:t>
                      </a:r>
                      <a:r>
                        <a:rPr lang="en-US" sz="1600" dirty="0"/>
                        <a:t> .</a:t>
                      </a:r>
                    </a:p>
                  </a:txBody>
                  <a:tcPr marL="54843" marR="54843" marT="27422" marB="274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</a:t>
                      </a:r>
                      <a:r>
                        <a:rPr lang="en-US" sz="1600" dirty="0" err="1"/>
                        <a:t>rdfs:subClassOf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rdfs:Literal</a:t>
                      </a:r>
                      <a:r>
                        <a:rPr lang="en-US" sz="1600" dirty="0"/>
                        <a:t> .</a:t>
                      </a:r>
                    </a:p>
                  </a:txBody>
                  <a:tcPr marL="54843" marR="54843" marT="27422" marB="27422" anchor="ctr"/>
                </a:tc>
                <a:extLst>
                  <a:ext uri="{0D108BD9-81ED-4DB2-BD59-A6C34878D82A}">
                    <a16:rowId xmlns:a16="http://schemas.microsoft.com/office/drawing/2014/main" val="322261671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2B514-6C29-3741-8F93-0CBBD61F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5E48B-3968-CD45-AADD-F89408DD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93122-AE8E-5942-97BA-650C7A77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6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03FF-B7DC-AF42-85D8-A6119FB4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B07C-F719-1C4C-B572-E2E46F9A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2938" lvl="1" indent="-342900">
              <a:buFont typeface="+mj-lt"/>
              <a:buAutoNum type="arabicPeriod"/>
            </a:pPr>
            <a:r>
              <a:rPr lang="en-US" dirty="0"/>
              <a:t>:q </a:t>
            </a:r>
            <a:r>
              <a:rPr lang="en-US" dirty="0" err="1"/>
              <a:t>rdfs:range</a:t>
            </a:r>
            <a:r>
              <a:rPr lang="en-US" dirty="0"/>
              <a:t> :d .</a:t>
            </a:r>
          </a:p>
          <a:p>
            <a:pPr marL="642938" lvl="1" indent="-342900">
              <a:buFont typeface="+mj-lt"/>
              <a:buAutoNum type="arabicPeriod"/>
            </a:pPr>
            <a:r>
              <a:rPr lang="en-US" dirty="0"/>
              <a:t>:p </a:t>
            </a:r>
            <a:r>
              <a:rPr lang="en-US" dirty="0" err="1"/>
              <a:t>rdfs:subPropertyOf</a:t>
            </a:r>
            <a:r>
              <a:rPr lang="en-US" dirty="0"/>
              <a:t> :q .</a:t>
            </a:r>
          </a:p>
          <a:p>
            <a:pPr marL="642938" lvl="1" indent="-342900">
              <a:buFont typeface="+mj-lt"/>
              <a:buAutoNum type="arabicPeriod"/>
            </a:pPr>
            <a:r>
              <a:rPr lang="en-US" dirty="0"/>
              <a:t>:d </a:t>
            </a:r>
            <a:r>
              <a:rPr lang="en-US" dirty="0" err="1"/>
              <a:t>rdfs:subClassOf</a:t>
            </a:r>
            <a:r>
              <a:rPr lang="en-US" dirty="0"/>
              <a:t> e .</a:t>
            </a:r>
          </a:p>
          <a:p>
            <a:pPr marL="642938" lvl="1" indent="-342900">
              <a:buFont typeface="+mj-lt"/>
              <a:buAutoNum type="arabicPeriod"/>
            </a:pPr>
            <a:r>
              <a:rPr lang="en-US" dirty="0"/>
              <a:t>:a :p :b</a:t>
            </a:r>
          </a:p>
          <a:p>
            <a:pPr marL="300038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RDFS Entails</a:t>
            </a:r>
          </a:p>
          <a:p>
            <a:pPr marL="0" indent="0">
              <a:buNone/>
            </a:pPr>
            <a:endParaRPr lang="en-US" dirty="0"/>
          </a:p>
          <a:p>
            <a:pPr marL="642938" lvl="1" indent="-342900">
              <a:buFont typeface="+mj-lt"/>
              <a:buAutoNum type="arabicPeriod" startAt="5"/>
            </a:pPr>
            <a:r>
              <a:rPr lang="en-US" dirty="0"/>
              <a:t>:a :q :b					by 4. and 2. and rdfs7</a:t>
            </a:r>
          </a:p>
          <a:p>
            <a:pPr marL="642938" lvl="1" indent="-342900">
              <a:buFont typeface="+mj-lt"/>
              <a:buAutoNum type="arabicPeriod" startAt="5"/>
            </a:pPr>
            <a:r>
              <a:rPr lang="en-US" dirty="0"/>
              <a:t>:b </a:t>
            </a:r>
            <a:r>
              <a:rPr lang="en-US" dirty="0" err="1"/>
              <a:t>rdf:type</a:t>
            </a:r>
            <a:r>
              <a:rPr lang="en-US" dirty="0"/>
              <a:t> :d			by 5. and 1. and rdfs3</a:t>
            </a:r>
          </a:p>
          <a:p>
            <a:pPr marL="642938" lvl="1" indent="-342900">
              <a:buFont typeface="+mj-lt"/>
              <a:buAutoNum type="arabicPeriod" startAt="5"/>
            </a:pPr>
            <a:r>
              <a:rPr lang="en-US" dirty="0"/>
              <a:t>:b </a:t>
            </a:r>
            <a:r>
              <a:rPr lang="en-US" dirty="0" err="1"/>
              <a:t>rdf:type</a:t>
            </a:r>
            <a:r>
              <a:rPr lang="en-US" dirty="0"/>
              <a:t> :e			by 6. and 3. and rdfs9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4E081-1C1D-624D-9205-3D3C1073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9559A-E2F9-DD45-8E68-81AF5FBF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C39E-1593-0F4F-85BE-CDEE0BEB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2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F908-B63F-4E4D-9B96-25759530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 are not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A2566-E67A-BF45-AA3F-9311626DF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902023"/>
            <a:ext cx="2898648" cy="23682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:p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rdfs:subPropertyOf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_:b .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_:b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rdfs:domain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:c .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:d :p :e .</a:t>
            </a:r>
          </a:p>
          <a:p>
            <a:pPr marL="0" indent="0">
              <a:buNone/>
            </a:pPr>
            <a:r>
              <a:rPr lang="en-US" dirty="0"/>
              <a:t>entails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rdf:type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:c 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73078-E95E-2749-AA51-E4D2D0D4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6CE96-37DC-C145-B580-C8E7C0F0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57FA-EFC6-AE4F-8C38-FA99B0A1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3DDFD8-F7AA-8B49-BE0F-58752136AF14}"/>
              </a:ext>
            </a:extLst>
          </p:cNvPr>
          <p:cNvSpPr txBox="1">
            <a:spLocks/>
          </p:cNvSpPr>
          <p:nvPr/>
        </p:nvSpPr>
        <p:spPr>
          <a:xfrm>
            <a:off x="4032504" y="754099"/>
            <a:ext cx="4178808" cy="237314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But cannot be obtained by applying the rules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rdfs7 would produces     </a:t>
            </a:r>
          </a:p>
          <a:p>
            <a:pPr marL="0" indent="0" algn="ctr">
              <a:buFont typeface="Arial"/>
              <a:buNone/>
            </a:pPr>
            <a:r>
              <a:rPr lang="en-US" dirty="0">
                <a:solidFill>
                  <a:srgbClr val="DF7400"/>
                </a:solidFill>
              </a:rPr>
              <a:t>:d _:b :e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which is not legal in RDF (blanks not allowed as predicates)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893B57-9D7D-C74B-8361-BAC25C7520DA}"/>
              </a:ext>
            </a:extLst>
          </p:cNvPr>
          <p:cNvSpPr txBox="1">
            <a:spLocks/>
          </p:cNvSpPr>
          <p:nvPr/>
        </p:nvSpPr>
        <p:spPr>
          <a:xfrm>
            <a:off x="1170432" y="3448908"/>
            <a:ext cx="7379208" cy="11704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The rules become complete on generalized RDF graphs with</a:t>
            </a:r>
          </a:p>
          <a:p>
            <a:r>
              <a:rPr lang="en-US" dirty="0"/>
              <a:t>blanks allowed as predicates</a:t>
            </a:r>
          </a:p>
          <a:p>
            <a:r>
              <a:rPr lang="en-US" dirty="0"/>
              <a:t>literals allowed as subjects</a:t>
            </a:r>
          </a:p>
        </p:txBody>
      </p:sp>
    </p:spTree>
    <p:extLst>
      <p:ext uri="{BB962C8B-B14F-4D97-AF65-F5344CB8AC3E}">
        <p14:creationId xmlns:p14="http://schemas.microsoft.com/office/powerpoint/2010/main" val="3646652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8D5B-B2AB-0A48-A80B-9A40A259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Entailment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A569F-C8F7-0043-BA50-CF523CF8D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Triple stores</a:t>
            </a:r>
          </a:p>
          <a:p>
            <a:pPr lvl="1"/>
            <a:r>
              <a:rPr lang="en-US" dirty="0"/>
              <a:t>may automatically generate the entailed triples when new triples are added</a:t>
            </a:r>
          </a:p>
          <a:p>
            <a:pPr lvl="1"/>
            <a:r>
              <a:rPr lang="en-US" dirty="0"/>
              <a:t>and retract them when triples are removed</a:t>
            </a:r>
          </a:p>
          <a:p>
            <a:pPr lvl="1"/>
            <a:r>
              <a:rPr lang="en-US" dirty="0"/>
              <a:t>the entailment regime is usually selected at repository creation</a:t>
            </a:r>
          </a:p>
          <a:p>
            <a:pPr lvl="1"/>
            <a:endParaRPr lang="en-US" dirty="0"/>
          </a:p>
          <a:p>
            <a:r>
              <a:rPr lang="en-US" dirty="0"/>
              <a:t>Reasoners</a:t>
            </a:r>
          </a:p>
          <a:p>
            <a:pPr lvl="1"/>
            <a:r>
              <a:rPr lang="en-US" dirty="0"/>
              <a:t>tools that perform entailment (or other reasoning tasks) on existing graphs</a:t>
            </a:r>
          </a:p>
          <a:p>
            <a:pPr lvl="1"/>
            <a:endParaRPr lang="en-US" dirty="0"/>
          </a:p>
          <a:p>
            <a:r>
              <a:rPr lang="en-US" dirty="0"/>
              <a:t>SPARQL engines</a:t>
            </a:r>
          </a:p>
          <a:p>
            <a:pPr lvl="1"/>
            <a:r>
              <a:rPr lang="en-US" dirty="0"/>
              <a:t>either make use of the entailed triples during the querying process</a:t>
            </a:r>
          </a:p>
          <a:p>
            <a:pPr lvl="1"/>
            <a:r>
              <a:rPr lang="en-US" dirty="0"/>
              <a:t>or call a reasoner before (or while) executing queries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F952A-9D12-1548-8F03-2081F555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C1D18-3689-B84C-9495-914FDB00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68300-316C-154B-9917-369B6941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56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3A0C-5C58-D445-8643-791C358B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Entailment and Other Vocabularies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CDDC-0DFF-B940-BE85-E7007C5E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2702"/>
            <a:ext cx="7735824" cy="923529"/>
          </a:xfrm>
        </p:spPr>
        <p:txBody>
          <a:bodyPr>
            <a:normAutofit/>
          </a:bodyPr>
          <a:lstStyle/>
          <a:p>
            <a:r>
              <a:rPr lang="en-US" dirty="0"/>
              <a:t>The shared vocabularies may contain </a:t>
            </a:r>
            <a:r>
              <a:rPr lang="en-US" dirty="0" err="1"/>
              <a:t>rdf</a:t>
            </a:r>
            <a:r>
              <a:rPr lang="en-US" dirty="0"/>
              <a:t> triples that can be used in entailments</a:t>
            </a:r>
          </a:p>
          <a:p>
            <a:r>
              <a:rPr lang="en-US" dirty="0"/>
              <a:t>A vocabulary must be physically imported into the working graph (there is no "import" statement in RDF)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0C93B-6F2F-6140-8F07-90291694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D4C24-94C2-BD44-A9CA-72BA89AC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7B627-060F-5749-B262-F2F053F2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38C1E2-DC8D-7F40-A0CF-9CE1933D7699}"/>
              </a:ext>
            </a:extLst>
          </p:cNvPr>
          <p:cNvSpPr txBox="1">
            <a:spLocks/>
          </p:cNvSpPr>
          <p:nvPr/>
        </p:nvSpPr>
        <p:spPr>
          <a:xfrm>
            <a:off x="5532120" y="2068701"/>
            <a:ext cx="3154680" cy="1724444"/>
          </a:xfrm>
          <a:prstGeom prst="rect">
            <a:avLst/>
          </a:prstGeom>
          <a:ln>
            <a:solidFill>
              <a:srgbClr val="DF7400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Time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time:hasBeginning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rdfs:domain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time:TemporalEntity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rdfs:range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time:Instant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.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...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801AFA-34E4-6D4A-8EFA-6C78857C6392}"/>
              </a:ext>
            </a:extLst>
          </p:cNvPr>
          <p:cNvSpPr txBox="1">
            <a:spLocks/>
          </p:cNvSpPr>
          <p:nvPr/>
        </p:nvSpPr>
        <p:spPr>
          <a:xfrm>
            <a:off x="646176" y="2275965"/>
            <a:ext cx="3154680" cy="1724444"/>
          </a:xfrm>
          <a:prstGeom prst="rect">
            <a:avLst/>
          </a:prstGeom>
          <a:ln>
            <a:solidFill>
              <a:srgbClr val="DF7400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My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@prefix time: ...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:worldCup19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time:hasBeginning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:t1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...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3A62C6-21C3-E94C-8032-B954CA1CDD4C}"/>
              </a:ext>
            </a:extLst>
          </p:cNvPr>
          <p:cNvSpPr txBox="1">
            <a:spLocks/>
          </p:cNvSpPr>
          <p:nvPr/>
        </p:nvSpPr>
        <p:spPr>
          <a:xfrm>
            <a:off x="646176" y="4000409"/>
            <a:ext cx="3154680" cy="654958"/>
          </a:xfrm>
          <a:prstGeom prst="rect">
            <a:avLst/>
          </a:prstGeom>
          <a:ln>
            <a:solidFill>
              <a:srgbClr val="DF7400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...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0E8810F-0441-A943-B7BA-997C8D79E1A3}"/>
              </a:ext>
            </a:extLst>
          </p:cNvPr>
          <p:cNvSpPr/>
          <p:nvPr/>
        </p:nvSpPr>
        <p:spPr>
          <a:xfrm>
            <a:off x="3931920" y="2935224"/>
            <a:ext cx="1490472" cy="1444752"/>
          </a:xfrm>
          <a:custGeom>
            <a:avLst/>
            <a:gdLst>
              <a:gd name="connsiteX0" fmla="*/ 1490472 w 1490472"/>
              <a:gd name="connsiteY0" fmla="*/ 0 h 1444752"/>
              <a:gd name="connsiteX1" fmla="*/ 932688 w 1490472"/>
              <a:gd name="connsiteY1" fmla="*/ 420624 h 1444752"/>
              <a:gd name="connsiteX2" fmla="*/ 630936 w 1490472"/>
              <a:gd name="connsiteY2" fmla="*/ 1161288 h 1444752"/>
              <a:gd name="connsiteX3" fmla="*/ 0 w 1490472"/>
              <a:gd name="connsiteY3" fmla="*/ 1444752 h 144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1444752">
                <a:moveTo>
                  <a:pt x="1490472" y="0"/>
                </a:moveTo>
                <a:cubicBezTo>
                  <a:pt x="1283208" y="113538"/>
                  <a:pt x="1075944" y="227076"/>
                  <a:pt x="932688" y="420624"/>
                </a:cubicBezTo>
                <a:cubicBezTo>
                  <a:pt x="789432" y="614172"/>
                  <a:pt x="786384" y="990600"/>
                  <a:pt x="630936" y="1161288"/>
                </a:cubicBezTo>
                <a:cubicBezTo>
                  <a:pt x="475488" y="1331976"/>
                  <a:pt x="237744" y="1388364"/>
                  <a:pt x="0" y="1444752"/>
                </a:cubicBezTo>
              </a:path>
            </a:pathLst>
          </a:custGeom>
          <a:noFill/>
          <a:ln w="19050">
            <a:solidFill>
              <a:srgbClr val="31B8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0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6DA5-EA3C-C34C-AE46-9DD3A927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4C28-845D-2C49-9BF1-B88255B76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each notation there is a notion of </a:t>
            </a:r>
            <a:r>
              <a:rPr lang="en-US" b="1" dirty="0">
                <a:solidFill>
                  <a:srgbClr val="DF7400"/>
                </a:solidFill>
              </a:rPr>
              <a:t>interpretation</a:t>
            </a:r>
          </a:p>
          <a:p>
            <a:pPr lvl="1"/>
            <a:r>
              <a:rPr lang="en-US" dirty="0"/>
              <a:t>associates IRIs and blank nodes to domain objects</a:t>
            </a:r>
          </a:p>
          <a:p>
            <a:pPr lvl="1"/>
            <a:r>
              <a:rPr lang="en-US" dirty="0"/>
              <a:t>associates literals to values in a datatype domain</a:t>
            </a:r>
          </a:p>
          <a:p>
            <a:pPr lvl="1"/>
            <a:r>
              <a:rPr lang="en-US" dirty="0"/>
              <a:t>associates the interpretation of properties to binary relations over domain objects (</a:t>
            </a:r>
            <a:r>
              <a:rPr lang="en-US" b="1" dirty="0">
                <a:solidFill>
                  <a:srgbClr val="DF7400"/>
                </a:solidFill>
              </a:rPr>
              <a:t>extensions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An interpretation a graph is </a:t>
            </a:r>
            <a:r>
              <a:rPr lang="en-US" i="1" dirty="0"/>
              <a:t>true</a:t>
            </a:r>
            <a:r>
              <a:rPr lang="en-US" dirty="0"/>
              <a:t> if it satisfies </a:t>
            </a:r>
          </a:p>
          <a:p>
            <a:pPr lvl="1"/>
            <a:r>
              <a:rPr lang="en-US" dirty="0"/>
              <a:t>some semantic conditions</a:t>
            </a:r>
          </a:p>
          <a:p>
            <a:pPr lvl="2"/>
            <a:r>
              <a:rPr lang="en-US" dirty="0"/>
              <a:t>e.g. the extension of the interpretation of </a:t>
            </a:r>
            <a:r>
              <a:rPr lang="en-US" dirty="0" err="1"/>
              <a:t>rdfs:subClassOf</a:t>
            </a:r>
            <a:r>
              <a:rPr lang="en-US" dirty="0"/>
              <a:t> is a transitive relation</a:t>
            </a:r>
          </a:p>
          <a:p>
            <a:pPr lvl="1"/>
            <a:r>
              <a:rPr lang="en-US" dirty="0"/>
              <a:t>some axiomatic triples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E068-A0A7-9241-AA9D-9EA7C50A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D0E36-14E2-C94D-ACDC-745B8BC5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91978-ED84-0948-90F5-528E1748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2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B0D7069-5169-B948-9A92-9AB323E2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Interpretations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95814-DB48-CE4F-A95F-7362F39F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8060E-E044-7A4E-A749-414CF319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D4C2E-11AF-0946-8545-623C108D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AE02C-7F14-B242-99ED-3FEE26F4C669}"/>
              </a:ext>
            </a:extLst>
          </p:cNvPr>
          <p:cNvSpPr txBox="1"/>
          <p:nvPr/>
        </p:nvSpPr>
        <p:spPr>
          <a:xfrm>
            <a:off x="980064" y="1495227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:Painter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6C09A-6AD7-9C49-AC47-8AC8DCFA7C12}"/>
              </a:ext>
            </a:extLst>
          </p:cNvPr>
          <p:cNvSpPr txBox="1"/>
          <p:nvPr/>
        </p:nvSpPr>
        <p:spPr>
          <a:xfrm>
            <a:off x="1625510" y="2224223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:Artist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3FE885-8231-C74C-989A-02261BCE0A92}"/>
              </a:ext>
            </a:extLst>
          </p:cNvPr>
          <p:cNvSpPr txBox="1"/>
          <p:nvPr/>
        </p:nvSpPr>
        <p:spPr>
          <a:xfrm>
            <a:off x="365878" y="2203881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:Picasso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0D992D-B3F3-4F47-AB6F-35693C3FC0C9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802056" y="1833781"/>
            <a:ext cx="609377" cy="3701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09E130-D860-FD47-BC09-AF5B0935172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411433" y="1833781"/>
            <a:ext cx="576516" cy="39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8B85DA-9736-0543-9C9A-CA954BB5E0DC}"/>
              </a:ext>
            </a:extLst>
          </p:cNvPr>
          <p:cNvSpPr txBox="1"/>
          <p:nvPr/>
        </p:nvSpPr>
        <p:spPr>
          <a:xfrm>
            <a:off x="1805388" y="1759830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rdfs:subClassOf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5E530F-80FE-9445-A374-CFB49EAF2E3E}"/>
              </a:ext>
            </a:extLst>
          </p:cNvPr>
          <p:cNvSpPr txBox="1"/>
          <p:nvPr/>
        </p:nvSpPr>
        <p:spPr>
          <a:xfrm>
            <a:off x="133357" y="1770001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rdf:type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D9D34C-DD07-AD43-B9FB-E89E2A9D9B08}"/>
              </a:ext>
            </a:extLst>
          </p:cNvPr>
          <p:cNvSpPr txBox="1"/>
          <p:nvPr/>
        </p:nvSpPr>
        <p:spPr>
          <a:xfrm>
            <a:off x="5334359" y="1063036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D4D77C-5194-B048-82DC-2FDB49B8EAE9}"/>
              </a:ext>
            </a:extLst>
          </p:cNvPr>
          <p:cNvSpPr txBox="1"/>
          <p:nvPr/>
        </p:nvSpPr>
        <p:spPr>
          <a:xfrm>
            <a:off x="5485164" y="1675833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ar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63EC83-494D-424D-B3A8-DBA3BD9AF7C8}"/>
              </a:ext>
            </a:extLst>
          </p:cNvPr>
          <p:cNvSpPr txBox="1"/>
          <p:nvPr/>
        </p:nvSpPr>
        <p:spPr>
          <a:xfrm>
            <a:off x="4656266" y="1629343"/>
            <a:ext cx="234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E9DC39-7DFF-EF4A-A0AA-0AAD1BD53EEA}"/>
              </a:ext>
            </a:extLst>
          </p:cNvPr>
          <p:cNvSpPr txBox="1"/>
          <p:nvPr/>
        </p:nvSpPr>
        <p:spPr>
          <a:xfrm>
            <a:off x="2448171" y="29318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:Person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33EB19-EA5A-EB49-BD2F-558E4D3C6AD0}"/>
              </a:ext>
            </a:extLst>
          </p:cNvPr>
          <p:cNvCxnSpPr>
            <a:cxnSpLocks/>
          </p:cNvCxnSpPr>
          <p:nvPr/>
        </p:nvCxnSpPr>
        <p:spPr>
          <a:xfrm>
            <a:off x="2213811" y="2527058"/>
            <a:ext cx="590067" cy="372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C54542-6B9B-0246-97C6-A657781AB837}"/>
              </a:ext>
            </a:extLst>
          </p:cNvPr>
          <p:cNvSpPr txBox="1"/>
          <p:nvPr/>
        </p:nvSpPr>
        <p:spPr>
          <a:xfrm>
            <a:off x="2508844" y="2407712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rdfs:subClassOf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A15C88-5236-D042-9E4F-28CBAAC9745D}"/>
              </a:ext>
            </a:extLst>
          </p:cNvPr>
          <p:cNvSpPr txBox="1"/>
          <p:nvPr/>
        </p:nvSpPr>
        <p:spPr>
          <a:xfrm>
            <a:off x="5877545" y="2285383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B1BC4BD-0085-2542-B950-AE86300CD0D8}"/>
              </a:ext>
            </a:extLst>
          </p:cNvPr>
          <p:cNvSpPr/>
          <p:nvPr/>
        </p:nvSpPr>
        <p:spPr>
          <a:xfrm>
            <a:off x="5374291" y="1380931"/>
            <a:ext cx="112109" cy="513183"/>
          </a:xfrm>
          <a:custGeom>
            <a:avLst/>
            <a:gdLst>
              <a:gd name="connsiteX0" fmla="*/ 93448 w 112109"/>
              <a:gd name="connsiteY0" fmla="*/ 0 h 513183"/>
              <a:gd name="connsiteX1" fmla="*/ 142 w 112109"/>
              <a:gd name="connsiteY1" fmla="*/ 261257 h 513183"/>
              <a:gd name="connsiteX2" fmla="*/ 112109 w 112109"/>
              <a:gd name="connsiteY2" fmla="*/ 513183 h 5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109" h="513183">
                <a:moveTo>
                  <a:pt x="93448" y="0"/>
                </a:moveTo>
                <a:cubicBezTo>
                  <a:pt x="45240" y="87863"/>
                  <a:pt x="-2968" y="175727"/>
                  <a:pt x="142" y="261257"/>
                </a:cubicBezTo>
                <a:cubicBezTo>
                  <a:pt x="3252" y="346787"/>
                  <a:pt x="57680" y="429985"/>
                  <a:pt x="112109" y="513183"/>
                </a:cubicBezTo>
              </a:path>
            </a:pathLst>
          </a:custGeom>
          <a:noFill/>
          <a:ln w="19050">
            <a:solidFill>
              <a:srgbClr val="31B8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391F19FE-9567-D447-9C51-F199CBE6B583}"/>
              </a:ext>
            </a:extLst>
          </p:cNvPr>
          <p:cNvSpPr/>
          <p:nvPr/>
        </p:nvSpPr>
        <p:spPr>
          <a:xfrm>
            <a:off x="5614973" y="2004738"/>
            <a:ext cx="281976" cy="425729"/>
          </a:xfrm>
          <a:custGeom>
            <a:avLst/>
            <a:gdLst>
              <a:gd name="connsiteX0" fmla="*/ 93448 w 112109"/>
              <a:gd name="connsiteY0" fmla="*/ 0 h 513183"/>
              <a:gd name="connsiteX1" fmla="*/ 142 w 112109"/>
              <a:gd name="connsiteY1" fmla="*/ 261257 h 513183"/>
              <a:gd name="connsiteX2" fmla="*/ 112109 w 112109"/>
              <a:gd name="connsiteY2" fmla="*/ 513183 h 513183"/>
              <a:gd name="connsiteX0" fmla="*/ 108358 w 422841"/>
              <a:gd name="connsiteY0" fmla="*/ 0 h 406320"/>
              <a:gd name="connsiteX1" fmla="*/ 15052 w 422841"/>
              <a:gd name="connsiteY1" fmla="*/ 261257 h 406320"/>
              <a:gd name="connsiteX2" fmla="*/ 422841 w 422841"/>
              <a:gd name="connsiteY2" fmla="*/ 406320 h 406320"/>
              <a:gd name="connsiteX0" fmla="*/ 16623 w 331106"/>
              <a:gd name="connsiteY0" fmla="*/ 0 h 406320"/>
              <a:gd name="connsiteX1" fmla="*/ 87662 w 331106"/>
              <a:gd name="connsiteY1" fmla="*/ 243447 h 406320"/>
              <a:gd name="connsiteX2" fmla="*/ 331106 w 331106"/>
              <a:gd name="connsiteY2" fmla="*/ 406320 h 40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106" h="406320">
                <a:moveTo>
                  <a:pt x="16623" y="0"/>
                </a:moveTo>
                <a:cubicBezTo>
                  <a:pt x="-31585" y="87863"/>
                  <a:pt x="35248" y="175727"/>
                  <a:pt x="87662" y="243447"/>
                </a:cubicBezTo>
                <a:cubicBezTo>
                  <a:pt x="140076" y="311167"/>
                  <a:pt x="276677" y="323122"/>
                  <a:pt x="331106" y="406320"/>
                </a:cubicBezTo>
              </a:path>
            </a:pathLst>
          </a:custGeom>
          <a:noFill/>
          <a:ln w="19050">
            <a:solidFill>
              <a:srgbClr val="31B8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83A57F3D-DC6D-2C49-BB3A-D425C072912B}"/>
              </a:ext>
            </a:extLst>
          </p:cNvPr>
          <p:cNvSpPr/>
          <p:nvPr/>
        </p:nvSpPr>
        <p:spPr>
          <a:xfrm flipH="1">
            <a:off x="5658917" y="1254129"/>
            <a:ext cx="452038" cy="1129004"/>
          </a:xfrm>
          <a:custGeom>
            <a:avLst/>
            <a:gdLst>
              <a:gd name="connsiteX0" fmla="*/ 93448 w 112109"/>
              <a:gd name="connsiteY0" fmla="*/ 0 h 513183"/>
              <a:gd name="connsiteX1" fmla="*/ 142 w 112109"/>
              <a:gd name="connsiteY1" fmla="*/ 261257 h 513183"/>
              <a:gd name="connsiteX2" fmla="*/ 112109 w 112109"/>
              <a:gd name="connsiteY2" fmla="*/ 513183 h 513183"/>
              <a:gd name="connsiteX0" fmla="*/ 186755 w 186755"/>
              <a:gd name="connsiteY0" fmla="*/ 0 h 541175"/>
              <a:gd name="connsiteX1" fmla="*/ 1411 w 186755"/>
              <a:gd name="connsiteY1" fmla="*/ 289249 h 541175"/>
              <a:gd name="connsiteX2" fmla="*/ 113378 w 186755"/>
              <a:gd name="connsiteY2" fmla="*/ 541175 h 541175"/>
              <a:gd name="connsiteX0" fmla="*/ 259276 w 259276"/>
              <a:gd name="connsiteY0" fmla="*/ 0 h 1129004"/>
              <a:gd name="connsiteX1" fmla="*/ 73932 w 259276"/>
              <a:gd name="connsiteY1" fmla="*/ 289249 h 1129004"/>
              <a:gd name="connsiteX2" fmla="*/ 20230 w 259276"/>
              <a:gd name="connsiteY2" fmla="*/ 1129004 h 1129004"/>
              <a:gd name="connsiteX0" fmla="*/ 297263 w 297263"/>
              <a:gd name="connsiteY0" fmla="*/ 0 h 1129004"/>
              <a:gd name="connsiteX1" fmla="*/ 19880 w 297263"/>
              <a:gd name="connsiteY1" fmla="*/ 382556 h 1129004"/>
              <a:gd name="connsiteX2" fmla="*/ 58217 w 297263"/>
              <a:gd name="connsiteY2" fmla="*/ 1129004 h 11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63" h="1129004">
                <a:moveTo>
                  <a:pt x="297263" y="0"/>
                </a:moveTo>
                <a:cubicBezTo>
                  <a:pt x="249055" y="87863"/>
                  <a:pt x="59721" y="194389"/>
                  <a:pt x="19880" y="382556"/>
                </a:cubicBezTo>
                <a:cubicBezTo>
                  <a:pt x="-19961" y="570723"/>
                  <a:pt x="3788" y="1045806"/>
                  <a:pt x="58217" y="1129004"/>
                </a:cubicBezTo>
              </a:path>
            </a:pathLst>
          </a:custGeom>
          <a:noFill/>
          <a:ln w="19050">
            <a:solidFill>
              <a:srgbClr val="31B8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499FFE-B2D7-1141-AD04-9348AC6CA0C2}"/>
              </a:ext>
            </a:extLst>
          </p:cNvPr>
          <p:cNvSpPr/>
          <p:nvPr/>
        </p:nvSpPr>
        <p:spPr>
          <a:xfrm>
            <a:off x="4329404" y="932034"/>
            <a:ext cx="2612999" cy="186479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7CDA365-DC7E-F740-A122-0F70DF7C9EC9}"/>
              </a:ext>
            </a:extLst>
          </p:cNvPr>
          <p:cNvSpPr/>
          <p:nvPr/>
        </p:nvSpPr>
        <p:spPr>
          <a:xfrm flipV="1">
            <a:off x="4806649" y="1290366"/>
            <a:ext cx="555704" cy="385466"/>
          </a:xfrm>
          <a:custGeom>
            <a:avLst/>
            <a:gdLst>
              <a:gd name="connsiteX0" fmla="*/ 93448 w 112109"/>
              <a:gd name="connsiteY0" fmla="*/ 0 h 513183"/>
              <a:gd name="connsiteX1" fmla="*/ 142 w 112109"/>
              <a:gd name="connsiteY1" fmla="*/ 261257 h 513183"/>
              <a:gd name="connsiteX2" fmla="*/ 112109 w 112109"/>
              <a:gd name="connsiteY2" fmla="*/ 513183 h 513183"/>
              <a:gd name="connsiteX0" fmla="*/ 108358 w 422841"/>
              <a:gd name="connsiteY0" fmla="*/ 0 h 406320"/>
              <a:gd name="connsiteX1" fmla="*/ 15052 w 422841"/>
              <a:gd name="connsiteY1" fmla="*/ 261257 h 406320"/>
              <a:gd name="connsiteX2" fmla="*/ 422841 w 422841"/>
              <a:gd name="connsiteY2" fmla="*/ 406320 h 406320"/>
              <a:gd name="connsiteX0" fmla="*/ 16623 w 331106"/>
              <a:gd name="connsiteY0" fmla="*/ 0 h 406320"/>
              <a:gd name="connsiteX1" fmla="*/ 87662 w 331106"/>
              <a:gd name="connsiteY1" fmla="*/ 243447 h 406320"/>
              <a:gd name="connsiteX2" fmla="*/ 331106 w 331106"/>
              <a:gd name="connsiteY2" fmla="*/ 406320 h 406320"/>
              <a:gd name="connsiteX0" fmla="*/ 12444 w 326927"/>
              <a:gd name="connsiteY0" fmla="*/ 0 h 406320"/>
              <a:gd name="connsiteX1" fmla="*/ 120445 w 326927"/>
              <a:gd name="connsiteY1" fmla="*/ 223776 h 406320"/>
              <a:gd name="connsiteX2" fmla="*/ 326927 w 326927"/>
              <a:gd name="connsiteY2" fmla="*/ 406320 h 406320"/>
              <a:gd name="connsiteX0" fmla="*/ 0 w 314483"/>
              <a:gd name="connsiteY0" fmla="*/ 0 h 406320"/>
              <a:gd name="connsiteX1" fmla="*/ 108001 w 314483"/>
              <a:gd name="connsiteY1" fmla="*/ 223776 h 406320"/>
              <a:gd name="connsiteX2" fmla="*/ 314483 w 314483"/>
              <a:gd name="connsiteY2" fmla="*/ 406320 h 40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483" h="406320">
                <a:moveTo>
                  <a:pt x="0" y="0"/>
                </a:moveTo>
                <a:cubicBezTo>
                  <a:pt x="25718" y="156711"/>
                  <a:pt x="55587" y="156056"/>
                  <a:pt x="108001" y="223776"/>
                </a:cubicBezTo>
                <a:cubicBezTo>
                  <a:pt x="160415" y="291496"/>
                  <a:pt x="260054" y="323122"/>
                  <a:pt x="314483" y="40632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356D30-E360-5F4B-84B5-B3FCCE7A13CA}"/>
              </a:ext>
            </a:extLst>
          </p:cNvPr>
          <p:cNvSpPr txBox="1"/>
          <p:nvPr/>
        </p:nvSpPr>
        <p:spPr>
          <a:xfrm>
            <a:off x="6479337" y="181079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gw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4FE26788-B101-8140-8C4D-35CF9A2D4621}"/>
              </a:ext>
            </a:extLst>
          </p:cNvPr>
          <p:cNvSpPr/>
          <p:nvPr/>
        </p:nvSpPr>
        <p:spPr>
          <a:xfrm>
            <a:off x="6251510" y="2124819"/>
            <a:ext cx="457200" cy="310471"/>
          </a:xfrm>
          <a:custGeom>
            <a:avLst/>
            <a:gdLst>
              <a:gd name="connsiteX0" fmla="*/ 0 w 429208"/>
              <a:gd name="connsiteY0" fmla="*/ 186612 h 186612"/>
              <a:gd name="connsiteX1" fmla="*/ 279919 w 429208"/>
              <a:gd name="connsiteY1" fmla="*/ 121298 h 186612"/>
              <a:gd name="connsiteX2" fmla="*/ 429208 w 429208"/>
              <a:gd name="connsiteY2" fmla="*/ 0 h 18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208" h="186612">
                <a:moveTo>
                  <a:pt x="0" y="186612"/>
                </a:moveTo>
                <a:cubicBezTo>
                  <a:pt x="104192" y="169506"/>
                  <a:pt x="208384" y="152400"/>
                  <a:pt x="279919" y="121298"/>
                </a:cubicBezTo>
                <a:cubicBezTo>
                  <a:pt x="351454" y="90196"/>
                  <a:pt x="390331" y="45098"/>
                  <a:pt x="429208" y="0"/>
                </a:cubicBezTo>
              </a:path>
            </a:pathLst>
          </a:custGeom>
          <a:noFill/>
          <a:ln w="19050">
            <a:solidFill>
              <a:srgbClr val="31B800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DEB055E0-8D41-4B43-B291-5468E4EC87B2}"/>
              </a:ext>
            </a:extLst>
          </p:cNvPr>
          <p:cNvSpPr/>
          <p:nvPr/>
        </p:nvSpPr>
        <p:spPr>
          <a:xfrm>
            <a:off x="1464906" y="774572"/>
            <a:ext cx="3909527" cy="746318"/>
          </a:xfrm>
          <a:custGeom>
            <a:avLst/>
            <a:gdLst>
              <a:gd name="connsiteX0" fmla="*/ 0 w 3909527"/>
              <a:gd name="connsiteY0" fmla="*/ 746318 h 746318"/>
              <a:gd name="connsiteX1" fmla="*/ 811763 w 3909527"/>
              <a:gd name="connsiteY1" fmla="*/ 373093 h 746318"/>
              <a:gd name="connsiteX2" fmla="*/ 2080727 w 3909527"/>
              <a:gd name="connsiteY2" fmla="*/ 18530 h 746318"/>
              <a:gd name="connsiteX3" fmla="*/ 2873829 w 3909527"/>
              <a:gd name="connsiteY3" fmla="*/ 83844 h 746318"/>
              <a:gd name="connsiteX4" fmla="*/ 3909527 w 3909527"/>
              <a:gd name="connsiteY4" fmla="*/ 373093 h 74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9527" h="746318">
                <a:moveTo>
                  <a:pt x="0" y="746318"/>
                </a:moveTo>
                <a:cubicBezTo>
                  <a:pt x="232487" y="620354"/>
                  <a:pt x="464975" y="494391"/>
                  <a:pt x="811763" y="373093"/>
                </a:cubicBezTo>
                <a:cubicBezTo>
                  <a:pt x="1158551" y="251795"/>
                  <a:pt x="1737049" y="66738"/>
                  <a:pt x="2080727" y="18530"/>
                </a:cubicBezTo>
                <a:cubicBezTo>
                  <a:pt x="2424405" y="-29678"/>
                  <a:pt x="2569029" y="24750"/>
                  <a:pt x="2873829" y="83844"/>
                </a:cubicBezTo>
                <a:cubicBezTo>
                  <a:pt x="3178629" y="142938"/>
                  <a:pt x="3544078" y="258015"/>
                  <a:pt x="3909527" y="373093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9FBB0C94-FB47-074E-A024-C3E79B43E20C}"/>
              </a:ext>
            </a:extLst>
          </p:cNvPr>
          <p:cNvSpPr/>
          <p:nvPr/>
        </p:nvSpPr>
        <p:spPr>
          <a:xfrm>
            <a:off x="4898571" y="1800808"/>
            <a:ext cx="606490" cy="151363"/>
          </a:xfrm>
          <a:custGeom>
            <a:avLst/>
            <a:gdLst>
              <a:gd name="connsiteX0" fmla="*/ 0 w 606490"/>
              <a:gd name="connsiteY0" fmla="*/ 0 h 151363"/>
              <a:gd name="connsiteX1" fmla="*/ 317241 w 606490"/>
              <a:gd name="connsiteY1" fmla="*/ 130629 h 151363"/>
              <a:gd name="connsiteX2" fmla="*/ 606490 w 606490"/>
              <a:gd name="connsiteY2" fmla="*/ 149290 h 15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490" h="151363">
                <a:moveTo>
                  <a:pt x="0" y="0"/>
                </a:moveTo>
                <a:cubicBezTo>
                  <a:pt x="108079" y="52873"/>
                  <a:pt x="216159" y="105747"/>
                  <a:pt x="317241" y="130629"/>
                </a:cubicBezTo>
                <a:cubicBezTo>
                  <a:pt x="418323" y="155511"/>
                  <a:pt x="512406" y="152400"/>
                  <a:pt x="606490" y="14929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CD56C14E-26C9-9644-BD93-E161836DEB1B}"/>
              </a:ext>
            </a:extLst>
          </p:cNvPr>
          <p:cNvSpPr/>
          <p:nvPr/>
        </p:nvSpPr>
        <p:spPr>
          <a:xfrm>
            <a:off x="4842588" y="1903445"/>
            <a:ext cx="1026367" cy="615820"/>
          </a:xfrm>
          <a:custGeom>
            <a:avLst/>
            <a:gdLst>
              <a:gd name="connsiteX0" fmla="*/ 0 w 1026367"/>
              <a:gd name="connsiteY0" fmla="*/ 0 h 615820"/>
              <a:gd name="connsiteX1" fmla="*/ 363894 w 1026367"/>
              <a:gd name="connsiteY1" fmla="*/ 335902 h 615820"/>
              <a:gd name="connsiteX2" fmla="*/ 1026367 w 1026367"/>
              <a:gd name="connsiteY2" fmla="*/ 615820 h 61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367" h="615820">
                <a:moveTo>
                  <a:pt x="0" y="0"/>
                </a:moveTo>
                <a:cubicBezTo>
                  <a:pt x="96416" y="116632"/>
                  <a:pt x="192833" y="233265"/>
                  <a:pt x="363894" y="335902"/>
                </a:cubicBezTo>
                <a:cubicBezTo>
                  <a:pt x="534955" y="438539"/>
                  <a:pt x="780661" y="527179"/>
                  <a:pt x="1026367" y="61582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DEEACD22-1E84-F04B-B688-5A6E2251D0A4}"/>
              </a:ext>
            </a:extLst>
          </p:cNvPr>
          <p:cNvSpPr/>
          <p:nvPr/>
        </p:nvSpPr>
        <p:spPr>
          <a:xfrm>
            <a:off x="1024008" y="1448099"/>
            <a:ext cx="3610124" cy="676720"/>
          </a:xfrm>
          <a:custGeom>
            <a:avLst/>
            <a:gdLst>
              <a:gd name="connsiteX0" fmla="*/ 0 w 3909527"/>
              <a:gd name="connsiteY0" fmla="*/ 746318 h 746318"/>
              <a:gd name="connsiteX1" fmla="*/ 811763 w 3909527"/>
              <a:gd name="connsiteY1" fmla="*/ 373093 h 746318"/>
              <a:gd name="connsiteX2" fmla="*/ 2080727 w 3909527"/>
              <a:gd name="connsiteY2" fmla="*/ 18530 h 746318"/>
              <a:gd name="connsiteX3" fmla="*/ 2873829 w 3909527"/>
              <a:gd name="connsiteY3" fmla="*/ 83844 h 746318"/>
              <a:gd name="connsiteX4" fmla="*/ 3909527 w 3909527"/>
              <a:gd name="connsiteY4" fmla="*/ 373093 h 74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9527" h="746318">
                <a:moveTo>
                  <a:pt x="0" y="746318"/>
                </a:moveTo>
                <a:cubicBezTo>
                  <a:pt x="232487" y="620354"/>
                  <a:pt x="464975" y="494391"/>
                  <a:pt x="811763" y="373093"/>
                </a:cubicBezTo>
                <a:cubicBezTo>
                  <a:pt x="1158551" y="251795"/>
                  <a:pt x="1737049" y="66738"/>
                  <a:pt x="2080727" y="18530"/>
                </a:cubicBezTo>
                <a:cubicBezTo>
                  <a:pt x="2424405" y="-29678"/>
                  <a:pt x="2569029" y="24750"/>
                  <a:pt x="2873829" y="83844"/>
                </a:cubicBezTo>
                <a:cubicBezTo>
                  <a:pt x="3178629" y="142938"/>
                  <a:pt x="3544078" y="258015"/>
                  <a:pt x="3909527" y="373093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51C20D95-6BCD-CB4D-AD13-20B2AFB31414}"/>
              </a:ext>
            </a:extLst>
          </p:cNvPr>
          <p:cNvSpPr/>
          <p:nvPr/>
        </p:nvSpPr>
        <p:spPr>
          <a:xfrm>
            <a:off x="2245801" y="1599251"/>
            <a:ext cx="3179424" cy="676720"/>
          </a:xfrm>
          <a:custGeom>
            <a:avLst/>
            <a:gdLst>
              <a:gd name="connsiteX0" fmla="*/ 0 w 3909527"/>
              <a:gd name="connsiteY0" fmla="*/ 746318 h 746318"/>
              <a:gd name="connsiteX1" fmla="*/ 811763 w 3909527"/>
              <a:gd name="connsiteY1" fmla="*/ 373093 h 746318"/>
              <a:gd name="connsiteX2" fmla="*/ 2080727 w 3909527"/>
              <a:gd name="connsiteY2" fmla="*/ 18530 h 746318"/>
              <a:gd name="connsiteX3" fmla="*/ 2873829 w 3909527"/>
              <a:gd name="connsiteY3" fmla="*/ 83844 h 746318"/>
              <a:gd name="connsiteX4" fmla="*/ 3909527 w 3909527"/>
              <a:gd name="connsiteY4" fmla="*/ 373093 h 74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9527" h="746318">
                <a:moveTo>
                  <a:pt x="0" y="746318"/>
                </a:moveTo>
                <a:cubicBezTo>
                  <a:pt x="232487" y="620354"/>
                  <a:pt x="464975" y="494391"/>
                  <a:pt x="811763" y="373093"/>
                </a:cubicBezTo>
                <a:cubicBezTo>
                  <a:pt x="1158551" y="251795"/>
                  <a:pt x="1737049" y="66738"/>
                  <a:pt x="2080727" y="18530"/>
                </a:cubicBezTo>
                <a:cubicBezTo>
                  <a:pt x="2424405" y="-29678"/>
                  <a:pt x="2569029" y="24750"/>
                  <a:pt x="2873829" y="83844"/>
                </a:cubicBezTo>
                <a:cubicBezTo>
                  <a:pt x="3178629" y="142938"/>
                  <a:pt x="3544078" y="258015"/>
                  <a:pt x="3909527" y="373093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2B17178C-047D-DA46-AFD1-2C1B85520F55}"/>
              </a:ext>
            </a:extLst>
          </p:cNvPr>
          <p:cNvSpPr/>
          <p:nvPr/>
        </p:nvSpPr>
        <p:spPr>
          <a:xfrm>
            <a:off x="2829872" y="2185159"/>
            <a:ext cx="3067078" cy="676720"/>
          </a:xfrm>
          <a:custGeom>
            <a:avLst/>
            <a:gdLst>
              <a:gd name="connsiteX0" fmla="*/ 0 w 3909527"/>
              <a:gd name="connsiteY0" fmla="*/ 746318 h 746318"/>
              <a:gd name="connsiteX1" fmla="*/ 811763 w 3909527"/>
              <a:gd name="connsiteY1" fmla="*/ 373093 h 746318"/>
              <a:gd name="connsiteX2" fmla="*/ 2080727 w 3909527"/>
              <a:gd name="connsiteY2" fmla="*/ 18530 h 746318"/>
              <a:gd name="connsiteX3" fmla="*/ 2873829 w 3909527"/>
              <a:gd name="connsiteY3" fmla="*/ 83844 h 746318"/>
              <a:gd name="connsiteX4" fmla="*/ 3909527 w 3909527"/>
              <a:gd name="connsiteY4" fmla="*/ 373093 h 74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9527" h="746318">
                <a:moveTo>
                  <a:pt x="0" y="746318"/>
                </a:moveTo>
                <a:cubicBezTo>
                  <a:pt x="232487" y="620354"/>
                  <a:pt x="464975" y="494391"/>
                  <a:pt x="811763" y="373093"/>
                </a:cubicBezTo>
                <a:cubicBezTo>
                  <a:pt x="1158551" y="251795"/>
                  <a:pt x="1737049" y="66738"/>
                  <a:pt x="2080727" y="18530"/>
                </a:cubicBezTo>
                <a:cubicBezTo>
                  <a:pt x="2424405" y="-29678"/>
                  <a:pt x="2569029" y="24750"/>
                  <a:pt x="2873829" y="83844"/>
                </a:cubicBezTo>
                <a:cubicBezTo>
                  <a:pt x="3178629" y="142938"/>
                  <a:pt x="3544078" y="258015"/>
                  <a:pt x="3909527" y="373093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840EE-6F4D-DF45-83C3-69B80D49673A}"/>
              </a:ext>
            </a:extLst>
          </p:cNvPr>
          <p:cNvSpPr txBox="1"/>
          <p:nvPr/>
        </p:nvSpPr>
        <p:spPr>
          <a:xfrm>
            <a:off x="7313543" y="2400622"/>
            <a:ext cx="1499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rdf:type</a:t>
            </a:r>
            <a:endParaRPr lang="en-US" sz="1600" dirty="0">
              <a:solidFill>
                <a:srgbClr val="FF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l"/>
            <a:endParaRPr lang="en-US" sz="1600" dirty="0">
              <a:solidFill>
                <a:srgbClr val="FF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l"/>
            <a:r>
              <a:rPr lang="en-US" sz="1600" dirty="0" err="1">
                <a:solidFill>
                  <a:srgbClr val="00B05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rdfs:subClassOf</a:t>
            </a:r>
            <a:endParaRPr lang="en-US" sz="1600" dirty="0">
              <a:solidFill>
                <a:srgbClr val="00B05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4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1053E4-3BD1-3E45-A721-B510D254A2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defTabSz="914400" eaLnBrk="0" fontAlgn="base" hangingPunct="0">
                  <a:spcAft>
                    <a:spcPct val="0"/>
                  </a:spcAft>
                </a:pPr>
                <a:r>
                  <a:rPr lang="en-US" altLang="en-US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 simple interpretation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en-US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is a structure consisting of: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1053E4-3BD1-3E45-A721-B510D254A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35" t="-2273" b="-1818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98185-1B77-764F-9402-44E63F53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65C2-4331-2043-B4E6-FD050A8B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87771-9969-674F-BB2D-C88609C8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D8B7F8-2D44-694E-9B55-9022D1F8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9720"/>
            <a:ext cx="8229600" cy="3661921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 </a:t>
            </a:r>
            <a:r>
              <a:rPr lang="en-US" altLang="en-US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interpretation </a:t>
            </a:r>
            <a:r>
              <a:rPr lang="en-US" altLang="en-US" b="1" dirty="0"/>
              <a:t>domain</a:t>
            </a:r>
            <a:r>
              <a:rPr lang="en-US" alt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IR (set of resources)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</a:t>
            </a:r>
            <a:r>
              <a:rPr lang="en-US" altLang="en-US" b="1" dirty="0"/>
              <a:t>set of properties</a:t>
            </a:r>
            <a:r>
              <a:rPr lang="en-US" alt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IP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 </a:t>
            </a:r>
            <a:r>
              <a:rPr lang="en-US" altLang="en-US" b="1" dirty="0"/>
              <a:t>extension mapping</a:t>
            </a:r>
            <a:r>
              <a:rPr lang="en-US" alt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IEXT</a:t>
            </a:r>
          </a:p>
          <a:p>
            <a:pPr marL="3429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associates a binary relation over IR to each p in IP</a:t>
            </a:r>
          </a:p>
          <a:p>
            <a:pPr marL="3429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 </a:t>
            </a:r>
            <a:r>
              <a:rPr lang="en-US" altLang="en-US" b="1" dirty="0"/>
              <a:t>IRI interpretation mapping</a:t>
            </a:r>
            <a:r>
              <a:rPr lang="en-US" alt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IS from IRIs to IR union IP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</a:t>
            </a:r>
            <a:r>
              <a:rPr lang="en-US" altLang="en-US" b="1" dirty="0" err="1"/>
              <a:t>litterals</a:t>
            </a:r>
            <a:r>
              <a:rPr lang="en-US" altLang="en-US" b="1" dirty="0"/>
              <a:t> mapping</a:t>
            </a:r>
            <a:r>
              <a:rPr lang="en-US" alt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IL from typed literals to IR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4873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B0D7069-5169-B948-9A92-9AB323E2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Interpretations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95814-DB48-CE4F-A95F-7362F39F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8060E-E044-7A4E-A749-414CF319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D4C2E-11AF-0946-8545-623C108D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AE02C-7F14-B242-99ED-3FEE26F4C669}"/>
              </a:ext>
            </a:extLst>
          </p:cNvPr>
          <p:cNvSpPr txBox="1"/>
          <p:nvPr/>
        </p:nvSpPr>
        <p:spPr>
          <a:xfrm>
            <a:off x="1135047" y="2184902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:Painter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6C09A-6AD7-9C49-AC47-8AC8DCFA7C12}"/>
              </a:ext>
            </a:extLst>
          </p:cNvPr>
          <p:cNvSpPr txBox="1"/>
          <p:nvPr/>
        </p:nvSpPr>
        <p:spPr>
          <a:xfrm>
            <a:off x="1780493" y="2913898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:Artist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3FE885-8231-C74C-989A-02261BCE0A92}"/>
              </a:ext>
            </a:extLst>
          </p:cNvPr>
          <p:cNvSpPr txBox="1"/>
          <p:nvPr/>
        </p:nvSpPr>
        <p:spPr>
          <a:xfrm>
            <a:off x="520861" y="2893556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:Picasso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0D992D-B3F3-4F47-AB6F-35693C3FC0C9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957039" y="2523456"/>
            <a:ext cx="609377" cy="3701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09E130-D860-FD47-BC09-AF5B0935172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566416" y="2523456"/>
            <a:ext cx="576516" cy="39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8B85DA-9736-0543-9C9A-CA954BB5E0DC}"/>
              </a:ext>
            </a:extLst>
          </p:cNvPr>
          <p:cNvSpPr txBox="1"/>
          <p:nvPr/>
        </p:nvSpPr>
        <p:spPr>
          <a:xfrm>
            <a:off x="1960371" y="2449505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rdfs:subClassOf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5E530F-80FE-9445-A374-CFB49EAF2E3E}"/>
              </a:ext>
            </a:extLst>
          </p:cNvPr>
          <p:cNvSpPr txBox="1"/>
          <p:nvPr/>
        </p:nvSpPr>
        <p:spPr>
          <a:xfrm>
            <a:off x="288340" y="2459676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rdf:type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D9D34C-DD07-AD43-B9FB-E89E2A9D9B08}"/>
              </a:ext>
            </a:extLst>
          </p:cNvPr>
          <p:cNvSpPr txBox="1"/>
          <p:nvPr/>
        </p:nvSpPr>
        <p:spPr>
          <a:xfrm>
            <a:off x="5489342" y="1752711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D4D77C-5194-B048-82DC-2FDB49B8EAE9}"/>
              </a:ext>
            </a:extLst>
          </p:cNvPr>
          <p:cNvSpPr txBox="1"/>
          <p:nvPr/>
        </p:nvSpPr>
        <p:spPr>
          <a:xfrm>
            <a:off x="5640147" y="2365508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ar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63EC83-494D-424D-B3A8-DBA3BD9AF7C8}"/>
              </a:ext>
            </a:extLst>
          </p:cNvPr>
          <p:cNvSpPr txBox="1"/>
          <p:nvPr/>
        </p:nvSpPr>
        <p:spPr>
          <a:xfrm>
            <a:off x="4811249" y="2319018"/>
            <a:ext cx="234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E9DC39-7DFF-EF4A-A0AA-0AAD1BD53EEA}"/>
              </a:ext>
            </a:extLst>
          </p:cNvPr>
          <p:cNvSpPr txBox="1"/>
          <p:nvPr/>
        </p:nvSpPr>
        <p:spPr>
          <a:xfrm>
            <a:off x="2603154" y="3621475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:Person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33EB19-EA5A-EB49-BD2F-558E4D3C6AD0}"/>
              </a:ext>
            </a:extLst>
          </p:cNvPr>
          <p:cNvCxnSpPr>
            <a:cxnSpLocks/>
          </p:cNvCxnSpPr>
          <p:nvPr/>
        </p:nvCxnSpPr>
        <p:spPr>
          <a:xfrm>
            <a:off x="2368794" y="3216733"/>
            <a:ext cx="590067" cy="372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C54542-6B9B-0246-97C6-A657781AB837}"/>
              </a:ext>
            </a:extLst>
          </p:cNvPr>
          <p:cNvSpPr txBox="1"/>
          <p:nvPr/>
        </p:nvSpPr>
        <p:spPr>
          <a:xfrm>
            <a:off x="2663827" y="3097387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rdfs:subClassOf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A15C88-5236-D042-9E4F-28CBAAC9745D}"/>
              </a:ext>
            </a:extLst>
          </p:cNvPr>
          <p:cNvSpPr txBox="1"/>
          <p:nvPr/>
        </p:nvSpPr>
        <p:spPr>
          <a:xfrm>
            <a:off x="6032528" y="2975058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B1BC4BD-0085-2542-B950-AE86300CD0D8}"/>
              </a:ext>
            </a:extLst>
          </p:cNvPr>
          <p:cNvSpPr/>
          <p:nvPr/>
        </p:nvSpPr>
        <p:spPr>
          <a:xfrm>
            <a:off x="5529274" y="2070606"/>
            <a:ext cx="112109" cy="513183"/>
          </a:xfrm>
          <a:custGeom>
            <a:avLst/>
            <a:gdLst>
              <a:gd name="connsiteX0" fmla="*/ 93448 w 112109"/>
              <a:gd name="connsiteY0" fmla="*/ 0 h 513183"/>
              <a:gd name="connsiteX1" fmla="*/ 142 w 112109"/>
              <a:gd name="connsiteY1" fmla="*/ 261257 h 513183"/>
              <a:gd name="connsiteX2" fmla="*/ 112109 w 112109"/>
              <a:gd name="connsiteY2" fmla="*/ 513183 h 5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109" h="513183">
                <a:moveTo>
                  <a:pt x="93448" y="0"/>
                </a:moveTo>
                <a:cubicBezTo>
                  <a:pt x="45240" y="87863"/>
                  <a:pt x="-2968" y="175727"/>
                  <a:pt x="142" y="261257"/>
                </a:cubicBezTo>
                <a:cubicBezTo>
                  <a:pt x="3252" y="346787"/>
                  <a:pt x="57680" y="429985"/>
                  <a:pt x="112109" y="513183"/>
                </a:cubicBezTo>
              </a:path>
            </a:pathLst>
          </a:custGeom>
          <a:noFill/>
          <a:ln w="19050">
            <a:solidFill>
              <a:srgbClr val="31B8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391F19FE-9567-D447-9C51-F199CBE6B583}"/>
              </a:ext>
            </a:extLst>
          </p:cNvPr>
          <p:cNvSpPr/>
          <p:nvPr/>
        </p:nvSpPr>
        <p:spPr>
          <a:xfrm>
            <a:off x="5769956" y="2694413"/>
            <a:ext cx="281976" cy="425729"/>
          </a:xfrm>
          <a:custGeom>
            <a:avLst/>
            <a:gdLst>
              <a:gd name="connsiteX0" fmla="*/ 93448 w 112109"/>
              <a:gd name="connsiteY0" fmla="*/ 0 h 513183"/>
              <a:gd name="connsiteX1" fmla="*/ 142 w 112109"/>
              <a:gd name="connsiteY1" fmla="*/ 261257 h 513183"/>
              <a:gd name="connsiteX2" fmla="*/ 112109 w 112109"/>
              <a:gd name="connsiteY2" fmla="*/ 513183 h 513183"/>
              <a:gd name="connsiteX0" fmla="*/ 108358 w 422841"/>
              <a:gd name="connsiteY0" fmla="*/ 0 h 406320"/>
              <a:gd name="connsiteX1" fmla="*/ 15052 w 422841"/>
              <a:gd name="connsiteY1" fmla="*/ 261257 h 406320"/>
              <a:gd name="connsiteX2" fmla="*/ 422841 w 422841"/>
              <a:gd name="connsiteY2" fmla="*/ 406320 h 406320"/>
              <a:gd name="connsiteX0" fmla="*/ 16623 w 331106"/>
              <a:gd name="connsiteY0" fmla="*/ 0 h 406320"/>
              <a:gd name="connsiteX1" fmla="*/ 87662 w 331106"/>
              <a:gd name="connsiteY1" fmla="*/ 243447 h 406320"/>
              <a:gd name="connsiteX2" fmla="*/ 331106 w 331106"/>
              <a:gd name="connsiteY2" fmla="*/ 406320 h 40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106" h="406320">
                <a:moveTo>
                  <a:pt x="16623" y="0"/>
                </a:moveTo>
                <a:cubicBezTo>
                  <a:pt x="-31585" y="87863"/>
                  <a:pt x="35248" y="175727"/>
                  <a:pt x="87662" y="243447"/>
                </a:cubicBezTo>
                <a:cubicBezTo>
                  <a:pt x="140076" y="311167"/>
                  <a:pt x="276677" y="323122"/>
                  <a:pt x="331106" y="406320"/>
                </a:cubicBezTo>
              </a:path>
            </a:pathLst>
          </a:custGeom>
          <a:noFill/>
          <a:ln w="19050">
            <a:solidFill>
              <a:srgbClr val="31B8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83A57F3D-DC6D-2C49-BB3A-D425C072912B}"/>
              </a:ext>
            </a:extLst>
          </p:cNvPr>
          <p:cNvSpPr/>
          <p:nvPr/>
        </p:nvSpPr>
        <p:spPr>
          <a:xfrm flipH="1">
            <a:off x="5813900" y="1943804"/>
            <a:ext cx="452038" cy="1129004"/>
          </a:xfrm>
          <a:custGeom>
            <a:avLst/>
            <a:gdLst>
              <a:gd name="connsiteX0" fmla="*/ 93448 w 112109"/>
              <a:gd name="connsiteY0" fmla="*/ 0 h 513183"/>
              <a:gd name="connsiteX1" fmla="*/ 142 w 112109"/>
              <a:gd name="connsiteY1" fmla="*/ 261257 h 513183"/>
              <a:gd name="connsiteX2" fmla="*/ 112109 w 112109"/>
              <a:gd name="connsiteY2" fmla="*/ 513183 h 513183"/>
              <a:gd name="connsiteX0" fmla="*/ 186755 w 186755"/>
              <a:gd name="connsiteY0" fmla="*/ 0 h 541175"/>
              <a:gd name="connsiteX1" fmla="*/ 1411 w 186755"/>
              <a:gd name="connsiteY1" fmla="*/ 289249 h 541175"/>
              <a:gd name="connsiteX2" fmla="*/ 113378 w 186755"/>
              <a:gd name="connsiteY2" fmla="*/ 541175 h 541175"/>
              <a:gd name="connsiteX0" fmla="*/ 259276 w 259276"/>
              <a:gd name="connsiteY0" fmla="*/ 0 h 1129004"/>
              <a:gd name="connsiteX1" fmla="*/ 73932 w 259276"/>
              <a:gd name="connsiteY1" fmla="*/ 289249 h 1129004"/>
              <a:gd name="connsiteX2" fmla="*/ 20230 w 259276"/>
              <a:gd name="connsiteY2" fmla="*/ 1129004 h 1129004"/>
              <a:gd name="connsiteX0" fmla="*/ 297263 w 297263"/>
              <a:gd name="connsiteY0" fmla="*/ 0 h 1129004"/>
              <a:gd name="connsiteX1" fmla="*/ 19880 w 297263"/>
              <a:gd name="connsiteY1" fmla="*/ 382556 h 1129004"/>
              <a:gd name="connsiteX2" fmla="*/ 58217 w 297263"/>
              <a:gd name="connsiteY2" fmla="*/ 1129004 h 11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63" h="1129004">
                <a:moveTo>
                  <a:pt x="297263" y="0"/>
                </a:moveTo>
                <a:cubicBezTo>
                  <a:pt x="249055" y="87863"/>
                  <a:pt x="59721" y="194389"/>
                  <a:pt x="19880" y="382556"/>
                </a:cubicBezTo>
                <a:cubicBezTo>
                  <a:pt x="-19961" y="570723"/>
                  <a:pt x="3788" y="1045806"/>
                  <a:pt x="58217" y="1129004"/>
                </a:cubicBezTo>
              </a:path>
            </a:pathLst>
          </a:custGeom>
          <a:noFill/>
          <a:ln w="19050">
            <a:solidFill>
              <a:srgbClr val="31B8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499FFE-B2D7-1141-AD04-9348AC6CA0C2}"/>
              </a:ext>
            </a:extLst>
          </p:cNvPr>
          <p:cNvSpPr/>
          <p:nvPr/>
        </p:nvSpPr>
        <p:spPr>
          <a:xfrm>
            <a:off x="4484387" y="1621709"/>
            <a:ext cx="2953139" cy="186479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7CDA365-DC7E-F740-A122-0F70DF7C9EC9}"/>
              </a:ext>
            </a:extLst>
          </p:cNvPr>
          <p:cNvSpPr/>
          <p:nvPr/>
        </p:nvSpPr>
        <p:spPr>
          <a:xfrm flipV="1">
            <a:off x="4961632" y="1980041"/>
            <a:ext cx="555704" cy="385466"/>
          </a:xfrm>
          <a:custGeom>
            <a:avLst/>
            <a:gdLst>
              <a:gd name="connsiteX0" fmla="*/ 93448 w 112109"/>
              <a:gd name="connsiteY0" fmla="*/ 0 h 513183"/>
              <a:gd name="connsiteX1" fmla="*/ 142 w 112109"/>
              <a:gd name="connsiteY1" fmla="*/ 261257 h 513183"/>
              <a:gd name="connsiteX2" fmla="*/ 112109 w 112109"/>
              <a:gd name="connsiteY2" fmla="*/ 513183 h 513183"/>
              <a:gd name="connsiteX0" fmla="*/ 108358 w 422841"/>
              <a:gd name="connsiteY0" fmla="*/ 0 h 406320"/>
              <a:gd name="connsiteX1" fmla="*/ 15052 w 422841"/>
              <a:gd name="connsiteY1" fmla="*/ 261257 h 406320"/>
              <a:gd name="connsiteX2" fmla="*/ 422841 w 422841"/>
              <a:gd name="connsiteY2" fmla="*/ 406320 h 406320"/>
              <a:gd name="connsiteX0" fmla="*/ 16623 w 331106"/>
              <a:gd name="connsiteY0" fmla="*/ 0 h 406320"/>
              <a:gd name="connsiteX1" fmla="*/ 87662 w 331106"/>
              <a:gd name="connsiteY1" fmla="*/ 243447 h 406320"/>
              <a:gd name="connsiteX2" fmla="*/ 331106 w 331106"/>
              <a:gd name="connsiteY2" fmla="*/ 406320 h 406320"/>
              <a:gd name="connsiteX0" fmla="*/ 12444 w 326927"/>
              <a:gd name="connsiteY0" fmla="*/ 0 h 406320"/>
              <a:gd name="connsiteX1" fmla="*/ 120445 w 326927"/>
              <a:gd name="connsiteY1" fmla="*/ 223776 h 406320"/>
              <a:gd name="connsiteX2" fmla="*/ 326927 w 326927"/>
              <a:gd name="connsiteY2" fmla="*/ 406320 h 406320"/>
              <a:gd name="connsiteX0" fmla="*/ 0 w 314483"/>
              <a:gd name="connsiteY0" fmla="*/ 0 h 406320"/>
              <a:gd name="connsiteX1" fmla="*/ 108001 w 314483"/>
              <a:gd name="connsiteY1" fmla="*/ 223776 h 406320"/>
              <a:gd name="connsiteX2" fmla="*/ 314483 w 314483"/>
              <a:gd name="connsiteY2" fmla="*/ 406320 h 40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483" h="406320">
                <a:moveTo>
                  <a:pt x="0" y="0"/>
                </a:moveTo>
                <a:cubicBezTo>
                  <a:pt x="25718" y="156711"/>
                  <a:pt x="55587" y="156056"/>
                  <a:pt x="108001" y="223776"/>
                </a:cubicBezTo>
                <a:cubicBezTo>
                  <a:pt x="160415" y="291496"/>
                  <a:pt x="260054" y="323122"/>
                  <a:pt x="314483" y="40632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356D30-E360-5F4B-84B5-B3FCCE7A13CA}"/>
              </a:ext>
            </a:extLst>
          </p:cNvPr>
          <p:cNvSpPr txBox="1"/>
          <p:nvPr/>
        </p:nvSpPr>
        <p:spPr>
          <a:xfrm>
            <a:off x="6634320" y="2500472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gw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4FE26788-B101-8140-8C4D-35CF9A2D4621}"/>
              </a:ext>
            </a:extLst>
          </p:cNvPr>
          <p:cNvSpPr/>
          <p:nvPr/>
        </p:nvSpPr>
        <p:spPr>
          <a:xfrm>
            <a:off x="6406493" y="2814494"/>
            <a:ext cx="457200" cy="310471"/>
          </a:xfrm>
          <a:custGeom>
            <a:avLst/>
            <a:gdLst>
              <a:gd name="connsiteX0" fmla="*/ 0 w 429208"/>
              <a:gd name="connsiteY0" fmla="*/ 186612 h 186612"/>
              <a:gd name="connsiteX1" fmla="*/ 279919 w 429208"/>
              <a:gd name="connsiteY1" fmla="*/ 121298 h 186612"/>
              <a:gd name="connsiteX2" fmla="*/ 429208 w 429208"/>
              <a:gd name="connsiteY2" fmla="*/ 0 h 18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208" h="186612">
                <a:moveTo>
                  <a:pt x="0" y="186612"/>
                </a:moveTo>
                <a:cubicBezTo>
                  <a:pt x="104192" y="169506"/>
                  <a:pt x="208384" y="152400"/>
                  <a:pt x="279919" y="121298"/>
                </a:cubicBezTo>
                <a:cubicBezTo>
                  <a:pt x="351454" y="90196"/>
                  <a:pt x="390331" y="45098"/>
                  <a:pt x="429208" y="0"/>
                </a:cubicBezTo>
              </a:path>
            </a:pathLst>
          </a:custGeom>
          <a:noFill/>
          <a:ln w="19050">
            <a:solidFill>
              <a:srgbClr val="31B800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DEB055E0-8D41-4B43-B291-5468E4EC87B2}"/>
              </a:ext>
            </a:extLst>
          </p:cNvPr>
          <p:cNvSpPr/>
          <p:nvPr/>
        </p:nvSpPr>
        <p:spPr>
          <a:xfrm>
            <a:off x="1619889" y="1464247"/>
            <a:ext cx="3909527" cy="746318"/>
          </a:xfrm>
          <a:custGeom>
            <a:avLst/>
            <a:gdLst>
              <a:gd name="connsiteX0" fmla="*/ 0 w 3909527"/>
              <a:gd name="connsiteY0" fmla="*/ 746318 h 746318"/>
              <a:gd name="connsiteX1" fmla="*/ 811763 w 3909527"/>
              <a:gd name="connsiteY1" fmla="*/ 373093 h 746318"/>
              <a:gd name="connsiteX2" fmla="*/ 2080727 w 3909527"/>
              <a:gd name="connsiteY2" fmla="*/ 18530 h 746318"/>
              <a:gd name="connsiteX3" fmla="*/ 2873829 w 3909527"/>
              <a:gd name="connsiteY3" fmla="*/ 83844 h 746318"/>
              <a:gd name="connsiteX4" fmla="*/ 3909527 w 3909527"/>
              <a:gd name="connsiteY4" fmla="*/ 373093 h 74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9527" h="746318">
                <a:moveTo>
                  <a:pt x="0" y="746318"/>
                </a:moveTo>
                <a:cubicBezTo>
                  <a:pt x="232487" y="620354"/>
                  <a:pt x="464975" y="494391"/>
                  <a:pt x="811763" y="373093"/>
                </a:cubicBezTo>
                <a:cubicBezTo>
                  <a:pt x="1158551" y="251795"/>
                  <a:pt x="1737049" y="66738"/>
                  <a:pt x="2080727" y="18530"/>
                </a:cubicBezTo>
                <a:cubicBezTo>
                  <a:pt x="2424405" y="-29678"/>
                  <a:pt x="2569029" y="24750"/>
                  <a:pt x="2873829" y="83844"/>
                </a:cubicBezTo>
                <a:cubicBezTo>
                  <a:pt x="3178629" y="142938"/>
                  <a:pt x="3544078" y="258015"/>
                  <a:pt x="3909527" y="373093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9FBB0C94-FB47-074E-A024-C3E79B43E20C}"/>
              </a:ext>
            </a:extLst>
          </p:cNvPr>
          <p:cNvSpPr/>
          <p:nvPr/>
        </p:nvSpPr>
        <p:spPr>
          <a:xfrm>
            <a:off x="5053554" y="2490483"/>
            <a:ext cx="606490" cy="151363"/>
          </a:xfrm>
          <a:custGeom>
            <a:avLst/>
            <a:gdLst>
              <a:gd name="connsiteX0" fmla="*/ 0 w 606490"/>
              <a:gd name="connsiteY0" fmla="*/ 0 h 151363"/>
              <a:gd name="connsiteX1" fmla="*/ 317241 w 606490"/>
              <a:gd name="connsiteY1" fmla="*/ 130629 h 151363"/>
              <a:gd name="connsiteX2" fmla="*/ 606490 w 606490"/>
              <a:gd name="connsiteY2" fmla="*/ 149290 h 15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490" h="151363">
                <a:moveTo>
                  <a:pt x="0" y="0"/>
                </a:moveTo>
                <a:cubicBezTo>
                  <a:pt x="108079" y="52873"/>
                  <a:pt x="216159" y="105747"/>
                  <a:pt x="317241" y="130629"/>
                </a:cubicBezTo>
                <a:cubicBezTo>
                  <a:pt x="418323" y="155511"/>
                  <a:pt x="512406" y="152400"/>
                  <a:pt x="606490" y="14929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CD56C14E-26C9-9644-BD93-E161836DEB1B}"/>
              </a:ext>
            </a:extLst>
          </p:cNvPr>
          <p:cNvSpPr/>
          <p:nvPr/>
        </p:nvSpPr>
        <p:spPr>
          <a:xfrm>
            <a:off x="4997571" y="2593120"/>
            <a:ext cx="1026367" cy="615820"/>
          </a:xfrm>
          <a:custGeom>
            <a:avLst/>
            <a:gdLst>
              <a:gd name="connsiteX0" fmla="*/ 0 w 1026367"/>
              <a:gd name="connsiteY0" fmla="*/ 0 h 615820"/>
              <a:gd name="connsiteX1" fmla="*/ 363894 w 1026367"/>
              <a:gd name="connsiteY1" fmla="*/ 335902 h 615820"/>
              <a:gd name="connsiteX2" fmla="*/ 1026367 w 1026367"/>
              <a:gd name="connsiteY2" fmla="*/ 615820 h 61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367" h="615820">
                <a:moveTo>
                  <a:pt x="0" y="0"/>
                </a:moveTo>
                <a:cubicBezTo>
                  <a:pt x="96416" y="116632"/>
                  <a:pt x="192833" y="233265"/>
                  <a:pt x="363894" y="335902"/>
                </a:cubicBezTo>
                <a:cubicBezTo>
                  <a:pt x="534955" y="438539"/>
                  <a:pt x="780661" y="527179"/>
                  <a:pt x="1026367" y="61582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DEEACD22-1E84-F04B-B688-5A6E2251D0A4}"/>
              </a:ext>
            </a:extLst>
          </p:cNvPr>
          <p:cNvSpPr/>
          <p:nvPr/>
        </p:nvSpPr>
        <p:spPr>
          <a:xfrm>
            <a:off x="1178991" y="2137774"/>
            <a:ext cx="3610124" cy="676720"/>
          </a:xfrm>
          <a:custGeom>
            <a:avLst/>
            <a:gdLst>
              <a:gd name="connsiteX0" fmla="*/ 0 w 3909527"/>
              <a:gd name="connsiteY0" fmla="*/ 746318 h 746318"/>
              <a:gd name="connsiteX1" fmla="*/ 811763 w 3909527"/>
              <a:gd name="connsiteY1" fmla="*/ 373093 h 746318"/>
              <a:gd name="connsiteX2" fmla="*/ 2080727 w 3909527"/>
              <a:gd name="connsiteY2" fmla="*/ 18530 h 746318"/>
              <a:gd name="connsiteX3" fmla="*/ 2873829 w 3909527"/>
              <a:gd name="connsiteY3" fmla="*/ 83844 h 746318"/>
              <a:gd name="connsiteX4" fmla="*/ 3909527 w 3909527"/>
              <a:gd name="connsiteY4" fmla="*/ 373093 h 74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9527" h="746318">
                <a:moveTo>
                  <a:pt x="0" y="746318"/>
                </a:moveTo>
                <a:cubicBezTo>
                  <a:pt x="232487" y="620354"/>
                  <a:pt x="464975" y="494391"/>
                  <a:pt x="811763" y="373093"/>
                </a:cubicBezTo>
                <a:cubicBezTo>
                  <a:pt x="1158551" y="251795"/>
                  <a:pt x="1737049" y="66738"/>
                  <a:pt x="2080727" y="18530"/>
                </a:cubicBezTo>
                <a:cubicBezTo>
                  <a:pt x="2424405" y="-29678"/>
                  <a:pt x="2569029" y="24750"/>
                  <a:pt x="2873829" y="83844"/>
                </a:cubicBezTo>
                <a:cubicBezTo>
                  <a:pt x="3178629" y="142938"/>
                  <a:pt x="3544078" y="258015"/>
                  <a:pt x="3909527" y="373093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51C20D95-6BCD-CB4D-AD13-20B2AFB31414}"/>
              </a:ext>
            </a:extLst>
          </p:cNvPr>
          <p:cNvSpPr/>
          <p:nvPr/>
        </p:nvSpPr>
        <p:spPr>
          <a:xfrm>
            <a:off x="2400784" y="2288926"/>
            <a:ext cx="3179424" cy="676720"/>
          </a:xfrm>
          <a:custGeom>
            <a:avLst/>
            <a:gdLst>
              <a:gd name="connsiteX0" fmla="*/ 0 w 3909527"/>
              <a:gd name="connsiteY0" fmla="*/ 746318 h 746318"/>
              <a:gd name="connsiteX1" fmla="*/ 811763 w 3909527"/>
              <a:gd name="connsiteY1" fmla="*/ 373093 h 746318"/>
              <a:gd name="connsiteX2" fmla="*/ 2080727 w 3909527"/>
              <a:gd name="connsiteY2" fmla="*/ 18530 h 746318"/>
              <a:gd name="connsiteX3" fmla="*/ 2873829 w 3909527"/>
              <a:gd name="connsiteY3" fmla="*/ 83844 h 746318"/>
              <a:gd name="connsiteX4" fmla="*/ 3909527 w 3909527"/>
              <a:gd name="connsiteY4" fmla="*/ 373093 h 74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9527" h="746318">
                <a:moveTo>
                  <a:pt x="0" y="746318"/>
                </a:moveTo>
                <a:cubicBezTo>
                  <a:pt x="232487" y="620354"/>
                  <a:pt x="464975" y="494391"/>
                  <a:pt x="811763" y="373093"/>
                </a:cubicBezTo>
                <a:cubicBezTo>
                  <a:pt x="1158551" y="251795"/>
                  <a:pt x="1737049" y="66738"/>
                  <a:pt x="2080727" y="18530"/>
                </a:cubicBezTo>
                <a:cubicBezTo>
                  <a:pt x="2424405" y="-29678"/>
                  <a:pt x="2569029" y="24750"/>
                  <a:pt x="2873829" y="83844"/>
                </a:cubicBezTo>
                <a:cubicBezTo>
                  <a:pt x="3178629" y="142938"/>
                  <a:pt x="3544078" y="258015"/>
                  <a:pt x="3909527" y="373093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2B17178C-047D-DA46-AFD1-2C1B85520F55}"/>
              </a:ext>
            </a:extLst>
          </p:cNvPr>
          <p:cNvSpPr/>
          <p:nvPr/>
        </p:nvSpPr>
        <p:spPr>
          <a:xfrm>
            <a:off x="2984855" y="2874834"/>
            <a:ext cx="3067078" cy="676720"/>
          </a:xfrm>
          <a:custGeom>
            <a:avLst/>
            <a:gdLst>
              <a:gd name="connsiteX0" fmla="*/ 0 w 3909527"/>
              <a:gd name="connsiteY0" fmla="*/ 746318 h 746318"/>
              <a:gd name="connsiteX1" fmla="*/ 811763 w 3909527"/>
              <a:gd name="connsiteY1" fmla="*/ 373093 h 746318"/>
              <a:gd name="connsiteX2" fmla="*/ 2080727 w 3909527"/>
              <a:gd name="connsiteY2" fmla="*/ 18530 h 746318"/>
              <a:gd name="connsiteX3" fmla="*/ 2873829 w 3909527"/>
              <a:gd name="connsiteY3" fmla="*/ 83844 h 746318"/>
              <a:gd name="connsiteX4" fmla="*/ 3909527 w 3909527"/>
              <a:gd name="connsiteY4" fmla="*/ 373093 h 74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9527" h="746318">
                <a:moveTo>
                  <a:pt x="0" y="746318"/>
                </a:moveTo>
                <a:cubicBezTo>
                  <a:pt x="232487" y="620354"/>
                  <a:pt x="464975" y="494391"/>
                  <a:pt x="811763" y="373093"/>
                </a:cubicBezTo>
                <a:cubicBezTo>
                  <a:pt x="1158551" y="251795"/>
                  <a:pt x="1737049" y="66738"/>
                  <a:pt x="2080727" y="18530"/>
                </a:cubicBezTo>
                <a:cubicBezTo>
                  <a:pt x="2424405" y="-29678"/>
                  <a:pt x="2569029" y="24750"/>
                  <a:pt x="2873829" y="83844"/>
                </a:cubicBezTo>
                <a:cubicBezTo>
                  <a:pt x="3178629" y="142938"/>
                  <a:pt x="3544078" y="258015"/>
                  <a:pt x="3909527" y="373093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B24AF8-A363-2C4F-A633-A1B5AAF6BF73}"/>
              </a:ext>
            </a:extLst>
          </p:cNvPr>
          <p:cNvSpPr txBox="1"/>
          <p:nvPr/>
        </p:nvSpPr>
        <p:spPr>
          <a:xfrm>
            <a:off x="7810587" y="1968497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subcInt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EDF0A0-565B-7E46-852E-8884372D1620}"/>
              </a:ext>
            </a:extLst>
          </p:cNvPr>
          <p:cNvSpPr txBox="1"/>
          <p:nvPr/>
        </p:nvSpPr>
        <p:spPr>
          <a:xfrm>
            <a:off x="7278718" y="1660309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typeInt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3B2CC553-B424-E442-9057-701FCDC7DD35}"/>
              </a:ext>
            </a:extLst>
          </p:cNvPr>
          <p:cNvSpPr/>
          <p:nvPr/>
        </p:nvSpPr>
        <p:spPr>
          <a:xfrm>
            <a:off x="585839" y="1246295"/>
            <a:ext cx="6743582" cy="1114569"/>
          </a:xfrm>
          <a:custGeom>
            <a:avLst/>
            <a:gdLst>
              <a:gd name="connsiteX0" fmla="*/ 0 w 3909527"/>
              <a:gd name="connsiteY0" fmla="*/ 746318 h 746318"/>
              <a:gd name="connsiteX1" fmla="*/ 811763 w 3909527"/>
              <a:gd name="connsiteY1" fmla="*/ 373093 h 746318"/>
              <a:gd name="connsiteX2" fmla="*/ 2080727 w 3909527"/>
              <a:gd name="connsiteY2" fmla="*/ 18530 h 746318"/>
              <a:gd name="connsiteX3" fmla="*/ 2873829 w 3909527"/>
              <a:gd name="connsiteY3" fmla="*/ 83844 h 746318"/>
              <a:gd name="connsiteX4" fmla="*/ 3909527 w 3909527"/>
              <a:gd name="connsiteY4" fmla="*/ 373093 h 74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9527" h="746318">
                <a:moveTo>
                  <a:pt x="0" y="746318"/>
                </a:moveTo>
                <a:cubicBezTo>
                  <a:pt x="232487" y="620354"/>
                  <a:pt x="464975" y="494391"/>
                  <a:pt x="811763" y="373093"/>
                </a:cubicBezTo>
                <a:cubicBezTo>
                  <a:pt x="1158551" y="251795"/>
                  <a:pt x="1737049" y="66738"/>
                  <a:pt x="2080727" y="18530"/>
                </a:cubicBezTo>
                <a:cubicBezTo>
                  <a:pt x="2424405" y="-29678"/>
                  <a:pt x="2569029" y="24750"/>
                  <a:pt x="2873829" y="83844"/>
                </a:cubicBezTo>
                <a:cubicBezTo>
                  <a:pt x="3178629" y="142938"/>
                  <a:pt x="3544078" y="258015"/>
                  <a:pt x="3909527" y="373093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273983E4-3862-5D4A-B919-1285F88307FD}"/>
              </a:ext>
            </a:extLst>
          </p:cNvPr>
          <p:cNvSpPr/>
          <p:nvPr/>
        </p:nvSpPr>
        <p:spPr>
          <a:xfrm>
            <a:off x="2808675" y="1852543"/>
            <a:ext cx="5035528" cy="676720"/>
          </a:xfrm>
          <a:custGeom>
            <a:avLst/>
            <a:gdLst>
              <a:gd name="connsiteX0" fmla="*/ 0 w 3909527"/>
              <a:gd name="connsiteY0" fmla="*/ 746318 h 746318"/>
              <a:gd name="connsiteX1" fmla="*/ 811763 w 3909527"/>
              <a:gd name="connsiteY1" fmla="*/ 373093 h 746318"/>
              <a:gd name="connsiteX2" fmla="*/ 2080727 w 3909527"/>
              <a:gd name="connsiteY2" fmla="*/ 18530 h 746318"/>
              <a:gd name="connsiteX3" fmla="*/ 2873829 w 3909527"/>
              <a:gd name="connsiteY3" fmla="*/ 83844 h 746318"/>
              <a:gd name="connsiteX4" fmla="*/ 3909527 w 3909527"/>
              <a:gd name="connsiteY4" fmla="*/ 373093 h 74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9527" h="746318">
                <a:moveTo>
                  <a:pt x="0" y="746318"/>
                </a:moveTo>
                <a:cubicBezTo>
                  <a:pt x="232487" y="620354"/>
                  <a:pt x="464975" y="494391"/>
                  <a:pt x="811763" y="373093"/>
                </a:cubicBezTo>
                <a:cubicBezTo>
                  <a:pt x="1158551" y="251795"/>
                  <a:pt x="1737049" y="66738"/>
                  <a:pt x="2080727" y="18530"/>
                </a:cubicBezTo>
                <a:cubicBezTo>
                  <a:pt x="2424405" y="-29678"/>
                  <a:pt x="2569029" y="24750"/>
                  <a:pt x="2873829" y="83844"/>
                </a:cubicBezTo>
                <a:cubicBezTo>
                  <a:pt x="3178629" y="142938"/>
                  <a:pt x="3544078" y="258015"/>
                  <a:pt x="3909527" y="373093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36C828-4B14-1245-A545-39A56ED71548}"/>
              </a:ext>
            </a:extLst>
          </p:cNvPr>
          <p:cNvSpPr/>
          <p:nvPr/>
        </p:nvSpPr>
        <p:spPr>
          <a:xfrm rot="1485024">
            <a:off x="7152717" y="1576531"/>
            <a:ext cx="1451842" cy="711424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71E846-7631-7641-A01F-2BB6BBE44D72}"/>
              </a:ext>
            </a:extLst>
          </p:cNvPr>
          <p:cNvSpPr txBox="1"/>
          <p:nvPr/>
        </p:nvSpPr>
        <p:spPr>
          <a:xfrm>
            <a:off x="7913246" y="2343779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88B878-79CB-D247-A17D-C0AF82AE7572}"/>
              </a:ext>
            </a:extLst>
          </p:cNvPr>
          <p:cNvSpPr txBox="1"/>
          <p:nvPr/>
        </p:nvSpPr>
        <p:spPr>
          <a:xfrm>
            <a:off x="7066397" y="3193889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BFD957-5107-A24D-AEA0-E9334C689DE6}"/>
              </a:ext>
            </a:extLst>
          </p:cNvPr>
          <p:cNvSpPr txBox="1"/>
          <p:nvPr/>
        </p:nvSpPr>
        <p:spPr>
          <a:xfrm>
            <a:off x="7567335" y="2847530"/>
            <a:ext cx="141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IEXT(</a:t>
            </a:r>
            <a:r>
              <a:rPr lang="en-US" sz="1600" dirty="0" err="1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typeInt</a:t>
            </a:r>
            <a:r>
              <a:rPr lang="en-US" sz="1600" dirty="0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</a:t>
            </a:r>
          </a:p>
          <a:p>
            <a:pPr algn="l"/>
            <a:endParaRPr lang="en-US" sz="1600" dirty="0">
              <a:solidFill>
                <a:srgbClr val="FF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l"/>
            <a:r>
              <a:rPr lang="en-US" sz="1600" dirty="0">
                <a:solidFill>
                  <a:srgbClr val="31B8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IEXT(</a:t>
            </a:r>
            <a:r>
              <a:rPr lang="en-US" sz="1600" dirty="0" err="1">
                <a:solidFill>
                  <a:srgbClr val="31B8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subcInt</a:t>
            </a:r>
            <a:r>
              <a:rPr lang="en-US" sz="1600" dirty="0">
                <a:solidFill>
                  <a:srgbClr val="31B8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FE62748-3653-A040-ADCE-9B30EB7E9B72}"/>
              </a:ext>
            </a:extLst>
          </p:cNvPr>
          <p:cNvSpPr txBox="1"/>
          <p:nvPr/>
        </p:nvSpPr>
        <p:spPr>
          <a:xfrm>
            <a:off x="3501787" y="184553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84762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6F6D-A879-4A4C-98C4-497B736B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Interpretation (denotation) I of a ground graph (no blank nodes)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B52F-0D7E-B54B-A37B-7B54244F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1FC24-F404-2549-8769-48C84B89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62FCE-1097-2A4A-98C9-BD3C716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7EE013-5558-D548-B032-3FF67477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endParaRPr lang="en-CH" dirty="0"/>
          </a:p>
          <a:p>
            <a:pPr fontAlgn="ctr"/>
            <a:r>
              <a:rPr lang="en-US" dirty="0"/>
              <a:t>if E is a </a:t>
            </a:r>
            <a:r>
              <a:rPr lang="en-US" b="1" dirty="0"/>
              <a:t>typed literal</a:t>
            </a:r>
            <a:r>
              <a:rPr lang="en-US" dirty="0"/>
              <a:t> then I(E) = IL(E)</a:t>
            </a:r>
          </a:p>
          <a:p>
            <a:pPr lvl="1" fontAlgn="ctr"/>
            <a:r>
              <a:rPr lang="en-CH" dirty="0"/>
              <a:t>non typed literals are interpreted as the string itself</a:t>
            </a:r>
          </a:p>
          <a:p>
            <a:pPr fontAlgn="ctr"/>
            <a:r>
              <a:rPr lang="en-US" dirty="0"/>
              <a:t>if E is an </a:t>
            </a:r>
            <a:r>
              <a:rPr lang="en-US" b="1" dirty="0"/>
              <a:t>IRI</a:t>
            </a:r>
            <a:r>
              <a:rPr lang="en-US" dirty="0"/>
              <a:t> then I(E) = IS(E)</a:t>
            </a:r>
          </a:p>
          <a:p>
            <a:pPr fontAlgn="ctr"/>
            <a:endParaRPr lang="en-CH" dirty="0"/>
          </a:p>
          <a:p>
            <a:pPr fontAlgn="ctr"/>
            <a:r>
              <a:rPr lang="en-US" dirty="0"/>
              <a:t>the interpretation of a </a:t>
            </a:r>
            <a:r>
              <a:rPr lang="en-US" b="1" dirty="0"/>
              <a:t>triple</a:t>
            </a:r>
            <a:r>
              <a:rPr lang="en-US" dirty="0"/>
              <a:t> s p o is a value in {true, false}</a:t>
            </a:r>
          </a:p>
          <a:p>
            <a:pPr marL="342900" lvl="1" indent="0" fontAlgn="ctr">
              <a:buNone/>
            </a:pPr>
            <a:r>
              <a:rPr lang="en-US" dirty="0"/>
              <a:t>I(s p o) = </a:t>
            </a:r>
            <a:r>
              <a:rPr lang="en-US" b="1" dirty="0"/>
              <a:t>true</a:t>
            </a:r>
            <a:r>
              <a:rPr lang="en-US" dirty="0"/>
              <a:t> if </a:t>
            </a:r>
            <a:endParaRPr lang="en-CH" dirty="0"/>
          </a:p>
          <a:p>
            <a:pPr lvl="2" fontAlgn="ctr"/>
            <a:r>
              <a:rPr lang="en-US" dirty="0"/>
              <a:t>I(p) is in IP </a:t>
            </a:r>
          </a:p>
          <a:p>
            <a:pPr lvl="2" fontAlgn="ctr"/>
            <a:r>
              <a:rPr lang="en-US" dirty="0"/>
              <a:t>(I(s), I(o)) is in IEXT(I(p))</a:t>
            </a:r>
            <a:endParaRPr lang="en-CH" dirty="0"/>
          </a:p>
          <a:p>
            <a:pPr marL="342900" lvl="1" indent="0" fontAlgn="ctr">
              <a:buNone/>
            </a:pPr>
            <a:r>
              <a:rPr lang="en-US" dirty="0"/>
              <a:t>otherwise I(s p o) = </a:t>
            </a:r>
            <a:r>
              <a:rPr lang="en-US" b="1" dirty="0"/>
              <a:t>false</a:t>
            </a:r>
            <a:r>
              <a:rPr lang="en-US" dirty="0"/>
              <a:t>.</a:t>
            </a:r>
            <a:endParaRPr lang="en-CH" dirty="0"/>
          </a:p>
          <a:p>
            <a:pPr fontAlgn="ctr"/>
            <a:endParaRPr lang="en-US" dirty="0"/>
          </a:p>
          <a:p>
            <a:pPr fontAlgn="ctr"/>
            <a:r>
              <a:rPr lang="en-US" dirty="0"/>
              <a:t>if E is a ground RDF graph then I(E) = false if I(E') = false for some triple E' in E, otherwise I(E) =true.</a:t>
            </a: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7844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B0D7069-5169-B948-9A92-9AB323E2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Interpretations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95814-DB48-CE4F-A95F-7362F39F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8060E-E044-7A4E-A749-414CF319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D4C2E-11AF-0946-8545-623C108D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AE02C-7F14-B242-99ED-3FEE26F4C669}"/>
              </a:ext>
            </a:extLst>
          </p:cNvPr>
          <p:cNvSpPr txBox="1"/>
          <p:nvPr/>
        </p:nvSpPr>
        <p:spPr>
          <a:xfrm>
            <a:off x="980064" y="1495227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:Painter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6C09A-6AD7-9C49-AC47-8AC8DCFA7C12}"/>
              </a:ext>
            </a:extLst>
          </p:cNvPr>
          <p:cNvSpPr txBox="1"/>
          <p:nvPr/>
        </p:nvSpPr>
        <p:spPr>
          <a:xfrm>
            <a:off x="1625510" y="2224223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:Artist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3FE885-8231-C74C-989A-02261BCE0A92}"/>
              </a:ext>
            </a:extLst>
          </p:cNvPr>
          <p:cNvSpPr txBox="1"/>
          <p:nvPr/>
        </p:nvSpPr>
        <p:spPr>
          <a:xfrm>
            <a:off x="365878" y="2203881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:Picasso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0D992D-B3F3-4F47-AB6F-35693C3FC0C9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802056" y="1833781"/>
            <a:ext cx="609377" cy="3701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09E130-D860-FD47-BC09-AF5B0935172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411433" y="1833781"/>
            <a:ext cx="576516" cy="39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8B85DA-9736-0543-9C9A-CA954BB5E0DC}"/>
              </a:ext>
            </a:extLst>
          </p:cNvPr>
          <p:cNvSpPr txBox="1"/>
          <p:nvPr/>
        </p:nvSpPr>
        <p:spPr>
          <a:xfrm>
            <a:off x="1805388" y="1759830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rdfs:subClassOf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5E530F-80FE-9445-A374-CFB49EAF2E3E}"/>
              </a:ext>
            </a:extLst>
          </p:cNvPr>
          <p:cNvSpPr txBox="1"/>
          <p:nvPr/>
        </p:nvSpPr>
        <p:spPr>
          <a:xfrm>
            <a:off x="133357" y="1770001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rdf:type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D9D34C-DD07-AD43-B9FB-E89E2A9D9B08}"/>
              </a:ext>
            </a:extLst>
          </p:cNvPr>
          <p:cNvSpPr txBox="1"/>
          <p:nvPr/>
        </p:nvSpPr>
        <p:spPr>
          <a:xfrm>
            <a:off x="5334359" y="1063036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D4D77C-5194-B048-82DC-2FDB49B8EAE9}"/>
              </a:ext>
            </a:extLst>
          </p:cNvPr>
          <p:cNvSpPr txBox="1"/>
          <p:nvPr/>
        </p:nvSpPr>
        <p:spPr>
          <a:xfrm>
            <a:off x="5485164" y="1675833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ar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63EC83-494D-424D-B3A8-DBA3BD9AF7C8}"/>
              </a:ext>
            </a:extLst>
          </p:cNvPr>
          <p:cNvSpPr txBox="1"/>
          <p:nvPr/>
        </p:nvSpPr>
        <p:spPr>
          <a:xfrm>
            <a:off x="4656266" y="1629343"/>
            <a:ext cx="234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E9DC39-7DFF-EF4A-A0AA-0AAD1BD53EEA}"/>
              </a:ext>
            </a:extLst>
          </p:cNvPr>
          <p:cNvSpPr txBox="1"/>
          <p:nvPr/>
        </p:nvSpPr>
        <p:spPr>
          <a:xfrm>
            <a:off x="2448171" y="29318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:Person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33EB19-EA5A-EB49-BD2F-558E4D3C6AD0}"/>
              </a:ext>
            </a:extLst>
          </p:cNvPr>
          <p:cNvCxnSpPr>
            <a:cxnSpLocks/>
          </p:cNvCxnSpPr>
          <p:nvPr/>
        </p:nvCxnSpPr>
        <p:spPr>
          <a:xfrm>
            <a:off x="2213811" y="2527058"/>
            <a:ext cx="590067" cy="372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C54542-6B9B-0246-97C6-A657781AB837}"/>
              </a:ext>
            </a:extLst>
          </p:cNvPr>
          <p:cNvSpPr txBox="1"/>
          <p:nvPr/>
        </p:nvSpPr>
        <p:spPr>
          <a:xfrm>
            <a:off x="2508844" y="2407712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rdfs:subClassOf</a:t>
            </a: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A15C88-5236-D042-9E4F-28CBAAC9745D}"/>
              </a:ext>
            </a:extLst>
          </p:cNvPr>
          <p:cNvSpPr txBox="1"/>
          <p:nvPr/>
        </p:nvSpPr>
        <p:spPr>
          <a:xfrm>
            <a:off x="5877545" y="2285383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B1BC4BD-0085-2542-B950-AE86300CD0D8}"/>
              </a:ext>
            </a:extLst>
          </p:cNvPr>
          <p:cNvSpPr/>
          <p:nvPr/>
        </p:nvSpPr>
        <p:spPr>
          <a:xfrm>
            <a:off x="5374291" y="1380931"/>
            <a:ext cx="112109" cy="513183"/>
          </a:xfrm>
          <a:custGeom>
            <a:avLst/>
            <a:gdLst>
              <a:gd name="connsiteX0" fmla="*/ 93448 w 112109"/>
              <a:gd name="connsiteY0" fmla="*/ 0 h 513183"/>
              <a:gd name="connsiteX1" fmla="*/ 142 w 112109"/>
              <a:gd name="connsiteY1" fmla="*/ 261257 h 513183"/>
              <a:gd name="connsiteX2" fmla="*/ 112109 w 112109"/>
              <a:gd name="connsiteY2" fmla="*/ 513183 h 5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109" h="513183">
                <a:moveTo>
                  <a:pt x="93448" y="0"/>
                </a:moveTo>
                <a:cubicBezTo>
                  <a:pt x="45240" y="87863"/>
                  <a:pt x="-2968" y="175727"/>
                  <a:pt x="142" y="261257"/>
                </a:cubicBezTo>
                <a:cubicBezTo>
                  <a:pt x="3252" y="346787"/>
                  <a:pt x="57680" y="429985"/>
                  <a:pt x="112109" y="513183"/>
                </a:cubicBezTo>
              </a:path>
            </a:pathLst>
          </a:custGeom>
          <a:noFill/>
          <a:ln w="19050">
            <a:solidFill>
              <a:srgbClr val="31B8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391F19FE-9567-D447-9C51-F199CBE6B583}"/>
              </a:ext>
            </a:extLst>
          </p:cNvPr>
          <p:cNvSpPr/>
          <p:nvPr/>
        </p:nvSpPr>
        <p:spPr>
          <a:xfrm>
            <a:off x="5614973" y="2004738"/>
            <a:ext cx="281976" cy="425729"/>
          </a:xfrm>
          <a:custGeom>
            <a:avLst/>
            <a:gdLst>
              <a:gd name="connsiteX0" fmla="*/ 93448 w 112109"/>
              <a:gd name="connsiteY0" fmla="*/ 0 h 513183"/>
              <a:gd name="connsiteX1" fmla="*/ 142 w 112109"/>
              <a:gd name="connsiteY1" fmla="*/ 261257 h 513183"/>
              <a:gd name="connsiteX2" fmla="*/ 112109 w 112109"/>
              <a:gd name="connsiteY2" fmla="*/ 513183 h 513183"/>
              <a:gd name="connsiteX0" fmla="*/ 108358 w 422841"/>
              <a:gd name="connsiteY0" fmla="*/ 0 h 406320"/>
              <a:gd name="connsiteX1" fmla="*/ 15052 w 422841"/>
              <a:gd name="connsiteY1" fmla="*/ 261257 h 406320"/>
              <a:gd name="connsiteX2" fmla="*/ 422841 w 422841"/>
              <a:gd name="connsiteY2" fmla="*/ 406320 h 406320"/>
              <a:gd name="connsiteX0" fmla="*/ 16623 w 331106"/>
              <a:gd name="connsiteY0" fmla="*/ 0 h 406320"/>
              <a:gd name="connsiteX1" fmla="*/ 87662 w 331106"/>
              <a:gd name="connsiteY1" fmla="*/ 243447 h 406320"/>
              <a:gd name="connsiteX2" fmla="*/ 331106 w 331106"/>
              <a:gd name="connsiteY2" fmla="*/ 406320 h 40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106" h="406320">
                <a:moveTo>
                  <a:pt x="16623" y="0"/>
                </a:moveTo>
                <a:cubicBezTo>
                  <a:pt x="-31585" y="87863"/>
                  <a:pt x="35248" y="175727"/>
                  <a:pt x="87662" y="243447"/>
                </a:cubicBezTo>
                <a:cubicBezTo>
                  <a:pt x="140076" y="311167"/>
                  <a:pt x="276677" y="323122"/>
                  <a:pt x="331106" y="406320"/>
                </a:cubicBezTo>
              </a:path>
            </a:pathLst>
          </a:custGeom>
          <a:noFill/>
          <a:ln w="19050">
            <a:solidFill>
              <a:srgbClr val="31B8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83A57F3D-DC6D-2C49-BB3A-D425C072912B}"/>
              </a:ext>
            </a:extLst>
          </p:cNvPr>
          <p:cNvSpPr/>
          <p:nvPr/>
        </p:nvSpPr>
        <p:spPr>
          <a:xfrm flipH="1">
            <a:off x="5658917" y="1254129"/>
            <a:ext cx="452038" cy="1129004"/>
          </a:xfrm>
          <a:custGeom>
            <a:avLst/>
            <a:gdLst>
              <a:gd name="connsiteX0" fmla="*/ 93448 w 112109"/>
              <a:gd name="connsiteY0" fmla="*/ 0 h 513183"/>
              <a:gd name="connsiteX1" fmla="*/ 142 w 112109"/>
              <a:gd name="connsiteY1" fmla="*/ 261257 h 513183"/>
              <a:gd name="connsiteX2" fmla="*/ 112109 w 112109"/>
              <a:gd name="connsiteY2" fmla="*/ 513183 h 513183"/>
              <a:gd name="connsiteX0" fmla="*/ 186755 w 186755"/>
              <a:gd name="connsiteY0" fmla="*/ 0 h 541175"/>
              <a:gd name="connsiteX1" fmla="*/ 1411 w 186755"/>
              <a:gd name="connsiteY1" fmla="*/ 289249 h 541175"/>
              <a:gd name="connsiteX2" fmla="*/ 113378 w 186755"/>
              <a:gd name="connsiteY2" fmla="*/ 541175 h 541175"/>
              <a:gd name="connsiteX0" fmla="*/ 259276 w 259276"/>
              <a:gd name="connsiteY0" fmla="*/ 0 h 1129004"/>
              <a:gd name="connsiteX1" fmla="*/ 73932 w 259276"/>
              <a:gd name="connsiteY1" fmla="*/ 289249 h 1129004"/>
              <a:gd name="connsiteX2" fmla="*/ 20230 w 259276"/>
              <a:gd name="connsiteY2" fmla="*/ 1129004 h 1129004"/>
              <a:gd name="connsiteX0" fmla="*/ 297263 w 297263"/>
              <a:gd name="connsiteY0" fmla="*/ 0 h 1129004"/>
              <a:gd name="connsiteX1" fmla="*/ 19880 w 297263"/>
              <a:gd name="connsiteY1" fmla="*/ 382556 h 1129004"/>
              <a:gd name="connsiteX2" fmla="*/ 58217 w 297263"/>
              <a:gd name="connsiteY2" fmla="*/ 1129004 h 11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63" h="1129004">
                <a:moveTo>
                  <a:pt x="297263" y="0"/>
                </a:moveTo>
                <a:cubicBezTo>
                  <a:pt x="249055" y="87863"/>
                  <a:pt x="59721" y="194389"/>
                  <a:pt x="19880" y="382556"/>
                </a:cubicBezTo>
                <a:cubicBezTo>
                  <a:pt x="-19961" y="570723"/>
                  <a:pt x="3788" y="1045806"/>
                  <a:pt x="58217" y="1129004"/>
                </a:cubicBezTo>
              </a:path>
            </a:pathLst>
          </a:custGeom>
          <a:noFill/>
          <a:ln w="19050">
            <a:solidFill>
              <a:srgbClr val="31B8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499FFE-B2D7-1141-AD04-9348AC6CA0C2}"/>
              </a:ext>
            </a:extLst>
          </p:cNvPr>
          <p:cNvSpPr/>
          <p:nvPr/>
        </p:nvSpPr>
        <p:spPr>
          <a:xfrm>
            <a:off x="4329404" y="932034"/>
            <a:ext cx="2953139" cy="186479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7CDA365-DC7E-F740-A122-0F70DF7C9EC9}"/>
              </a:ext>
            </a:extLst>
          </p:cNvPr>
          <p:cNvSpPr/>
          <p:nvPr/>
        </p:nvSpPr>
        <p:spPr>
          <a:xfrm flipV="1">
            <a:off x="4806649" y="1290366"/>
            <a:ext cx="555704" cy="385466"/>
          </a:xfrm>
          <a:custGeom>
            <a:avLst/>
            <a:gdLst>
              <a:gd name="connsiteX0" fmla="*/ 93448 w 112109"/>
              <a:gd name="connsiteY0" fmla="*/ 0 h 513183"/>
              <a:gd name="connsiteX1" fmla="*/ 142 w 112109"/>
              <a:gd name="connsiteY1" fmla="*/ 261257 h 513183"/>
              <a:gd name="connsiteX2" fmla="*/ 112109 w 112109"/>
              <a:gd name="connsiteY2" fmla="*/ 513183 h 513183"/>
              <a:gd name="connsiteX0" fmla="*/ 108358 w 422841"/>
              <a:gd name="connsiteY0" fmla="*/ 0 h 406320"/>
              <a:gd name="connsiteX1" fmla="*/ 15052 w 422841"/>
              <a:gd name="connsiteY1" fmla="*/ 261257 h 406320"/>
              <a:gd name="connsiteX2" fmla="*/ 422841 w 422841"/>
              <a:gd name="connsiteY2" fmla="*/ 406320 h 406320"/>
              <a:gd name="connsiteX0" fmla="*/ 16623 w 331106"/>
              <a:gd name="connsiteY0" fmla="*/ 0 h 406320"/>
              <a:gd name="connsiteX1" fmla="*/ 87662 w 331106"/>
              <a:gd name="connsiteY1" fmla="*/ 243447 h 406320"/>
              <a:gd name="connsiteX2" fmla="*/ 331106 w 331106"/>
              <a:gd name="connsiteY2" fmla="*/ 406320 h 406320"/>
              <a:gd name="connsiteX0" fmla="*/ 12444 w 326927"/>
              <a:gd name="connsiteY0" fmla="*/ 0 h 406320"/>
              <a:gd name="connsiteX1" fmla="*/ 120445 w 326927"/>
              <a:gd name="connsiteY1" fmla="*/ 223776 h 406320"/>
              <a:gd name="connsiteX2" fmla="*/ 326927 w 326927"/>
              <a:gd name="connsiteY2" fmla="*/ 406320 h 406320"/>
              <a:gd name="connsiteX0" fmla="*/ 0 w 314483"/>
              <a:gd name="connsiteY0" fmla="*/ 0 h 406320"/>
              <a:gd name="connsiteX1" fmla="*/ 108001 w 314483"/>
              <a:gd name="connsiteY1" fmla="*/ 223776 h 406320"/>
              <a:gd name="connsiteX2" fmla="*/ 314483 w 314483"/>
              <a:gd name="connsiteY2" fmla="*/ 406320 h 40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483" h="406320">
                <a:moveTo>
                  <a:pt x="0" y="0"/>
                </a:moveTo>
                <a:cubicBezTo>
                  <a:pt x="25718" y="156711"/>
                  <a:pt x="55587" y="156056"/>
                  <a:pt x="108001" y="223776"/>
                </a:cubicBezTo>
                <a:cubicBezTo>
                  <a:pt x="160415" y="291496"/>
                  <a:pt x="260054" y="323122"/>
                  <a:pt x="314483" y="40632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EA07FC-E2E6-974B-B4C1-AD71D797AC22}"/>
              </a:ext>
            </a:extLst>
          </p:cNvPr>
          <p:cNvSpPr txBox="1"/>
          <p:nvPr/>
        </p:nvSpPr>
        <p:spPr>
          <a:xfrm>
            <a:off x="6849666" y="454145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true interpretation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A806DC-8BAB-DA40-B84D-C05384D66EAD}"/>
              </a:ext>
            </a:extLst>
          </p:cNvPr>
          <p:cNvSpPr txBox="1"/>
          <p:nvPr/>
        </p:nvSpPr>
        <p:spPr>
          <a:xfrm>
            <a:off x="5313428" y="3078648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49538C-8833-1749-BC05-4ADB47676235}"/>
              </a:ext>
            </a:extLst>
          </p:cNvPr>
          <p:cNvSpPr txBox="1"/>
          <p:nvPr/>
        </p:nvSpPr>
        <p:spPr>
          <a:xfrm>
            <a:off x="5464233" y="3691445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ar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96154D-A084-E54C-918D-AB64D4409699}"/>
              </a:ext>
            </a:extLst>
          </p:cNvPr>
          <p:cNvSpPr txBox="1"/>
          <p:nvPr/>
        </p:nvSpPr>
        <p:spPr>
          <a:xfrm>
            <a:off x="4635335" y="3644955"/>
            <a:ext cx="234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405F6E-D04D-7C49-BDB6-83BEEC0FC308}"/>
              </a:ext>
            </a:extLst>
          </p:cNvPr>
          <p:cNvSpPr txBox="1"/>
          <p:nvPr/>
        </p:nvSpPr>
        <p:spPr>
          <a:xfrm>
            <a:off x="5856614" y="4300995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3C43C062-0FD8-6B4B-AECE-31902EA2410A}"/>
              </a:ext>
            </a:extLst>
          </p:cNvPr>
          <p:cNvSpPr/>
          <p:nvPr/>
        </p:nvSpPr>
        <p:spPr>
          <a:xfrm>
            <a:off x="5353360" y="3396543"/>
            <a:ext cx="112109" cy="513183"/>
          </a:xfrm>
          <a:custGeom>
            <a:avLst/>
            <a:gdLst>
              <a:gd name="connsiteX0" fmla="*/ 93448 w 112109"/>
              <a:gd name="connsiteY0" fmla="*/ 0 h 513183"/>
              <a:gd name="connsiteX1" fmla="*/ 142 w 112109"/>
              <a:gd name="connsiteY1" fmla="*/ 261257 h 513183"/>
              <a:gd name="connsiteX2" fmla="*/ 112109 w 112109"/>
              <a:gd name="connsiteY2" fmla="*/ 513183 h 5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109" h="513183">
                <a:moveTo>
                  <a:pt x="93448" y="0"/>
                </a:moveTo>
                <a:cubicBezTo>
                  <a:pt x="45240" y="87863"/>
                  <a:pt x="-2968" y="175727"/>
                  <a:pt x="142" y="261257"/>
                </a:cubicBezTo>
                <a:cubicBezTo>
                  <a:pt x="3252" y="346787"/>
                  <a:pt x="57680" y="429985"/>
                  <a:pt x="112109" y="513183"/>
                </a:cubicBezTo>
              </a:path>
            </a:pathLst>
          </a:custGeom>
          <a:noFill/>
          <a:ln w="19050">
            <a:solidFill>
              <a:srgbClr val="31B8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AFE1CAA-5EE4-F645-96A9-BEF952C23CD3}"/>
              </a:ext>
            </a:extLst>
          </p:cNvPr>
          <p:cNvSpPr/>
          <p:nvPr/>
        </p:nvSpPr>
        <p:spPr>
          <a:xfrm>
            <a:off x="4308473" y="2947646"/>
            <a:ext cx="2612999" cy="186479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FD26E99-831D-F34F-A162-A5C8D55735FD}"/>
              </a:ext>
            </a:extLst>
          </p:cNvPr>
          <p:cNvSpPr/>
          <p:nvPr/>
        </p:nvSpPr>
        <p:spPr>
          <a:xfrm flipV="1">
            <a:off x="4785718" y="3305978"/>
            <a:ext cx="555704" cy="385466"/>
          </a:xfrm>
          <a:custGeom>
            <a:avLst/>
            <a:gdLst>
              <a:gd name="connsiteX0" fmla="*/ 93448 w 112109"/>
              <a:gd name="connsiteY0" fmla="*/ 0 h 513183"/>
              <a:gd name="connsiteX1" fmla="*/ 142 w 112109"/>
              <a:gd name="connsiteY1" fmla="*/ 261257 h 513183"/>
              <a:gd name="connsiteX2" fmla="*/ 112109 w 112109"/>
              <a:gd name="connsiteY2" fmla="*/ 513183 h 513183"/>
              <a:gd name="connsiteX0" fmla="*/ 108358 w 422841"/>
              <a:gd name="connsiteY0" fmla="*/ 0 h 406320"/>
              <a:gd name="connsiteX1" fmla="*/ 15052 w 422841"/>
              <a:gd name="connsiteY1" fmla="*/ 261257 h 406320"/>
              <a:gd name="connsiteX2" fmla="*/ 422841 w 422841"/>
              <a:gd name="connsiteY2" fmla="*/ 406320 h 406320"/>
              <a:gd name="connsiteX0" fmla="*/ 16623 w 331106"/>
              <a:gd name="connsiteY0" fmla="*/ 0 h 406320"/>
              <a:gd name="connsiteX1" fmla="*/ 87662 w 331106"/>
              <a:gd name="connsiteY1" fmla="*/ 243447 h 406320"/>
              <a:gd name="connsiteX2" fmla="*/ 331106 w 331106"/>
              <a:gd name="connsiteY2" fmla="*/ 406320 h 406320"/>
              <a:gd name="connsiteX0" fmla="*/ 12444 w 326927"/>
              <a:gd name="connsiteY0" fmla="*/ 0 h 406320"/>
              <a:gd name="connsiteX1" fmla="*/ 120445 w 326927"/>
              <a:gd name="connsiteY1" fmla="*/ 223776 h 406320"/>
              <a:gd name="connsiteX2" fmla="*/ 326927 w 326927"/>
              <a:gd name="connsiteY2" fmla="*/ 406320 h 406320"/>
              <a:gd name="connsiteX0" fmla="*/ 0 w 314483"/>
              <a:gd name="connsiteY0" fmla="*/ 0 h 406320"/>
              <a:gd name="connsiteX1" fmla="*/ 108001 w 314483"/>
              <a:gd name="connsiteY1" fmla="*/ 223776 h 406320"/>
              <a:gd name="connsiteX2" fmla="*/ 314483 w 314483"/>
              <a:gd name="connsiteY2" fmla="*/ 406320 h 40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483" h="406320">
                <a:moveTo>
                  <a:pt x="0" y="0"/>
                </a:moveTo>
                <a:cubicBezTo>
                  <a:pt x="25718" y="156711"/>
                  <a:pt x="55587" y="156056"/>
                  <a:pt x="108001" y="223776"/>
                </a:cubicBezTo>
                <a:cubicBezTo>
                  <a:pt x="160415" y="291496"/>
                  <a:pt x="260054" y="323122"/>
                  <a:pt x="314483" y="40632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114505-1024-E340-A339-7C9912A9567A}"/>
              </a:ext>
            </a:extLst>
          </p:cNvPr>
          <p:cNvSpPr txBox="1"/>
          <p:nvPr/>
        </p:nvSpPr>
        <p:spPr>
          <a:xfrm>
            <a:off x="6943981" y="4338504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false interpretation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4E6BAE-C2A1-A54C-AD5F-1E6C85B1C202}"/>
              </a:ext>
            </a:extLst>
          </p:cNvPr>
          <p:cNvSpPr txBox="1"/>
          <p:nvPr/>
        </p:nvSpPr>
        <p:spPr>
          <a:xfrm>
            <a:off x="2381830" y="3936966"/>
            <a:ext cx="154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Not represented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8AADC993-0811-2C42-946E-1D31B8E2D9C5}"/>
              </a:ext>
            </a:extLst>
          </p:cNvPr>
          <p:cNvSpPr/>
          <p:nvPr/>
        </p:nvSpPr>
        <p:spPr>
          <a:xfrm>
            <a:off x="5617029" y="3312366"/>
            <a:ext cx="227859" cy="597359"/>
          </a:xfrm>
          <a:custGeom>
            <a:avLst/>
            <a:gdLst>
              <a:gd name="connsiteX0" fmla="*/ 121298 w 227859"/>
              <a:gd name="connsiteY0" fmla="*/ 475862 h 475862"/>
              <a:gd name="connsiteX1" fmla="*/ 223934 w 227859"/>
              <a:gd name="connsiteY1" fmla="*/ 251927 h 475862"/>
              <a:gd name="connsiteX2" fmla="*/ 0 w 227859"/>
              <a:gd name="connsiteY2" fmla="*/ 0 h 47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859" h="475862">
                <a:moveTo>
                  <a:pt x="121298" y="475862"/>
                </a:moveTo>
                <a:cubicBezTo>
                  <a:pt x="182724" y="403549"/>
                  <a:pt x="244150" y="331237"/>
                  <a:pt x="223934" y="251927"/>
                </a:cubicBezTo>
                <a:cubicBezTo>
                  <a:pt x="203718" y="172617"/>
                  <a:pt x="101859" y="86308"/>
                  <a:pt x="0" y="0"/>
                </a:cubicBezTo>
              </a:path>
            </a:pathLst>
          </a:custGeom>
          <a:noFill/>
          <a:ln w="19050">
            <a:solidFill>
              <a:srgbClr val="31B8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356D30-E360-5F4B-84B5-B3FCCE7A13CA}"/>
              </a:ext>
            </a:extLst>
          </p:cNvPr>
          <p:cNvSpPr txBox="1"/>
          <p:nvPr/>
        </p:nvSpPr>
        <p:spPr>
          <a:xfrm>
            <a:off x="6479337" y="181079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gw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4FE26788-B101-8140-8C4D-35CF9A2D4621}"/>
              </a:ext>
            </a:extLst>
          </p:cNvPr>
          <p:cNvSpPr/>
          <p:nvPr/>
        </p:nvSpPr>
        <p:spPr>
          <a:xfrm>
            <a:off x="6251510" y="2124819"/>
            <a:ext cx="457200" cy="310471"/>
          </a:xfrm>
          <a:custGeom>
            <a:avLst/>
            <a:gdLst>
              <a:gd name="connsiteX0" fmla="*/ 0 w 429208"/>
              <a:gd name="connsiteY0" fmla="*/ 186612 h 186612"/>
              <a:gd name="connsiteX1" fmla="*/ 279919 w 429208"/>
              <a:gd name="connsiteY1" fmla="*/ 121298 h 186612"/>
              <a:gd name="connsiteX2" fmla="*/ 429208 w 429208"/>
              <a:gd name="connsiteY2" fmla="*/ 0 h 18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208" h="186612">
                <a:moveTo>
                  <a:pt x="0" y="186612"/>
                </a:moveTo>
                <a:cubicBezTo>
                  <a:pt x="104192" y="169506"/>
                  <a:pt x="208384" y="152400"/>
                  <a:pt x="279919" y="121298"/>
                </a:cubicBezTo>
                <a:cubicBezTo>
                  <a:pt x="351454" y="90196"/>
                  <a:pt x="390331" y="45098"/>
                  <a:pt x="429208" y="0"/>
                </a:cubicBezTo>
              </a:path>
            </a:pathLst>
          </a:custGeom>
          <a:noFill/>
          <a:ln w="19050">
            <a:solidFill>
              <a:srgbClr val="31B800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B47E85-FA7F-A540-8113-943F5D78035D}"/>
              </a:ext>
            </a:extLst>
          </p:cNvPr>
          <p:cNvSpPr txBox="1"/>
          <p:nvPr/>
        </p:nvSpPr>
        <p:spPr>
          <a:xfrm>
            <a:off x="6466277" y="3873640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gw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129CDB05-3D06-7145-9738-4DD5D9435DE2}"/>
              </a:ext>
            </a:extLst>
          </p:cNvPr>
          <p:cNvSpPr/>
          <p:nvPr/>
        </p:nvSpPr>
        <p:spPr>
          <a:xfrm>
            <a:off x="6238450" y="4187662"/>
            <a:ext cx="457200" cy="310471"/>
          </a:xfrm>
          <a:custGeom>
            <a:avLst/>
            <a:gdLst>
              <a:gd name="connsiteX0" fmla="*/ 0 w 429208"/>
              <a:gd name="connsiteY0" fmla="*/ 186612 h 186612"/>
              <a:gd name="connsiteX1" fmla="*/ 279919 w 429208"/>
              <a:gd name="connsiteY1" fmla="*/ 121298 h 186612"/>
              <a:gd name="connsiteX2" fmla="*/ 429208 w 429208"/>
              <a:gd name="connsiteY2" fmla="*/ 0 h 18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208" h="186612">
                <a:moveTo>
                  <a:pt x="0" y="186612"/>
                </a:moveTo>
                <a:cubicBezTo>
                  <a:pt x="104192" y="169506"/>
                  <a:pt x="208384" y="152400"/>
                  <a:pt x="279919" y="121298"/>
                </a:cubicBezTo>
                <a:cubicBezTo>
                  <a:pt x="351454" y="90196"/>
                  <a:pt x="390331" y="45098"/>
                  <a:pt x="429208" y="0"/>
                </a:cubicBezTo>
              </a:path>
            </a:pathLst>
          </a:custGeom>
          <a:noFill/>
          <a:ln w="19050">
            <a:solidFill>
              <a:srgbClr val="31B800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DEB055E0-8D41-4B43-B291-5468E4EC87B2}"/>
              </a:ext>
            </a:extLst>
          </p:cNvPr>
          <p:cNvSpPr/>
          <p:nvPr/>
        </p:nvSpPr>
        <p:spPr>
          <a:xfrm>
            <a:off x="1464906" y="774572"/>
            <a:ext cx="3909527" cy="746318"/>
          </a:xfrm>
          <a:custGeom>
            <a:avLst/>
            <a:gdLst>
              <a:gd name="connsiteX0" fmla="*/ 0 w 3909527"/>
              <a:gd name="connsiteY0" fmla="*/ 746318 h 746318"/>
              <a:gd name="connsiteX1" fmla="*/ 811763 w 3909527"/>
              <a:gd name="connsiteY1" fmla="*/ 373093 h 746318"/>
              <a:gd name="connsiteX2" fmla="*/ 2080727 w 3909527"/>
              <a:gd name="connsiteY2" fmla="*/ 18530 h 746318"/>
              <a:gd name="connsiteX3" fmla="*/ 2873829 w 3909527"/>
              <a:gd name="connsiteY3" fmla="*/ 83844 h 746318"/>
              <a:gd name="connsiteX4" fmla="*/ 3909527 w 3909527"/>
              <a:gd name="connsiteY4" fmla="*/ 373093 h 74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9527" h="746318">
                <a:moveTo>
                  <a:pt x="0" y="746318"/>
                </a:moveTo>
                <a:cubicBezTo>
                  <a:pt x="232487" y="620354"/>
                  <a:pt x="464975" y="494391"/>
                  <a:pt x="811763" y="373093"/>
                </a:cubicBezTo>
                <a:cubicBezTo>
                  <a:pt x="1158551" y="251795"/>
                  <a:pt x="1737049" y="66738"/>
                  <a:pt x="2080727" y="18530"/>
                </a:cubicBezTo>
                <a:cubicBezTo>
                  <a:pt x="2424405" y="-29678"/>
                  <a:pt x="2569029" y="24750"/>
                  <a:pt x="2873829" y="83844"/>
                </a:cubicBezTo>
                <a:cubicBezTo>
                  <a:pt x="3178629" y="142938"/>
                  <a:pt x="3544078" y="258015"/>
                  <a:pt x="3909527" y="373093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9FBB0C94-FB47-074E-A024-C3E79B43E20C}"/>
              </a:ext>
            </a:extLst>
          </p:cNvPr>
          <p:cNvSpPr/>
          <p:nvPr/>
        </p:nvSpPr>
        <p:spPr>
          <a:xfrm>
            <a:off x="4898571" y="1800808"/>
            <a:ext cx="606490" cy="151363"/>
          </a:xfrm>
          <a:custGeom>
            <a:avLst/>
            <a:gdLst>
              <a:gd name="connsiteX0" fmla="*/ 0 w 606490"/>
              <a:gd name="connsiteY0" fmla="*/ 0 h 151363"/>
              <a:gd name="connsiteX1" fmla="*/ 317241 w 606490"/>
              <a:gd name="connsiteY1" fmla="*/ 130629 h 151363"/>
              <a:gd name="connsiteX2" fmla="*/ 606490 w 606490"/>
              <a:gd name="connsiteY2" fmla="*/ 149290 h 15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490" h="151363">
                <a:moveTo>
                  <a:pt x="0" y="0"/>
                </a:moveTo>
                <a:cubicBezTo>
                  <a:pt x="108079" y="52873"/>
                  <a:pt x="216159" y="105747"/>
                  <a:pt x="317241" y="130629"/>
                </a:cubicBezTo>
                <a:cubicBezTo>
                  <a:pt x="418323" y="155511"/>
                  <a:pt x="512406" y="152400"/>
                  <a:pt x="606490" y="14929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CD56C14E-26C9-9644-BD93-E161836DEB1B}"/>
              </a:ext>
            </a:extLst>
          </p:cNvPr>
          <p:cNvSpPr/>
          <p:nvPr/>
        </p:nvSpPr>
        <p:spPr>
          <a:xfrm>
            <a:off x="4842588" y="1903445"/>
            <a:ext cx="1026367" cy="615820"/>
          </a:xfrm>
          <a:custGeom>
            <a:avLst/>
            <a:gdLst>
              <a:gd name="connsiteX0" fmla="*/ 0 w 1026367"/>
              <a:gd name="connsiteY0" fmla="*/ 0 h 615820"/>
              <a:gd name="connsiteX1" fmla="*/ 363894 w 1026367"/>
              <a:gd name="connsiteY1" fmla="*/ 335902 h 615820"/>
              <a:gd name="connsiteX2" fmla="*/ 1026367 w 1026367"/>
              <a:gd name="connsiteY2" fmla="*/ 615820 h 61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367" h="615820">
                <a:moveTo>
                  <a:pt x="0" y="0"/>
                </a:moveTo>
                <a:cubicBezTo>
                  <a:pt x="96416" y="116632"/>
                  <a:pt x="192833" y="233265"/>
                  <a:pt x="363894" y="335902"/>
                </a:cubicBezTo>
                <a:cubicBezTo>
                  <a:pt x="534955" y="438539"/>
                  <a:pt x="780661" y="527179"/>
                  <a:pt x="1026367" y="61582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7E3B5EC1-81BD-ED47-AFA0-3790E0EE3445}"/>
              </a:ext>
            </a:extLst>
          </p:cNvPr>
          <p:cNvSpPr/>
          <p:nvPr/>
        </p:nvSpPr>
        <p:spPr>
          <a:xfrm>
            <a:off x="4863719" y="3818499"/>
            <a:ext cx="606490" cy="151363"/>
          </a:xfrm>
          <a:custGeom>
            <a:avLst/>
            <a:gdLst>
              <a:gd name="connsiteX0" fmla="*/ 0 w 606490"/>
              <a:gd name="connsiteY0" fmla="*/ 0 h 151363"/>
              <a:gd name="connsiteX1" fmla="*/ 317241 w 606490"/>
              <a:gd name="connsiteY1" fmla="*/ 130629 h 151363"/>
              <a:gd name="connsiteX2" fmla="*/ 606490 w 606490"/>
              <a:gd name="connsiteY2" fmla="*/ 149290 h 15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490" h="151363">
                <a:moveTo>
                  <a:pt x="0" y="0"/>
                </a:moveTo>
                <a:cubicBezTo>
                  <a:pt x="108079" y="52873"/>
                  <a:pt x="216159" y="105747"/>
                  <a:pt x="317241" y="130629"/>
                </a:cubicBezTo>
                <a:cubicBezTo>
                  <a:pt x="418323" y="155511"/>
                  <a:pt x="512406" y="152400"/>
                  <a:pt x="606490" y="14929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DEEACD22-1E84-F04B-B688-5A6E2251D0A4}"/>
              </a:ext>
            </a:extLst>
          </p:cNvPr>
          <p:cNvSpPr/>
          <p:nvPr/>
        </p:nvSpPr>
        <p:spPr>
          <a:xfrm>
            <a:off x="1024008" y="1448099"/>
            <a:ext cx="3610124" cy="676720"/>
          </a:xfrm>
          <a:custGeom>
            <a:avLst/>
            <a:gdLst>
              <a:gd name="connsiteX0" fmla="*/ 0 w 3909527"/>
              <a:gd name="connsiteY0" fmla="*/ 746318 h 746318"/>
              <a:gd name="connsiteX1" fmla="*/ 811763 w 3909527"/>
              <a:gd name="connsiteY1" fmla="*/ 373093 h 746318"/>
              <a:gd name="connsiteX2" fmla="*/ 2080727 w 3909527"/>
              <a:gd name="connsiteY2" fmla="*/ 18530 h 746318"/>
              <a:gd name="connsiteX3" fmla="*/ 2873829 w 3909527"/>
              <a:gd name="connsiteY3" fmla="*/ 83844 h 746318"/>
              <a:gd name="connsiteX4" fmla="*/ 3909527 w 3909527"/>
              <a:gd name="connsiteY4" fmla="*/ 373093 h 74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9527" h="746318">
                <a:moveTo>
                  <a:pt x="0" y="746318"/>
                </a:moveTo>
                <a:cubicBezTo>
                  <a:pt x="232487" y="620354"/>
                  <a:pt x="464975" y="494391"/>
                  <a:pt x="811763" y="373093"/>
                </a:cubicBezTo>
                <a:cubicBezTo>
                  <a:pt x="1158551" y="251795"/>
                  <a:pt x="1737049" y="66738"/>
                  <a:pt x="2080727" y="18530"/>
                </a:cubicBezTo>
                <a:cubicBezTo>
                  <a:pt x="2424405" y="-29678"/>
                  <a:pt x="2569029" y="24750"/>
                  <a:pt x="2873829" y="83844"/>
                </a:cubicBezTo>
                <a:cubicBezTo>
                  <a:pt x="3178629" y="142938"/>
                  <a:pt x="3544078" y="258015"/>
                  <a:pt x="3909527" y="373093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51C20D95-6BCD-CB4D-AD13-20B2AFB31414}"/>
              </a:ext>
            </a:extLst>
          </p:cNvPr>
          <p:cNvSpPr/>
          <p:nvPr/>
        </p:nvSpPr>
        <p:spPr>
          <a:xfrm>
            <a:off x="2245801" y="1599251"/>
            <a:ext cx="3179424" cy="676720"/>
          </a:xfrm>
          <a:custGeom>
            <a:avLst/>
            <a:gdLst>
              <a:gd name="connsiteX0" fmla="*/ 0 w 3909527"/>
              <a:gd name="connsiteY0" fmla="*/ 746318 h 746318"/>
              <a:gd name="connsiteX1" fmla="*/ 811763 w 3909527"/>
              <a:gd name="connsiteY1" fmla="*/ 373093 h 746318"/>
              <a:gd name="connsiteX2" fmla="*/ 2080727 w 3909527"/>
              <a:gd name="connsiteY2" fmla="*/ 18530 h 746318"/>
              <a:gd name="connsiteX3" fmla="*/ 2873829 w 3909527"/>
              <a:gd name="connsiteY3" fmla="*/ 83844 h 746318"/>
              <a:gd name="connsiteX4" fmla="*/ 3909527 w 3909527"/>
              <a:gd name="connsiteY4" fmla="*/ 373093 h 74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9527" h="746318">
                <a:moveTo>
                  <a:pt x="0" y="746318"/>
                </a:moveTo>
                <a:cubicBezTo>
                  <a:pt x="232487" y="620354"/>
                  <a:pt x="464975" y="494391"/>
                  <a:pt x="811763" y="373093"/>
                </a:cubicBezTo>
                <a:cubicBezTo>
                  <a:pt x="1158551" y="251795"/>
                  <a:pt x="1737049" y="66738"/>
                  <a:pt x="2080727" y="18530"/>
                </a:cubicBezTo>
                <a:cubicBezTo>
                  <a:pt x="2424405" y="-29678"/>
                  <a:pt x="2569029" y="24750"/>
                  <a:pt x="2873829" y="83844"/>
                </a:cubicBezTo>
                <a:cubicBezTo>
                  <a:pt x="3178629" y="142938"/>
                  <a:pt x="3544078" y="258015"/>
                  <a:pt x="3909527" y="373093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2B17178C-047D-DA46-AFD1-2C1B85520F55}"/>
              </a:ext>
            </a:extLst>
          </p:cNvPr>
          <p:cNvSpPr/>
          <p:nvPr/>
        </p:nvSpPr>
        <p:spPr>
          <a:xfrm>
            <a:off x="2829872" y="2185159"/>
            <a:ext cx="3067078" cy="676720"/>
          </a:xfrm>
          <a:custGeom>
            <a:avLst/>
            <a:gdLst>
              <a:gd name="connsiteX0" fmla="*/ 0 w 3909527"/>
              <a:gd name="connsiteY0" fmla="*/ 746318 h 746318"/>
              <a:gd name="connsiteX1" fmla="*/ 811763 w 3909527"/>
              <a:gd name="connsiteY1" fmla="*/ 373093 h 746318"/>
              <a:gd name="connsiteX2" fmla="*/ 2080727 w 3909527"/>
              <a:gd name="connsiteY2" fmla="*/ 18530 h 746318"/>
              <a:gd name="connsiteX3" fmla="*/ 2873829 w 3909527"/>
              <a:gd name="connsiteY3" fmla="*/ 83844 h 746318"/>
              <a:gd name="connsiteX4" fmla="*/ 3909527 w 3909527"/>
              <a:gd name="connsiteY4" fmla="*/ 373093 h 74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9527" h="746318">
                <a:moveTo>
                  <a:pt x="0" y="746318"/>
                </a:moveTo>
                <a:cubicBezTo>
                  <a:pt x="232487" y="620354"/>
                  <a:pt x="464975" y="494391"/>
                  <a:pt x="811763" y="373093"/>
                </a:cubicBezTo>
                <a:cubicBezTo>
                  <a:pt x="1158551" y="251795"/>
                  <a:pt x="1737049" y="66738"/>
                  <a:pt x="2080727" y="18530"/>
                </a:cubicBezTo>
                <a:cubicBezTo>
                  <a:pt x="2424405" y="-29678"/>
                  <a:pt x="2569029" y="24750"/>
                  <a:pt x="2873829" y="83844"/>
                </a:cubicBezTo>
                <a:cubicBezTo>
                  <a:pt x="3178629" y="142938"/>
                  <a:pt x="3544078" y="258015"/>
                  <a:pt x="3909527" y="373093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99B9F57-B3F4-C841-B3AC-AC3CB6F93E00}"/>
              </a:ext>
            </a:extLst>
          </p:cNvPr>
          <p:cNvSpPr/>
          <p:nvPr/>
        </p:nvSpPr>
        <p:spPr>
          <a:xfrm>
            <a:off x="2051643" y="2633472"/>
            <a:ext cx="2099733" cy="1815196"/>
          </a:xfrm>
          <a:custGeom>
            <a:avLst/>
            <a:gdLst>
              <a:gd name="connsiteX0" fmla="*/ 298365 w 2099733"/>
              <a:gd name="connsiteY0" fmla="*/ 0 h 1815196"/>
              <a:gd name="connsiteX1" fmla="*/ 14901 w 2099733"/>
              <a:gd name="connsiteY1" fmla="*/ 685800 h 1815196"/>
              <a:gd name="connsiteX2" fmla="*/ 179493 w 2099733"/>
              <a:gd name="connsiteY2" fmla="*/ 1508760 h 1815196"/>
              <a:gd name="connsiteX3" fmla="*/ 1331637 w 2099733"/>
              <a:gd name="connsiteY3" fmla="*/ 1810512 h 1815196"/>
              <a:gd name="connsiteX4" fmla="*/ 2099733 w 2099733"/>
              <a:gd name="connsiteY4" fmla="*/ 1664208 h 181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733" h="1815196">
                <a:moveTo>
                  <a:pt x="298365" y="0"/>
                </a:moveTo>
                <a:cubicBezTo>
                  <a:pt x="166539" y="217170"/>
                  <a:pt x="34713" y="434340"/>
                  <a:pt x="14901" y="685800"/>
                </a:cubicBezTo>
                <a:cubicBezTo>
                  <a:pt x="-4911" y="937260"/>
                  <a:pt x="-39963" y="1321308"/>
                  <a:pt x="179493" y="1508760"/>
                </a:cubicBezTo>
                <a:cubicBezTo>
                  <a:pt x="398949" y="1696212"/>
                  <a:pt x="1011597" y="1784604"/>
                  <a:pt x="1331637" y="1810512"/>
                </a:cubicBezTo>
                <a:cubicBezTo>
                  <a:pt x="1651677" y="1836420"/>
                  <a:pt x="1875705" y="1750314"/>
                  <a:pt x="2099733" y="1664208"/>
                </a:cubicBezTo>
              </a:path>
            </a:pathLst>
          </a:custGeom>
          <a:noFill/>
          <a:ln w="19050">
            <a:solidFill>
              <a:srgbClr val="DF74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B24AF8-A363-2C4F-A633-A1B5AAF6BF73}"/>
              </a:ext>
            </a:extLst>
          </p:cNvPr>
          <p:cNvSpPr txBox="1"/>
          <p:nvPr/>
        </p:nvSpPr>
        <p:spPr>
          <a:xfrm>
            <a:off x="7655604" y="1278822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si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EDF0A0-565B-7E46-852E-8884372D1620}"/>
              </a:ext>
            </a:extLst>
          </p:cNvPr>
          <p:cNvSpPr txBox="1"/>
          <p:nvPr/>
        </p:nvSpPr>
        <p:spPr>
          <a:xfrm>
            <a:off x="7123735" y="97063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ti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3B2CC553-B424-E442-9057-701FCDC7DD35}"/>
              </a:ext>
            </a:extLst>
          </p:cNvPr>
          <p:cNvSpPr/>
          <p:nvPr/>
        </p:nvSpPr>
        <p:spPr>
          <a:xfrm>
            <a:off x="430856" y="556620"/>
            <a:ext cx="6743582" cy="1114569"/>
          </a:xfrm>
          <a:custGeom>
            <a:avLst/>
            <a:gdLst>
              <a:gd name="connsiteX0" fmla="*/ 0 w 3909527"/>
              <a:gd name="connsiteY0" fmla="*/ 746318 h 746318"/>
              <a:gd name="connsiteX1" fmla="*/ 811763 w 3909527"/>
              <a:gd name="connsiteY1" fmla="*/ 373093 h 746318"/>
              <a:gd name="connsiteX2" fmla="*/ 2080727 w 3909527"/>
              <a:gd name="connsiteY2" fmla="*/ 18530 h 746318"/>
              <a:gd name="connsiteX3" fmla="*/ 2873829 w 3909527"/>
              <a:gd name="connsiteY3" fmla="*/ 83844 h 746318"/>
              <a:gd name="connsiteX4" fmla="*/ 3909527 w 3909527"/>
              <a:gd name="connsiteY4" fmla="*/ 373093 h 74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9527" h="746318">
                <a:moveTo>
                  <a:pt x="0" y="746318"/>
                </a:moveTo>
                <a:cubicBezTo>
                  <a:pt x="232487" y="620354"/>
                  <a:pt x="464975" y="494391"/>
                  <a:pt x="811763" y="373093"/>
                </a:cubicBezTo>
                <a:cubicBezTo>
                  <a:pt x="1158551" y="251795"/>
                  <a:pt x="1737049" y="66738"/>
                  <a:pt x="2080727" y="18530"/>
                </a:cubicBezTo>
                <a:cubicBezTo>
                  <a:pt x="2424405" y="-29678"/>
                  <a:pt x="2569029" y="24750"/>
                  <a:pt x="2873829" y="83844"/>
                </a:cubicBezTo>
                <a:cubicBezTo>
                  <a:pt x="3178629" y="142938"/>
                  <a:pt x="3544078" y="258015"/>
                  <a:pt x="3909527" y="373093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273983E4-3862-5D4A-B919-1285F88307FD}"/>
              </a:ext>
            </a:extLst>
          </p:cNvPr>
          <p:cNvSpPr/>
          <p:nvPr/>
        </p:nvSpPr>
        <p:spPr>
          <a:xfrm>
            <a:off x="2653692" y="1162868"/>
            <a:ext cx="5035528" cy="676720"/>
          </a:xfrm>
          <a:custGeom>
            <a:avLst/>
            <a:gdLst>
              <a:gd name="connsiteX0" fmla="*/ 0 w 3909527"/>
              <a:gd name="connsiteY0" fmla="*/ 746318 h 746318"/>
              <a:gd name="connsiteX1" fmla="*/ 811763 w 3909527"/>
              <a:gd name="connsiteY1" fmla="*/ 373093 h 746318"/>
              <a:gd name="connsiteX2" fmla="*/ 2080727 w 3909527"/>
              <a:gd name="connsiteY2" fmla="*/ 18530 h 746318"/>
              <a:gd name="connsiteX3" fmla="*/ 2873829 w 3909527"/>
              <a:gd name="connsiteY3" fmla="*/ 83844 h 746318"/>
              <a:gd name="connsiteX4" fmla="*/ 3909527 w 3909527"/>
              <a:gd name="connsiteY4" fmla="*/ 373093 h 74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9527" h="746318">
                <a:moveTo>
                  <a:pt x="0" y="746318"/>
                </a:moveTo>
                <a:cubicBezTo>
                  <a:pt x="232487" y="620354"/>
                  <a:pt x="464975" y="494391"/>
                  <a:pt x="811763" y="373093"/>
                </a:cubicBezTo>
                <a:cubicBezTo>
                  <a:pt x="1158551" y="251795"/>
                  <a:pt x="1737049" y="66738"/>
                  <a:pt x="2080727" y="18530"/>
                </a:cubicBezTo>
                <a:cubicBezTo>
                  <a:pt x="2424405" y="-29678"/>
                  <a:pt x="2569029" y="24750"/>
                  <a:pt x="2873829" y="83844"/>
                </a:cubicBezTo>
                <a:cubicBezTo>
                  <a:pt x="3178629" y="142938"/>
                  <a:pt x="3544078" y="258015"/>
                  <a:pt x="3909527" y="373093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36C828-4B14-1245-A545-39A56ED71548}"/>
              </a:ext>
            </a:extLst>
          </p:cNvPr>
          <p:cNvSpPr/>
          <p:nvPr/>
        </p:nvSpPr>
        <p:spPr>
          <a:xfrm rot="1485024">
            <a:off x="6957621" y="1069675"/>
            <a:ext cx="1294653" cy="485316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71E846-7631-7641-A01F-2BB6BBE44D72}"/>
              </a:ext>
            </a:extLst>
          </p:cNvPr>
          <p:cNvSpPr txBox="1"/>
          <p:nvPr/>
        </p:nvSpPr>
        <p:spPr>
          <a:xfrm>
            <a:off x="7758263" y="1654104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88B878-79CB-D247-A17D-C0AF82AE7572}"/>
              </a:ext>
            </a:extLst>
          </p:cNvPr>
          <p:cNvSpPr txBox="1"/>
          <p:nvPr/>
        </p:nvSpPr>
        <p:spPr>
          <a:xfrm>
            <a:off x="6911414" y="2504214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BFD957-5107-A24D-AEA0-E9334C689DE6}"/>
              </a:ext>
            </a:extLst>
          </p:cNvPr>
          <p:cNvSpPr txBox="1"/>
          <p:nvPr/>
        </p:nvSpPr>
        <p:spPr>
          <a:xfrm>
            <a:off x="7412352" y="2157855"/>
            <a:ext cx="928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IEXT(</a:t>
            </a:r>
            <a:r>
              <a:rPr lang="en-US" sz="1600" dirty="0" err="1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ti</a:t>
            </a:r>
            <a:r>
              <a:rPr lang="en-US" sz="1600" dirty="0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</a:t>
            </a:r>
          </a:p>
          <a:p>
            <a:pPr algn="l"/>
            <a:endParaRPr lang="en-US" sz="1600" dirty="0">
              <a:solidFill>
                <a:srgbClr val="FF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l"/>
            <a:r>
              <a:rPr lang="en-US" sz="1600" dirty="0">
                <a:solidFill>
                  <a:srgbClr val="31B8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IEXT(</a:t>
            </a:r>
            <a:r>
              <a:rPr lang="en-US" sz="1600" dirty="0" err="1">
                <a:solidFill>
                  <a:srgbClr val="31B8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si</a:t>
            </a:r>
            <a:r>
              <a:rPr lang="en-US" sz="1600" dirty="0">
                <a:solidFill>
                  <a:srgbClr val="31B8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891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691A-880C-B244-B8C9-FABD6541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with blank nodes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08AF1E-9CC9-A140-AE22-60A07290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2702"/>
            <a:ext cx="5471962" cy="3661921"/>
          </a:xfrm>
        </p:spPr>
        <p:txBody>
          <a:bodyPr/>
          <a:lstStyle/>
          <a:p>
            <a:pPr marL="0" indent="0" fontAlgn="ctr">
              <a:buNone/>
            </a:pPr>
            <a:r>
              <a:rPr lang="en-US" b="1" dirty="0"/>
              <a:t>Semantic condition for a graph E with blank nodes</a:t>
            </a:r>
          </a:p>
          <a:p>
            <a:pPr marL="0" indent="0" fontAlgn="ctr">
              <a:buNone/>
            </a:pPr>
            <a:endParaRPr lang="en-CH" dirty="0"/>
          </a:p>
          <a:p>
            <a:pPr fontAlgn="ctr"/>
            <a:r>
              <a:rPr lang="en-US" dirty="0"/>
              <a:t>I(E) = true if </a:t>
            </a:r>
          </a:p>
          <a:p>
            <a:pPr lvl="1" fontAlgn="ctr"/>
            <a:r>
              <a:rPr lang="en-US" dirty="0"/>
              <a:t>there is a mapping A from the blank nodes of E to IR</a:t>
            </a:r>
          </a:p>
          <a:p>
            <a:pPr lvl="1" fontAlgn="ctr"/>
            <a:r>
              <a:rPr lang="en-US" dirty="0"/>
              <a:t>I augmented with A is a true interpretation of E </a:t>
            </a:r>
          </a:p>
          <a:p>
            <a:pPr marL="342900" lvl="1" indent="0" fontAlgn="ctr">
              <a:buNone/>
            </a:pPr>
            <a:endParaRPr lang="en-CH" dirty="0"/>
          </a:p>
          <a:p>
            <a:pPr fontAlgn="ctr"/>
            <a:r>
              <a:rPr lang="en-US" dirty="0"/>
              <a:t>otherwise I(E)= false.</a:t>
            </a:r>
            <a:endParaRPr lang="en-CH" dirty="0"/>
          </a:p>
          <a:p>
            <a:endParaRPr lang="en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97074-A7E8-1641-B485-68A1AD35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FDDAC-A4AC-A649-85C7-C9933289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83658-EFD2-C54B-BF3D-4EFDD9A6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2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31B800"/>
          </a:solidFill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511ACF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err="1" smtClean="0">
            <a:latin typeface="CMU Sans Serif" panose="02000603000000000000" pitchFamily="2" charset="0"/>
            <a:ea typeface="CMU Sans Serif" panose="02000603000000000000" pitchFamily="2" charset="0"/>
            <a:cs typeface="CMU Sans Serif" panose="02000603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49190</TotalTime>
  <Words>1988</Words>
  <Application>Microsoft Macintosh PowerPoint</Application>
  <PresentationFormat>On-screen Show (16:9)</PresentationFormat>
  <Paragraphs>435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CMU Sans Serif</vt:lpstr>
      <vt:lpstr>CMU Sans Serif</vt:lpstr>
      <vt:lpstr>CMU Sans Serif Medium</vt:lpstr>
      <vt:lpstr>CMU Typewriter Text</vt:lpstr>
      <vt:lpstr>Office Theme</vt:lpstr>
      <vt:lpstr>RDFS Entailment</vt:lpstr>
      <vt:lpstr>PowerPoint Presentation</vt:lpstr>
      <vt:lpstr>Semantics</vt:lpstr>
      <vt:lpstr>RDF Interpretations</vt:lpstr>
      <vt:lpstr>A simple interpretation I is a structure consisting of:</vt:lpstr>
      <vt:lpstr>RDF Interpretations</vt:lpstr>
      <vt:lpstr>Interpretation (denotation) I of a ground graph (no blank nodes)</vt:lpstr>
      <vt:lpstr>RDF Interpretations</vt:lpstr>
      <vt:lpstr>Graphs with blank nodes</vt:lpstr>
      <vt:lpstr>PowerPoint Presentation</vt:lpstr>
      <vt:lpstr>PowerPoint Presentation</vt:lpstr>
      <vt:lpstr>A graph may have several true interpretation</vt:lpstr>
      <vt:lpstr>General Notion of Entailment</vt:lpstr>
      <vt:lpstr>X-Entailment for a graph</vt:lpstr>
      <vt:lpstr>RDFS Interpretations</vt:lpstr>
      <vt:lpstr>RDFS-Entailments</vt:lpstr>
      <vt:lpstr>Computing RDFS-Entailment</vt:lpstr>
      <vt:lpstr>Some axiomatic triples</vt:lpstr>
      <vt:lpstr>Inference patterns (rules)</vt:lpstr>
      <vt:lpstr>(cont)</vt:lpstr>
      <vt:lpstr>Example</vt:lpstr>
      <vt:lpstr>The rules are not complete</vt:lpstr>
      <vt:lpstr>Entailment and tools</vt:lpstr>
      <vt:lpstr>Entailment and Other Vocabularies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de règles d’inférence SWRL</dc:title>
  <dc:creator>Gilles Falquet</dc:creator>
  <cp:lastModifiedBy>Gilles Falquet</cp:lastModifiedBy>
  <cp:revision>283</cp:revision>
  <cp:lastPrinted>2020-10-07T09:56:02Z</cp:lastPrinted>
  <dcterms:created xsi:type="dcterms:W3CDTF">2010-12-01T09:59:34Z</dcterms:created>
  <dcterms:modified xsi:type="dcterms:W3CDTF">2021-09-30T08:21:31Z</dcterms:modified>
</cp:coreProperties>
</file>