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00" r:id="rId4"/>
    <p:sldId id="303" r:id="rId5"/>
    <p:sldId id="260" r:id="rId6"/>
    <p:sldId id="301" r:id="rId7"/>
    <p:sldId id="304" r:id="rId8"/>
    <p:sldId id="305" r:id="rId9"/>
    <p:sldId id="326" r:id="rId10"/>
    <p:sldId id="327" r:id="rId11"/>
    <p:sldId id="282" r:id="rId12"/>
    <p:sldId id="302" r:id="rId13"/>
    <p:sldId id="269" r:id="rId14"/>
    <p:sldId id="328" r:id="rId15"/>
    <p:sldId id="286" r:id="rId16"/>
    <p:sldId id="325" r:id="rId17"/>
    <p:sldId id="330" r:id="rId18"/>
    <p:sldId id="331" r:id="rId19"/>
    <p:sldId id="311" r:id="rId20"/>
    <p:sldId id="332" r:id="rId21"/>
    <p:sldId id="32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00B7"/>
    <a:srgbClr val="00D800"/>
    <a:srgbClr val="FFCF00"/>
    <a:srgbClr val="3DF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3"/>
    <p:restoredTop sz="95094" autoAdjust="0"/>
  </p:normalViewPr>
  <p:slideViewPr>
    <p:cSldViewPr snapToGrid="0">
      <p:cViewPr varScale="1">
        <p:scale>
          <a:sx n="119" d="100"/>
          <a:sy n="119" d="100"/>
        </p:scale>
        <p:origin x="13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A4D7B-E52A-7F4C-B879-7570D16E0A90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6E6D-D907-8446-8E92-04EB8F4A2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8C94E-5CD7-C248-9532-865C4E322241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E3E46-6A4B-0C4A-8974-D2FA4BE0F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3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11033" y="6400800"/>
            <a:ext cx="3434315" cy="45720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Description </a:t>
            </a:r>
            <a:r>
              <a:rPr lang="de-CH" dirty="0" err="1"/>
              <a:t>Logics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32925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Université de Genève - G. </a:t>
            </a:r>
            <a:r>
              <a:rPr lang="en-US" dirty="0" err="1"/>
              <a:t>Falquet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Introduction to Description Logics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Université de Genève - G. Falquet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609600"/>
            <a:ext cx="2076450" cy="5486400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076950" cy="5486400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Introduction to Description Logics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Université de Genève - G. Falquet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757238" indent="-285750">
              <a:buClr>
                <a:srgbClr val="FFC000"/>
              </a:buClr>
              <a:buFont typeface="Wingdings" pitchFamily="2" charset="2"/>
              <a:buChar char="§"/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1176338" indent="-228600">
              <a:buClr>
                <a:srgbClr val="00D800"/>
              </a:buClr>
              <a:buFont typeface="Wingdings" pitchFamily="2" charset="2"/>
              <a:buChar char="§"/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62669" y="6420352"/>
            <a:ext cx="2916865" cy="407640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CH"/>
              <a:t>Introduction to Description Logics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399" y="6400800"/>
            <a:ext cx="2697127" cy="4572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Université de Genève - G. Falquet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Introduction to Description Logics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Université de Genève - G. Falquet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Introduction to Description Logics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Université de Genève - G. Falquet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Introduction to Description Logics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Université de Genève - G. Falquet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Introduction to Description Logics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Université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Introduction to Description Logics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Université de Genève - G. Falquet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Introduction to Description Logics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Université de Genève - G. Falquet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C6D3A-B571-8E48-883E-A854136D2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H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Introduction to Description Logics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Université de Genève - G. Falquet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4664"/>
            <a:ext cx="77724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42930" y="6400800"/>
            <a:ext cx="3689498" cy="42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r>
              <a:rPr lang="de-CH"/>
              <a:t>Introduction to Description Logics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399" y="6400800"/>
            <a:ext cx="45046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r>
              <a:rPr lang="en-US"/>
              <a:t>© Université de Genève - G. Falquet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AC6EA93A-D8DC-5240-9ECA-7249C638F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i="0">
          <a:solidFill>
            <a:srgbClr val="0000FF"/>
          </a:solidFill>
          <a:latin typeface="CMU Concrete Roman"/>
          <a:ea typeface="+mj-ea"/>
          <a:cs typeface="CMU Concrete Roman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Char char="•"/>
        <a:defRPr sz="2000" b="0" i="0">
          <a:solidFill>
            <a:schemeClr val="tx1"/>
          </a:solidFill>
          <a:latin typeface="Avenir Medium"/>
          <a:ea typeface="+mn-ea"/>
          <a:cs typeface="Avenir Medium"/>
        </a:defRPr>
      </a:lvl1pPr>
      <a:lvl2pPr marL="7572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Avenir Medium"/>
          <a:ea typeface="+mn-ea"/>
          <a:cs typeface="Avenir Medium"/>
        </a:defRPr>
      </a:lvl2pPr>
      <a:lvl3pPr marL="1176338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Avenir Medium"/>
          <a:ea typeface="+mn-ea"/>
          <a:cs typeface="Avenir Medium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Avenir Medium"/>
          <a:ea typeface="+mn-ea"/>
          <a:cs typeface="Avenir Medium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Avenir Medium"/>
          <a:ea typeface="+mn-ea"/>
          <a:cs typeface="Avenir Medium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 Introduction to Description Logics</a:t>
            </a:r>
            <a:br>
              <a:rPr lang="en-US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br>
              <a:rPr lang="en-US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en-US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1. Syntax and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G. Falquet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6213-B4C4-4C5C-8EAE-01416D175C4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6C2F3F-7285-5E8B-61ED-B701AD2B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5C29-B068-8D40-84F0-9B573A87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BD42-B640-B943-BF0F-6DB596B0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If	</a:t>
            </a:r>
          </a:p>
          <a:p>
            <a:pPr lvl="1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∆</a:t>
            </a:r>
            <a:r>
              <a:rPr lang="en-US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= {a, b, c, d, e, f}</a:t>
            </a:r>
          </a:p>
          <a:p>
            <a:pPr lvl="1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I(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Human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 = {a, b, c, d, e}</a:t>
            </a:r>
          </a:p>
          <a:p>
            <a:pPr lvl="1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I(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 = {k, l, m}</a:t>
            </a:r>
          </a:p>
          <a:p>
            <a:pPr lvl="1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I(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 = {(a, b), (a, c), (c, d), (b, e), (b, f), (k, m)} 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what are the interpretations of</a:t>
            </a: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∀.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hasParent.Cat</a:t>
            </a: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∃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.⊤ </a:t>
            </a:r>
            <a:r>
              <a:rPr lang="en-US" dirty="0"/>
              <a:t>⊓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∀.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hasParent.Cat</a:t>
            </a: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∃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.(∃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hasParent.Human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∃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.(∀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.⊥)</a:t>
            </a:r>
          </a:p>
          <a:p>
            <a:pPr lvl="1"/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8DC2-FE65-1047-9E6D-5EB21E23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DF341-A202-AD44-B13E-8DCFC3CE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99C1DE-AA0A-3EBE-6E61-FC7F8F6B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More class constructors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𝒜ℒ𝒞𝒪𝒬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/>
                  <a:t>Number restrictions on properties</a:t>
                </a:r>
              </a:p>
              <a:p>
                <a:pPr>
                  <a:buNone/>
                </a:pPr>
                <a:endParaRPr lang="en-US" dirty="0"/>
              </a:p>
              <a:p>
                <a:pPr algn="ctr">
                  <a:buNone/>
                </a:pPr>
                <a:r>
                  <a:rPr lang="en-US" b="1" dirty="0"/>
                  <a:t>≥ n R.C</a:t>
                </a:r>
              </a:p>
              <a:p>
                <a:pPr>
                  <a:buNone/>
                </a:pPr>
                <a:r>
                  <a:rPr lang="en-US" dirty="0">
                    <a:latin typeface="CMU Serif Roman"/>
                    <a:cs typeface="CMU Serif Roman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 ∈ ∆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 :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MU Serif Roman"/>
                      </a:rPr>
                      <m:t>#{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MU Serif Roman"/>
                      </a:rPr>
                      <m:t>𝑦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MU Serif Roman"/>
                      </a:rPr>
                      <m:t>| 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 ∈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)} ≥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}</m:t>
                    </m:r>
                  </m:oMath>
                </a14:m>
                <a:endParaRPr lang="en-US" dirty="0">
                  <a:latin typeface="CMU Serif Roman"/>
                  <a:cs typeface="CMU Serif Roman"/>
                </a:endParaRPr>
              </a:p>
              <a:p>
                <a:pPr>
                  <a:buNone/>
                </a:pPr>
                <a:endParaRPr lang="en-US" dirty="0"/>
              </a:p>
              <a:p>
                <a:pPr algn="ctr">
                  <a:buNone/>
                </a:pPr>
                <a:r>
                  <a:rPr lang="en-US" b="1" dirty="0"/>
                  <a:t>≤ n R.C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 ∈ ∆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 :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MU Serif Roman"/>
                      </a:rPr>
                      <m:t>#{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MU Serif Roman"/>
                      </a:rPr>
                      <m:t>𝑦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MU Serif Roman"/>
                      </a:rPr>
                      <m:t>| 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 ∈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)} ≤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}</m:t>
                    </m:r>
                  </m:oMath>
                </a14:m>
                <a:endParaRPr lang="en-US" dirty="0">
                  <a:latin typeface="CMU Serif Roman"/>
                  <a:cs typeface="CMU Serif Roman"/>
                </a:endParaRPr>
              </a:p>
              <a:p>
                <a:pPr lvl="1">
                  <a:buNone/>
                </a:pPr>
                <a:endParaRPr lang="en-US" dirty="0">
                  <a:latin typeface="CMU Serif Roman"/>
                  <a:cs typeface="CMU Serif Roman"/>
                </a:endParaRPr>
              </a:p>
              <a:p>
                <a:pPr algn="ctr">
                  <a:buNone/>
                </a:pPr>
                <a:r>
                  <a:rPr lang="en-US" dirty="0"/>
                  <a:t>= n R.C ↔︎ ≥ n R.C and ≤ n R.C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Enumeration of individuals</a:t>
                </a:r>
              </a:p>
              <a:p>
                <a:pPr algn="ctr">
                  <a:buNone/>
                </a:pPr>
                <a:r>
                  <a:rPr lang="en-US" b="1" dirty="0"/>
                  <a:t>{</a:t>
                </a:r>
                <a:r>
                  <a:rPr lang="en-US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US" b="1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  <a:r>
                  <a:rPr lang="en-US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i</a:t>
                </a:r>
                <a:r>
                  <a:rPr lang="en-US" b="1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..., i</a:t>
                </a:r>
                <a:r>
                  <a:rPr lang="en-US" b="1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n</a:t>
                </a:r>
                <a:r>
                  <a:rPr lang="en-US" b="1" dirty="0"/>
                  <a:t>}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 ∈ ∆ :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𝑖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𝑜𝑟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𝑖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𝑜𝑟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…,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𝑜𝑟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𝑖𝑛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6" t="-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64E58-4987-BE00-AC3E-2D2CEFE0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Vocabulary: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class names, property names, individual names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Terminological axioms (</a:t>
            </a:r>
            <a:r>
              <a:rPr lang="en-US" dirty="0" err="1">
                <a:solidFill>
                  <a:srgbClr val="0070C0"/>
                </a:solidFill>
              </a:rPr>
              <a:t>TBox</a:t>
            </a:r>
            <a:r>
              <a:rPr lang="en-US" dirty="0">
                <a:solidFill>
                  <a:srgbClr val="0070C0"/>
                </a:solidFill>
              </a:rPr>
              <a:t>):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provide class definitions and relationships between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Role axioms (</a:t>
            </a:r>
            <a:r>
              <a:rPr lang="en-US" dirty="0" err="1">
                <a:solidFill>
                  <a:srgbClr val="0070C0"/>
                </a:solidFill>
              </a:rPr>
              <a:t>RBox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/>
              <a:t>about roles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Assertional</a:t>
            </a:r>
            <a:r>
              <a:rPr lang="en-US" dirty="0">
                <a:solidFill>
                  <a:srgbClr val="0070C0"/>
                </a:solidFill>
              </a:rPr>
              <a:t> axioms (</a:t>
            </a:r>
            <a:r>
              <a:rPr lang="en-US" dirty="0" err="1">
                <a:solidFill>
                  <a:srgbClr val="0070C0"/>
                </a:solidFill>
              </a:rPr>
              <a:t>ABox</a:t>
            </a:r>
            <a:r>
              <a:rPr lang="en-US" dirty="0">
                <a:solidFill>
                  <a:srgbClr val="0070C0"/>
                </a:solidFill>
              </a:rPr>
              <a:t>):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about individuals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1404A-288A-2D9D-E5DD-44073EFF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Terminological Axioms (</a:t>
            </a:r>
            <a:r>
              <a:rPr lang="en-US" dirty="0" err="1"/>
              <a:t>TBox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/>
                  <a:t>Axioms of the form</a:t>
                </a:r>
              </a:p>
              <a:p>
                <a:pPr algn="ctr">
                  <a:buNone/>
                </a:pPr>
                <a:r>
                  <a:rPr lang="en-US" i="1" dirty="0">
                    <a:latin typeface="CMU Serif Roman"/>
                    <a:cs typeface="CMU Serif Roman"/>
                  </a:rPr>
                  <a:t>C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MU Serif Roman"/>
                    <a:cs typeface="CMU Serif Roman"/>
                  </a:rPr>
                  <a:t>⊑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i="1" dirty="0">
                    <a:latin typeface="CMU Serif Roman"/>
                    <a:cs typeface="CMU Serif Roman"/>
                  </a:rPr>
                  <a:t>D</a:t>
                </a:r>
              </a:p>
              <a:p>
                <a:pPr algn="ctr">
                  <a:buNone/>
                </a:pPr>
                <a:r>
                  <a:rPr lang="en-US" i="1" dirty="0">
                    <a:latin typeface="CMU Serif Roman"/>
                    <a:cs typeface="CMU Serif Roman"/>
                  </a:rPr>
                  <a:t>C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MU Serif Roman"/>
                    <a:cs typeface="CMU Serif Roman"/>
                  </a:rPr>
                  <a:t>≣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i="1" dirty="0">
                    <a:latin typeface="CMU Serif Roman"/>
                    <a:cs typeface="CMU Serif Roman"/>
                  </a:rPr>
                  <a:t>D</a:t>
                </a:r>
              </a:p>
              <a:p>
                <a:pPr algn="ctr">
                  <a:buNone/>
                </a:pPr>
                <a:r>
                  <a:rPr lang="en-US" i="1" dirty="0">
                    <a:latin typeface="CMU Serif Roman"/>
                    <a:cs typeface="CMU Serif Roman"/>
                  </a:rPr>
                  <a:t>C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MU Serif Roman"/>
                    <a:cs typeface="CMU Serif Roman"/>
                  </a:rPr>
                  <a:t>disjoint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i="1" dirty="0">
                    <a:latin typeface="CMU Serif Roman"/>
                    <a:cs typeface="CMU Serif Roman"/>
                  </a:rPr>
                  <a:t>D</a:t>
                </a: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latin typeface="CMU Serif Roman"/>
                  <a:cs typeface="CMU Serif Roman"/>
                </a:endParaRPr>
              </a:p>
              <a:p>
                <a:pPr marL="0" indent="0">
                  <a:buNone/>
                </a:pPr>
                <a:r>
                  <a:rPr lang="en-US" dirty="0"/>
                  <a:t>Axiom satisfaction by an interpretation</a:t>
                </a:r>
                <a:r>
                  <a:rPr lang="en-US" dirty="0">
                    <a:latin typeface="CMU Serif Roman"/>
                    <a:cs typeface="CMU Serif Roman"/>
                  </a:rPr>
                  <a:t> I </a:t>
                </a:r>
                <a:r>
                  <a:rPr lang="en-US" dirty="0"/>
                  <a:t>(notation: </a:t>
                </a:r>
                <a:r>
                  <a:rPr lang="en-US" dirty="0">
                    <a:latin typeface="CMU Serif Roman"/>
                    <a:cs typeface="CMU Serif Roman"/>
                  </a:rPr>
                  <a:t>I ⊨ Axiom)</a:t>
                </a:r>
              </a:p>
              <a:p>
                <a:pPr marL="0" indent="0">
                  <a:buNone/>
                </a:pPr>
                <a:endParaRPr lang="en-US" dirty="0">
                  <a:latin typeface="CMU Serif Roman"/>
                  <a:cs typeface="CMU Serif Roman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CMU Serif Roman"/>
                    <a:cs typeface="CMU Serif Roman"/>
                  </a:rPr>
                  <a:t>I ⊨ </a:t>
                </a:r>
                <a:r>
                  <a:rPr lang="en-US" i="1" dirty="0">
                    <a:latin typeface="CMU Serif Roman"/>
                    <a:cs typeface="CMU Serif Roman"/>
                  </a:rPr>
                  <a:t>C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MU Serif Roman"/>
                    <a:cs typeface="CMU Serif Roman"/>
                  </a:rPr>
                  <a:t>⊑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i="1" dirty="0">
                    <a:latin typeface="CMU Serif Roman"/>
                    <a:cs typeface="CMU Serif Roman"/>
                  </a:rPr>
                  <a:t>D</a:t>
                </a:r>
                <a:r>
                  <a:rPr lang="en-US" dirty="0"/>
                  <a:t>  if and only if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fr-CH" b="0" i="1" smtClean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fr-CH" b="0" i="1" smtClean="0">
                        <a:latin typeface="Cambria Math" panose="02040503050406030204" pitchFamily="18" charset="0"/>
                        <a:cs typeface="CMU Serif Roman"/>
                      </a:rPr>
                      <m:t>𝐶</m:t>
                    </m:r>
                    <m:r>
                      <a:rPr lang="fr-CH" b="0" i="1" smtClean="0">
                        <a:latin typeface="Cambria Math" panose="02040503050406030204" pitchFamily="18" charset="0"/>
                        <a:cs typeface="CMU Serif Roman"/>
                      </a:rPr>
                      <m:t>)⊆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𝐷</m:t>
                    </m:r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)</m:t>
                    </m:r>
                  </m:oMath>
                </a14:m>
                <a:endParaRPr lang="en-US" dirty="0">
                  <a:latin typeface="CMU Serif Roman"/>
                  <a:cs typeface="CMU Serif Roman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CMU Serif Roman"/>
                    <a:cs typeface="CMU Serif Roman"/>
                  </a:rPr>
                  <a:t>I ⊨ </a:t>
                </a:r>
                <a:r>
                  <a:rPr lang="en-US" i="1" dirty="0">
                    <a:latin typeface="CMU Serif Roman"/>
                    <a:cs typeface="CMU Serif Roman"/>
                  </a:rPr>
                  <a:t>C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MU Serif Roman"/>
                    <a:cs typeface="CMU Serif Roman"/>
                  </a:rPr>
                  <a:t>≣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i="1" dirty="0">
                    <a:latin typeface="CMU Serif Roman"/>
                    <a:cs typeface="CMU Serif Roman"/>
                  </a:rPr>
                  <a:t>D</a:t>
                </a:r>
                <a:r>
                  <a:rPr lang="en-US" dirty="0"/>
                  <a:t>  if and only if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  <a:cs typeface="CMU Serif Roman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  <a:cs typeface="CMU Serif Roman"/>
                          </a:rPr>
                          <m:t>𝐶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  <a:cs typeface="CMU Serif Roman"/>
                      </a:rPr>
                      <m:t>=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𝐷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)</m:t>
                    </m:r>
                  </m:oMath>
                </a14:m>
                <a:endParaRPr lang="en-US" dirty="0">
                  <a:latin typeface="CMU Serif Roman"/>
                  <a:cs typeface="CMU Serif Roman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CMU Serif Roman"/>
                    <a:cs typeface="CMU Serif Roman"/>
                  </a:rPr>
                  <a:t>I ⊨ </a:t>
                </a:r>
                <a:r>
                  <a:rPr lang="en-US" i="1" dirty="0">
                    <a:latin typeface="CMU Serif Roman"/>
                    <a:cs typeface="CMU Serif Roman"/>
                  </a:rPr>
                  <a:t>C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MU Serif Roman"/>
                    <a:cs typeface="CMU Serif Roman"/>
                  </a:rPr>
                  <a:t>disjoint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i="1" dirty="0">
                    <a:latin typeface="CMU Serif Roman"/>
                    <a:cs typeface="CMU Serif Roman"/>
                  </a:rPr>
                  <a:t>D</a:t>
                </a:r>
                <a:r>
                  <a:rPr lang="en-US" dirty="0"/>
                  <a:t>  if and only if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fr-CH" i="1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fr-CH" i="1">
                        <a:latin typeface="Cambria Math" panose="02040503050406030204" pitchFamily="18" charset="0"/>
                        <a:cs typeface="CMU Serif Roman"/>
                      </a:rPr>
                      <m:t>𝐶</m:t>
                    </m:r>
                    <m:r>
                      <a:rPr lang="fr-CH" i="1">
                        <a:latin typeface="Cambria Math" panose="02040503050406030204" pitchFamily="18" charset="0"/>
                        <a:cs typeface="CMU Serif Roman"/>
                      </a:rPr>
                      <m:t>)∩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𝐷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/>
                      </a:rPr>
                      <m:t>)≠Ø</m:t>
                    </m:r>
                  </m:oMath>
                </a14:m>
                <a:endParaRPr lang="en-US" dirty="0">
                  <a:latin typeface="CMU Serif Roman"/>
                  <a:cs typeface="CMU Serif Roman"/>
                </a:endParaRPr>
              </a:p>
              <a:p>
                <a:pPr marL="0" indent="0" algn="ctr">
                  <a:buNone/>
                </a:pPr>
                <a:endParaRPr lang="en-US" dirty="0">
                  <a:latin typeface="CMU Serif Roman"/>
                  <a:cs typeface="CMU Serif Roman"/>
                </a:endParaRPr>
              </a:p>
              <a:p>
                <a:pPr marL="0" indent="0" algn="ctr">
                  <a:buNone/>
                </a:pPr>
                <a:endParaRPr lang="en-US" dirty="0">
                  <a:latin typeface="CMU Serif Roman"/>
                  <a:cs typeface="CMU Serif Roman"/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6" t="-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B0A6B-DF20-C497-68D0-1D433DBE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E518-03FF-7F48-A29F-72DE4C40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3AEC-CA04-6641-8FCF-26AD72DA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an interpretation </a:t>
            </a:r>
            <a:r>
              <a:rPr lang="en-US" dirty="0">
                <a:latin typeface="CMU SERIF UPRIGHT" panose="02000603000000000000" pitchFamily="2" charset="0"/>
                <a:ea typeface="CMU SERIF UPRIGHT" panose="02000603000000000000" pitchFamily="2" charset="0"/>
                <a:cs typeface="CMU SERIF UPRIGHT" panose="02000603000000000000" pitchFamily="2" charset="0"/>
              </a:rPr>
              <a:t>I</a:t>
            </a:r>
            <a:r>
              <a:rPr lang="en-US" dirty="0"/>
              <a:t> of the vocabulary </a:t>
            </a: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Cat, Mammal, Human  (</a:t>
            </a:r>
            <a:r>
              <a:rPr lang="en-US" dirty="0"/>
              <a:t>concept names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), </a:t>
            </a:r>
          </a:p>
          <a:p>
            <a:pPr lvl="1"/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(</a:t>
            </a:r>
            <a:r>
              <a:rPr lang="en-US" dirty="0"/>
              <a:t>role names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),</a:t>
            </a:r>
          </a:p>
          <a:p>
            <a:pPr lvl="1"/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felix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 bob,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alice</a:t>
            </a:r>
            <a:r>
              <a:rPr lang="en-US" dirty="0"/>
              <a:t> (individual names) 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that has </a:t>
            </a:r>
            <a:r>
              <a:rPr lang="en-US" dirty="0">
                <a:latin typeface="CMU Serif Roman"/>
                <a:cs typeface="CMU Serif Roman"/>
              </a:rPr>
              <a:t>∆</a:t>
            </a:r>
            <a:r>
              <a:rPr lang="en-US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dirty="0">
                <a:latin typeface="CMU Serif Roman"/>
                <a:cs typeface="CMU Serif Roman"/>
              </a:rPr>
              <a:t>={a, b, c, d, e, f}</a:t>
            </a:r>
            <a:r>
              <a:rPr lang="en-US" dirty="0"/>
              <a:t> and satisfies the axioms</a:t>
            </a: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 ⊑ Mammal </a:t>
            </a: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Human ⊑ Mammal</a:t>
            </a: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Human ⊑ ∀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hasParent.Human</a:t>
            </a: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{bob,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alice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 ⊑ Human</a:t>
            </a: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{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felix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 ⊑ Cat</a:t>
            </a: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 ⊑ ∃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hasParent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.⊤</a:t>
            </a: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⊤ ⊑ Mammal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E71D7-5B84-CB42-BE4D-50F4283E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CEF61-E8B4-CA4C-8C56-76B4996A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F12EBB-36AB-6D3C-933D-CDC810B9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2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on roles (</a:t>
            </a:r>
            <a:r>
              <a:rPr lang="en-US" dirty="0" err="1"/>
              <a:t>RBox</a:t>
            </a:r>
            <a:r>
              <a:rPr lang="en-US" dirty="0"/>
              <a:t>) (</a:t>
            </a:r>
            <a:r>
              <a:rPr lang="en-GB" i="1" dirty="0"/>
              <a:t>ALCHOQ)</a:t>
            </a:r>
            <a:r>
              <a:rPr lang="en-GB" baseline="-25000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⊑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/>
              <a:t>is linked to </a:t>
            </a:r>
            <a:r>
              <a:rPr lang="en-US" dirty="0" err="1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through P</a:t>
            </a:r>
          </a:p>
          <a:p>
            <a:pPr>
              <a:buNone/>
            </a:pPr>
            <a:r>
              <a:rPr lang="en-US" dirty="0"/>
              <a:t>then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/>
              <a:t>is linked to </a:t>
            </a:r>
            <a:r>
              <a:rPr lang="en-US" dirty="0">
                <a:solidFill>
                  <a:srgbClr val="0000FF"/>
                </a:solidFill>
              </a:rPr>
              <a:t>b </a:t>
            </a:r>
            <a:r>
              <a:rPr lang="en-US" dirty="0"/>
              <a:t>through R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latin typeface="CMU Serif Roman"/>
                <a:cs typeface="CMU Serif Roman"/>
              </a:rPr>
              <a:t>I ⊨ </a:t>
            </a:r>
            <a:r>
              <a:rPr lang="en-US" i="1" dirty="0">
                <a:latin typeface="CMU Serif Roman"/>
                <a:cs typeface="CMU Serif Roman"/>
              </a:rPr>
              <a:t>P</a:t>
            </a:r>
            <a:r>
              <a:rPr lang="en-US" dirty="0">
                <a:latin typeface="CMU Serif Roman"/>
                <a:cs typeface="CMU Serif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MU Serif Roman"/>
                <a:cs typeface="CMU Serif Roman"/>
              </a:rPr>
              <a:t>⊑</a:t>
            </a:r>
            <a:r>
              <a:rPr lang="en-US" dirty="0">
                <a:latin typeface="CMU Serif Roman"/>
                <a:cs typeface="CMU Serif Roman"/>
              </a:rPr>
              <a:t> </a:t>
            </a:r>
            <a:r>
              <a:rPr lang="en-US" i="1" dirty="0">
                <a:latin typeface="CMU Serif Roman"/>
                <a:cs typeface="CMU Serif Roman"/>
              </a:rPr>
              <a:t>R</a:t>
            </a:r>
            <a:r>
              <a:rPr lang="en-US" dirty="0"/>
              <a:t>  if and only if</a:t>
            </a:r>
            <a:r>
              <a:rPr lang="en-US" dirty="0">
                <a:latin typeface="CMU Serif Roman"/>
                <a:cs typeface="CMU Serif Roman"/>
              </a:rPr>
              <a:t> I(</a:t>
            </a:r>
            <a:r>
              <a:rPr lang="en-US" i="1" dirty="0">
                <a:latin typeface="CMU Serif Roman"/>
                <a:cs typeface="CMU Serif Roman"/>
              </a:rPr>
              <a:t>P</a:t>
            </a:r>
            <a:r>
              <a:rPr lang="en-US" dirty="0">
                <a:latin typeface="CMU Serif Roman"/>
                <a:cs typeface="CMU Serif Roman"/>
              </a:rPr>
              <a:t>) ⊆ I(</a:t>
            </a:r>
            <a:r>
              <a:rPr lang="en-US" i="1" dirty="0">
                <a:latin typeface="CMU Serif Roman"/>
                <a:cs typeface="CMU Serif Roman"/>
              </a:rPr>
              <a:t>R</a:t>
            </a:r>
            <a:r>
              <a:rPr lang="en-US" dirty="0">
                <a:latin typeface="CMU Serif Roman"/>
                <a:cs typeface="CMU Serif Roman"/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Examples</a:t>
            </a:r>
          </a:p>
          <a:p>
            <a:pPr lvl="1"/>
            <a:r>
              <a:rPr lang="en-US" dirty="0"/>
              <a:t>mother  </a:t>
            </a:r>
            <a:r>
              <a:rPr lang="en-US" dirty="0">
                <a:solidFill>
                  <a:srgbClr val="FF0000"/>
                </a:solidFill>
              </a:rPr>
              <a:t>⊑ </a:t>
            </a:r>
            <a:r>
              <a:rPr lang="en-US" dirty="0"/>
              <a:t>parent</a:t>
            </a:r>
          </a:p>
          <a:p>
            <a:pPr lvl="1"/>
            <a:r>
              <a:rPr lang="en-US" dirty="0" err="1"/>
              <a:t>primaryFunction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⊑  </a:t>
            </a:r>
            <a:r>
              <a:rPr lang="en-US" dirty="0"/>
              <a:t>function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D69956-50FF-F3D6-7C2B-0D925F69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on roles: property chains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18566" cy="4572000"/>
          </a:xfrm>
        </p:spPr>
        <p:txBody>
          <a:bodyPr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n-U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⚬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n-U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⚬ ... ⚬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n-US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⊑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/>
              <a:t>is linked to </a:t>
            </a:r>
            <a:r>
              <a:rPr lang="en-US" dirty="0">
                <a:solidFill>
                  <a:srgbClr val="0000FF"/>
                </a:solidFill>
              </a:rPr>
              <a:t>b </a:t>
            </a:r>
            <a:r>
              <a:rPr lang="en-US" dirty="0"/>
              <a:t>through a property chain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n-U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⚬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n-U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⚬ ... ⚬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n-US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then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/>
              <a:t>is linked to </a:t>
            </a:r>
            <a:r>
              <a:rPr lang="en-US" dirty="0">
                <a:solidFill>
                  <a:srgbClr val="0000FF"/>
                </a:solidFill>
              </a:rPr>
              <a:t>b </a:t>
            </a:r>
            <a:r>
              <a:rPr lang="en-US" dirty="0"/>
              <a:t>through P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latin typeface="CMU Serif Roman"/>
                <a:cs typeface="CMU Serif Roman"/>
              </a:rPr>
              <a:t>I ⊨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n-U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⚬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n-U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⚬ ... ⚬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n-US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⊑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</a:p>
          <a:p>
            <a:pPr algn="ctr">
              <a:buNone/>
            </a:pPr>
            <a:r>
              <a:rPr lang="en-US" dirty="0"/>
              <a:t> if and only if</a:t>
            </a:r>
            <a:r>
              <a:rPr lang="en-US" dirty="0">
                <a:latin typeface="CMU Serif Roman"/>
                <a:cs typeface="CMU Serif Roman"/>
              </a:rPr>
              <a:t> </a:t>
            </a:r>
          </a:p>
          <a:p>
            <a:pPr algn="ctr">
              <a:buNone/>
            </a:pPr>
            <a:r>
              <a:rPr lang="en-US" dirty="0">
                <a:latin typeface="CMU Serif Roman"/>
                <a:cs typeface="CMU Serif Roman"/>
              </a:rPr>
              <a:t>∀</a:t>
            </a:r>
            <a:r>
              <a:rPr lang="en-US" i="1" dirty="0">
                <a:latin typeface="CMU Serif Roman"/>
                <a:cs typeface="CMU Serif Roman"/>
              </a:rPr>
              <a:t>y</a:t>
            </a:r>
            <a:r>
              <a:rPr lang="en-US" baseline="-25000" dirty="0">
                <a:latin typeface="CMU Serif Roman"/>
                <a:cs typeface="CMU Serif Roman"/>
              </a:rPr>
              <a:t>0</a:t>
            </a:r>
            <a:r>
              <a:rPr lang="en-US" dirty="0">
                <a:latin typeface="CMU Serif Roman"/>
                <a:cs typeface="CMU Serif Roman"/>
              </a:rPr>
              <a:t>, </a:t>
            </a:r>
            <a:r>
              <a:rPr lang="en-US" i="1" dirty="0">
                <a:latin typeface="CMU Serif Roman"/>
                <a:cs typeface="CMU Serif Roman"/>
              </a:rPr>
              <a:t>y</a:t>
            </a:r>
            <a:r>
              <a:rPr lang="en-US" baseline="-25000" dirty="0">
                <a:latin typeface="CMU Serif Roman"/>
                <a:cs typeface="CMU Serif Roman"/>
              </a:rPr>
              <a:t>1</a:t>
            </a:r>
            <a:r>
              <a:rPr lang="en-US" dirty="0">
                <a:latin typeface="CMU Serif Roman"/>
                <a:cs typeface="CMU Serif Roman"/>
              </a:rPr>
              <a:t>, ...</a:t>
            </a:r>
            <a:r>
              <a:rPr lang="en-US" i="1" dirty="0" err="1">
                <a:latin typeface="CMU Serif Roman"/>
                <a:cs typeface="CMU Serif Roman"/>
              </a:rPr>
              <a:t>y</a:t>
            </a:r>
            <a:r>
              <a:rPr lang="en-US" i="1" baseline="-25000" dirty="0" err="1">
                <a:latin typeface="CMU Serif Roman"/>
                <a:cs typeface="CMU Serif Roman"/>
              </a:rPr>
              <a:t>n</a:t>
            </a:r>
            <a:r>
              <a:rPr lang="en-US" dirty="0">
                <a:latin typeface="CMU Serif Roman"/>
                <a:cs typeface="CMU Serif Roman"/>
              </a:rPr>
              <a:t> : (y</a:t>
            </a:r>
            <a:r>
              <a:rPr lang="en-US" baseline="-25000" dirty="0">
                <a:latin typeface="CMU Serif Roman"/>
                <a:cs typeface="CMU Serif Roman"/>
              </a:rPr>
              <a:t>0</a:t>
            </a:r>
            <a:r>
              <a:rPr lang="en-US" dirty="0">
                <a:latin typeface="CMU Serif Roman"/>
                <a:cs typeface="CMU Serif Roman"/>
              </a:rPr>
              <a:t>, y</a:t>
            </a:r>
            <a:r>
              <a:rPr lang="en-US" baseline="-25000" dirty="0">
                <a:latin typeface="CMU Serif Roman"/>
                <a:cs typeface="CMU Serif Roman"/>
              </a:rPr>
              <a:t>1</a:t>
            </a:r>
            <a:r>
              <a:rPr lang="en-US" dirty="0">
                <a:latin typeface="CMU Serif Roman"/>
                <a:cs typeface="CMU Serif Roman"/>
              </a:rPr>
              <a:t>) ∈ I(</a:t>
            </a:r>
            <a:r>
              <a:rPr lang="en-US" i="1" dirty="0">
                <a:latin typeface="CMU Serif Roman"/>
                <a:cs typeface="CMU Serif Roman"/>
              </a:rPr>
              <a:t>R</a:t>
            </a:r>
            <a:r>
              <a:rPr lang="en-US" baseline="-25000" dirty="0">
                <a:latin typeface="CMU Serif Roman"/>
                <a:cs typeface="CMU Serif Roman"/>
              </a:rPr>
              <a:t>1</a:t>
            </a:r>
            <a:r>
              <a:rPr lang="en-US" dirty="0">
                <a:latin typeface="CMU Serif Roman"/>
                <a:cs typeface="CMU Serif Roman"/>
              </a:rPr>
              <a:t>), ..., (</a:t>
            </a:r>
            <a:r>
              <a:rPr lang="en-US" i="1" dirty="0">
                <a:latin typeface="CMU Serif Roman"/>
                <a:cs typeface="CMU Serif Roman"/>
              </a:rPr>
              <a:t>y</a:t>
            </a:r>
            <a:r>
              <a:rPr lang="en-US" i="1" baseline="-25000" dirty="0">
                <a:latin typeface="CMU Serif Roman"/>
                <a:cs typeface="CMU Serif Roman"/>
              </a:rPr>
              <a:t>n</a:t>
            </a:r>
            <a:r>
              <a:rPr lang="en-US" baseline="-25000" dirty="0">
                <a:latin typeface="CMU Serif Roman"/>
                <a:cs typeface="CMU Serif Roman"/>
              </a:rPr>
              <a:t>-1</a:t>
            </a:r>
            <a:r>
              <a:rPr lang="en-US" dirty="0">
                <a:latin typeface="CMU Serif Roman"/>
                <a:cs typeface="CMU Serif Roman"/>
              </a:rPr>
              <a:t>, </a:t>
            </a:r>
            <a:r>
              <a:rPr lang="en-US" i="1" dirty="0" err="1">
                <a:latin typeface="CMU Serif Roman"/>
                <a:cs typeface="CMU Serif Roman"/>
              </a:rPr>
              <a:t>y</a:t>
            </a:r>
            <a:r>
              <a:rPr lang="en-US" i="1" baseline="-25000" dirty="0" err="1">
                <a:latin typeface="CMU Serif Roman"/>
                <a:cs typeface="CMU Serif Roman"/>
              </a:rPr>
              <a:t>n</a:t>
            </a:r>
            <a:r>
              <a:rPr lang="en-US" dirty="0">
                <a:latin typeface="CMU Serif Roman"/>
                <a:cs typeface="CMU Serif Roman"/>
              </a:rPr>
              <a:t>) ∈ I(</a:t>
            </a:r>
            <a:r>
              <a:rPr lang="en-US" i="1" dirty="0">
                <a:latin typeface="CMU Serif Roman"/>
                <a:cs typeface="CMU Serif Roman"/>
              </a:rPr>
              <a:t>R</a:t>
            </a:r>
            <a:r>
              <a:rPr lang="en-US" i="1" baseline="-25000" dirty="0">
                <a:latin typeface="CMU Serif Roman"/>
                <a:cs typeface="CMU Serif Roman"/>
              </a:rPr>
              <a:t>n</a:t>
            </a:r>
            <a:r>
              <a:rPr lang="en-US" dirty="0">
                <a:latin typeface="CMU Serif Roman"/>
                <a:cs typeface="CMU Serif Roman"/>
              </a:rPr>
              <a:t>) → (</a:t>
            </a:r>
            <a:r>
              <a:rPr lang="en-US" i="1" dirty="0">
                <a:latin typeface="CMU Serif Roman"/>
                <a:cs typeface="CMU Serif Roman"/>
              </a:rPr>
              <a:t>y</a:t>
            </a:r>
            <a:r>
              <a:rPr lang="en-US" baseline="-25000" dirty="0">
                <a:latin typeface="CMU Serif Roman"/>
                <a:cs typeface="CMU Serif Roman"/>
              </a:rPr>
              <a:t>0</a:t>
            </a:r>
            <a:r>
              <a:rPr lang="en-US" dirty="0">
                <a:latin typeface="CMU Serif Roman"/>
                <a:cs typeface="CMU Serif Roman"/>
              </a:rPr>
              <a:t>, </a:t>
            </a:r>
            <a:r>
              <a:rPr lang="en-US" i="1" dirty="0" err="1">
                <a:latin typeface="CMU Serif Roman"/>
                <a:cs typeface="CMU Serif Roman"/>
              </a:rPr>
              <a:t>y</a:t>
            </a:r>
            <a:r>
              <a:rPr lang="en-US" i="1" baseline="-25000" dirty="0" err="1">
                <a:latin typeface="CMU Serif Roman"/>
                <a:cs typeface="CMU Serif Roman"/>
              </a:rPr>
              <a:t>n</a:t>
            </a:r>
            <a:r>
              <a:rPr lang="en-US" dirty="0">
                <a:latin typeface="CMU Serif Roman"/>
                <a:cs typeface="CMU Serif Roman"/>
              </a:rPr>
              <a:t>) ∈ I(</a:t>
            </a:r>
            <a:r>
              <a:rPr lang="en-US" i="1" dirty="0">
                <a:latin typeface="CMU Serif Roman"/>
                <a:cs typeface="CMU Serif Roman"/>
              </a:rPr>
              <a:t>P</a:t>
            </a:r>
            <a:r>
              <a:rPr lang="en-US" dirty="0">
                <a:latin typeface="CMU Serif Roman"/>
                <a:cs typeface="CMU Serif Roman"/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parent o parent  </a:t>
            </a:r>
            <a:r>
              <a:rPr lang="en-US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⊑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grandParent</a:t>
            </a: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vl="1"/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parent o parent o child o child  </a:t>
            </a:r>
            <a:r>
              <a:rPr lang="en-US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⊑ 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cousinOrSiblingOrSelf</a:t>
            </a: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5AD762-E9CE-A327-AF3B-EEAC1B6C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1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axioms on roles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>
                    <a:solidFill>
                      <a:srgbClr val="B200B7"/>
                    </a:solidFill>
                  </a:rPr>
                  <a:t>functional</a:t>
                </a:r>
                <a:r>
                  <a:rPr lang="en-US" dirty="0"/>
                  <a:t>(R)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>
                  <a:solidFill>
                    <a:srgbClr val="B200B7"/>
                  </a:solidFill>
                </a:endParaRPr>
              </a:p>
              <a:p>
                <a:pPr>
                  <a:buNone/>
                </a:pPr>
                <a:r>
                  <a:rPr lang="en-US" dirty="0">
                    <a:solidFill>
                      <a:srgbClr val="B200B7"/>
                    </a:solidFill>
                  </a:rPr>
                  <a:t>inverse</a:t>
                </a:r>
                <a:r>
                  <a:rPr lang="en-US" dirty="0"/>
                  <a:t>(R, S)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 →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>
                  <a:solidFill>
                    <a:srgbClr val="B200B7"/>
                  </a:solidFill>
                </a:endParaRPr>
              </a:p>
              <a:p>
                <a:pPr>
                  <a:buNone/>
                </a:pPr>
                <a:r>
                  <a:rPr lang="en-US" dirty="0">
                    <a:solidFill>
                      <a:srgbClr val="B200B7"/>
                    </a:solidFill>
                  </a:rPr>
                  <a:t>symmetric</a:t>
                </a:r>
                <a:r>
                  <a:rPr lang="en-US" dirty="0"/>
                  <a:t>(R)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 →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>
                  <a:solidFill>
                    <a:srgbClr val="B200B7"/>
                  </a:solidFill>
                </a:endParaRPr>
              </a:p>
              <a:p>
                <a:pPr>
                  <a:buNone/>
                </a:pPr>
                <a:r>
                  <a:rPr lang="en-US" dirty="0">
                    <a:solidFill>
                      <a:srgbClr val="B200B7"/>
                    </a:solidFill>
                  </a:rPr>
                  <a:t>transitive</a:t>
                </a:r>
                <a:r>
                  <a:rPr lang="en-US" dirty="0"/>
                  <a:t>(R)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→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>
                  <a:solidFill>
                    <a:srgbClr val="B200B7"/>
                  </a:solidFill>
                </a:endParaRPr>
              </a:p>
              <a:p>
                <a:pPr>
                  <a:buNone/>
                </a:pPr>
                <a:r>
                  <a:rPr lang="en-US" dirty="0">
                    <a:solidFill>
                      <a:srgbClr val="B200B7"/>
                    </a:solidFill>
                  </a:rPr>
                  <a:t>reflexive</a:t>
                </a:r>
                <a:r>
                  <a:rPr lang="en-US" dirty="0"/>
                  <a:t>(R)</a:t>
                </a:r>
              </a:p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algn="ctr">
                  <a:buNone/>
                </a:pPr>
                <a:endParaRPr lang="en-US" dirty="0">
                  <a:latin typeface="CMU Serif Roman"/>
                  <a:cs typeface="CMU Serif Roman"/>
                </a:endParaRP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6" t="-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B05E5E-9487-7160-2436-68F1E4F2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functional(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biologicalMother</a:t>
            </a:r>
            <a:r>
              <a:rPr lang="en-US" dirty="0"/>
              <a:t>)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inverse(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mother, child</a:t>
            </a:r>
            <a:r>
              <a:rPr lang="en-US" dirty="0"/>
              <a:t>)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symmetric(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friend</a:t>
            </a:r>
            <a:r>
              <a:rPr lang="en-US" dirty="0"/>
              <a:t>)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transitive(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before</a:t>
            </a:r>
            <a:r>
              <a:rPr lang="en-US" dirty="0"/>
              <a:t>)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reflexive(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knows</a:t>
            </a:r>
            <a:r>
              <a:rPr lang="en-US" dirty="0"/>
              <a:t>)</a:t>
            </a:r>
            <a:endParaRPr lang="en-US" dirty="0">
              <a:latin typeface="CMU Serif Roman"/>
              <a:cs typeface="CMU Serif Roman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F69716-FC00-499B-C1C6-93ADE05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6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on individuals (</a:t>
            </a:r>
            <a:r>
              <a:rPr lang="en-US" dirty="0" err="1"/>
              <a:t>ABox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/>
                  <a:t>Axioms asserting that</a:t>
                </a:r>
              </a:p>
              <a:p>
                <a:pPr lvl="1"/>
                <a:r>
                  <a:rPr lang="en-US" dirty="0"/>
                  <a:t>a named individual belongs to a class</a:t>
                </a:r>
              </a:p>
              <a:p>
                <a:pPr marL="47148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</m:t>
                    </m:r>
                  </m:oMath>
                </a14:m>
                <a:endParaRPr lang="en-US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471488" lvl="1" indent="0">
                  <a:buNone/>
                </a:pPr>
                <a:endParaRPr lang="en-US" dirty="0"/>
              </a:p>
              <a:p>
                <a:pPr marL="471488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 ⊨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MU Serif Roman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</m:t>
                    </m:r>
                  </m:oMath>
                </a14:m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MU Serif Roman"/>
                    <a:cs typeface="CMU Serif Roman"/>
                  </a:rPr>
                  <a:t> </a:t>
                </a:r>
                <a:r>
                  <a:rPr lang="en-US" dirty="0"/>
                  <a:t>if and only if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MU Serif Roman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 ∈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</m:t>
                    </m:r>
                  </m:oMath>
                </a14:m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</a:p>
              <a:p>
                <a:pPr marL="471488" lvl="1" indent="0">
                  <a:buNone/>
                </a:pPr>
                <a:endParaRPr lang="en-US" dirty="0"/>
              </a:p>
              <a:p>
                <a:pPr marL="471488" lvl="1" indent="0">
                  <a:buNone/>
                </a:pPr>
                <a:r>
                  <a:rPr lang="en-US" dirty="0"/>
                  <a:t>		</a:t>
                </a:r>
              </a:p>
              <a:p>
                <a:pPr marL="47148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a named individual is linked to another one through a role</a:t>
                </a:r>
              </a:p>
              <a:p>
                <a:pPr marL="47148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𝑹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</m:t>
                    </m:r>
                  </m:oMath>
                </a14:m>
                <a:endParaRPr lang="en-US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471488" lvl="1" indent="0">
                  <a:buNone/>
                </a:pPr>
                <a:endParaRPr lang="en-US" dirty="0">
                  <a:latin typeface="CMU Serif Roman"/>
                  <a:cs typeface="CMU Serif Roman"/>
                </a:endParaRPr>
              </a:p>
              <a:p>
                <a:pPr marL="471488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 ⊨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MU Serif Roman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</m:t>
                    </m:r>
                  </m:oMath>
                </a14:m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MU Serif Roman"/>
                    <a:cs typeface="CMU Serif Roman"/>
                  </a:rPr>
                  <a:t> </a:t>
                </a:r>
                <a:r>
                  <a:rPr lang="en-US" dirty="0"/>
                  <a:t>if and only if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MU Serif Roman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),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)) ∈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 </m:t>
                    </m:r>
                  </m:oMath>
                </a14:m>
                <a:endParaRPr lang="en-US" dirty="0">
                  <a:latin typeface="CMU Serif Roman"/>
                  <a:cs typeface="CMU Serif Roman"/>
                </a:endParaRPr>
              </a:p>
              <a:p>
                <a:pPr marL="471488" lvl="1" indent="0">
                  <a:buNone/>
                </a:pPr>
                <a:endParaRPr lang="en-US" dirty="0"/>
              </a:p>
              <a:p>
                <a:pPr marL="471488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6" t="-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917BB1-F740-6133-B267-EDBC7E72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Individuals, classes and properties</a:t>
            </a:r>
          </a:p>
          <a:p>
            <a:endParaRPr lang="en-US" dirty="0"/>
          </a:p>
          <a:p>
            <a:r>
              <a:rPr lang="en-US" dirty="0"/>
              <a:t>Class constructors</a:t>
            </a:r>
          </a:p>
          <a:p>
            <a:endParaRPr lang="en-US" dirty="0"/>
          </a:p>
          <a:p>
            <a:r>
              <a:rPr lang="en-US" dirty="0" err="1"/>
              <a:t>Ontologies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Reasoning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394B68-EBB1-164F-7A4B-3F3FF54F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on individuals (</a:t>
            </a:r>
            <a:r>
              <a:rPr lang="en-US" dirty="0" err="1"/>
              <a:t>ABox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/>
                  <a:t>Axioms asserting that</a:t>
                </a:r>
              </a:p>
              <a:p>
                <a:pPr lvl="1"/>
                <a:r>
                  <a:rPr lang="en-US" dirty="0"/>
                  <a:t>two named individuals are different</a:t>
                </a:r>
              </a:p>
              <a:p>
                <a:pPr marL="471488" lvl="1" indent="0">
                  <a:buNone/>
                </a:pPr>
                <a:endParaRPr lang="en-US" dirty="0"/>
              </a:p>
              <a:p>
                <a:pPr marL="57150" indent="0" algn="ctr">
                  <a:buNone/>
                </a:pPr>
                <a:r>
                  <a:rPr lang="en-US" i="1" dirty="0" err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US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dirty="0" err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differentFrom</a:t>
                </a:r>
                <a:r>
                  <a:rPr lang="en-US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j</a:t>
                </a:r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471488" lvl="1" indent="0">
                  <a:buNone/>
                </a:pPr>
                <a:endParaRPr lang="en-US" dirty="0"/>
              </a:p>
              <a:p>
                <a:pPr marL="471488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 ⊨</m:t>
                    </m:r>
                  </m:oMath>
                </a14:m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14:m>
                  <m:oMath xmlns:m="http://schemas.openxmlformats.org/officeDocument/2006/math">
                    <m:r>
                      <a:rPr lang="fr-CH" b="0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𝑖</m:t>
                    </m:r>
                    <m:r>
                      <a:rPr lang="fr-CH" b="0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differentFrom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𝑗</m:t>
                    </m:r>
                  </m:oMath>
                </a14:m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MU Serif Roman"/>
                    <a:cs typeface="CMU Serif Roman"/>
                  </a:rPr>
                  <a:t> </a:t>
                </a:r>
                <a:r>
                  <a:rPr lang="en-US" dirty="0"/>
                  <a:t>if and only if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MU Serif Roman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 ≠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</m:t>
                    </m:r>
                  </m:oMath>
                </a14:m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</a:p>
              <a:p>
                <a:pPr marL="471488" lvl="1" indent="0">
                  <a:buNone/>
                </a:pPr>
                <a:endParaRPr lang="en-US" dirty="0"/>
              </a:p>
              <a:p>
                <a:pPr marL="471488" lvl="1" indent="0">
                  <a:buNone/>
                </a:pPr>
                <a:r>
                  <a:rPr lang="en-US" dirty="0"/>
                  <a:t>		</a:t>
                </a:r>
              </a:p>
              <a:p>
                <a:pPr lvl="1"/>
                <a:r>
                  <a:rPr lang="en-US" dirty="0"/>
                  <a:t>two named individuals are equal</a:t>
                </a:r>
              </a:p>
              <a:p>
                <a:pPr lvl="1"/>
                <a:endParaRPr lang="en-US" dirty="0"/>
              </a:p>
              <a:p>
                <a:pPr marL="57150" indent="0" algn="ctr">
                  <a:buNone/>
                </a:pPr>
                <a:r>
                  <a:rPr lang="en-US" i="1" dirty="0" err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dirty="0" err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sameAs</a:t>
                </a:r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j</a:t>
                </a:r>
              </a:p>
              <a:p>
                <a:pPr marL="471488" lvl="1" indent="0">
                  <a:buNone/>
                </a:pPr>
                <a:endParaRPr lang="en-US" dirty="0">
                  <a:latin typeface="CMU Serif Roman"/>
                  <a:cs typeface="CMU Serif Roman"/>
                </a:endParaRPr>
              </a:p>
              <a:p>
                <a:pPr marL="471488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 ⊨ </m:t>
                    </m:r>
                    <m:r>
                      <a:rPr lang="en-US" i="1" dirty="0" err="1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sameAs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MU Serif Roman"/>
                    <a:cs typeface="CMU Serif Roman"/>
                  </a:rPr>
                  <a:t> </a:t>
                </a:r>
                <a:r>
                  <a:rPr lang="en-US" dirty="0"/>
                  <a:t>if and only if</a:t>
                </a:r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MU Serif Roman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) </m:t>
                    </m:r>
                  </m:oMath>
                </a14:m>
                <a:endParaRPr lang="en-US" dirty="0">
                  <a:latin typeface="CMU Serif Roman"/>
                  <a:cs typeface="CMU Serif Roman"/>
                </a:endParaRPr>
              </a:p>
              <a:p>
                <a:pPr marL="471488" lvl="1" indent="0">
                  <a:buNone/>
                </a:pPr>
                <a:endParaRPr lang="en-US" dirty="0"/>
              </a:p>
              <a:p>
                <a:pPr marL="471488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6" t="-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731205-F5DA-FB18-D46D-027278EA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FDA8-4E4C-3F43-B29C-FD4F39CB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C457-AE7D-E442-9CFE-B5CBECDE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a minimal interpretation that satisfies</a:t>
            </a:r>
          </a:p>
          <a:p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Man(bob)</a:t>
            </a:r>
          </a:p>
          <a:p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Woman(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lisa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Human(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sam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Man ⊔ Woman ⊑ Human</a:t>
            </a:r>
          </a:p>
          <a:p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Man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disjointFrom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Woman</a:t>
            </a:r>
          </a:p>
          <a:p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hasSibling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(bob,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lisa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symmetric(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hasSibling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father(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lisa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 max)</a:t>
            </a:r>
          </a:p>
          <a:p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father(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lisa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, mix)</a:t>
            </a:r>
          </a:p>
          <a:p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mix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differentFrom</a:t>
            </a: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sam</a:t>
            </a: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functional(father)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BC52D-96B3-754A-BB47-FF9C50F2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923FF-CAA1-C247-B8CA-EEC65AFA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CE4674-4D89-9976-9EAA-BEC5AD08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individuals</a:t>
            </a:r>
          </a:p>
          <a:p>
            <a:r>
              <a:rPr lang="en-US" dirty="0"/>
              <a:t>Individuals may be interconnected through </a:t>
            </a:r>
            <a:r>
              <a:rPr lang="en-US" b="1" dirty="0"/>
              <a:t>roles</a:t>
            </a:r>
          </a:p>
          <a:p>
            <a:r>
              <a:rPr lang="en-US" dirty="0"/>
              <a:t>Individuals belong to </a:t>
            </a:r>
            <a:r>
              <a:rPr lang="en-US" b="1" dirty="0"/>
              <a:t>concepts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 to RDF/S (resources, properties, classes)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different</a:t>
            </a:r>
          </a:p>
          <a:p>
            <a:endParaRPr lang="en-US" b="1" dirty="0"/>
          </a:p>
          <a:p>
            <a:r>
              <a:rPr lang="en-US" dirty="0"/>
              <a:t>individuals, classes, and roles are disjoint</a:t>
            </a:r>
          </a:p>
          <a:p>
            <a:pPr lvl="1"/>
            <a:r>
              <a:rPr lang="en-US" dirty="0"/>
              <a:t>a class may not be an instance of another class</a:t>
            </a:r>
          </a:p>
          <a:p>
            <a:pPr lvl="1"/>
            <a:r>
              <a:rPr lang="en-US" dirty="0"/>
              <a:t>an individual may not have instances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8D05C3-22EE-8067-36F0-F1475CCF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family of logical languages with different</a:t>
            </a:r>
          </a:p>
          <a:p>
            <a:endParaRPr lang="en-US" dirty="0"/>
          </a:p>
          <a:p>
            <a:r>
              <a:rPr lang="en-US" dirty="0"/>
              <a:t>class constructors</a:t>
            </a:r>
          </a:p>
          <a:p>
            <a:r>
              <a:rPr lang="en-US" dirty="0"/>
              <a:t>role constructors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aims</a:t>
            </a:r>
          </a:p>
          <a:p>
            <a:r>
              <a:rPr lang="en-US" dirty="0"/>
              <a:t>formalize the knowledge representation languages of the 80-90's (CLASSIC, KL-ONE, semantic networks, …)</a:t>
            </a:r>
          </a:p>
          <a:p>
            <a:endParaRPr lang="en-US" dirty="0"/>
          </a:p>
          <a:p>
            <a:r>
              <a:rPr lang="en-US" dirty="0"/>
              <a:t>decidable</a:t>
            </a:r>
          </a:p>
          <a:p>
            <a:pPr lvl="1"/>
            <a:r>
              <a:rPr lang="en-US" dirty="0"/>
              <a:t>there is an algorithm to check the consistency of any set of formulas</a:t>
            </a:r>
          </a:p>
          <a:p>
            <a:pPr lvl="1"/>
            <a:r>
              <a:rPr lang="en-US" dirty="0"/>
              <a:t>⇒ not as expressive as First order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8DD48E-61CE-C91F-E1BE-6CC75CB6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 Slanted"/>
                      </a:rPr>
                      <m:t>𝒜ℒ𝒞</m:t>
                    </m:r>
                  </m:oMath>
                </a14:m>
                <a:r>
                  <a:rPr lang="en-US" dirty="0"/>
                  <a:t> – concept constructors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 with a vocabulary of </a:t>
            </a:r>
            <a:r>
              <a:rPr lang="en-US" dirty="0">
                <a:solidFill>
                  <a:srgbClr val="0070C0"/>
                </a:solidFill>
              </a:rPr>
              <a:t>concept names</a:t>
            </a:r>
            <a:r>
              <a:rPr lang="en-US" dirty="0"/>
              <a:t> (N</a:t>
            </a:r>
            <a:r>
              <a:rPr lang="en-US" baseline="-25000" dirty="0"/>
              <a:t>C</a:t>
            </a:r>
            <a:r>
              <a:rPr lang="en-US" dirty="0"/>
              <a:t>), </a:t>
            </a:r>
            <a:r>
              <a:rPr lang="en-US" dirty="0">
                <a:solidFill>
                  <a:srgbClr val="0070C0"/>
                </a:solidFill>
              </a:rPr>
              <a:t>role names</a:t>
            </a:r>
            <a:r>
              <a:rPr lang="en-US" dirty="0"/>
              <a:t> (N</a:t>
            </a:r>
            <a:r>
              <a:rPr lang="en-US" baseline="-25000" dirty="0"/>
              <a:t>R</a:t>
            </a:r>
            <a:r>
              <a:rPr lang="en-US" dirty="0"/>
              <a:t>) and </a:t>
            </a:r>
            <a:r>
              <a:rPr lang="en-US" dirty="0">
                <a:solidFill>
                  <a:srgbClr val="0070C0"/>
                </a:solidFill>
              </a:rPr>
              <a:t>individual names</a:t>
            </a:r>
            <a:r>
              <a:rPr lang="en-US" dirty="0"/>
              <a:t> (N</a:t>
            </a:r>
            <a:r>
              <a:rPr lang="en-US" baseline="-25000" dirty="0"/>
              <a:t>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Concept expressions may be</a:t>
            </a:r>
          </a:p>
          <a:p>
            <a:pPr lvl="1"/>
            <a:r>
              <a:rPr lang="en-US" dirty="0"/>
              <a:t>the top concept (everything): 		⟙</a:t>
            </a:r>
          </a:p>
          <a:p>
            <a:pPr lvl="1"/>
            <a:r>
              <a:rPr lang="en-US" dirty="0"/>
              <a:t>the bottom (impossible) concept: 	⟘</a:t>
            </a:r>
          </a:p>
          <a:p>
            <a:pPr lvl="1"/>
            <a:r>
              <a:rPr lang="en-US" dirty="0"/>
              <a:t>a concept name: 			A</a:t>
            </a:r>
          </a:p>
          <a:p>
            <a:pPr lvl="1"/>
            <a:r>
              <a:rPr lang="en-US" dirty="0"/>
              <a:t>a conjunction of concepts: 		C </a:t>
            </a:r>
            <a:r>
              <a:rPr lang="en-US" dirty="0">
                <a:solidFill>
                  <a:srgbClr val="0000FF"/>
                </a:solidFill>
              </a:rPr>
              <a:t>⊓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D</a:t>
            </a:r>
          </a:p>
          <a:p>
            <a:pPr lvl="1"/>
            <a:r>
              <a:rPr lang="en-US" dirty="0"/>
              <a:t>a disjunction: 			C </a:t>
            </a:r>
            <a:r>
              <a:rPr lang="en-US" dirty="0">
                <a:solidFill>
                  <a:srgbClr val="0000FF"/>
                </a:solidFill>
              </a:rPr>
              <a:t>⊔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D</a:t>
            </a:r>
          </a:p>
          <a:p>
            <a:pPr lvl="1"/>
            <a:r>
              <a:rPr lang="en-US" dirty="0"/>
              <a:t>a complement: 			</a:t>
            </a:r>
            <a:r>
              <a:rPr lang="en-US" b="1" dirty="0">
                <a:solidFill>
                  <a:srgbClr val="0000FF"/>
                </a:solidFill>
              </a:rPr>
              <a:t>¬ </a:t>
            </a:r>
            <a:r>
              <a:rPr lang="en-US" dirty="0"/>
              <a:t>C</a:t>
            </a:r>
          </a:p>
          <a:p>
            <a:pPr lvl="1"/>
            <a:r>
              <a:rPr lang="en-US" dirty="0"/>
              <a:t>an existential restriction: 		</a:t>
            </a:r>
            <a:r>
              <a:rPr lang="en-US" dirty="0">
                <a:solidFill>
                  <a:srgbClr val="0000FF"/>
                </a:solidFill>
              </a:rPr>
              <a:t>∃ </a:t>
            </a:r>
            <a:r>
              <a:rPr lang="en-US" dirty="0"/>
              <a:t>R.C </a:t>
            </a:r>
          </a:p>
          <a:p>
            <a:pPr lvl="1"/>
            <a:r>
              <a:rPr lang="en-US" dirty="0"/>
              <a:t>a universal restriction:		</a:t>
            </a:r>
            <a:r>
              <a:rPr lang="en-US" dirty="0">
                <a:solidFill>
                  <a:srgbClr val="0000FF"/>
                </a:solidFill>
              </a:rPr>
              <a:t>∀ </a:t>
            </a:r>
            <a:r>
              <a:rPr lang="en-US" dirty="0"/>
              <a:t>R.C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8F1BEC-1F1C-F643-2E6A-6695F893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Manchester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class name</a:t>
            </a:r>
          </a:p>
          <a:p>
            <a:pPr algn="ctr">
              <a:buNone/>
            </a:pPr>
            <a:r>
              <a:rPr lang="en-US" dirty="0"/>
              <a:t>Building</a:t>
            </a:r>
          </a:p>
          <a:p>
            <a:pPr>
              <a:buNone/>
            </a:pPr>
            <a:r>
              <a:rPr lang="en-US" dirty="0"/>
              <a:t>conjunction</a:t>
            </a:r>
          </a:p>
          <a:p>
            <a:pPr algn="ctr">
              <a:buNone/>
            </a:pPr>
            <a:r>
              <a:rPr lang="en-US" dirty="0"/>
              <a:t>Student </a:t>
            </a:r>
            <a:r>
              <a:rPr lang="en-US" b="1" dirty="0">
                <a:solidFill>
                  <a:srgbClr val="0000FF"/>
                </a:solidFill>
              </a:rPr>
              <a:t>and </a:t>
            </a:r>
            <a:r>
              <a:rPr lang="en-US" dirty="0"/>
              <a:t>Employee</a:t>
            </a:r>
          </a:p>
          <a:p>
            <a:pPr>
              <a:buNone/>
            </a:pPr>
            <a:r>
              <a:rPr lang="en-US" dirty="0"/>
              <a:t>disjunction</a:t>
            </a:r>
          </a:p>
          <a:p>
            <a:pPr algn="ctr">
              <a:buNone/>
            </a:pPr>
            <a:r>
              <a:rPr lang="en-US" dirty="0"/>
              <a:t>Man </a:t>
            </a:r>
            <a:r>
              <a:rPr lang="en-US" b="1" dirty="0">
                <a:solidFill>
                  <a:srgbClr val="0000FF"/>
                </a:solidFill>
              </a:rPr>
              <a:t>or </a:t>
            </a:r>
            <a:r>
              <a:rPr lang="en-US" dirty="0"/>
              <a:t>Woman</a:t>
            </a:r>
          </a:p>
          <a:p>
            <a:pPr>
              <a:buNone/>
            </a:pPr>
            <a:r>
              <a:rPr lang="en-US" dirty="0"/>
              <a:t>complement</a:t>
            </a:r>
          </a:p>
          <a:p>
            <a:pPr algn="ctr">
              <a:buNone/>
            </a:pPr>
            <a:r>
              <a:rPr lang="en-US" b="1" dirty="0">
                <a:solidFill>
                  <a:srgbClr val="0000FF"/>
                </a:solidFill>
              </a:rPr>
              <a:t>not </a:t>
            </a:r>
            <a:r>
              <a:rPr lang="en-US" dirty="0"/>
              <a:t>Student</a:t>
            </a:r>
          </a:p>
          <a:p>
            <a:pPr>
              <a:buNone/>
            </a:pPr>
            <a:r>
              <a:rPr lang="en-US" dirty="0"/>
              <a:t>existential restriction</a:t>
            </a:r>
          </a:p>
          <a:p>
            <a:pPr algn="ctr">
              <a:buNone/>
            </a:pPr>
            <a:r>
              <a:rPr lang="en-US" dirty="0"/>
              <a:t>child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Student</a:t>
            </a:r>
          </a:p>
          <a:p>
            <a:pPr>
              <a:buNone/>
            </a:pPr>
            <a:r>
              <a:rPr lang="en-US" dirty="0"/>
              <a:t>universal restriction</a:t>
            </a:r>
          </a:p>
          <a:p>
            <a:pPr algn="ctr">
              <a:buNone/>
            </a:pPr>
            <a:r>
              <a:rPr lang="en-US" dirty="0"/>
              <a:t>child </a:t>
            </a:r>
            <a:r>
              <a:rPr lang="en-US" b="1" dirty="0">
                <a:solidFill>
                  <a:srgbClr val="0000FF"/>
                </a:solidFill>
              </a:rPr>
              <a:t>only</a:t>
            </a:r>
            <a:r>
              <a:rPr lang="en-US" dirty="0"/>
              <a:t> Student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EAA0FE-D05D-6DFF-58F3-A90138AD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Semantics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 Slanted"/>
                      </a:rPr>
                      <m:t>𝒜ℒ𝒞</m:t>
                    </m:r>
                  </m:oMath>
                </a14:m>
                <a:endParaRPr lang="en-US" dirty="0">
                  <a:latin typeface="CMU Serif Roman Slanted"/>
                  <a:cs typeface="CMU Serif Roman Slanted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interpretations </a:t>
            </a:r>
            <a:r>
              <a:rPr lang="en-US" dirty="0">
                <a:latin typeface="CMU SERIF UPRIGHT" panose="02000603000000000000" pitchFamily="2" charset="0"/>
                <a:ea typeface="CMU SERIF UPRIGHT" panose="02000603000000000000" pitchFamily="2" charset="0"/>
                <a:cs typeface="CMU SERIF UPRIGHT" panose="02000603000000000000" pitchFamily="2" charset="0"/>
              </a:rPr>
              <a:t>I</a:t>
            </a:r>
            <a:r>
              <a:rPr lang="en-US" dirty="0"/>
              <a:t> consists of </a:t>
            </a:r>
          </a:p>
          <a:p>
            <a:r>
              <a:rPr lang="en-US" dirty="0"/>
              <a:t>a domain ∆</a:t>
            </a:r>
            <a:r>
              <a:rPr lang="en-US" baseline="30000" dirty="0">
                <a:latin typeface="CMU SERIF UPRIGHT" panose="02000603000000000000" pitchFamily="2" charset="0"/>
                <a:ea typeface="CMU SERIF UPRIGHT" panose="02000603000000000000" pitchFamily="2" charset="0"/>
                <a:cs typeface="CMU SERIF UPRIGHT" panose="02000603000000000000" pitchFamily="2" charset="0"/>
              </a:rPr>
              <a:t>I</a:t>
            </a:r>
            <a:endParaRPr lang="en-US" dirty="0">
              <a:latin typeface="CMU SERIF UPRIGHT" panose="02000603000000000000" pitchFamily="2" charset="0"/>
              <a:ea typeface="CMU SERIF UPRIGHT" panose="02000603000000000000" pitchFamily="2" charset="0"/>
              <a:cs typeface="CMU SERIF UPRIGHT" panose="02000603000000000000" pitchFamily="2" charset="0"/>
            </a:endParaRPr>
          </a:p>
          <a:p>
            <a:r>
              <a:rPr lang="en-US" dirty="0"/>
              <a:t>an interpretation function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dirty="0"/>
              <a:t> such that maps: </a:t>
            </a:r>
          </a:p>
          <a:p>
            <a:endParaRPr lang="en-US" dirty="0"/>
          </a:p>
          <a:p>
            <a:pPr lvl="1"/>
            <a:r>
              <a:rPr lang="en-US" dirty="0"/>
              <a:t>every </a:t>
            </a:r>
            <a:r>
              <a:rPr lang="en-US" i="1" dirty="0"/>
              <a:t>individual name</a:t>
            </a:r>
            <a:r>
              <a:rPr lang="en-US" dirty="0"/>
              <a:t>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dirty="0"/>
              <a:t> to an element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I(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)∈ ∆</a:t>
            </a:r>
            <a:r>
              <a:rPr lang="en-US" baseline="30000" dirty="0"/>
              <a:t>I</a:t>
            </a:r>
          </a:p>
          <a:p>
            <a:pPr lvl="1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lvl="1"/>
            <a:r>
              <a:rPr lang="en-US" dirty="0"/>
              <a:t>every </a:t>
            </a:r>
            <a:r>
              <a:rPr lang="en-US" i="1" dirty="0"/>
              <a:t>concept</a:t>
            </a:r>
            <a:r>
              <a:rPr lang="en-US" dirty="0"/>
              <a:t> to a subset of ∆</a:t>
            </a:r>
            <a:r>
              <a:rPr lang="en-US" baseline="30000" dirty="0">
                <a:latin typeface="CMU SERIF UPRIGHT" panose="02000603000000000000" pitchFamily="2" charset="0"/>
                <a:ea typeface="CMU SERIF UPRIGHT" panose="02000603000000000000" pitchFamily="2" charset="0"/>
                <a:cs typeface="CMU SERIF UPRIGHT" panose="02000603000000000000" pitchFamily="2" charset="0"/>
              </a:rPr>
              <a:t>I</a:t>
            </a:r>
            <a:endParaRPr lang="en-US" baseline="30000" dirty="0"/>
          </a:p>
          <a:p>
            <a:pPr lvl="1"/>
            <a:endParaRPr lang="en-US" dirty="0"/>
          </a:p>
          <a:p>
            <a:pPr lvl="1"/>
            <a:r>
              <a:rPr lang="en-US" dirty="0"/>
              <a:t>every </a:t>
            </a:r>
            <a:r>
              <a:rPr lang="en-US" i="1" dirty="0"/>
              <a:t>role</a:t>
            </a:r>
            <a:r>
              <a:rPr lang="en-US" dirty="0"/>
              <a:t> to a binary relation on ∆</a:t>
            </a:r>
            <a:r>
              <a:rPr lang="en-US" baseline="30000" dirty="0">
                <a:latin typeface="CMU SERIF UPRIGHT" panose="02000603000000000000" pitchFamily="2" charset="0"/>
                <a:ea typeface="CMU SERIF UPRIGHT" panose="02000603000000000000" pitchFamily="2" charset="0"/>
                <a:cs typeface="CMU SERIF UPRIGHT" panose="02000603000000000000" pitchFamily="2" charset="0"/>
              </a:rPr>
              <a:t>I</a:t>
            </a:r>
            <a:r>
              <a:rPr lang="en-US" dirty="0"/>
              <a:t> (a subset of ∆</a:t>
            </a:r>
            <a:r>
              <a:rPr lang="en-US" baseline="30000" dirty="0">
                <a:latin typeface="CMU SERIF UPRIGHT" panose="02000603000000000000" pitchFamily="2" charset="0"/>
                <a:ea typeface="CMU SERIF UPRIGHT" panose="02000603000000000000" pitchFamily="2" charset="0"/>
                <a:cs typeface="CMU SERIF UPRIGHT" panose="02000603000000000000" pitchFamily="2" charset="0"/>
              </a:rPr>
              <a:t>I</a:t>
            </a:r>
            <a:r>
              <a:rPr lang="en-US" dirty="0"/>
              <a:t>×∆</a:t>
            </a:r>
            <a:r>
              <a:rPr lang="en-US" baseline="30000" dirty="0">
                <a:latin typeface="CMU SERIF UPRIGHT" panose="02000603000000000000" pitchFamily="2" charset="0"/>
                <a:ea typeface="CMU SERIF UPRIGHT" panose="02000603000000000000" pitchFamily="2" charset="0"/>
                <a:cs typeface="CMU SERIF UPRIGHT" panose="02000603000000000000" pitchFamily="2" charset="0"/>
              </a:rPr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semantics of non atomic concepts and roles is (recursively) defined in terms of atomic concept and role interpretations.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EC168-6F60-3FCB-7125-1AA961CE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concept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7" y="1524000"/>
            <a:ext cx="8303739" cy="4572000"/>
          </a:xfrm>
        </p:spPr>
        <p:txBody>
          <a:bodyPr/>
          <a:lstStyle/>
          <a:p>
            <a:endParaRPr lang="en-US" dirty="0">
              <a:latin typeface="CMU Serif Roman"/>
              <a:cs typeface="CMU Serif Roman"/>
            </a:endParaRPr>
          </a:p>
          <a:p>
            <a:pPr marL="833438" lvl="2" indent="0">
              <a:buNone/>
            </a:pPr>
            <a:r>
              <a:rPr lang="en-US" dirty="0">
                <a:latin typeface="CMU Serif Roman"/>
                <a:cs typeface="CMU Serif Roman"/>
              </a:rPr>
              <a:t>I(⟘) 		= </a:t>
            </a:r>
            <a:r>
              <a:rPr lang="en-US" dirty="0" err="1">
                <a:latin typeface="CMU Serif Roman"/>
                <a:cs typeface="CMU Serif Roman"/>
              </a:rPr>
              <a:t>ø</a:t>
            </a:r>
            <a:endParaRPr lang="en-US" dirty="0">
              <a:latin typeface="CMU Serif Roman"/>
              <a:cs typeface="CMU Serif Roman"/>
            </a:endParaRPr>
          </a:p>
          <a:p>
            <a:pPr marL="833438" lvl="2" indent="0">
              <a:buNone/>
            </a:pPr>
            <a:r>
              <a:rPr lang="en-US" dirty="0">
                <a:latin typeface="CMU Serif Roman"/>
                <a:cs typeface="CMU Serif Roman"/>
              </a:rPr>
              <a:t>I(⟙) 		= ∆</a:t>
            </a:r>
            <a:r>
              <a:rPr lang="en-US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833438" lvl="2" indent="0">
              <a:buNone/>
            </a:pPr>
            <a:r>
              <a:rPr lang="en-US" dirty="0">
                <a:latin typeface="CMU Serif Roman"/>
                <a:cs typeface="CMU Serif Roman"/>
              </a:rPr>
              <a:t>I(</a:t>
            </a:r>
            <a:r>
              <a:rPr lang="en-US" i="1" dirty="0">
                <a:latin typeface="CMU Serif Roman"/>
                <a:cs typeface="CMU Serif Roman"/>
              </a:rPr>
              <a:t>C</a:t>
            </a:r>
            <a:r>
              <a:rPr lang="en-US" dirty="0">
                <a:latin typeface="CMU Serif Roman"/>
                <a:cs typeface="CMU Serif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MU Serif Roman"/>
                <a:cs typeface="CMU Serif Roman"/>
              </a:rPr>
              <a:t>⊓</a:t>
            </a:r>
            <a:r>
              <a:rPr lang="en-US" b="1" dirty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i="1" dirty="0">
                <a:latin typeface="CMU Serif Roman"/>
                <a:cs typeface="CMU Serif Roman"/>
              </a:rPr>
              <a:t>D</a:t>
            </a:r>
            <a:r>
              <a:rPr lang="en-US" dirty="0">
                <a:latin typeface="CMU Serif Roman"/>
                <a:cs typeface="CMU Serif Roman"/>
              </a:rPr>
              <a:t>) 	= I(</a:t>
            </a:r>
            <a:r>
              <a:rPr lang="en-US" i="1" dirty="0">
                <a:latin typeface="CMU Serif Roman"/>
                <a:cs typeface="CMU Serif Roman"/>
              </a:rPr>
              <a:t>C </a:t>
            </a:r>
            <a:r>
              <a:rPr lang="en-US" dirty="0">
                <a:latin typeface="CMU Serif Roman"/>
                <a:cs typeface="CMU Serif Roman"/>
              </a:rPr>
              <a:t>) ∩ I(</a:t>
            </a:r>
            <a:r>
              <a:rPr lang="en-US" i="1" dirty="0">
                <a:latin typeface="CMU Serif Roman"/>
                <a:cs typeface="CMU Serif Roman"/>
              </a:rPr>
              <a:t>D </a:t>
            </a:r>
            <a:r>
              <a:rPr lang="en-US" dirty="0">
                <a:latin typeface="CMU Serif Roman"/>
                <a:cs typeface="CMU Serif Roman"/>
              </a:rPr>
              <a:t>)</a:t>
            </a:r>
          </a:p>
          <a:p>
            <a:pPr marL="833438" lvl="2" indent="0">
              <a:buNone/>
            </a:pPr>
            <a:r>
              <a:rPr lang="en-US" dirty="0">
                <a:latin typeface="CMU Serif Roman"/>
                <a:cs typeface="CMU Serif Roman"/>
              </a:rPr>
              <a:t>I(</a:t>
            </a:r>
            <a:r>
              <a:rPr lang="en-US" i="1" dirty="0">
                <a:latin typeface="CMU Serif Roman"/>
                <a:cs typeface="CMU Serif Roman"/>
              </a:rPr>
              <a:t>C </a:t>
            </a:r>
            <a:r>
              <a:rPr lang="en-US" dirty="0">
                <a:solidFill>
                  <a:srgbClr val="0000FF"/>
                </a:solidFill>
                <a:latin typeface="CMU Serif Roman"/>
                <a:cs typeface="CMU Serif Roman"/>
              </a:rPr>
              <a:t>⊔</a:t>
            </a:r>
            <a:r>
              <a:rPr lang="en-US" b="1" dirty="0">
                <a:solidFill>
                  <a:srgbClr val="0000FF"/>
                </a:solidFill>
                <a:latin typeface="CMU Serif Roman"/>
                <a:cs typeface="CMU Serif Roman"/>
              </a:rPr>
              <a:t> </a:t>
            </a:r>
            <a:r>
              <a:rPr lang="en-US" i="1" dirty="0">
                <a:latin typeface="CMU Serif Roman"/>
                <a:cs typeface="CMU Serif Roman"/>
              </a:rPr>
              <a:t>D</a:t>
            </a:r>
            <a:r>
              <a:rPr lang="en-US" dirty="0">
                <a:latin typeface="CMU Serif Roman"/>
                <a:cs typeface="CMU Serif Roman"/>
              </a:rPr>
              <a:t>) 	= I(</a:t>
            </a:r>
            <a:r>
              <a:rPr lang="en-US" i="1" dirty="0">
                <a:latin typeface="CMU Serif Roman"/>
                <a:cs typeface="CMU Serif Roman"/>
              </a:rPr>
              <a:t>C </a:t>
            </a:r>
            <a:r>
              <a:rPr lang="en-US" dirty="0">
                <a:latin typeface="CMU Serif Roman"/>
                <a:cs typeface="CMU Serif Roman"/>
              </a:rPr>
              <a:t>) ∪ I(</a:t>
            </a:r>
            <a:r>
              <a:rPr lang="en-US" i="1" dirty="0">
                <a:latin typeface="CMU Serif Roman"/>
                <a:cs typeface="CMU Serif Roman"/>
              </a:rPr>
              <a:t>D </a:t>
            </a:r>
            <a:r>
              <a:rPr lang="en-US" dirty="0">
                <a:latin typeface="CMU Serif Roman"/>
                <a:cs typeface="CMU Serif Roman"/>
              </a:rPr>
              <a:t>)</a:t>
            </a:r>
          </a:p>
          <a:p>
            <a:pPr marL="833438" lvl="2" indent="0">
              <a:buNone/>
            </a:pPr>
            <a:r>
              <a:rPr lang="en-US" dirty="0">
                <a:latin typeface="CMU Serif Roman"/>
                <a:cs typeface="CMU Serif Roman"/>
              </a:rPr>
              <a:t>I(</a:t>
            </a:r>
            <a:r>
              <a:rPr lang="en-US" b="1" dirty="0">
                <a:solidFill>
                  <a:srgbClr val="0000FF"/>
                </a:solidFill>
                <a:latin typeface="CMU Serif Roman"/>
                <a:cs typeface="CMU Serif Roman"/>
              </a:rPr>
              <a:t>¬</a:t>
            </a:r>
            <a:r>
              <a:rPr lang="en-US" i="1" dirty="0">
                <a:latin typeface="CMU Serif Roman"/>
                <a:cs typeface="CMU Serif Roman"/>
              </a:rPr>
              <a:t>C</a:t>
            </a:r>
            <a:r>
              <a:rPr lang="en-US" dirty="0">
                <a:latin typeface="CMU Serif Roman"/>
                <a:cs typeface="CMU Serif Roman"/>
              </a:rPr>
              <a:t>) 		= ∆</a:t>
            </a:r>
            <a:r>
              <a:rPr lang="en-US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dirty="0">
                <a:latin typeface="CMU Serif Roman"/>
                <a:cs typeface="CMU Serif Roman"/>
              </a:rPr>
              <a:t> – I(</a:t>
            </a:r>
            <a:r>
              <a:rPr lang="en-US" i="1" dirty="0">
                <a:latin typeface="CMU Serif Roman"/>
                <a:cs typeface="CMU Serif Roman"/>
              </a:rPr>
              <a:t>C </a:t>
            </a:r>
            <a:r>
              <a:rPr lang="en-US" dirty="0">
                <a:latin typeface="CMU Serif Roman"/>
                <a:cs typeface="CMU Serif Roman"/>
              </a:rPr>
              <a:t>)</a:t>
            </a:r>
          </a:p>
          <a:p>
            <a:pPr marL="833438" lvl="2" indent="0">
              <a:buNone/>
            </a:pPr>
            <a:r>
              <a:rPr lang="en-US" dirty="0">
                <a:latin typeface="CMU Serif Roman"/>
                <a:cs typeface="CMU Serif Roman"/>
              </a:rPr>
              <a:t>I(</a:t>
            </a:r>
            <a:r>
              <a:rPr lang="en-US" dirty="0">
                <a:solidFill>
                  <a:srgbClr val="0000FF"/>
                </a:solidFill>
                <a:latin typeface="CMU Serif Roman"/>
                <a:cs typeface="CMU Serif Roman"/>
              </a:rPr>
              <a:t>∃</a:t>
            </a:r>
            <a:r>
              <a:rPr lang="en-US" i="1" dirty="0">
                <a:latin typeface="CMU Serif Roman"/>
                <a:cs typeface="CMU Serif Roman"/>
              </a:rPr>
              <a:t>R.C</a:t>
            </a:r>
            <a:r>
              <a:rPr lang="en-US" dirty="0">
                <a:latin typeface="CMU Serif Roman"/>
                <a:cs typeface="CMU Serif Roman"/>
              </a:rPr>
              <a:t>) 		= {</a:t>
            </a:r>
            <a:r>
              <a:rPr lang="en-US" i="1" dirty="0">
                <a:latin typeface="CMU Serif Roman"/>
                <a:cs typeface="CMU Serif Roman"/>
              </a:rPr>
              <a:t>x</a:t>
            </a:r>
            <a:r>
              <a:rPr lang="en-US" dirty="0">
                <a:latin typeface="CMU Serif Roman"/>
                <a:cs typeface="CMU Serif Roman"/>
              </a:rPr>
              <a:t> ∈ ∆</a:t>
            </a:r>
            <a:r>
              <a:rPr lang="en-US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dirty="0">
                <a:latin typeface="CMU Serif Roman"/>
                <a:cs typeface="CMU Serif Roman"/>
              </a:rPr>
              <a:t> : ∃</a:t>
            </a:r>
            <a:r>
              <a:rPr lang="en-US" i="1" dirty="0">
                <a:latin typeface="CMU Serif Roman"/>
                <a:cs typeface="CMU Serif Roman"/>
              </a:rPr>
              <a:t>y</a:t>
            </a:r>
            <a:r>
              <a:rPr lang="en-US" dirty="0">
                <a:latin typeface="CMU Serif Roman"/>
                <a:cs typeface="CMU Serif Roman"/>
              </a:rPr>
              <a:t>: (</a:t>
            </a:r>
            <a:r>
              <a:rPr lang="en-US" i="1" dirty="0">
                <a:latin typeface="CMU Serif Roman"/>
                <a:cs typeface="CMU Serif Roman"/>
              </a:rPr>
              <a:t>x, y</a:t>
            </a:r>
            <a:r>
              <a:rPr lang="en-US" dirty="0">
                <a:latin typeface="CMU Serif Roman"/>
                <a:cs typeface="CMU Serif Roman"/>
              </a:rPr>
              <a:t>) ∈ I(</a:t>
            </a:r>
            <a:r>
              <a:rPr lang="en-US" i="1" dirty="0">
                <a:latin typeface="CMU Serif Roman"/>
                <a:cs typeface="CMU Serif Roman"/>
              </a:rPr>
              <a:t>R</a:t>
            </a:r>
            <a:r>
              <a:rPr lang="en-US" dirty="0">
                <a:latin typeface="CMU Serif Roman"/>
                <a:cs typeface="CMU Serif Roman"/>
              </a:rPr>
              <a:t>) and </a:t>
            </a:r>
            <a:r>
              <a:rPr lang="en-US" i="1" dirty="0">
                <a:latin typeface="CMU Serif Roman"/>
                <a:cs typeface="CMU Serif Roman"/>
              </a:rPr>
              <a:t>y</a:t>
            </a:r>
            <a:r>
              <a:rPr lang="en-US" dirty="0">
                <a:latin typeface="CMU Serif Roman"/>
                <a:cs typeface="CMU Serif Roman"/>
              </a:rPr>
              <a:t> ∈ I(</a:t>
            </a:r>
            <a:r>
              <a:rPr lang="en-US" i="1" dirty="0">
                <a:latin typeface="CMU Serif Roman"/>
                <a:cs typeface="CMU Serif Roman"/>
              </a:rPr>
              <a:t>C </a:t>
            </a:r>
            <a:r>
              <a:rPr lang="en-US" dirty="0">
                <a:latin typeface="CMU Serif Roman"/>
                <a:cs typeface="CMU Serif Roman"/>
              </a:rPr>
              <a:t>)}</a:t>
            </a:r>
          </a:p>
          <a:p>
            <a:pPr marL="833438" lvl="2" indent="0">
              <a:buNone/>
            </a:pPr>
            <a:r>
              <a:rPr lang="en-US" dirty="0">
                <a:latin typeface="CMU Serif Roman"/>
                <a:cs typeface="CMU Serif Roman"/>
              </a:rPr>
              <a:t>I(</a:t>
            </a:r>
            <a:r>
              <a:rPr lang="en-US" dirty="0">
                <a:solidFill>
                  <a:srgbClr val="0000FF"/>
                </a:solidFill>
                <a:latin typeface="CMU Serif Roman"/>
                <a:cs typeface="CMU Serif Roman"/>
              </a:rPr>
              <a:t>∀</a:t>
            </a:r>
            <a:r>
              <a:rPr lang="en-US" i="1" dirty="0">
                <a:latin typeface="CMU Serif Roman"/>
                <a:cs typeface="CMU Serif Roman"/>
              </a:rPr>
              <a:t>R.C</a:t>
            </a:r>
            <a:r>
              <a:rPr lang="en-US" dirty="0">
                <a:latin typeface="CMU Serif Roman"/>
                <a:cs typeface="CMU Serif Roman"/>
              </a:rPr>
              <a:t>) 		= {</a:t>
            </a:r>
            <a:r>
              <a:rPr lang="en-US" i="1" dirty="0">
                <a:latin typeface="CMU Serif Roman"/>
                <a:cs typeface="CMU Serif Roman"/>
              </a:rPr>
              <a:t>x</a:t>
            </a:r>
            <a:r>
              <a:rPr lang="en-US" dirty="0">
                <a:latin typeface="CMU Serif Roman"/>
                <a:cs typeface="CMU Serif Roman"/>
              </a:rPr>
              <a:t> ∈ ∆</a:t>
            </a:r>
            <a:r>
              <a:rPr lang="en-US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dirty="0">
                <a:latin typeface="CMU Serif Roman"/>
                <a:cs typeface="CMU Serif Roman"/>
              </a:rPr>
              <a:t> : </a:t>
            </a:r>
            <a:r>
              <a:rPr lang="en-US" dirty="0">
                <a:solidFill>
                  <a:srgbClr val="000000"/>
                </a:solidFill>
                <a:latin typeface="CMU Serif Roman"/>
                <a:cs typeface="CMU Serif Roman"/>
              </a:rPr>
              <a:t>∀</a:t>
            </a:r>
            <a:r>
              <a:rPr lang="en-US" i="1" dirty="0">
                <a:latin typeface="CMU Serif Roman"/>
                <a:cs typeface="CMU Serif Roman"/>
              </a:rPr>
              <a:t>y</a:t>
            </a:r>
            <a:r>
              <a:rPr lang="en-US" dirty="0">
                <a:latin typeface="CMU Serif Roman"/>
                <a:cs typeface="CMU Serif Roman"/>
              </a:rPr>
              <a:t>: (</a:t>
            </a:r>
            <a:r>
              <a:rPr lang="en-US" i="1" dirty="0">
                <a:latin typeface="CMU Serif Roman"/>
                <a:cs typeface="CMU Serif Roman"/>
              </a:rPr>
              <a:t>x, y</a:t>
            </a:r>
            <a:r>
              <a:rPr lang="en-US" dirty="0">
                <a:latin typeface="CMU Serif Roman"/>
                <a:cs typeface="CMU Serif Roman"/>
              </a:rPr>
              <a:t>) ∈ I(</a:t>
            </a:r>
            <a:r>
              <a:rPr lang="en-US" i="1" dirty="0">
                <a:latin typeface="CMU Serif Roman"/>
                <a:cs typeface="CMU Serif Roman"/>
              </a:rPr>
              <a:t>R</a:t>
            </a:r>
            <a:r>
              <a:rPr lang="en-US" dirty="0">
                <a:latin typeface="CMU Serif Roman"/>
                <a:cs typeface="CMU Serif Roman"/>
              </a:rPr>
              <a:t>) ⇒ </a:t>
            </a:r>
            <a:r>
              <a:rPr lang="en-US" i="1" dirty="0">
                <a:latin typeface="CMU Serif Roman"/>
                <a:cs typeface="CMU Serif Roman"/>
              </a:rPr>
              <a:t>y</a:t>
            </a:r>
            <a:r>
              <a:rPr lang="en-US" dirty="0">
                <a:latin typeface="CMU Serif Roman"/>
                <a:cs typeface="CMU Serif Roman"/>
              </a:rPr>
              <a:t> ∈ I(</a:t>
            </a:r>
            <a:r>
              <a:rPr lang="en-US" i="1" dirty="0">
                <a:latin typeface="CMU Serif Roman"/>
                <a:cs typeface="CMU Serif Roman"/>
              </a:rPr>
              <a:t>C </a:t>
            </a:r>
            <a:r>
              <a:rPr lang="en-US" dirty="0">
                <a:latin typeface="CMU Serif Roman"/>
                <a:cs typeface="CMU Serif Roman"/>
              </a:rPr>
              <a:t>)}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E31064-3EE2-1A08-5D53-CEB1F77A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5C29-B068-8D40-84F0-9B573A87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3BD42-B640-B943-BF0F-6DB596B00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vocabulary</a:t>
                </a:r>
              </a:p>
              <a:p>
                <a:pPr marL="471488" lvl="1" indent="0">
                  <a:buNone/>
                </a:pPr>
                <a:r>
                  <a:rPr lang="en-US" dirty="0"/>
                  <a:t>concepts: </a:t>
                </a:r>
                <a:r>
                  <a:rPr lang="en-US" dirty="0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Human</a:t>
                </a:r>
                <a:r>
                  <a:rPr lang="en-US" dirty="0"/>
                  <a:t>, </a:t>
                </a:r>
                <a:r>
                  <a:rPr lang="en-US" dirty="0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Cat; </a:t>
                </a:r>
                <a:r>
                  <a:rPr lang="en-US" dirty="0"/>
                  <a:t>roles: </a:t>
                </a:r>
                <a:r>
                  <a:rPr lang="en-US" dirty="0" err="1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hasParent</a:t>
                </a:r>
                <a:endParaRPr lang="en-US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and the interpretation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∆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= {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}</m:t>
                    </m:r>
                  </m:oMath>
                </a14:m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rPr>
                      <m:t>Human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 = {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}</m:t>
                    </m:r>
                  </m:oMath>
                </a14:m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rPr>
                      <m:t>Cat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 = {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}</m:t>
                    </m:r>
                  </m:oMath>
                </a14:m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  <a:ea typeface="CMU Typewriter Text" panose="02000609000000000000" pitchFamily="49" charset="0"/>
                        <a:cs typeface="CMU Typewriter Text" panose="02000609000000000000" pitchFamily="49" charset="0"/>
                      </a:rPr>
                      <m:t>hasParent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 = {(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),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),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),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),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),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)} </m:t>
                    </m:r>
                  </m:oMath>
                </a14:m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lvl="1"/>
                <a:endParaRPr lang="en-US" dirty="0"/>
              </a:p>
              <a:p>
                <a:pPr marL="57150" indent="0">
                  <a:buNone/>
                </a:pPr>
                <a:r>
                  <a:rPr lang="en-US" dirty="0"/>
                  <a:t>What are the formal interpretations (and informal meaning) of</a:t>
                </a:r>
              </a:p>
              <a:p>
                <a:pPr lvl="1"/>
                <a:r>
                  <a:rPr lang="en-US" dirty="0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Human</a:t>
                </a:r>
                <a:r>
                  <a:rPr lang="en-US" dirty="0"/>
                  <a:t> ⊓ </a:t>
                </a:r>
                <a:r>
                  <a:rPr lang="en-US" dirty="0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Cat</a:t>
                </a:r>
              </a:p>
              <a:p>
                <a:pPr lvl="1"/>
                <a:r>
                  <a:rPr lang="en-US" dirty="0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¬ Human</a:t>
                </a:r>
              </a:p>
              <a:p>
                <a:pPr lvl="1"/>
                <a:r>
                  <a:rPr lang="en-US" dirty="0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∃ </a:t>
                </a:r>
                <a:r>
                  <a:rPr lang="en-US" dirty="0" err="1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hasParent</a:t>
                </a:r>
                <a:r>
                  <a:rPr lang="en-US" dirty="0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.⊤</a:t>
                </a:r>
              </a:p>
              <a:p>
                <a:pPr lvl="1"/>
                <a:r>
                  <a:rPr lang="en-US" dirty="0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∃ </a:t>
                </a:r>
                <a:r>
                  <a:rPr lang="en-US" dirty="0" err="1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rPr>
                  <a:t>hasParent.Cat</a:t>
                </a:r>
                <a:endParaRPr lang="en-US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  <a:p>
                <a:pPr lvl="1"/>
                <a:endParaRPr lang="en-US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  <a:p>
                <a:pPr lvl="1"/>
                <a:endParaRPr lang="en-US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3BD42-B640-B943-BF0F-6DB596B00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6" t="-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8DC2-FE65-1047-9E6D-5EB21E23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Université de Genève - G. Falquet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DF341-A202-AD44-B13E-8DCFC3CE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131D08-E9B4-6258-8CF8-08E0AB06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Introduction to Description Logics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47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_Ontos_Delf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Intro_Ontos_Delft.ppt</Template>
  <TotalTime>52251</TotalTime>
  <Words>1902</Words>
  <Application>Microsoft Macintosh PowerPoint</Application>
  <PresentationFormat>On-screen Show (4:3)</PresentationFormat>
  <Paragraphs>326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Avenir Medium</vt:lpstr>
      <vt:lpstr>Calibri</vt:lpstr>
      <vt:lpstr>Cambria Math</vt:lpstr>
      <vt:lpstr>CMU Concrete Roman</vt:lpstr>
      <vt:lpstr>CMU Sans Serif</vt:lpstr>
      <vt:lpstr>CMU Serif Roman</vt:lpstr>
      <vt:lpstr>CMU Serif Roman Slanted</vt:lpstr>
      <vt:lpstr>CMU SERIF UPRIGHT</vt:lpstr>
      <vt:lpstr>CMU Typewriter Text</vt:lpstr>
      <vt:lpstr>Lucida Grande</vt:lpstr>
      <vt:lpstr>Wingdings</vt:lpstr>
      <vt:lpstr>Intro_Ontos_Delft</vt:lpstr>
      <vt:lpstr>An Introduction to Description Logics  1. Syntax and Semantics</vt:lpstr>
      <vt:lpstr>Contents</vt:lpstr>
      <vt:lpstr>The world according to DL</vt:lpstr>
      <vt:lpstr>DL languages</vt:lpstr>
      <vt:lpstr>ALC – concept constructors</vt:lpstr>
      <vt:lpstr>Manchester notation</vt:lpstr>
      <vt:lpstr>Semantics of ALC</vt:lpstr>
      <vt:lpstr>Semantics of concept expressions</vt:lpstr>
      <vt:lpstr>Exercise</vt:lpstr>
      <vt:lpstr>Exercise (cont.)</vt:lpstr>
      <vt:lpstr>More class constructors (ALCOQ)</vt:lpstr>
      <vt:lpstr>DL Knowledge Base</vt:lpstr>
      <vt:lpstr>Terminological Axioms (TBox)</vt:lpstr>
      <vt:lpstr>Exercises</vt:lpstr>
      <vt:lpstr>Axioms on roles (RBox) (ALCHOQ) </vt:lpstr>
      <vt:lpstr>Axioms on roles: property chains </vt:lpstr>
      <vt:lpstr>More axioms on roles </vt:lpstr>
      <vt:lpstr>Examples</vt:lpstr>
      <vt:lpstr>Assertions on individuals (ABox)</vt:lpstr>
      <vt:lpstr>Assertions on individuals (ABox)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Gilles Falquet</dc:creator>
  <cp:lastModifiedBy>Gilles Falquet</cp:lastModifiedBy>
  <cp:revision>221</cp:revision>
  <cp:lastPrinted>2011-11-02T09:01:19Z</cp:lastPrinted>
  <dcterms:created xsi:type="dcterms:W3CDTF">2010-11-10T09:35:33Z</dcterms:created>
  <dcterms:modified xsi:type="dcterms:W3CDTF">2022-09-23T08:51:18Z</dcterms:modified>
</cp:coreProperties>
</file>