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59" r:id="rId1"/>
  </p:sldMasterIdLst>
  <p:notesMasterIdLst>
    <p:notesMasterId r:id="rId21"/>
  </p:notesMasterIdLst>
  <p:handoutMasterIdLst>
    <p:handoutMasterId r:id="rId22"/>
  </p:handoutMasterIdLst>
  <p:sldIdLst>
    <p:sldId id="256" r:id="rId2"/>
    <p:sldId id="323" r:id="rId3"/>
    <p:sldId id="272" r:id="rId4"/>
    <p:sldId id="324" r:id="rId5"/>
    <p:sldId id="279" r:id="rId6"/>
    <p:sldId id="318" r:id="rId7"/>
    <p:sldId id="276" r:id="rId8"/>
    <p:sldId id="284" r:id="rId9"/>
    <p:sldId id="277" r:id="rId10"/>
    <p:sldId id="278" r:id="rId11"/>
    <p:sldId id="319" r:id="rId12"/>
    <p:sldId id="281" r:id="rId13"/>
    <p:sldId id="291" r:id="rId14"/>
    <p:sldId id="293" r:id="rId15"/>
    <p:sldId id="298" r:id="rId16"/>
    <p:sldId id="299" r:id="rId17"/>
    <p:sldId id="280" r:id="rId18"/>
    <p:sldId id="320" r:id="rId19"/>
    <p:sldId id="32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D800"/>
    <a:srgbClr val="FFCF00"/>
    <a:srgbClr val="3DFFCB"/>
    <a:srgbClr val="B20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46"/>
    <p:restoredTop sz="95094" autoAdjust="0"/>
  </p:normalViewPr>
  <p:slideViewPr>
    <p:cSldViewPr snapToGrid="0">
      <p:cViewPr varScale="1">
        <p:scale>
          <a:sx n="119" d="100"/>
          <a:sy n="119" d="100"/>
        </p:scale>
        <p:origin x="11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A4D7B-E52A-7F4C-B879-7570D16E0A90}" type="datetimeFigureOut">
              <a:rPr lang="en-US" smtClean="0"/>
              <a:pPr/>
              <a:t>9/23/22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D6E6D-D907-8446-8E92-04EB8F4A2C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514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8C94E-5CD7-C248-9532-865C4E322241}" type="datetimeFigureOut">
              <a:rPr lang="en-US" smtClean="0"/>
              <a:pPr/>
              <a:t>9/23/22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E3E46-6A4B-0C4A-8974-D2FA4BE0F1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931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37582-E493-574C-A906-80D8A1DB1332}" type="slidenum">
              <a:rPr lang="en-US"/>
              <a:pPr/>
              <a:t>14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CH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DL Reasoning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U. de Genève - G. Falquet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C56213-B4C4-4C5C-8EAE-01416D175C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DL Reasoning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U. de Genève - G. Falquet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490F0-3246-1C4E-93C7-52176E15EC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1750" y="609600"/>
            <a:ext cx="2076450" cy="5486400"/>
          </a:xfrm>
        </p:spPr>
        <p:txBody>
          <a:bodyPr vert="eaVert"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609600"/>
            <a:ext cx="6076950" cy="5486400"/>
          </a:xfrm>
        </p:spPr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DL Reasoning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U. de Genève - G. Falquet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490F0-3246-1C4E-93C7-52176E15EC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</a:lstStyle>
          <a:p>
            <a:r>
              <a:rPr lang="fr-CH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FF0000"/>
              </a:buClr>
              <a:buFont typeface="Wingdings" pitchFamily="2" charset="2"/>
              <a:buChar char="§"/>
              <a:defRPr sz="18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1pPr>
            <a:lvl2pPr marL="757238" indent="-285750">
              <a:buClr>
                <a:srgbClr val="FFC000"/>
              </a:buClr>
              <a:buFont typeface="Wingdings" pitchFamily="2" charset="2"/>
              <a:buChar char="§"/>
              <a:defRPr sz="18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2pPr>
            <a:lvl3pPr marL="1176338" indent="-228600">
              <a:buClr>
                <a:srgbClr val="00D800"/>
              </a:buClr>
              <a:buFont typeface="Wingdings" pitchFamily="2" charset="2"/>
              <a:buChar char="§"/>
              <a:defRPr sz="18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3pPr>
            <a:lvl4pPr>
              <a:defRPr sz="18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4pPr>
            <a:lvl5pPr>
              <a:defRPr sz="180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defRPr>
            </a:lvl5pPr>
          </a:lstStyle>
          <a:p>
            <a:pPr lvl="0"/>
            <a:r>
              <a:rPr lang="fr-CH" dirty="0" err="1"/>
              <a:t>Click</a:t>
            </a:r>
            <a:r>
              <a:rPr lang="fr-CH" dirty="0"/>
              <a:t> to </a:t>
            </a:r>
            <a:r>
              <a:rPr lang="fr-CH" dirty="0" err="1"/>
              <a:t>edit</a:t>
            </a:r>
            <a:r>
              <a:rPr lang="fr-CH" dirty="0"/>
              <a:t> Master </a:t>
            </a:r>
            <a:r>
              <a:rPr lang="fr-CH" dirty="0" err="1"/>
              <a:t>text</a:t>
            </a:r>
            <a:r>
              <a:rPr lang="fr-CH" dirty="0"/>
              <a:t> styles</a:t>
            </a:r>
          </a:p>
          <a:p>
            <a:pPr lvl="1"/>
            <a:r>
              <a:rPr lang="fr-CH" dirty="0"/>
              <a:t>Second </a:t>
            </a:r>
            <a:r>
              <a:rPr lang="fr-CH" dirty="0" err="1"/>
              <a:t>level</a:t>
            </a:r>
            <a:endParaRPr lang="fr-CH" dirty="0"/>
          </a:p>
          <a:p>
            <a:pPr lvl="2"/>
            <a:r>
              <a:rPr lang="fr-CH" dirty="0" err="1"/>
              <a:t>Third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3"/>
            <a:r>
              <a:rPr lang="fr-CH" dirty="0" err="1"/>
              <a:t>Fourth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fr-CH" dirty="0"/>
          </a:p>
          <a:p>
            <a:pPr lvl="4"/>
            <a:r>
              <a:rPr lang="fr-CH" dirty="0" err="1"/>
              <a:t>Fifth</a:t>
            </a:r>
            <a:r>
              <a:rPr lang="fr-CH" dirty="0"/>
              <a:t> </a:t>
            </a:r>
            <a:r>
              <a:rPr lang="fr-CH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DL Reasoning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© U. de Genève - G. </a:t>
            </a:r>
            <a:r>
              <a:rPr lang="en-US" dirty="0" err="1"/>
              <a:t>Falquet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490F0-3246-1C4E-93C7-52176E15EC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DL Reasoning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U. de Genève - G. Falquet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DL Reasoning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U. de Genève - G. Falquet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490F0-3246-1C4E-93C7-52176E15EC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DL Reasoning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U. de Genève - G. Falquet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490F0-3246-1C4E-93C7-52176E15EC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DL Reasoning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U. de Genève - G. Falquet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490F0-3246-1C4E-93C7-52176E15EC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DL Reasoning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U. de Genève - G. Falquet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490F0-3246-1C4E-93C7-52176E15EC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DL Reasoning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U. de Genève - G. Falquet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1C6D3A-B571-8E48-883E-A854136D27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CH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/>
              <a:t>DL Reasoning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U. de Genève - G. Falquet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490F0-3246-1C4E-93C7-52176E15EC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04664"/>
            <a:ext cx="777240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H" dirty="0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dirty="0"/>
              <a:t>Click to edit Master text styles</a:t>
            </a:r>
          </a:p>
          <a:p>
            <a:pPr lvl="1"/>
            <a:r>
              <a:rPr lang="fr-CH" dirty="0"/>
              <a:t>Second level</a:t>
            </a:r>
          </a:p>
          <a:p>
            <a:pPr lvl="2"/>
            <a:r>
              <a:rPr lang="fr-CH" dirty="0"/>
              <a:t>Third level</a:t>
            </a:r>
          </a:p>
          <a:p>
            <a:pPr lvl="3"/>
            <a:r>
              <a:rPr lang="fr-CH" dirty="0"/>
              <a:t>Fourth level</a:t>
            </a:r>
          </a:p>
          <a:p>
            <a:pPr lvl="4"/>
            <a:r>
              <a:rPr lang="fr-CH" dirty="0"/>
              <a:t>Fifth level</a:t>
            </a:r>
            <a:endParaRPr 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73302" y="6400800"/>
            <a:ext cx="3166730" cy="407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r>
              <a:rPr lang="de-CH"/>
              <a:t>DL Reasoning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bg1">
                    <a:lumMod val="50000"/>
                  </a:schemeClr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r>
              <a:rPr lang="en-US"/>
              <a:t>© U. de Genève - G. Falquet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400">
                <a:solidFill>
                  <a:schemeClr val="accent2">
                    <a:lumMod val="60000"/>
                    <a:lumOff val="40000"/>
                  </a:schemeClr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fld id="{AC6EA93A-D8DC-5240-9ECA-7249C638F71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0" r:id="rId1"/>
    <p:sldLayoutId id="2147484561" r:id="rId2"/>
    <p:sldLayoutId id="2147484562" r:id="rId3"/>
    <p:sldLayoutId id="2147484563" r:id="rId4"/>
    <p:sldLayoutId id="2147484564" r:id="rId5"/>
    <p:sldLayoutId id="2147484565" r:id="rId6"/>
    <p:sldLayoutId id="2147484566" r:id="rId7"/>
    <p:sldLayoutId id="2147484567" r:id="rId8"/>
    <p:sldLayoutId id="2147484568" r:id="rId9"/>
    <p:sldLayoutId id="2147484569" r:id="rId10"/>
    <p:sldLayoutId id="214748457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i="0">
          <a:solidFill>
            <a:srgbClr val="0000FF"/>
          </a:solidFill>
          <a:latin typeface="CMU Concrete Roman"/>
          <a:ea typeface="+mj-ea"/>
          <a:cs typeface="CMU Concrete Roman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6FF"/>
          </a:solidFill>
          <a:latin typeface="Lucida Grande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6FF"/>
          </a:solidFill>
          <a:latin typeface="Lucida Grande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6FF"/>
          </a:solidFill>
          <a:latin typeface="Lucida Grande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6FF"/>
          </a:solidFill>
          <a:latin typeface="Lucida Grande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E2A1F"/>
          </a:solidFill>
          <a:latin typeface="Lucida Grande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E2A1F"/>
          </a:solidFill>
          <a:latin typeface="Lucida Grande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E2A1F"/>
          </a:solidFill>
          <a:latin typeface="Lucida Grande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CE2A1F"/>
          </a:solidFill>
          <a:latin typeface="Lucida Grande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65000"/>
        <a:buChar char="•"/>
        <a:defRPr sz="2000" b="0" i="0">
          <a:solidFill>
            <a:schemeClr val="tx1"/>
          </a:solidFill>
          <a:latin typeface="Avenir Medium"/>
          <a:ea typeface="+mn-ea"/>
          <a:cs typeface="Avenir Medium"/>
        </a:defRPr>
      </a:lvl1pPr>
      <a:lvl2pPr marL="757238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Avenir Medium"/>
          <a:ea typeface="+mn-ea"/>
          <a:cs typeface="Avenir Medium"/>
        </a:defRPr>
      </a:lvl2pPr>
      <a:lvl3pPr marL="1176338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0" i="0">
          <a:solidFill>
            <a:schemeClr val="tx1"/>
          </a:solidFill>
          <a:latin typeface="Avenir Medium"/>
          <a:ea typeface="+mn-ea"/>
          <a:cs typeface="Avenir Medium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0" i="0">
          <a:solidFill>
            <a:schemeClr val="tx1"/>
          </a:solidFill>
          <a:latin typeface="Avenir Medium"/>
          <a:ea typeface="+mn-ea"/>
          <a:cs typeface="Avenir Medium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0" i="0">
          <a:solidFill>
            <a:schemeClr val="tx1"/>
          </a:solidFill>
          <a:latin typeface="Avenir Medium"/>
          <a:ea typeface="+mn-ea"/>
          <a:cs typeface="Avenir Medium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man.ac.uk/~ezolin/dl/" TargetMode="External"/><Relationship Id="rId2" Type="http://schemas.openxmlformats.org/officeDocument/2006/relationships/hyperlink" Target="http://dl.kr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An Introduction to Description Logics</a:t>
            </a:r>
            <a:br>
              <a:rPr lang="en-US" dirty="0">
                <a:solidFill>
                  <a:srgbClr val="0070C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</a:br>
            <a:br>
              <a:rPr lang="en-US" dirty="0">
                <a:solidFill>
                  <a:srgbClr val="0070C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</a:br>
            <a:r>
              <a:rPr lang="en-US" dirty="0">
                <a:solidFill>
                  <a:srgbClr val="0070C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2. </a:t>
            </a:r>
            <a:r>
              <a:rPr lang="en-US">
                <a:solidFill>
                  <a:srgbClr val="0070C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Reasoning Tasks</a:t>
            </a:r>
            <a:endParaRPr lang="en-US" dirty="0">
              <a:solidFill>
                <a:srgbClr val="0070C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G. Falquet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6213-B4C4-4C5C-8EAE-01416D175C4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U. de Genève - G. Falquet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87CC113-4B1F-FEC2-6CB0-C6499F33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DL Reasoning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World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200400"/>
          </a:xfrm>
        </p:spPr>
        <p:txBody>
          <a:bodyPr/>
          <a:lstStyle/>
          <a:p>
            <a:pPr>
              <a:buNone/>
            </a:pPr>
            <a:r>
              <a:rPr lang="en-US" dirty="0"/>
              <a:t>	What is not explicitly asserted is unknown (maybe true maybe false). </a:t>
            </a:r>
            <a:r>
              <a:rPr lang="en-US" dirty="0">
                <a:solidFill>
                  <a:srgbClr val="0000FF"/>
                </a:solidFill>
              </a:rPr>
              <a:t>Leads to counter intuitive results:</a:t>
            </a:r>
          </a:p>
          <a:p>
            <a:endParaRPr lang="en-US" dirty="0"/>
          </a:p>
          <a:p>
            <a:pPr marL="928688" lvl="1" indent="-457200">
              <a:buFont typeface="+mj-lt"/>
              <a:buAutoNum type="arabicPeriod"/>
            </a:pPr>
            <a:r>
              <a:rPr lang="en-US" dirty="0" err="1"/>
              <a:t>GoParent</a:t>
            </a:r>
            <a:r>
              <a:rPr 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≣ </a:t>
            </a:r>
            <a:r>
              <a:rPr lang="en-US" dirty="0">
                <a:solidFill>
                  <a:srgbClr val="0000FF"/>
                </a:solidFill>
              </a:rPr>
              <a:t>∀ </a:t>
            </a:r>
            <a:r>
              <a:rPr lang="en-US" dirty="0" err="1"/>
              <a:t>hasChild</a:t>
            </a:r>
            <a:r>
              <a:rPr lang="en-US" dirty="0"/>
              <a:t> </a:t>
            </a:r>
            <a:r>
              <a:rPr lang="en-US" dirty="0">
                <a:solidFill>
                  <a:srgbClr val="B200B7"/>
                </a:solidFill>
              </a:rPr>
              <a:t>. </a:t>
            </a:r>
            <a:r>
              <a:rPr lang="en-US" dirty="0"/>
              <a:t>Girl</a:t>
            </a:r>
          </a:p>
          <a:p>
            <a:pPr marL="928688" lvl="1" indent="-457200">
              <a:buFont typeface="+mj-lt"/>
              <a:buAutoNum type="arabicPeriod"/>
            </a:pPr>
            <a:r>
              <a:rPr lang="en-US" dirty="0" err="1"/>
              <a:t>hasChild</a:t>
            </a:r>
            <a:r>
              <a:rPr lang="en-US" dirty="0"/>
              <a:t>(Bob, Alice)</a:t>
            </a:r>
          </a:p>
          <a:p>
            <a:pPr marL="928688" lvl="1" indent="-457200">
              <a:buFont typeface="+mj-lt"/>
              <a:buAutoNum type="arabicPeriod"/>
            </a:pPr>
            <a:r>
              <a:rPr lang="en-US" dirty="0"/>
              <a:t>Girl(Alice)</a:t>
            </a:r>
          </a:p>
          <a:p>
            <a:pPr marL="928688" lvl="1" indent="-457200">
              <a:buNone/>
            </a:pPr>
            <a:endParaRPr lang="en-US" dirty="0"/>
          </a:p>
          <a:p>
            <a:pPr marL="928688" lvl="1" indent="-457200">
              <a:buNone/>
            </a:pPr>
            <a:r>
              <a:rPr lang="en-US" dirty="0"/>
              <a:t>can we infer </a:t>
            </a:r>
            <a:r>
              <a:rPr lang="en-US" dirty="0" err="1"/>
              <a:t>GoParent</a:t>
            </a:r>
            <a:r>
              <a:rPr lang="en-US" dirty="0"/>
              <a:t>(Bob) ?</a:t>
            </a:r>
          </a:p>
          <a:p>
            <a:pPr marL="928688" lvl="1" indent="-45720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928688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0F0-3246-1C4E-93C7-52176E15ECE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U. de Genève - G. Falquet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5257800"/>
            <a:ext cx="5955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>
                <a:solidFill>
                  <a:srgbClr val="0000FF"/>
                </a:solidFill>
              </a:rPr>
              <a:t>No</a:t>
            </a:r>
            <a:r>
              <a:rPr lang="en-US" dirty="0"/>
              <a:t>, (Bob may have other children who are not girls)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EAAF1-EA59-D7AE-AE89-B687F4DA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DL Reasoning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World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63848"/>
            <a:ext cx="7772400" cy="1757913"/>
          </a:xfrm>
        </p:spPr>
        <p:txBody>
          <a:bodyPr/>
          <a:lstStyle/>
          <a:p>
            <a:pPr>
              <a:buNone/>
            </a:pPr>
            <a:r>
              <a:rPr lang="en-US" dirty="0"/>
              <a:t>	Some models of</a:t>
            </a:r>
          </a:p>
          <a:p>
            <a:pPr marL="928688" lvl="1" indent="-457200">
              <a:buFont typeface="+mj-lt"/>
              <a:buAutoNum type="arabicPeriod"/>
            </a:pPr>
            <a:r>
              <a:rPr lang="en-US" dirty="0" err="1"/>
              <a:t>GoParent</a:t>
            </a:r>
            <a:r>
              <a:rPr 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≣ </a:t>
            </a:r>
            <a:r>
              <a:rPr lang="en-US" dirty="0">
                <a:solidFill>
                  <a:srgbClr val="0000FF"/>
                </a:solidFill>
              </a:rPr>
              <a:t>∀ </a:t>
            </a:r>
            <a:r>
              <a:rPr lang="en-US" dirty="0" err="1"/>
              <a:t>hasChild</a:t>
            </a:r>
            <a:r>
              <a:rPr lang="en-US" dirty="0"/>
              <a:t> </a:t>
            </a:r>
            <a:r>
              <a:rPr lang="en-US" dirty="0">
                <a:solidFill>
                  <a:srgbClr val="B200B7"/>
                </a:solidFill>
              </a:rPr>
              <a:t>. </a:t>
            </a:r>
            <a:r>
              <a:rPr lang="en-US" dirty="0"/>
              <a:t>Girl</a:t>
            </a:r>
          </a:p>
          <a:p>
            <a:pPr marL="928688" lvl="1" indent="-457200">
              <a:buFont typeface="+mj-lt"/>
              <a:buAutoNum type="arabicPeriod"/>
            </a:pPr>
            <a:r>
              <a:rPr lang="en-US" dirty="0" err="1"/>
              <a:t>hasChild</a:t>
            </a:r>
            <a:r>
              <a:rPr lang="en-US" dirty="0"/>
              <a:t>(Bob, Alice)</a:t>
            </a:r>
          </a:p>
          <a:p>
            <a:pPr marL="928688" lvl="1" indent="-457200">
              <a:buFont typeface="+mj-lt"/>
              <a:buAutoNum type="arabicPeriod"/>
            </a:pPr>
            <a:r>
              <a:rPr lang="en-US" dirty="0"/>
              <a:t>Girl(Alice)</a:t>
            </a:r>
          </a:p>
          <a:p>
            <a:pPr marL="928688" lvl="1" indent="-457200">
              <a:buNone/>
            </a:pPr>
            <a:endParaRPr lang="en-US" dirty="0"/>
          </a:p>
          <a:p>
            <a:endParaRPr lang="en-US" dirty="0"/>
          </a:p>
          <a:p>
            <a:pPr marL="928688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0F0-3246-1C4E-93C7-52176E15ECE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U. de Genève - G. Falquet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9010" y="3645057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hasChild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21219" y="4538169"/>
            <a:ext cx="72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4227" y="3927255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hasChild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58299" y="4468135"/>
            <a:ext cx="68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Alex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81125" y="5138356"/>
            <a:ext cx="579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Girl</a:t>
            </a:r>
          </a:p>
        </p:txBody>
      </p:sp>
      <p:cxnSp>
        <p:nvCxnSpPr>
          <p:cNvPr id="13" name="Curved Connector 12"/>
          <p:cNvCxnSpPr>
            <a:stCxn id="15" idx="3"/>
            <a:endCxn id="8" idx="0"/>
          </p:cNvCxnSpPr>
          <p:nvPr/>
        </p:nvCxnSpPr>
        <p:spPr bwMode="auto">
          <a:xfrm>
            <a:off x="1674573" y="3406427"/>
            <a:ext cx="1108753" cy="1131742"/>
          </a:xfrm>
          <a:prstGeom prst="curved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070058" y="3221761"/>
            <a:ext cx="604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7" name="Curved Connector 16"/>
          <p:cNvCxnSpPr>
            <a:stCxn id="15" idx="2"/>
            <a:endCxn id="10" idx="0"/>
          </p:cNvCxnSpPr>
          <p:nvPr/>
        </p:nvCxnSpPr>
        <p:spPr bwMode="auto">
          <a:xfrm rot="16200000" flipH="1">
            <a:off x="946991" y="4016417"/>
            <a:ext cx="877042" cy="26393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5831938" y="3738666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hasChild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198905" y="4667598"/>
            <a:ext cx="72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35281" y="389562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hasChild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91227" y="4561744"/>
            <a:ext cx="68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Alex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14053" y="5231965"/>
            <a:ext cx="579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Girl</a:t>
            </a:r>
          </a:p>
        </p:txBody>
      </p:sp>
      <p:cxnSp>
        <p:nvCxnSpPr>
          <p:cNvPr id="28" name="Curved Connector 27"/>
          <p:cNvCxnSpPr>
            <a:stCxn id="29" idx="3"/>
            <a:endCxn id="24" idx="0"/>
          </p:cNvCxnSpPr>
          <p:nvPr/>
        </p:nvCxnSpPr>
        <p:spPr bwMode="auto">
          <a:xfrm>
            <a:off x="5507501" y="3500036"/>
            <a:ext cx="1053511" cy="1167562"/>
          </a:xfrm>
          <a:prstGeom prst="curvedConnector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4902986" y="3315370"/>
            <a:ext cx="604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30" name="Curved Connector 29"/>
          <p:cNvCxnSpPr>
            <a:stCxn id="29" idx="2"/>
            <a:endCxn id="26" idx="0"/>
          </p:cNvCxnSpPr>
          <p:nvPr/>
        </p:nvCxnSpPr>
        <p:spPr bwMode="auto">
          <a:xfrm rot="16200000" flipH="1">
            <a:off x="4779919" y="4110026"/>
            <a:ext cx="877042" cy="26393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6749595" y="3292310"/>
            <a:ext cx="1200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GoParent</a:t>
            </a:r>
            <a:endParaRPr lang="en-US" dirty="0"/>
          </a:p>
        </p:txBody>
      </p:sp>
      <p:cxnSp>
        <p:nvCxnSpPr>
          <p:cNvPr id="36" name="Curved Connector 35"/>
          <p:cNvCxnSpPr>
            <a:stCxn id="29" idx="3"/>
            <a:endCxn id="35" idx="1"/>
          </p:cNvCxnSpPr>
          <p:nvPr/>
        </p:nvCxnSpPr>
        <p:spPr bwMode="auto">
          <a:xfrm flipV="1">
            <a:off x="5507501" y="3476976"/>
            <a:ext cx="1242094" cy="23060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842768" y="3114567"/>
            <a:ext cx="66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5D1B4B-E667-CB42-938F-02A6E567140F}"/>
              </a:ext>
            </a:extLst>
          </p:cNvPr>
          <p:cNvSpPr/>
          <p:nvPr/>
        </p:nvSpPr>
        <p:spPr bwMode="auto">
          <a:xfrm>
            <a:off x="2239356" y="4147993"/>
            <a:ext cx="1173892" cy="91021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1C54522-BEF0-5048-9CE7-27EA539294DD}"/>
              </a:ext>
            </a:extLst>
          </p:cNvPr>
          <p:cNvSpPr/>
          <p:nvPr/>
        </p:nvSpPr>
        <p:spPr bwMode="auto">
          <a:xfrm>
            <a:off x="4775416" y="4291193"/>
            <a:ext cx="2774561" cy="91021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8F43FDC-1858-27FF-7E26-2E272CDAD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DL Reasoning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02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the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 marL="928688" lvl="1" indent="-457200">
              <a:buFont typeface="+mj-lt"/>
              <a:buAutoNum type="arabicPeriod"/>
            </a:pPr>
            <a:r>
              <a:rPr lang="en-US" dirty="0" err="1"/>
              <a:t>GoParent</a:t>
            </a:r>
            <a:r>
              <a:rPr 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≣ </a:t>
            </a:r>
            <a:r>
              <a:rPr lang="en-US" dirty="0">
                <a:solidFill>
                  <a:srgbClr val="0000FF"/>
                </a:solidFill>
              </a:rPr>
              <a:t>∀ </a:t>
            </a:r>
            <a:r>
              <a:rPr lang="en-US" dirty="0" err="1"/>
              <a:t>hasChild</a:t>
            </a:r>
            <a:r>
              <a:rPr lang="en-US" dirty="0"/>
              <a:t> </a:t>
            </a:r>
            <a:r>
              <a:rPr lang="en-US" dirty="0">
                <a:solidFill>
                  <a:srgbClr val="B200B7"/>
                </a:solidFill>
              </a:rPr>
              <a:t>. </a:t>
            </a:r>
            <a:r>
              <a:rPr lang="en-US" dirty="0"/>
              <a:t>Girl</a:t>
            </a:r>
          </a:p>
          <a:p>
            <a:pPr marL="928688" lvl="1" indent="-457200">
              <a:buFont typeface="+mj-lt"/>
              <a:buAutoNum type="arabicPeriod"/>
            </a:pPr>
            <a:r>
              <a:rPr lang="en-US" dirty="0" err="1"/>
              <a:t>hasChild</a:t>
            </a:r>
            <a:r>
              <a:rPr lang="en-US" dirty="0"/>
              <a:t>(Bob, Alice )</a:t>
            </a:r>
          </a:p>
          <a:p>
            <a:pPr marL="928688" lvl="1" indent="-457200">
              <a:buFont typeface="+mj-lt"/>
              <a:buAutoNum type="arabicPeriod"/>
            </a:pPr>
            <a:r>
              <a:rPr lang="en-US" dirty="0"/>
              <a:t>Girl(Alice)</a:t>
            </a:r>
          </a:p>
          <a:p>
            <a:pPr marL="928688" lvl="1" indent="-457200">
              <a:buFont typeface="+mj-lt"/>
              <a:buAutoNum type="arabicPeriod"/>
            </a:pPr>
            <a:r>
              <a:rPr lang="en-US" dirty="0"/>
              <a:t>ParentOf1 </a:t>
            </a:r>
            <a:r>
              <a:rPr lang="en-US" dirty="0">
                <a:solidFill>
                  <a:srgbClr val="FF0000"/>
                </a:solidFill>
              </a:rPr>
              <a:t>⊑  </a:t>
            </a:r>
            <a:r>
              <a:rPr lang="en-US" dirty="0" err="1"/>
              <a:t>hasChild</a:t>
            </a:r>
            <a:r>
              <a:rPr lang="en-US" dirty="0"/>
              <a:t> </a:t>
            </a:r>
            <a:r>
              <a:rPr lang="en-US" dirty="0">
                <a:solidFill>
                  <a:srgbClr val="B200B7"/>
                </a:solidFill>
              </a:rPr>
              <a:t>=</a:t>
            </a:r>
            <a:r>
              <a:rPr lang="en-US" baseline="-25000" dirty="0"/>
              <a:t>1</a:t>
            </a:r>
            <a:r>
              <a:rPr lang="en-US" dirty="0"/>
              <a:t> Thing</a:t>
            </a:r>
          </a:p>
          <a:p>
            <a:pPr marL="928688" lvl="1" indent="-457200">
              <a:buFont typeface="+mj-lt"/>
              <a:buAutoNum type="arabicPeriod"/>
            </a:pPr>
            <a:r>
              <a:rPr lang="en-US" dirty="0"/>
              <a:t>ParentOf1(Bob)</a:t>
            </a:r>
          </a:p>
          <a:p>
            <a:pPr marL="928688" lvl="1" indent="-457200">
              <a:buNone/>
            </a:pPr>
            <a:endParaRPr lang="en-US" dirty="0"/>
          </a:p>
          <a:p>
            <a:pPr marL="928688" lvl="1" indent="-457200">
              <a:buNone/>
            </a:pPr>
            <a:r>
              <a:rPr lang="en-US" dirty="0"/>
              <a:t>now we can infer Bob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/>
              <a:t>GoParent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928688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0F0-3246-1C4E-93C7-52176E15ECE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U. de Genève - G. Falquet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A94AA7-EA7D-BC0F-D172-A30FE8B4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DL Reasoning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Unique Name Assumption (UNA)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21336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BusyParent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≣</a:t>
            </a:r>
            <a:r>
              <a:rPr lang="en-US" altLang="zh-TW" dirty="0"/>
              <a:t> </a:t>
            </a:r>
            <a:r>
              <a:rPr lang="en-US" altLang="zh-TW" dirty="0" err="1"/>
              <a:t>hasChild</a:t>
            </a:r>
            <a:r>
              <a:rPr lang="en-US" altLang="zh-TW" dirty="0"/>
              <a:t> ≥</a:t>
            </a:r>
            <a:r>
              <a:rPr lang="en-US" altLang="zh-TW" baseline="-25000" dirty="0"/>
              <a:t>2</a:t>
            </a:r>
            <a:r>
              <a:rPr lang="en-US" altLang="zh-TW" dirty="0"/>
              <a:t> Person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 </a:t>
            </a:r>
            <a:r>
              <a:rPr lang="en-US" altLang="zh-TW" dirty="0" err="1"/>
              <a:t>hasChild</a:t>
            </a:r>
            <a:r>
              <a:rPr lang="en-US" altLang="zh-TW" dirty="0"/>
              <a:t> (Cindy, Bob)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 </a:t>
            </a:r>
            <a:r>
              <a:rPr lang="en-US" altLang="zh-TW" dirty="0" err="1"/>
              <a:t>hasChild</a:t>
            </a:r>
            <a:r>
              <a:rPr lang="en-US" altLang="zh-TW" dirty="0"/>
              <a:t> (Cindy, John)</a:t>
            </a:r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None/>
            </a:pPr>
            <a:r>
              <a:rPr lang="en-US" altLang="zh-TW" dirty="0"/>
              <a:t>consequence:  </a:t>
            </a:r>
            <a:r>
              <a:rPr lang="en-US" dirty="0" err="1"/>
              <a:t>BusyParent</a:t>
            </a:r>
            <a:r>
              <a:rPr lang="en-US" dirty="0"/>
              <a:t> (</a:t>
            </a:r>
            <a:r>
              <a:rPr lang="en-US" altLang="zh-TW" dirty="0"/>
              <a:t>Cindy) ?</a:t>
            </a:r>
          </a:p>
          <a:p>
            <a:pPr marL="457200" indent="-457200">
              <a:buNone/>
            </a:pPr>
            <a:endParaRPr lang="en-US" altLang="zh-TW" dirty="0"/>
          </a:p>
          <a:p>
            <a:pPr marL="457200" indent="-457200">
              <a:buNone/>
            </a:pPr>
            <a:r>
              <a:rPr lang="en-US" altLang="zh-TW" dirty="0"/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U. de Genève - G. Falquet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0F0-3246-1C4E-93C7-52176E15ECE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4114800"/>
            <a:ext cx="6536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no</a:t>
            </a:r>
            <a:r>
              <a:rPr lang="en-US" altLang="zh-TW" sz="2000" dirty="0"/>
              <a:t>, because </a:t>
            </a:r>
            <a:r>
              <a:rPr lang="en-US" altLang="zh-TW" sz="2000" i="1" dirty="0"/>
              <a:t>Bob </a:t>
            </a:r>
            <a:r>
              <a:rPr lang="en-US" altLang="zh-TW" sz="2000" dirty="0"/>
              <a:t>and </a:t>
            </a:r>
            <a:r>
              <a:rPr lang="en-US" altLang="zh-TW" sz="2000" i="1" dirty="0"/>
              <a:t>John </a:t>
            </a:r>
            <a:r>
              <a:rPr lang="en-US" altLang="zh-TW" sz="2000" dirty="0"/>
              <a:t>may be the same person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4876800"/>
            <a:ext cx="632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None/>
            </a:pPr>
            <a:r>
              <a:rPr lang="en-US" altLang="zh-TW" dirty="0">
                <a:solidFill>
                  <a:srgbClr val="0000FF"/>
                </a:solidFill>
              </a:rPr>
              <a:t>yes </a:t>
            </a:r>
            <a:r>
              <a:rPr lang="en-US" altLang="zh-TW" dirty="0"/>
              <a:t>if we add the axiom  </a:t>
            </a:r>
          </a:p>
          <a:p>
            <a:pPr marL="457200" indent="-457200" algn="ctr">
              <a:buNone/>
            </a:pPr>
            <a:r>
              <a:rPr lang="en-US" altLang="zh-TW" dirty="0"/>
              <a:t>Bob </a:t>
            </a:r>
            <a:r>
              <a:rPr lang="en-US" altLang="zh-TW" dirty="0">
                <a:solidFill>
                  <a:srgbClr val="FF0000"/>
                </a:solidFill>
              </a:rPr>
              <a:t>≠</a:t>
            </a:r>
            <a:r>
              <a:rPr lang="en-US" altLang="zh-TW" dirty="0">
                <a:solidFill>
                  <a:srgbClr val="00D800"/>
                </a:solidFill>
              </a:rPr>
              <a:t> </a:t>
            </a:r>
            <a:r>
              <a:rPr lang="en-US" altLang="zh-TW" dirty="0"/>
              <a:t>John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4A07A52-320E-3D37-8B34-BCEAB3EA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DL Reasoning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20FF00-C5AE-434E-A8CD-1EFCC4F55AE7}" type="slidenum">
              <a:rPr lang="en-US" smtClean="0"/>
              <a:pPr/>
              <a:t>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Sophisticated “open world” reasoning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91000"/>
          </a:xfrm>
        </p:spPr>
        <p:txBody>
          <a:bodyPr/>
          <a:lstStyle/>
          <a:p>
            <a:pPr marL="381000" indent="-381000" eaLnBrk="1" hangingPunct="1">
              <a:buFontTx/>
              <a:buNone/>
            </a:pPr>
            <a:r>
              <a:rPr lang="en-US" dirty="0"/>
              <a:t>Terminological Axioms (</a:t>
            </a:r>
            <a:r>
              <a:rPr lang="en-US" dirty="0" err="1"/>
              <a:t>TBox</a:t>
            </a:r>
            <a:r>
              <a:rPr lang="en-US" dirty="0"/>
              <a:t>)</a:t>
            </a:r>
          </a:p>
          <a:p>
            <a:pPr marL="381000" indent="-381000" eaLnBrk="1" hangingPunct="1">
              <a:buFontTx/>
              <a:buNone/>
            </a:pPr>
            <a:endParaRPr lang="en-US" sz="1800" dirty="0"/>
          </a:p>
          <a:p>
            <a:pPr marL="381000" indent="-381000" eaLnBrk="1" hangingPunct="1">
              <a:buFontTx/>
              <a:buNone/>
            </a:pPr>
            <a:endParaRPr lang="en-US" sz="1800" dirty="0"/>
          </a:p>
          <a:p>
            <a:pPr marL="381000" indent="-381000">
              <a:buFontTx/>
              <a:buAutoNum type="arabicPeriod"/>
            </a:pPr>
            <a:r>
              <a:rPr lang="en-US" dirty="0" err="1"/>
              <a:t>Green_Area</a:t>
            </a: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⊑ </a:t>
            </a:r>
            <a:r>
              <a:rPr lang="en-US" dirty="0"/>
              <a:t>Area </a:t>
            </a:r>
          </a:p>
          <a:p>
            <a:pPr marL="381000" indent="-381000">
              <a:buFontTx/>
              <a:buAutoNum type="arabicPeriod"/>
            </a:pPr>
            <a:r>
              <a:rPr lang="en-US" dirty="0" err="1"/>
              <a:t>Non_Green_Area</a:t>
            </a:r>
            <a:r>
              <a:rPr lang="en-US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≡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Area </a:t>
            </a:r>
            <a:r>
              <a:rPr lang="en-US" dirty="0">
                <a:solidFill>
                  <a:srgbClr val="FF0000"/>
                </a:solidFill>
              </a:rPr>
              <a:t>⊓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¬</a:t>
            </a:r>
            <a:r>
              <a:rPr lang="en-US" dirty="0"/>
              <a:t> </a:t>
            </a:r>
            <a:r>
              <a:rPr lang="en-US" dirty="0" err="1"/>
              <a:t>Green_Area</a:t>
            </a:r>
            <a:r>
              <a:rPr lang="en-US" dirty="0"/>
              <a:t>)</a:t>
            </a:r>
          </a:p>
          <a:p>
            <a:pPr marL="381000" indent="-381000">
              <a:buFontTx/>
              <a:buAutoNum type="arabicPeriod"/>
            </a:pPr>
            <a:endParaRPr lang="en-US" dirty="0"/>
          </a:p>
          <a:p>
            <a:pPr marL="381000" indent="-381000">
              <a:buFontTx/>
              <a:buAutoNum type="arabicPeriod"/>
            </a:pPr>
            <a:endParaRPr lang="en-US" dirty="0"/>
          </a:p>
          <a:p>
            <a:pPr marL="381000" indent="-381000" eaLnBrk="1" hangingPunct="1">
              <a:buFontTx/>
              <a:buAutoNum type="arabicPeriod"/>
            </a:pPr>
            <a:endParaRPr lang="en-US" dirty="0"/>
          </a:p>
          <a:p>
            <a:pPr marL="381000" indent="-381000" eaLnBrk="1" hangingPunct="1">
              <a:buFontTx/>
              <a:buAutoNum type="arabicPeriod"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U. de Genève - G. Falquet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1F03E3-705F-EC72-822B-675C595FE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DL Reasoning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ABox</a:t>
            </a:r>
            <a:endParaRPr lang="en-US" dirty="0"/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6C0AEF-6647-E548-8E8C-F3419353D0A8}" type="slidenum">
              <a:rPr lang="en-US" smtClean="0"/>
              <a:pPr/>
              <a:t>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92164" name="TextBox 5"/>
          <p:cNvSpPr txBox="1">
            <a:spLocks noChangeArrowheads="1"/>
          </p:cNvSpPr>
          <p:nvPr/>
        </p:nvSpPr>
        <p:spPr bwMode="auto">
          <a:xfrm>
            <a:off x="2852570" y="1167873"/>
            <a:ext cx="4581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92165" name="TextBox 6"/>
          <p:cNvSpPr txBox="1">
            <a:spLocks noChangeArrowheads="1"/>
          </p:cNvSpPr>
          <p:nvPr/>
        </p:nvSpPr>
        <p:spPr bwMode="auto">
          <a:xfrm>
            <a:off x="2776370" y="2577573"/>
            <a:ext cx="4581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92166" name="TextBox 7"/>
          <p:cNvSpPr txBox="1">
            <a:spLocks noChangeArrowheads="1"/>
          </p:cNvSpPr>
          <p:nvPr/>
        </p:nvSpPr>
        <p:spPr bwMode="auto">
          <a:xfrm>
            <a:off x="4427370" y="1967973"/>
            <a:ext cx="4581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a3</a:t>
            </a:r>
          </a:p>
        </p:txBody>
      </p:sp>
      <p:sp>
        <p:nvSpPr>
          <p:cNvPr id="92167" name="TextBox 8"/>
          <p:cNvSpPr txBox="1">
            <a:spLocks noChangeArrowheads="1"/>
          </p:cNvSpPr>
          <p:nvPr/>
        </p:nvSpPr>
        <p:spPr bwMode="auto">
          <a:xfrm>
            <a:off x="4262270" y="3542773"/>
            <a:ext cx="4581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a4</a:t>
            </a:r>
          </a:p>
        </p:txBody>
      </p:sp>
      <p:cxnSp>
        <p:nvCxnSpPr>
          <p:cNvPr id="92168" name="Straight Arrow Connector 10"/>
          <p:cNvCxnSpPr>
            <a:cxnSpLocks noChangeShapeType="1"/>
            <a:stCxn id="92164" idx="3"/>
            <a:endCxn id="92166" idx="0"/>
          </p:cNvCxnSpPr>
          <p:nvPr/>
        </p:nvCxnSpPr>
        <p:spPr bwMode="auto">
          <a:xfrm>
            <a:off x="3310673" y="1352539"/>
            <a:ext cx="1345749" cy="615434"/>
          </a:xfrm>
          <a:prstGeom prst="straightConnector1">
            <a:avLst/>
          </a:prstGeom>
          <a:noFill/>
          <a:ln w="9525">
            <a:solidFill>
              <a:srgbClr val="00D800"/>
            </a:solidFill>
            <a:round/>
            <a:headEnd/>
            <a:tailEnd type="arrow" w="med" len="med"/>
          </a:ln>
        </p:spPr>
      </p:cxnSp>
      <p:cxnSp>
        <p:nvCxnSpPr>
          <p:cNvPr id="92169" name="Straight Arrow Connector 12"/>
          <p:cNvCxnSpPr>
            <a:cxnSpLocks noChangeShapeType="1"/>
            <a:stCxn id="92166" idx="2"/>
            <a:endCxn id="92165" idx="3"/>
          </p:cNvCxnSpPr>
          <p:nvPr/>
        </p:nvCxnSpPr>
        <p:spPr bwMode="auto">
          <a:xfrm flipH="1">
            <a:off x="3234473" y="2337305"/>
            <a:ext cx="1421949" cy="424934"/>
          </a:xfrm>
          <a:prstGeom prst="straightConnector1">
            <a:avLst/>
          </a:prstGeom>
          <a:noFill/>
          <a:ln w="9525">
            <a:solidFill>
              <a:srgbClr val="00D800"/>
            </a:solidFill>
            <a:round/>
            <a:headEnd/>
            <a:tailEnd type="arrow" w="med" len="med"/>
          </a:ln>
        </p:spPr>
      </p:cxnSp>
      <p:cxnSp>
        <p:nvCxnSpPr>
          <p:cNvPr id="92170" name="Straight Arrow Connector 14"/>
          <p:cNvCxnSpPr>
            <a:cxnSpLocks noChangeShapeType="1"/>
            <a:stCxn id="92164" idx="2"/>
            <a:endCxn id="92165" idx="0"/>
          </p:cNvCxnSpPr>
          <p:nvPr/>
        </p:nvCxnSpPr>
        <p:spPr bwMode="auto">
          <a:xfrm flipH="1">
            <a:off x="3005422" y="1537205"/>
            <a:ext cx="76200" cy="1040368"/>
          </a:xfrm>
          <a:prstGeom prst="straightConnector1">
            <a:avLst/>
          </a:prstGeom>
          <a:noFill/>
          <a:ln w="9525">
            <a:solidFill>
              <a:srgbClr val="00D800"/>
            </a:solidFill>
            <a:round/>
            <a:headEnd/>
            <a:tailEnd type="arrow" w="med" len="med"/>
          </a:ln>
        </p:spPr>
      </p:cxnSp>
      <p:cxnSp>
        <p:nvCxnSpPr>
          <p:cNvPr id="92171" name="Straight Arrow Connector 16"/>
          <p:cNvCxnSpPr>
            <a:cxnSpLocks noChangeShapeType="1"/>
            <a:stCxn id="92165" idx="2"/>
            <a:endCxn id="92167" idx="1"/>
          </p:cNvCxnSpPr>
          <p:nvPr/>
        </p:nvCxnSpPr>
        <p:spPr bwMode="auto">
          <a:xfrm>
            <a:off x="3005422" y="2946905"/>
            <a:ext cx="1256848" cy="780534"/>
          </a:xfrm>
          <a:prstGeom prst="straightConnector1">
            <a:avLst/>
          </a:prstGeom>
          <a:noFill/>
          <a:ln w="9525">
            <a:solidFill>
              <a:srgbClr val="00D800"/>
            </a:solidFill>
            <a:round/>
            <a:headEnd/>
            <a:tailEnd type="arrow" w="med" len="med"/>
          </a:ln>
        </p:spPr>
      </p:cxnSp>
      <p:sp>
        <p:nvSpPr>
          <p:cNvPr id="18" name="TextBox 17"/>
          <p:cNvSpPr txBox="1"/>
          <p:nvPr/>
        </p:nvSpPr>
        <p:spPr>
          <a:xfrm>
            <a:off x="300171" y="4061570"/>
            <a:ext cx="8610600" cy="923330"/>
          </a:xfrm>
          <a:prstGeom prst="rect">
            <a:avLst/>
          </a:prstGeom>
          <a:noFill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723900" indent="-723900"/>
            <a:r>
              <a:rPr lang="en-US" dirty="0"/>
              <a:t>Q: 	Does </a:t>
            </a:r>
            <a:r>
              <a:rPr lang="en-US" dirty="0">
                <a:solidFill>
                  <a:srgbClr val="0000FF"/>
                </a:solidFill>
              </a:rPr>
              <a:t>a1 </a:t>
            </a:r>
            <a:r>
              <a:rPr lang="en-US" dirty="0"/>
              <a:t>touch some </a:t>
            </a:r>
            <a:r>
              <a:rPr lang="en-US" dirty="0">
                <a:solidFill>
                  <a:srgbClr val="0000FF"/>
                </a:solidFill>
              </a:rPr>
              <a:t>Green Area</a:t>
            </a:r>
            <a:r>
              <a:rPr lang="en-US" dirty="0"/>
              <a:t> that touches some </a:t>
            </a:r>
            <a:r>
              <a:rPr lang="en-US" dirty="0">
                <a:solidFill>
                  <a:srgbClr val="0000FF"/>
                </a:solidFill>
              </a:rPr>
              <a:t>non Green Area</a:t>
            </a:r>
            <a:r>
              <a:rPr lang="en-US" dirty="0"/>
              <a:t>?</a:t>
            </a:r>
          </a:p>
          <a:p>
            <a:pPr marL="723900" indent="-723900"/>
            <a:endParaRPr lang="en-US" dirty="0"/>
          </a:p>
          <a:p>
            <a:pPr marL="723900" indent="-723900" algn="l"/>
            <a:endParaRPr lang="en-US" dirty="0"/>
          </a:p>
        </p:txBody>
      </p:sp>
      <p:sp>
        <p:nvSpPr>
          <p:cNvPr id="92173" name="TextBox 19"/>
          <p:cNvSpPr txBox="1">
            <a:spLocks noChangeArrowheads="1"/>
          </p:cNvSpPr>
          <p:nvPr/>
        </p:nvSpPr>
        <p:spPr bwMode="auto">
          <a:xfrm>
            <a:off x="3917655" y="1356635"/>
            <a:ext cx="8191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300" dirty="0"/>
              <a:t>touches</a:t>
            </a:r>
          </a:p>
        </p:txBody>
      </p:sp>
      <p:sp>
        <p:nvSpPr>
          <p:cNvPr id="92174" name="TextBox 20"/>
          <p:cNvSpPr txBox="1">
            <a:spLocks noChangeArrowheads="1"/>
          </p:cNvSpPr>
          <p:nvPr/>
        </p:nvSpPr>
        <p:spPr bwMode="auto">
          <a:xfrm>
            <a:off x="2596983" y="1891773"/>
            <a:ext cx="8191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300"/>
              <a:t>touches</a:t>
            </a:r>
          </a:p>
        </p:txBody>
      </p:sp>
      <p:sp>
        <p:nvSpPr>
          <p:cNvPr id="92175" name="TextBox 21"/>
          <p:cNvSpPr txBox="1">
            <a:spLocks noChangeArrowheads="1"/>
          </p:cNvSpPr>
          <p:nvPr/>
        </p:nvSpPr>
        <p:spPr bwMode="auto">
          <a:xfrm>
            <a:off x="3973810" y="2456320"/>
            <a:ext cx="8191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300" dirty="0"/>
              <a:t>touches</a:t>
            </a:r>
          </a:p>
        </p:txBody>
      </p:sp>
      <p:sp>
        <p:nvSpPr>
          <p:cNvPr id="92176" name="TextBox 22"/>
          <p:cNvSpPr txBox="1">
            <a:spLocks noChangeArrowheads="1"/>
          </p:cNvSpPr>
          <p:nvPr/>
        </p:nvSpPr>
        <p:spPr bwMode="auto">
          <a:xfrm>
            <a:off x="3055770" y="3301473"/>
            <a:ext cx="81915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300"/>
              <a:t>touches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U. de Genève - G. Falquet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0486" y="1794825"/>
            <a:ext cx="766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68175" y="1543209"/>
            <a:ext cx="1356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GreenArea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15604" y="3076861"/>
            <a:ext cx="204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Non_Green_Area</a:t>
            </a:r>
            <a:endParaRPr lang="en-US" dirty="0"/>
          </a:p>
        </p:txBody>
      </p:sp>
      <p:cxnSp>
        <p:nvCxnSpPr>
          <p:cNvPr id="7" name="Curved Connector 6"/>
          <p:cNvCxnSpPr>
            <a:stCxn id="92166" idx="3"/>
            <a:endCxn id="4" idx="1"/>
          </p:cNvCxnSpPr>
          <p:nvPr/>
        </p:nvCxnSpPr>
        <p:spPr bwMode="auto">
          <a:xfrm flipV="1">
            <a:off x="4885473" y="1770861"/>
            <a:ext cx="1182702" cy="381778"/>
          </a:xfrm>
          <a:prstGeom prst="curvedConnector3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0" name="Curved Connector 9"/>
          <p:cNvCxnSpPr>
            <a:stCxn id="92164" idx="1"/>
            <a:endCxn id="3" idx="3"/>
          </p:cNvCxnSpPr>
          <p:nvPr/>
        </p:nvCxnSpPr>
        <p:spPr bwMode="auto">
          <a:xfrm rot="10800000" flipV="1">
            <a:off x="1767230" y="1352538"/>
            <a:ext cx="1085341" cy="622011"/>
          </a:xfrm>
          <a:prstGeom prst="curvedConnector3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" name="Curved Connector 27"/>
          <p:cNvCxnSpPr>
            <a:stCxn id="92167" idx="3"/>
            <a:endCxn id="5" idx="1"/>
          </p:cNvCxnSpPr>
          <p:nvPr/>
        </p:nvCxnSpPr>
        <p:spPr bwMode="auto">
          <a:xfrm flipV="1">
            <a:off x="4720373" y="3261527"/>
            <a:ext cx="1695231" cy="465912"/>
          </a:xfrm>
          <a:prstGeom prst="curvedConnector3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1" name="Curved Connector 30"/>
          <p:cNvCxnSpPr>
            <a:stCxn id="92165" idx="1"/>
            <a:endCxn id="3" idx="3"/>
          </p:cNvCxnSpPr>
          <p:nvPr/>
        </p:nvCxnSpPr>
        <p:spPr bwMode="auto">
          <a:xfrm rot="10800000">
            <a:off x="1767230" y="2117991"/>
            <a:ext cx="1009141" cy="644248"/>
          </a:xfrm>
          <a:prstGeom prst="curvedConnector3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00171" y="4525376"/>
            <a:ext cx="8610600" cy="1200329"/>
          </a:xfrm>
          <a:prstGeom prst="rect">
            <a:avLst/>
          </a:prstGeom>
          <a:noFill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723900" indent="-723900" algn="l"/>
            <a:r>
              <a:rPr lang="en-US" dirty="0"/>
              <a:t>A: 	</a:t>
            </a:r>
            <a:r>
              <a:rPr lang="en-US" dirty="0">
                <a:solidFill>
                  <a:srgbClr val="0000FF"/>
                </a:solidFill>
              </a:rPr>
              <a:t>Yes </a:t>
            </a:r>
          </a:p>
          <a:p>
            <a:pPr marL="723900" indent="-723900" algn="l"/>
            <a:r>
              <a:rPr lang="en-US" dirty="0"/>
              <a:t>		- a2 is either green or non green (axioms 1 and 2)</a:t>
            </a:r>
          </a:p>
          <a:p>
            <a:pPr marL="723900" indent="-723900" algn="l"/>
            <a:r>
              <a:rPr lang="en-US" dirty="0"/>
              <a:t>		- if it is green a1 satisfies the condition (using a3, a2)</a:t>
            </a:r>
          </a:p>
          <a:p>
            <a:pPr marL="723900" indent="-723900"/>
            <a:r>
              <a:rPr lang="en-US" dirty="0"/>
              <a:t>		- if it is non green a1 satisfies the condition (using a2, a4)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CCB2A6C-E22D-8436-5C09-743A0BCD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DL Reasoning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E658F9-E6C3-234B-ABDD-C4D4F3E56122}" type="slidenum">
              <a:rPr lang="en-US" smtClean="0"/>
              <a:pPr/>
              <a:t>16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93187" name="Picture 3" descr="Picture 15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9144000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U. de Genève - G. Falquet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100F7-30B3-0171-6DF5-C03DB98B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DL Reasoning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 Services for DL </a:t>
            </a:r>
            <a:r>
              <a:rPr lang="en-US" dirty="0" err="1"/>
              <a:t>Ontologies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description logics consistency and </a:t>
            </a:r>
            <a:r>
              <a:rPr lang="en-US" dirty="0" err="1"/>
              <a:t>subsumption</a:t>
            </a:r>
            <a:r>
              <a:rPr lang="en-US" dirty="0"/>
              <a:t> can be computed (with sophisticated tableau algorithms), with different time and space complexities</a:t>
            </a:r>
          </a:p>
          <a:p>
            <a:endParaRPr lang="en-US" dirty="0"/>
          </a:p>
          <a:p>
            <a:r>
              <a:rPr lang="en-US" dirty="0"/>
              <a:t>Consequences</a:t>
            </a:r>
          </a:p>
          <a:p>
            <a:pPr lvl="1"/>
            <a:r>
              <a:rPr lang="en-US" dirty="0"/>
              <a:t>the consistency of an ontology can be checked</a:t>
            </a:r>
          </a:p>
          <a:p>
            <a:pPr lvl="1"/>
            <a:r>
              <a:rPr lang="en-US" dirty="0"/>
              <a:t>it is possible to compute the class </a:t>
            </a:r>
            <a:r>
              <a:rPr lang="en-US" dirty="0" err="1"/>
              <a:t>subsumption</a:t>
            </a:r>
            <a:r>
              <a:rPr lang="en-US" dirty="0"/>
              <a:t> hierarchy</a:t>
            </a:r>
          </a:p>
          <a:p>
            <a:pPr lvl="1"/>
            <a:r>
              <a:rPr lang="en-US" dirty="0"/>
              <a:t>it is possible to find the closest concept corresponding to a query </a:t>
            </a:r>
          </a:p>
          <a:p>
            <a:pPr lvl="1"/>
            <a:endParaRPr lang="en-US" dirty="0"/>
          </a:p>
          <a:p>
            <a:r>
              <a:rPr lang="en-US" dirty="0"/>
              <a:t>There are description logics for which consistency and </a:t>
            </a:r>
            <a:r>
              <a:rPr lang="en-US" dirty="0" err="1"/>
              <a:t>subsumption</a:t>
            </a:r>
            <a:r>
              <a:rPr lang="en-US" dirty="0"/>
              <a:t> can be computed in </a:t>
            </a:r>
            <a:r>
              <a:rPr lang="en-US" dirty="0" err="1"/>
              <a:t>polynomical</a:t>
            </a:r>
            <a:r>
              <a:rPr lang="en-US" dirty="0"/>
              <a:t> time or better</a:t>
            </a:r>
          </a:p>
          <a:p>
            <a:pPr lvl="1"/>
            <a:r>
              <a:rPr lang="en-US" dirty="0"/>
              <a:t>OWL-RL, OWL-QL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0F0-3246-1C4E-93C7-52176E15ECE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U. de Genève - G. Falquet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8D277FF-0B07-F298-552F-7BF029B64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DL Reasoning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A08B-357A-3049-B1EE-B273DFEF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about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E9D82-543A-DD4D-9F9F-02F216470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</a:t>
            </a:r>
            <a:r>
              <a:rPr lang="en-US" dirty="0">
                <a:hlinkClick r:id="rId2"/>
              </a:rPr>
              <a:t>http://dl.kr.org/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</a:t>
            </a:r>
            <a:r>
              <a:rPr lang="en-US" dirty="0">
                <a:hlinkClick r:id="rId3"/>
              </a:rPr>
              <a:t>http://www.cs.man.ac.uk/~ezolin/dl/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C6A01-DBA7-2241-BDB8-CF7F4850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U. de Genève - G. Falquet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53DFA-426A-734F-879F-14C937BF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0F0-3246-1C4E-93C7-52176E15ECE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37BADA8-7AA7-CAD4-2E82-0DAB3400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DL Reasoning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20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C2DBD-B6AE-7547-80E3-1CDA98E8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U. de Genève - G. Falquet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36CF9-5BAD-5A42-8DB3-96E4D921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0F0-3246-1C4E-93C7-52176E15ECE1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94DED3-2286-E449-A7A5-D4195A1A8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7" y="800311"/>
            <a:ext cx="9144000" cy="508437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53408-006B-25E7-23E2-0AD5AC1E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DL Reasoning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1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69D1-E3C7-754A-9BBE-0D2199F6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0E8BE-6C37-134E-BFC8-8BE9243D7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  <a:p>
            <a:r>
              <a:rPr lang="en-US" dirty="0" err="1"/>
              <a:t>Subsumption</a:t>
            </a:r>
            <a:endParaRPr lang="en-US" dirty="0"/>
          </a:p>
          <a:p>
            <a:r>
              <a:rPr lang="en-US" dirty="0"/>
              <a:t>Open world</a:t>
            </a:r>
          </a:p>
          <a:p>
            <a:r>
              <a:rPr lang="en-US" dirty="0"/>
              <a:t>Unique name</a:t>
            </a:r>
          </a:p>
          <a:p>
            <a:r>
              <a:rPr lang="en-US" dirty="0"/>
              <a:t>Instance checking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A0D35-C407-8F4A-81FF-C7CCC99E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U. de Genève - G. Falquet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A9165-677D-A94D-BB47-B16981EE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0F0-3246-1C4E-93C7-52176E15ECE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02CA4A-E1AB-572E-7F82-A4CF7D5C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DL Reasoning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4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00421"/>
            <a:ext cx="7772400" cy="2514600"/>
          </a:xfrm>
        </p:spPr>
        <p:txBody>
          <a:bodyPr/>
          <a:lstStyle/>
          <a:p>
            <a:pPr>
              <a:buNone/>
            </a:pPr>
            <a:r>
              <a:rPr lang="en-US" dirty="0"/>
              <a:t>Consider the axioms</a:t>
            </a:r>
          </a:p>
          <a:p>
            <a:pPr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1. A  </a:t>
            </a:r>
            <a:r>
              <a:rPr lang="en-US" dirty="0">
                <a:solidFill>
                  <a:srgbClr val="FF0000"/>
                </a:solidFill>
              </a:rPr>
              <a:t>⊑ 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∀ </a:t>
            </a:r>
            <a:r>
              <a:rPr lang="en-US" dirty="0"/>
              <a:t>R </a:t>
            </a:r>
            <a:r>
              <a:rPr lang="en-US" dirty="0">
                <a:solidFill>
                  <a:srgbClr val="660066"/>
                </a:solidFill>
              </a:rPr>
              <a:t>. </a:t>
            </a:r>
            <a:r>
              <a:rPr lang="en-US" dirty="0"/>
              <a:t>B)</a:t>
            </a:r>
          </a:p>
          <a:p>
            <a:pPr lvl="1">
              <a:buNone/>
            </a:pPr>
            <a:r>
              <a:rPr lang="en-US" dirty="0"/>
              <a:t>2. C </a:t>
            </a:r>
            <a:r>
              <a:rPr lang="en-US" dirty="0">
                <a:solidFill>
                  <a:srgbClr val="FF0000"/>
                </a:solidFill>
              </a:rPr>
              <a:t>disjoint</a:t>
            </a:r>
            <a:r>
              <a:rPr lang="en-US" dirty="0">
                <a:solidFill>
                  <a:srgbClr val="00D800"/>
                </a:solidFill>
              </a:rPr>
              <a:t> </a:t>
            </a:r>
            <a:r>
              <a:rPr lang="en-US" dirty="0"/>
              <a:t>B</a:t>
            </a:r>
          </a:p>
          <a:p>
            <a:pPr lvl="1">
              <a:buNone/>
            </a:pPr>
            <a:r>
              <a:rPr lang="en-US" dirty="0"/>
              <a:t>3. D  </a:t>
            </a:r>
            <a:r>
              <a:rPr lang="en-US" dirty="0">
                <a:solidFill>
                  <a:srgbClr val="FF0000"/>
                </a:solidFill>
              </a:rPr>
              <a:t>⊑ </a:t>
            </a:r>
            <a:r>
              <a:rPr lang="en-US" dirty="0"/>
              <a:t>( </a:t>
            </a:r>
            <a:r>
              <a:rPr lang="en-US" dirty="0">
                <a:solidFill>
                  <a:srgbClr val="660066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∃ </a:t>
            </a:r>
            <a:r>
              <a:rPr lang="en-US" dirty="0"/>
              <a:t>R </a:t>
            </a:r>
            <a:r>
              <a:rPr lang="en-US" dirty="0">
                <a:solidFill>
                  <a:srgbClr val="0000FF"/>
                </a:solidFill>
              </a:rPr>
              <a:t>.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/>
              <a:t>C)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⊓ </a:t>
            </a:r>
            <a:r>
              <a:rPr lang="en-US" dirty="0"/>
              <a:t>A)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dirty="0"/>
              <a:t>Let's try to create an interpretation</a:t>
            </a:r>
          </a:p>
          <a:p>
            <a:pPr>
              <a:buNone/>
            </a:pPr>
            <a:r>
              <a:rPr lang="en-US" dirty="0"/>
              <a:t>where D is non empty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0F0-3246-1C4E-93C7-52176E15ECE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U. de Genève - G. Falquet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DB554-AC3A-4042-4FB9-E20C74B8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DL Reasoning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00421"/>
            <a:ext cx="7772400" cy="2514600"/>
          </a:xfrm>
        </p:spPr>
        <p:txBody>
          <a:bodyPr/>
          <a:lstStyle/>
          <a:p>
            <a:pPr>
              <a:buNone/>
            </a:pPr>
            <a:r>
              <a:rPr lang="en-US" dirty="0"/>
              <a:t>Consider the axioms</a:t>
            </a:r>
          </a:p>
          <a:p>
            <a:pPr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1. A  </a:t>
            </a:r>
            <a:r>
              <a:rPr lang="en-US" dirty="0">
                <a:solidFill>
                  <a:srgbClr val="FF0000"/>
                </a:solidFill>
              </a:rPr>
              <a:t>⊑ 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∀ </a:t>
            </a:r>
            <a:r>
              <a:rPr lang="en-US" dirty="0"/>
              <a:t>R </a:t>
            </a:r>
            <a:r>
              <a:rPr lang="en-US" dirty="0">
                <a:solidFill>
                  <a:srgbClr val="660066"/>
                </a:solidFill>
              </a:rPr>
              <a:t>. </a:t>
            </a:r>
            <a:r>
              <a:rPr lang="en-US" dirty="0"/>
              <a:t>B)</a:t>
            </a:r>
          </a:p>
          <a:p>
            <a:pPr lvl="1">
              <a:buNone/>
            </a:pPr>
            <a:r>
              <a:rPr lang="en-US" dirty="0"/>
              <a:t>2. C </a:t>
            </a:r>
            <a:r>
              <a:rPr lang="en-US" dirty="0">
                <a:solidFill>
                  <a:srgbClr val="FF0000"/>
                </a:solidFill>
              </a:rPr>
              <a:t>disjoint</a:t>
            </a:r>
            <a:r>
              <a:rPr lang="en-US" dirty="0">
                <a:solidFill>
                  <a:srgbClr val="00D800"/>
                </a:solidFill>
              </a:rPr>
              <a:t> </a:t>
            </a:r>
            <a:r>
              <a:rPr lang="en-US" dirty="0"/>
              <a:t>B</a:t>
            </a:r>
          </a:p>
          <a:p>
            <a:pPr lvl="1">
              <a:buNone/>
            </a:pPr>
            <a:r>
              <a:rPr lang="en-US" dirty="0"/>
              <a:t>3. D  </a:t>
            </a:r>
            <a:r>
              <a:rPr lang="en-US" dirty="0">
                <a:solidFill>
                  <a:srgbClr val="FF0000"/>
                </a:solidFill>
              </a:rPr>
              <a:t>⊑ </a:t>
            </a:r>
            <a:r>
              <a:rPr lang="en-US" dirty="0"/>
              <a:t>( </a:t>
            </a:r>
            <a:r>
              <a:rPr lang="en-US" dirty="0">
                <a:solidFill>
                  <a:srgbClr val="660066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</a:rPr>
              <a:t>∃ </a:t>
            </a:r>
            <a:r>
              <a:rPr lang="en-US" dirty="0"/>
              <a:t>R </a:t>
            </a:r>
            <a:r>
              <a:rPr lang="en-US" dirty="0">
                <a:solidFill>
                  <a:srgbClr val="0000FF"/>
                </a:solidFill>
              </a:rPr>
              <a:t>.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/>
              <a:t>C)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⊓ </a:t>
            </a:r>
            <a:r>
              <a:rPr lang="en-US" dirty="0"/>
              <a:t>A)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dirty="0"/>
              <a:t>Let's try to create an interpretation</a:t>
            </a:r>
          </a:p>
          <a:p>
            <a:pPr>
              <a:buNone/>
            </a:pPr>
            <a:r>
              <a:rPr lang="en-US" dirty="0"/>
              <a:t>where D is non empty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2971800" y="5410199"/>
            <a:ext cx="457200" cy="457200"/>
          </a:xfrm>
          <a:prstGeom prst="diamond">
            <a:avLst/>
          </a:prstGeom>
          <a:solidFill>
            <a:srgbClr val="FFC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" name="Diamond 4"/>
          <p:cNvSpPr/>
          <p:nvPr/>
        </p:nvSpPr>
        <p:spPr>
          <a:xfrm>
            <a:off x="5553456" y="5410199"/>
            <a:ext cx="457200" cy="457200"/>
          </a:xfrm>
          <a:prstGeom prst="diamond">
            <a:avLst/>
          </a:prstGeom>
          <a:solidFill>
            <a:srgbClr val="FFCF0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0" rtlCol="0" anchor="t" anchorCtr="1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r</a:t>
            </a:r>
          </a:p>
        </p:txBody>
      </p:sp>
      <p:cxnSp>
        <p:nvCxnSpPr>
          <p:cNvPr id="6" name="Curved Connector 5"/>
          <p:cNvCxnSpPr>
            <a:stCxn id="4" idx="3"/>
            <a:endCxn id="5" idx="1"/>
          </p:cNvCxnSpPr>
          <p:nvPr/>
        </p:nvCxnSpPr>
        <p:spPr bwMode="auto">
          <a:xfrm>
            <a:off x="3429000" y="5638799"/>
            <a:ext cx="2124456" cy="1588"/>
          </a:xfrm>
          <a:prstGeom prst="curved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4987560" y="4791143"/>
            <a:ext cx="3352800" cy="13716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031746" y="3230543"/>
            <a:ext cx="1440682" cy="2803600"/>
          </a:xfrm>
          <a:prstGeom prst="ellipse">
            <a:avLst/>
          </a:prstGeom>
          <a:noFill/>
          <a:ln w="190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40702" y="5225533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I(R)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921027" y="4843520"/>
            <a:ext cx="2888742" cy="1371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94226" y="4088459"/>
            <a:ext cx="176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Contradicts 2.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0F0-3246-1C4E-93C7-52176E15ECE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U. de Genève - G. Falquet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199503" y="2471387"/>
            <a:ext cx="1000898" cy="44332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" name="Rectangle 20"/>
          <p:cNvSpPr/>
          <p:nvPr/>
        </p:nvSpPr>
        <p:spPr bwMode="auto">
          <a:xfrm flipH="1">
            <a:off x="3440253" y="2449647"/>
            <a:ext cx="221319" cy="457924"/>
          </a:xfrm>
          <a:prstGeom prst="rect">
            <a:avLst/>
          </a:prstGeom>
          <a:noFill/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056957" y="1854583"/>
            <a:ext cx="991043" cy="380645"/>
          </a:xfrm>
          <a:prstGeom prst="rect">
            <a:avLst/>
          </a:prstGeom>
          <a:noFill/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Grande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5F296-2E21-6849-A5E1-11EF3F4CC4AA}"/>
              </a:ext>
            </a:extLst>
          </p:cNvPr>
          <p:cNvSpPr txBox="1"/>
          <p:nvPr/>
        </p:nvSpPr>
        <p:spPr>
          <a:xfrm>
            <a:off x="1334530" y="453493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I(D)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961F2-1B88-5840-9D1A-F565117B7667}"/>
              </a:ext>
            </a:extLst>
          </p:cNvPr>
          <p:cNvSpPr txBox="1"/>
          <p:nvPr/>
        </p:nvSpPr>
        <p:spPr>
          <a:xfrm>
            <a:off x="4491228" y="392935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I(B)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5755F-24A8-224E-8B5B-336D80FA4AB6}"/>
              </a:ext>
            </a:extLst>
          </p:cNvPr>
          <p:cNvSpPr txBox="1"/>
          <p:nvPr/>
        </p:nvSpPr>
        <p:spPr>
          <a:xfrm>
            <a:off x="8241957" y="473263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I(C)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92D7B77-6C10-F2AC-11ED-C9913A35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DL Reasoning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1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 animBg="1"/>
      <p:bldP spid="15" grpId="0" animBg="1"/>
      <p:bldP spid="16" grpId="0"/>
      <p:bldP spid="17" grpId="0" animBg="1"/>
      <p:bldP spid="18" grpId="0"/>
      <p:bldP spid="7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rgbClr val="0000FF"/>
                    </a:solidFill>
                  </a:rPr>
                  <a:t>knowledge base</a:t>
                </a:r>
                <a:r>
                  <a:rPr lang="en-US" dirty="0"/>
                  <a:t> is </a:t>
                </a:r>
                <a:r>
                  <a:rPr lang="en-US" dirty="0">
                    <a:solidFill>
                      <a:srgbClr val="0000FF"/>
                    </a:solidFill>
                  </a:rPr>
                  <a:t>consistent</a:t>
                </a:r>
                <a:r>
                  <a:rPr lang="en-US" dirty="0"/>
                  <a:t>  if there is an interpretation such that all the axioms are satisfied</a:t>
                </a:r>
              </a:p>
              <a:p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rgbClr val="0000FF"/>
                    </a:solidFill>
                  </a:rPr>
                  <a:t>concept</a:t>
                </a:r>
                <a:r>
                  <a:rPr lang="en-US" dirty="0"/>
                  <a:t> </a:t>
                </a:r>
                <a:r>
                  <a:rPr lang="en-US" i="1" dirty="0"/>
                  <a:t>C</a:t>
                </a:r>
                <a:r>
                  <a:rPr lang="en-US" dirty="0"/>
                  <a:t> is </a:t>
                </a:r>
                <a:r>
                  <a:rPr lang="en-US" dirty="0">
                    <a:solidFill>
                      <a:srgbClr val="0000FF"/>
                    </a:solidFill>
                  </a:rPr>
                  <a:t>consistent</a:t>
                </a:r>
                <a:r>
                  <a:rPr lang="en-US" dirty="0"/>
                  <a:t> if we can populate the ontology so as to</a:t>
                </a:r>
              </a:p>
              <a:p>
                <a:pPr lvl="1"/>
                <a:r>
                  <a:rPr lang="en-US" dirty="0"/>
                  <a:t>satisfy all the axioms</a:t>
                </a:r>
              </a:p>
              <a:p>
                <a:pPr lvl="1"/>
                <a:r>
                  <a:rPr lang="en-US" dirty="0"/>
                  <a:t>have at least one object in </a:t>
                </a:r>
                <a:r>
                  <a:rPr lang="en-US" i="1" dirty="0"/>
                  <a:t>C</a:t>
                </a:r>
              </a:p>
              <a:p>
                <a:pPr lvl="1"/>
                <a:endParaRPr lang="en-US" dirty="0"/>
              </a:p>
              <a:p>
                <a:pPr marL="414338" lvl="1" indent="0">
                  <a:buNone/>
                </a:pPr>
                <a:r>
                  <a:rPr lang="en-US" dirty="0"/>
                  <a:t>i.e. there is an interpretation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marL="1290638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⊨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TBox</a:t>
                </a:r>
                <a:endParaRPr lang="en-US" dirty="0"/>
              </a:p>
              <a:p>
                <a:pPr marL="1290638" lvl="2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⊭ </m:t>
                    </m:r>
                  </m:oMath>
                </a14:m>
                <a:r>
                  <a:rPr lang="en-US" i="1" dirty="0"/>
                  <a:t>C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⊑</a:t>
                </a:r>
                <a:r>
                  <a:rPr lang="en-US" dirty="0"/>
                  <a:t> ⟘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5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0F0-3246-1C4E-93C7-52176E15ECE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U. de Genève - G. Falquet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88EE713-EF01-D4C0-79C5-785BA30D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DL Reasoning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</a:t>
            </a:r>
            <a:r>
              <a:rPr lang="en-US" dirty="0" err="1"/>
              <a:t>TBox</a:t>
            </a:r>
            <a:r>
              <a:rPr lang="en-US" dirty="0"/>
              <a:t> vs. Concept Consistency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Lucida Sans" panose="020B0602030504020204" pitchFamily="34" charset="77"/>
                  </a:rPr>
                  <a:t>TBox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dirty="0">
                    <a:latin typeface="Lucida Sans" panose="020B0602030504020204" pitchFamily="34" charset="77"/>
                  </a:rPr>
                  <a:t> </a:t>
                </a:r>
                <a:r>
                  <a:rPr lang="en-US" b="1" dirty="0">
                    <a:latin typeface="Lucida Sans" panose="020B0602030504020204" pitchFamily="34" charset="77"/>
                  </a:rPr>
                  <a:t>=</a:t>
                </a:r>
              </a:p>
              <a:p>
                <a:pPr marL="4143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𝑊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 ⊑ {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𝑤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}</m:t>
                      </m:r>
                    </m:oMath>
                  </m:oMathPara>
                </a14:m>
                <a:endPara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414338" lvl="1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 ⊑ ∃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. ⟙</m:t>
                    </m:r>
                  </m:oMath>
                </a14:m>
                <a:r>
                  <a:rPr lang="en-US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</a:t>
                </a:r>
              </a:p>
              <a:p>
                <a:pPr marL="4143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𝑊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 ⊑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𝑊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 ⊓ (∀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𝑟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.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𝑋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1)</m:t>
                      </m:r>
                    </m:oMath>
                  </m:oMathPara>
                </a14:m>
                <a:endPara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4143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𝑊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 ⊑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𝑊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 ⊓ (∀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𝑟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.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𝑋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2)</m:t>
                      </m:r>
                    </m:oMath>
                  </m:oMathPara>
                </a14:m>
                <a:endParaRPr lang="en-US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4143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1 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𝑑𝑖𝑠𝑗𝑜𝑖𝑛𝑡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MU Serif Roman" panose="02000603000000000000" pitchFamily="2" charset="0"/>
                          <a:cs typeface="CMU Serif Roman" panose="02000603000000000000" pitchFamily="2" charset="0"/>
                        </a:rPr>
                        <m:t>2</m:t>
                      </m:r>
                    </m:oMath>
                  </m:oMathPara>
                </a14:m>
                <a:endParaRPr lang="en-US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endParaRPr>
              </a:p>
              <a:p>
                <a:pPr marL="414338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dirty="0">
                    <a:latin typeface="Lucida Sans" panose="020B0602030504020204" pitchFamily="34" charset="77"/>
                  </a:rPr>
                  <a:t> is consistent but in every model </a:t>
                </a:r>
                <a:r>
                  <a:rPr lang="en-US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I</a:t>
                </a:r>
                <a:r>
                  <a:rPr lang="en-US" dirty="0">
                    <a:latin typeface="Lucida Sans" panose="020B0602030504020204" pitchFamily="34" charset="77"/>
                  </a:rPr>
                  <a:t> of </a:t>
                </a:r>
                <a:r>
                  <a:rPr lang="en-US" b="1" dirty="0">
                    <a:latin typeface="Lucida Sans" panose="020B0602030504020204" pitchFamily="34" charset="77"/>
                  </a:rPr>
                  <a:t>T</a:t>
                </a:r>
                <a:r>
                  <a:rPr lang="en-US" dirty="0">
                    <a:latin typeface="Lucida Sans" panose="020B0602030504020204" pitchFamily="34" charset="77"/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Lucida Sans" panose="020B0602030504020204" pitchFamily="34" charset="77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I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1)</m:t>
                    </m:r>
                  </m:oMath>
                </a14:m>
                <a:r>
                  <a:rPr lang="en-US" dirty="0">
                    <a:latin typeface="CMU Serif Roman" panose="02000603000000000000" pitchFamily="2" charset="0"/>
                    <a:ea typeface="CMU Serif Roman" panose="02000603000000000000" pitchFamily="2" charset="0"/>
                    <a:cs typeface="CMU Serif Roman" panose="02000603000000000000" pitchFamily="2" charset="0"/>
                  </a:rPr>
                  <a:t> </a:t>
                </a:r>
                <a:r>
                  <a:rPr lang="en-US" dirty="0">
                    <a:latin typeface="Lucida Sans" panose="020B0602030504020204" pitchFamily="34" charset="77"/>
                  </a:rPr>
                  <a:t>is non-empty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I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2) </m:t>
                    </m:r>
                  </m:oMath>
                </a14:m>
                <a:r>
                  <a:rPr lang="en-US" dirty="0">
                    <a:latin typeface="Lucida Sans" panose="020B0602030504020204" pitchFamily="34" charset="77"/>
                  </a:rPr>
                  <a:t>is empty, and vice versa.</a:t>
                </a:r>
              </a:p>
              <a:p>
                <a:pPr marL="0" indent="0">
                  <a:buNone/>
                </a:pPr>
                <a:endParaRPr lang="en-US" dirty="0">
                  <a:latin typeface="Lucida Sans" panose="020B0602030504020204" pitchFamily="34" charset="77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dirty="0">
                    <a:latin typeface="Lucida Sans" panose="020B0602030504020204" pitchFamily="34" charset="77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H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fr-CH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Lucida Sans" panose="020B0602030504020204" pitchFamily="34" charset="77"/>
                  </a:rPr>
                  <a:t> ⇒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>
                  <a:latin typeface="Lucida Sans" panose="020B0602030504020204" pitchFamily="34" charset="77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Lucida Sans" panose="020B0602030504020204" pitchFamily="34" charset="77"/>
                  </a:rPr>
                  <a:t> cannot be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H" b="0" i="0" dirty="0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I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(∀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1)</m:t>
                    </m:r>
                  </m:oMath>
                </a14:m>
                <a:r>
                  <a:rPr lang="en-US" dirty="0">
                    <a:latin typeface="Lucida Sans" panose="020B0602030504020204" pitchFamily="34" charset="77"/>
                  </a:rPr>
                  <a:t> and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H" b="0" i="0" dirty="0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I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(∀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𝑋</m:t>
                    </m:r>
                    <m:r>
                      <a:rPr lang="fr-CH" b="0" i="1" dirty="0" smtClean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  <a:ea typeface="CMU Serif Roman" panose="02000603000000000000" pitchFamily="2" charset="0"/>
                        <a:cs typeface="CMU Serif Roman" panose="02000603000000000000" pitchFamily="2" charset="0"/>
                      </a:rPr>
                      <m:t>)</m:t>
                    </m:r>
                  </m:oMath>
                </a14:m>
                <a:endParaRPr lang="en-US" dirty="0">
                  <a:latin typeface="Lucida Sans" panose="020B0602030504020204" pitchFamily="34" charset="77"/>
                </a:endParaRPr>
              </a:p>
              <a:p>
                <a:pPr marL="41433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6" t="-55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U. de Genève - G. Falquet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0F0-3246-1C4E-93C7-52176E15ECE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BE92D4-5C70-3AE5-4AC5-D89FDDE0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DL Reasoning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4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 tasks: </a:t>
            </a:r>
            <a:r>
              <a:rPr lang="en-US" dirty="0" err="1"/>
              <a:t>subsumption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en-US" dirty="0"/>
                  <a:t>Given a </a:t>
                </a:r>
                <a:r>
                  <a:rPr lang="en-US" dirty="0" err="1"/>
                  <a:t>TBox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CMU Serif Roman"/>
                      </a:rPr>
                      <m:t>𝑻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MU Serif Roman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00FF"/>
                    </a:solidFill>
                  </a:rPr>
                  <a:t>subsumes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MU Serif Roman"/>
                      </a:rPr>
                      <m:t>𝐷</m:t>
                    </m:r>
                  </m:oMath>
                </a14:m>
                <a:r>
                  <a:rPr lang="en-US" dirty="0"/>
                  <a:t> if</a:t>
                </a:r>
              </a:p>
              <a:p>
                <a:endParaRPr lang="en-US" dirty="0"/>
              </a:p>
              <a:p>
                <a:pPr marL="471488" lvl="1" indent="0">
                  <a:buNone/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every model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MU Serif Roman"/>
                      </a:rPr>
                      <m:t>𝐼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CMU Serif Roman"/>
                      </a:rPr>
                      <m:t>𝑻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MU Serif Roman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MU Serif Roman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MU Serif Roman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MU Serif Roman"/>
                      </a:rPr>
                      <m:t>) ⊆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MU Serif Roman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MU Serif Roman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MU Serif Roman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MU Serif Roman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71488" lvl="1" indent="0">
                  <a:buNone/>
                </a:pPr>
                <a:endParaRPr lang="en-US" dirty="0"/>
              </a:p>
              <a:p>
                <a:pPr marL="471488" lvl="1" indent="0">
                  <a:buNone/>
                </a:pPr>
                <a:r>
                  <a:rPr lang="en-US" dirty="0"/>
                  <a:t>or equivalently</a:t>
                </a:r>
              </a:p>
              <a:p>
                <a:pPr marL="471488" lvl="1" indent="0">
                  <a:buNone/>
                </a:pPr>
                <a:endParaRPr lang="en-US" dirty="0"/>
              </a:p>
              <a:p>
                <a:pPr marL="471488" lvl="1" indent="0"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CMU Serif Roman"/>
                      </a:rPr>
                      <m:t>𝑻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MU Serif Roman"/>
                      </a:rPr>
                      <m:t> ∪ {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CMU Serif Roman"/>
                      </a:rPr>
                      <m:t>𝐷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MU Serif Roman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⊓ ¬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  <a:cs typeface="CMU Serif Roman"/>
                      </a:rPr>
                      <m:t>}</m:t>
                    </m:r>
                  </m:oMath>
                </a14:m>
                <a:r>
                  <a:rPr lang="en-US" dirty="0">
                    <a:latin typeface="CMU Serif Roman"/>
                    <a:cs typeface="CMU Serif Roman"/>
                  </a:rPr>
                  <a:t> </a:t>
                </a:r>
                <a:r>
                  <a:rPr lang="en-US" dirty="0"/>
                  <a:t>is </a:t>
                </a:r>
                <a:r>
                  <a:rPr lang="en-US" dirty="0">
                    <a:solidFill>
                      <a:srgbClr val="0000FF"/>
                    </a:solidFill>
                  </a:rPr>
                  <a:t>inconsistent</a:t>
                </a:r>
              </a:p>
              <a:p>
                <a:pPr lvl="1"/>
                <a:endParaRPr lang="en-US" dirty="0"/>
              </a:p>
              <a:p>
                <a:pPr>
                  <a:buNone/>
                </a:pPr>
                <a:r>
                  <a:rPr lang="en-US" dirty="0"/>
                  <a:t>Reasoning task: 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>
                    <a:solidFill>
                      <a:srgbClr val="3366FF"/>
                    </a:solidFill>
                  </a:rPr>
                  <a:t>input: 	</a:t>
                </a:r>
                <a:r>
                  <a:rPr lang="en-US" dirty="0"/>
                  <a:t>a </a:t>
                </a:r>
                <a:r>
                  <a:rPr lang="en-US" dirty="0" err="1"/>
                  <a:t>Tbox</a:t>
                </a:r>
                <a:r>
                  <a:rPr lang="en-US" dirty="0"/>
                  <a:t> </a:t>
                </a:r>
                <a:r>
                  <a:rPr lang="en-US" dirty="0">
                    <a:latin typeface="CMU Serif Roman"/>
                    <a:cs typeface="CMU Serif Roman"/>
                  </a:rPr>
                  <a:t>T</a:t>
                </a:r>
                <a:r>
                  <a:rPr lang="en-US" dirty="0"/>
                  <a:t>, two classes </a:t>
                </a:r>
                <a:r>
                  <a:rPr lang="en-US" i="1" dirty="0">
                    <a:latin typeface="CMU Serif Roman"/>
                    <a:cs typeface="CMU Serif Roman"/>
                  </a:rPr>
                  <a:t>C</a:t>
                </a:r>
                <a:r>
                  <a:rPr lang="en-US" dirty="0"/>
                  <a:t>, </a:t>
                </a:r>
                <a:r>
                  <a:rPr lang="en-US" i="1" dirty="0">
                    <a:latin typeface="CMU Serif Roman"/>
                    <a:cs typeface="CMU Serif Roman"/>
                  </a:rPr>
                  <a:t>D</a:t>
                </a:r>
                <a:endParaRPr lang="en-US" dirty="0"/>
              </a:p>
              <a:p>
                <a:pPr>
                  <a:buNone/>
                </a:pPr>
                <a:r>
                  <a:rPr lang="en-US" dirty="0">
                    <a:solidFill>
                      <a:srgbClr val="3366FF"/>
                    </a:solidFill>
                  </a:rPr>
                  <a:t>output: 	</a:t>
                </a:r>
                <a:r>
                  <a:rPr lang="en-US" dirty="0"/>
                  <a:t>true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:r>
                  <a:rPr lang="en-US" i="1" dirty="0">
                    <a:latin typeface="CMU Serif Roman"/>
                    <a:cs typeface="CMU Serif Roman"/>
                  </a:rPr>
                  <a:t>C</a:t>
                </a:r>
                <a:r>
                  <a:rPr lang="en-US" dirty="0"/>
                  <a:t> subsumes </a:t>
                </a:r>
                <a:r>
                  <a:rPr lang="en-US" i="1" dirty="0">
                    <a:latin typeface="CMU Serif Roman"/>
                    <a:cs typeface="CMU Serif Roman"/>
                  </a:rPr>
                  <a:t>D</a:t>
                </a:r>
                <a:r>
                  <a:rPr lang="en-US" dirty="0"/>
                  <a:t> for </a:t>
                </a:r>
                <a:r>
                  <a:rPr lang="en-US" dirty="0">
                    <a:latin typeface="CMU Serif Roman"/>
                    <a:cs typeface="CMU Serif Roman"/>
                  </a:rPr>
                  <a:t>T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6" t="-55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0F0-3246-1C4E-93C7-52176E15ECE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U. de Genève - G. Falquet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269E59F-ECC7-838D-C9EA-595E7640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DL Reasoning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 tasks: Instance checking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AutoNum type="arabicPeriod"/>
                </a:pPr>
                <a:r>
                  <a:rPr lang="en-US" dirty="0"/>
                  <a:t>check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consequence of the axioms and asserted facts</a:t>
                </a:r>
              </a:p>
              <a:p>
                <a:pPr marL="457200" indent="-457200"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/>
                  <a:t>		amounts to check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subsumes</a:t>
                </a:r>
                <a:r>
                  <a:rPr lang="en-US" dirty="0">
                    <a:solidFill>
                      <a:srgbClr val="008000"/>
                    </a:solidFill>
                  </a:rPr>
                  <a:t> </a:t>
                </a:r>
                <a:r>
                  <a:rPr lang="en-US" dirty="0"/>
                  <a:t>the concept</a:t>
                </a:r>
                <a:r>
                  <a:rPr lang="en-US" dirty="0">
                    <a:solidFill>
                      <a:srgbClr val="008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 marL="457200" indent="-457200">
                  <a:buAutoNum type="arabicPeriod" startAt="2"/>
                </a:pPr>
                <a:r>
                  <a:rPr lang="en-US" dirty="0"/>
                  <a:t>find all the individuals that belong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marL="457200" indent="-457200">
                  <a:buNone/>
                </a:pPr>
                <a:endParaRPr lang="en-US" dirty="0"/>
              </a:p>
              <a:p>
                <a:pPr marL="457200" indent="-457200">
                  <a:buNone/>
                </a:pPr>
                <a:r>
                  <a:rPr lang="en-US" dirty="0"/>
                  <a:t>		similar to query answering in (deductive) databases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5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0F0-3246-1C4E-93C7-52176E15ECE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U. de Genève - G. Falquet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9AF5C89-09E9-A906-F16F-95C04F5B8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DL Reasoning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Find facts about individuals belonging to classes.</a:t>
            </a:r>
          </a:p>
          <a:p>
            <a:endParaRPr lang="en-US" dirty="0"/>
          </a:p>
          <a:p>
            <a:pPr marL="928688" lvl="1" indent="-457200">
              <a:buFont typeface="+mj-lt"/>
              <a:buAutoNum type="arabicPeriod"/>
            </a:pPr>
            <a:r>
              <a:rPr lang="en-US" dirty="0"/>
              <a:t>Parent </a:t>
            </a:r>
            <a:r>
              <a:rPr lang="en-US" altLang="zh-TW" dirty="0">
                <a:solidFill>
                  <a:srgbClr val="FF0000"/>
                </a:solidFill>
              </a:rPr>
              <a:t>≣ </a:t>
            </a:r>
            <a:r>
              <a:rPr lang="en-US" dirty="0">
                <a:solidFill>
                  <a:srgbClr val="0000FF"/>
                </a:solidFill>
              </a:rPr>
              <a:t>∃ </a:t>
            </a:r>
            <a:r>
              <a:rPr lang="en-US" dirty="0" err="1"/>
              <a:t>hasChild</a:t>
            </a:r>
            <a:r>
              <a:rPr lang="en-US" dirty="0"/>
              <a:t> </a:t>
            </a:r>
            <a:r>
              <a:rPr lang="en-US" dirty="0">
                <a:solidFill>
                  <a:srgbClr val="B200B7"/>
                </a:solidFill>
              </a:rPr>
              <a:t>. </a:t>
            </a:r>
            <a:r>
              <a:rPr lang="en-US" dirty="0"/>
              <a:t>Person</a:t>
            </a:r>
          </a:p>
          <a:p>
            <a:pPr marL="928688" lvl="1" indent="-457200">
              <a:buFont typeface="+mj-lt"/>
              <a:buAutoNum type="arabicPeriod"/>
            </a:pPr>
            <a:r>
              <a:rPr lang="en-US" dirty="0" err="1"/>
              <a:t>hasChild</a:t>
            </a:r>
            <a:r>
              <a:rPr lang="en-US" dirty="0"/>
              <a:t>(Bob, Alice)</a:t>
            </a:r>
          </a:p>
          <a:p>
            <a:pPr marL="928688" lvl="1" indent="-457200">
              <a:buFont typeface="+mj-lt"/>
              <a:buAutoNum type="arabicPeriod"/>
            </a:pPr>
            <a:r>
              <a:rPr lang="en-US" dirty="0"/>
              <a:t>Woman(Alice)</a:t>
            </a:r>
          </a:p>
          <a:p>
            <a:pPr marL="928688" lvl="1" indent="-457200">
              <a:buFont typeface="+mj-lt"/>
              <a:buAutoNum type="arabicPeriod"/>
            </a:pPr>
            <a:r>
              <a:rPr lang="en-US" dirty="0"/>
              <a:t>Woman </a:t>
            </a:r>
            <a:r>
              <a:rPr lang="en-US" dirty="0">
                <a:solidFill>
                  <a:srgbClr val="FF0000"/>
                </a:solidFill>
              </a:rPr>
              <a:t>⊑ </a:t>
            </a:r>
            <a:r>
              <a:rPr lang="en-US" dirty="0"/>
              <a:t>Person</a:t>
            </a:r>
          </a:p>
          <a:p>
            <a:pPr marL="928688" lvl="1" indent="-457200">
              <a:buNone/>
            </a:pPr>
            <a:endParaRPr lang="en-US" dirty="0"/>
          </a:p>
          <a:p>
            <a:pPr marL="514350" indent="-457200">
              <a:buNone/>
            </a:pPr>
            <a:r>
              <a:rPr lang="en-US" dirty="0"/>
              <a:t>consequence</a:t>
            </a:r>
          </a:p>
          <a:p>
            <a:pPr marL="928688" lvl="1" indent="-457200">
              <a:buNone/>
            </a:pPr>
            <a:r>
              <a:rPr lang="en-US" dirty="0"/>
              <a:t>	Parent(Bob)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0F0-3246-1C4E-93C7-52176E15ECE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U. de Genève - G. Falquet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A4ED96B-C0AE-DB0B-6D0A-FA84286E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DL Reasoning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_Ontos_Delft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Lucida Grande"/>
        <a:ea typeface="ＭＳ Ｐゴシック"/>
        <a:cs typeface="ＭＳ Ｐゴシック"/>
      </a:majorFont>
      <a:minorFont>
        <a:latin typeface="Lucida Grande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Grande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Intro_Ontos_Delft.ppt</Template>
  <TotalTime>52324</TotalTime>
  <Words>1117</Words>
  <Application>Microsoft Macintosh PowerPoint</Application>
  <PresentationFormat>On-screen Show (4:3)</PresentationFormat>
  <Paragraphs>234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Avenir Medium</vt:lpstr>
      <vt:lpstr>Calibri</vt:lpstr>
      <vt:lpstr>Cambria Math</vt:lpstr>
      <vt:lpstr>CMU Concrete Roman</vt:lpstr>
      <vt:lpstr>CMU Sans Serif</vt:lpstr>
      <vt:lpstr>CMU Serif Roman</vt:lpstr>
      <vt:lpstr>Lucida Grande</vt:lpstr>
      <vt:lpstr>Lucida Sans</vt:lpstr>
      <vt:lpstr>Wingdings</vt:lpstr>
      <vt:lpstr>Intro_Ontos_Delft</vt:lpstr>
      <vt:lpstr>An Introduction to Description Logics  2. Reasoning Tasks</vt:lpstr>
      <vt:lpstr>Reasoning Tasks</vt:lpstr>
      <vt:lpstr>PowerPoint Presentation</vt:lpstr>
      <vt:lpstr>PowerPoint Presentation</vt:lpstr>
      <vt:lpstr>Consistency</vt:lpstr>
      <vt:lpstr>Example : TBox vs. Concept Consistency</vt:lpstr>
      <vt:lpstr>Reasoning tasks: subsumption</vt:lpstr>
      <vt:lpstr>Reasoning tasks: Instance checking</vt:lpstr>
      <vt:lpstr>Example</vt:lpstr>
      <vt:lpstr>Open World Semantics</vt:lpstr>
      <vt:lpstr>Open World Semantics</vt:lpstr>
      <vt:lpstr>closing the world</vt:lpstr>
      <vt:lpstr>No Unique Name Assumption (UNA)</vt:lpstr>
      <vt:lpstr>Sophisticated “open world” reasoning</vt:lpstr>
      <vt:lpstr>ABox</vt:lpstr>
      <vt:lpstr>PowerPoint Presentation</vt:lpstr>
      <vt:lpstr>Reasoning Services for DL Ontologies</vt:lpstr>
      <vt:lpstr>Everything about DL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Gilles Falquet</dc:creator>
  <cp:lastModifiedBy>Gilles Falquet</cp:lastModifiedBy>
  <cp:revision>210</cp:revision>
  <cp:lastPrinted>2011-11-02T09:01:19Z</cp:lastPrinted>
  <dcterms:created xsi:type="dcterms:W3CDTF">2010-11-10T09:35:33Z</dcterms:created>
  <dcterms:modified xsi:type="dcterms:W3CDTF">2022-09-23T08:55:03Z</dcterms:modified>
</cp:coreProperties>
</file>