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2" r:id="rId6"/>
    <p:sldId id="314" r:id="rId7"/>
    <p:sldId id="261" r:id="rId8"/>
    <p:sldId id="263" r:id="rId9"/>
    <p:sldId id="264" r:id="rId10"/>
    <p:sldId id="265" r:id="rId11"/>
    <p:sldId id="266" r:id="rId12"/>
    <p:sldId id="269" r:id="rId13"/>
    <p:sldId id="260" r:id="rId14"/>
    <p:sldId id="303" r:id="rId15"/>
    <p:sldId id="267" r:id="rId16"/>
    <p:sldId id="304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82" r:id="rId25"/>
    <p:sldId id="284" r:id="rId26"/>
    <p:sldId id="283" r:id="rId27"/>
    <p:sldId id="278" r:id="rId28"/>
    <p:sldId id="285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9420" autoAdjust="0"/>
  </p:normalViewPr>
  <p:slideViewPr>
    <p:cSldViewPr snapToGrid="0" snapToObjects="1">
      <p:cViewPr varScale="1">
        <p:scale>
          <a:sx n="119" d="100"/>
          <a:sy n="119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737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0" i="0">
                <a:latin typeface="LM Sans 10" pitchFamily="2" charset="77"/>
              </a:defRPr>
            </a:lvl1pPr>
            <a:lvl2pPr>
              <a:defRPr sz="1800" b="0" i="0">
                <a:latin typeface="LM Sans 10" pitchFamily="2" charset="77"/>
              </a:defRPr>
            </a:lvl2pPr>
            <a:lvl3pPr>
              <a:defRPr sz="1800" b="0" i="0">
                <a:latin typeface="LM Sans 10" pitchFamily="2" charset="77"/>
              </a:defRPr>
            </a:lvl3pPr>
            <a:lvl4pPr>
              <a:defRPr sz="1800" b="0" i="0">
                <a:latin typeface="LM Sans 10" pitchFamily="2" charset="77"/>
              </a:defRPr>
            </a:lvl4pPr>
            <a:lvl5pPr>
              <a:defRPr sz="1800" b="0" i="0">
                <a:latin typeface="LM Sans 10" pitchFamily="2" charset="77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G. Falquet and C.Métral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rules in DL</a:t>
            </a:r>
            <a:br>
              <a:rPr lang="en-US" dirty="0"/>
            </a:br>
            <a:r>
              <a:rPr lang="en-US" dirty="0"/>
              <a:t>and SWRL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</a:t>
            </a:r>
            <a:r>
              <a:rPr lang="en-US" dirty="0" err="1"/>
              <a:t>Falquet</a:t>
            </a:r>
            <a:br>
              <a:rPr lang="en-US" dirty="0"/>
            </a:br>
            <a:r>
              <a:rPr lang="en-US" dirty="0"/>
              <a:t>C. </a:t>
            </a:r>
            <a:r>
              <a:rPr lang="en-US" dirty="0" err="1"/>
              <a:t>Métral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58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CH" dirty="0">
                <a:solidFill>
                  <a:schemeClr val="tx2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(?x, ?y), </a:t>
            </a:r>
            <a:r>
              <a:rPr lang="fr-CH" dirty="0">
                <a:solidFill>
                  <a:srgbClr val="1F497D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	-&gt; </a:t>
            </a:r>
            <a:r>
              <a:rPr lang="fr-CH" dirty="0">
                <a:solidFill>
                  <a:srgbClr val="FF6600"/>
                </a:solidFill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(?x, ?z)</a:t>
            </a:r>
          </a:p>
          <a:p>
            <a:pPr marL="0" indent="0">
              <a:buNone/>
            </a:pP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y=b, z=d -&gt; hasGrandChild(a,d)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y=c, z=e -&gt; </a:t>
            </a:r>
            <a:r>
              <a:rPr lang="fr-CH" dirty="0" err="1"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</a:t>
            </a:r>
            <a:r>
              <a:rPr lang="fr-CH" dirty="0" err="1">
                <a:latin typeface="LM Mono 10" pitchFamily="49" charset="77"/>
              </a:rPr>
              <a:t>a,e</a:t>
            </a:r>
            <a:r>
              <a:rPr lang="fr-CH" dirty="0">
                <a:latin typeface="LM Mono 10" pitchFamily="49" charset="77"/>
              </a:rPr>
              <a:t>)</a:t>
            </a:r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036372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6262663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7912270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6262663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Diamond 8"/>
          <p:cNvSpPr/>
          <p:nvPr/>
        </p:nvSpPr>
        <p:spPr>
          <a:xfrm>
            <a:off x="8437844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6525450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7299159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6525450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7693349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8175057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7" idx="0"/>
          </p:cNvCxnSpPr>
          <p:nvPr/>
        </p:nvCxnSpPr>
        <p:spPr>
          <a:xfrm rot="5400000">
            <a:off x="6335635" y="3416253"/>
            <a:ext cx="1153340" cy="773709"/>
          </a:xfrm>
          <a:prstGeom prst="curvedConnector3">
            <a:avLst>
              <a:gd name="adj1" fmla="val 71519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2"/>
            <a:endCxn id="8" idx="0"/>
          </p:cNvCxnSpPr>
          <p:nvPr/>
        </p:nvCxnSpPr>
        <p:spPr>
          <a:xfrm rot="16200000" flipH="1">
            <a:off x="6919584" y="3606012"/>
            <a:ext cx="1153340" cy="394190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58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fr-CH" dirty="0">
                <a:solidFill>
                  <a:schemeClr val="tx2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(?x, ?y), </a:t>
            </a:r>
            <a:r>
              <a:rPr lang="fr-CH" dirty="0">
                <a:solidFill>
                  <a:srgbClr val="1F497D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	-&gt; </a:t>
            </a:r>
            <a:r>
              <a:rPr lang="fr-CH" dirty="0">
                <a:solidFill>
                  <a:srgbClr val="FF6600"/>
                </a:solidFill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(?x, ?z)</a:t>
            </a:r>
          </a:p>
          <a:p>
            <a:pPr marL="0" indent="0">
              <a:buNone/>
            </a:pP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y=b, z=d -&gt; hasGrandChild(a,d)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y=c, z=e -&gt; </a:t>
            </a:r>
            <a:r>
              <a:rPr lang="fr-CH" dirty="0" err="1"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</a:t>
            </a:r>
            <a:r>
              <a:rPr lang="fr-CH" dirty="0" err="1">
                <a:latin typeface="LM Mono 10" pitchFamily="49" charset="77"/>
              </a:rPr>
              <a:t>a,e</a:t>
            </a:r>
            <a:r>
              <a:rPr lang="fr-CH" dirty="0">
                <a:latin typeface="LM Mono 10" pitchFamily="49" charset="77"/>
              </a:rPr>
              <a:t>)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y=c, z=f -&gt; </a:t>
            </a:r>
            <a:r>
              <a:rPr lang="fr-CH" dirty="0" err="1"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</a:t>
            </a:r>
            <a:r>
              <a:rPr lang="fr-CH" dirty="0" err="1">
                <a:latin typeface="LM Mono 10" pitchFamily="49" charset="77"/>
              </a:rPr>
              <a:t>a,f</a:t>
            </a:r>
            <a:r>
              <a:rPr lang="fr-CH" dirty="0">
                <a:latin typeface="LM Mono 10" pitchFamily="49" charset="77"/>
              </a:rPr>
              <a:t>)</a:t>
            </a:r>
            <a:endParaRPr lang="nl-NL" dirty="0">
              <a:latin typeface="LM Mono 10" pitchFamily="49" charset="77"/>
            </a:endParaRPr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036372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6262663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7912270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6262663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Diamond 8"/>
          <p:cNvSpPr/>
          <p:nvPr/>
        </p:nvSpPr>
        <p:spPr>
          <a:xfrm>
            <a:off x="8437844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6525450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7299159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6525450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7693349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8175057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7" idx="0"/>
          </p:cNvCxnSpPr>
          <p:nvPr/>
        </p:nvCxnSpPr>
        <p:spPr>
          <a:xfrm rot="5400000">
            <a:off x="6335635" y="3416253"/>
            <a:ext cx="1153340" cy="773709"/>
          </a:xfrm>
          <a:prstGeom prst="curvedConnector3">
            <a:avLst>
              <a:gd name="adj1" fmla="val 71519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2"/>
            <a:endCxn id="8" idx="0"/>
          </p:cNvCxnSpPr>
          <p:nvPr/>
        </p:nvCxnSpPr>
        <p:spPr>
          <a:xfrm rot="16200000" flipH="1">
            <a:off x="6919584" y="3606012"/>
            <a:ext cx="1153340" cy="394190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2"/>
            <a:endCxn id="9" idx="0"/>
          </p:cNvCxnSpPr>
          <p:nvPr/>
        </p:nvCxnSpPr>
        <p:spPr>
          <a:xfrm rot="16200000" flipH="1">
            <a:off x="7423225" y="3102371"/>
            <a:ext cx="1153340" cy="1401472"/>
          </a:xfrm>
          <a:prstGeom prst="curvedConnector3">
            <a:avLst>
              <a:gd name="adj1" fmla="val 5696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0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58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fr-CH" dirty="0">
                <a:solidFill>
                  <a:schemeClr val="tx2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(?x, ?y), </a:t>
            </a:r>
            <a:r>
              <a:rPr lang="fr-CH" dirty="0">
                <a:solidFill>
                  <a:srgbClr val="1F497D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	-&gt; </a:t>
            </a:r>
            <a:r>
              <a:rPr lang="fr-CH" dirty="0">
                <a:solidFill>
                  <a:srgbClr val="FF6600"/>
                </a:solidFill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(?x, ?z)</a:t>
            </a:r>
          </a:p>
          <a:p>
            <a:pPr marL="0" indent="0">
              <a:buNone/>
            </a:pP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y=b, z=d -&gt; hasGrandChild(a,d)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y=c, z=e -&gt; hasGrandChild(a,e)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y=c, z=f -&gt; hasGrandChild(</a:t>
            </a:r>
            <a:r>
              <a:rPr lang="fr-CH" dirty="0" err="1">
                <a:latin typeface="LM Mono 10" pitchFamily="49" charset="77"/>
              </a:rPr>
              <a:t>a,f</a:t>
            </a:r>
            <a:r>
              <a:rPr lang="fr-CH" dirty="0">
                <a:latin typeface="LM Mono 10" pitchFamily="49" charset="77"/>
              </a:rPr>
              <a:t>)</a:t>
            </a:r>
            <a:endParaRPr lang="nl-NL" dirty="0">
              <a:latin typeface="LM Mono 10" pitchFamily="49" charset="77"/>
            </a:endParaRPr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036372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6262663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7912270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6262663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Diamond 8"/>
          <p:cNvSpPr/>
          <p:nvPr/>
        </p:nvSpPr>
        <p:spPr>
          <a:xfrm>
            <a:off x="8437844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6525450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7299159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6525450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7693349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8175057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7" idx="0"/>
          </p:cNvCxnSpPr>
          <p:nvPr/>
        </p:nvCxnSpPr>
        <p:spPr>
          <a:xfrm rot="5400000">
            <a:off x="6335635" y="3416253"/>
            <a:ext cx="1153340" cy="773709"/>
          </a:xfrm>
          <a:prstGeom prst="curvedConnector3">
            <a:avLst>
              <a:gd name="adj1" fmla="val 71519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2"/>
            <a:endCxn id="8" idx="0"/>
          </p:cNvCxnSpPr>
          <p:nvPr/>
        </p:nvCxnSpPr>
        <p:spPr>
          <a:xfrm rot="16200000" flipH="1">
            <a:off x="6919584" y="3606012"/>
            <a:ext cx="1153340" cy="394190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2"/>
            <a:endCxn id="9" idx="0"/>
          </p:cNvCxnSpPr>
          <p:nvPr/>
        </p:nvCxnSpPr>
        <p:spPr>
          <a:xfrm rot="16200000" flipH="1">
            <a:off x="7423225" y="3102371"/>
            <a:ext cx="1153340" cy="1401472"/>
          </a:xfrm>
          <a:prstGeom prst="curvedConnector3">
            <a:avLst>
              <a:gd name="adj1" fmla="val 5696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5450" y="5430923"/>
            <a:ext cx="2230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interpretation that</a:t>
            </a:r>
          </a:p>
          <a:p>
            <a:r>
              <a:rPr lang="en-US" dirty="0"/>
              <a:t>satisfies the rule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1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DifferentFrom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with different names may represent the same individual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?y), </a:t>
            </a: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?z)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solidFill>
                  <a:srgbClr val="FF0000"/>
                </a:solidFill>
                <a:latin typeface="LM Mono 10" pitchFamily="49" charset="77"/>
              </a:rPr>
              <a:t>hasSibling</a:t>
            </a:r>
            <a:r>
              <a:rPr lang="en-US" dirty="0">
                <a:latin typeface="LM Mono 10" pitchFamily="49" charset="77"/>
              </a:rPr>
              <a:t>(?y, ?z)</a:t>
            </a:r>
          </a:p>
        </p:txBody>
      </p:sp>
      <p:sp>
        <p:nvSpPr>
          <p:cNvPr id="4" name="Diamond 3"/>
          <p:cNvSpPr/>
          <p:nvPr/>
        </p:nvSpPr>
        <p:spPr>
          <a:xfrm>
            <a:off x="6029090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5255381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6904988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5255381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6423280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518168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91877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5518168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6686067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7" idx="0"/>
          </p:cNvCxnSpPr>
          <p:nvPr/>
        </p:nvCxnSpPr>
        <p:spPr>
          <a:xfrm>
            <a:off x="7167775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DifferentFrom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1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Variables with different names may represent the same individual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?y), </a:t>
            </a: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?z)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solidFill>
                  <a:srgbClr val="FF0000"/>
                </a:solidFill>
                <a:latin typeface="LM Mono 10" pitchFamily="49" charset="77"/>
              </a:rPr>
              <a:t>hasSibling</a:t>
            </a:r>
            <a:r>
              <a:rPr lang="en-US" dirty="0">
                <a:latin typeface="LM Mono 10" pitchFamily="49" charset="77"/>
              </a:rPr>
              <a:t>(?y, ?z)</a:t>
            </a:r>
          </a:p>
        </p:txBody>
      </p:sp>
      <p:sp>
        <p:nvSpPr>
          <p:cNvPr id="4" name="Diamond 3"/>
          <p:cNvSpPr/>
          <p:nvPr/>
        </p:nvSpPr>
        <p:spPr>
          <a:xfrm>
            <a:off x="6029090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5255381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6904988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5255381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6423280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518168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91877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5518168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6686067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7" idx="0"/>
          </p:cNvCxnSpPr>
          <p:nvPr/>
        </p:nvCxnSpPr>
        <p:spPr>
          <a:xfrm>
            <a:off x="7167775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0" name="Curved Connector 39"/>
          <p:cNvCxnSpPr>
            <a:stCxn id="6" idx="3"/>
            <a:endCxn id="6" idx="0"/>
          </p:cNvCxnSpPr>
          <p:nvPr/>
        </p:nvCxnSpPr>
        <p:spPr>
          <a:xfrm flipH="1" flipV="1">
            <a:off x="7167775" y="3518421"/>
            <a:ext cx="262787" cy="262787"/>
          </a:xfrm>
          <a:prstGeom prst="curvedConnector4">
            <a:avLst>
              <a:gd name="adj1" fmla="val -86991"/>
              <a:gd name="adj2" fmla="val 1869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5" idx="1"/>
            <a:endCxn id="5" idx="0"/>
          </p:cNvCxnSpPr>
          <p:nvPr/>
        </p:nvCxnSpPr>
        <p:spPr>
          <a:xfrm rot="10800000" flipH="1">
            <a:off x="5255380" y="3518422"/>
            <a:ext cx="262787" cy="262787"/>
          </a:xfrm>
          <a:prstGeom prst="curvedConnector4">
            <a:avLst>
              <a:gd name="adj1" fmla="val -86991"/>
              <a:gd name="adj2" fmla="val 1869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7" idx="3"/>
            <a:endCxn id="17" idx="0"/>
          </p:cNvCxnSpPr>
          <p:nvPr/>
        </p:nvCxnSpPr>
        <p:spPr>
          <a:xfrm flipH="1" flipV="1">
            <a:off x="7693349" y="4379777"/>
            <a:ext cx="262787" cy="262787"/>
          </a:xfrm>
          <a:prstGeom prst="curvedConnector4">
            <a:avLst>
              <a:gd name="adj1" fmla="val -86991"/>
              <a:gd name="adj2" fmla="val 1869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8" idx="1"/>
            <a:endCxn id="8" idx="0"/>
          </p:cNvCxnSpPr>
          <p:nvPr/>
        </p:nvCxnSpPr>
        <p:spPr>
          <a:xfrm rot="10800000" flipH="1">
            <a:off x="6423279" y="4379778"/>
            <a:ext cx="262787" cy="262787"/>
          </a:xfrm>
          <a:prstGeom prst="curvedConnector4">
            <a:avLst>
              <a:gd name="adj1" fmla="val -86991"/>
              <a:gd name="adj2" fmla="val 1869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  <p:cxnSp>
        <p:nvCxnSpPr>
          <p:cNvPr id="18" name="Connecteur droit avec flèche 17"/>
          <p:cNvCxnSpPr>
            <a:stCxn id="5" idx="3"/>
            <a:endCxn id="6" idx="1"/>
          </p:cNvCxnSpPr>
          <p:nvPr/>
        </p:nvCxnSpPr>
        <p:spPr>
          <a:xfrm>
            <a:off x="5780955" y="3781208"/>
            <a:ext cx="11240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41"/>
          <p:cNvCxnSpPr/>
          <p:nvPr/>
        </p:nvCxnSpPr>
        <p:spPr>
          <a:xfrm rot="10800000" flipH="1">
            <a:off x="5255379" y="4392477"/>
            <a:ext cx="262787" cy="262787"/>
          </a:xfrm>
          <a:prstGeom prst="curvedConnector4">
            <a:avLst>
              <a:gd name="adj1" fmla="val -86991"/>
              <a:gd name="adj2" fmla="val 1869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8" idx="3"/>
            <a:endCxn id="17" idx="1"/>
          </p:cNvCxnSpPr>
          <p:nvPr/>
        </p:nvCxnSpPr>
        <p:spPr>
          <a:xfrm>
            <a:off x="6948854" y="4642564"/>
            <a:ext cx="48170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DifferentFrom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?y), </a:t>
            </a: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?z),  </a:t>
            </a:r>
            <a:r>
              <a:rPr lang="en-US" dirty="0" err="1">
                <a:solidFill>
                  <a:srgbClr val="3366FF"/>
                </a:solidFill>
                <a:latin typeface="LM Mono 10" pitchFamily="49" charset="77"/>
              </a:rPr>
              <a:t>DifferentFrom</a:t>
            </a:r>
            <a:r>
              <a:rPr lang="en-US" dirty="0">
                <a:solidFill>
                  <a:srgbClr val="3366FF"/>
                </a:solidFill>
                <a:latin typeface="LM Mono 10" pitchFamily="49" charset="77"/>
              </a:rPr>
              <a:t> </a:t>
            </a:r>
            <a:r>
              <a:rPr lang="en-US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solidFill>
                  <a:srgbClr val="FF0000"/>
                </a:solidFill>
                <a:latin typeface="LM Mono 10" pitchFamily="49" charset="77"/>
              </a:rPr>
              <a:t>hasSibling</a:t>
            </a:r>
            <a:r>
              <a:rPr lang="en-US" dirty="0">
                <a:latin typeface="LM Mono 10" pitchFamily="49" charset="77"/>
              </a:rPr>
              <a:t>(?y, ?z)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6029090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5255381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6904988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5255381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6423280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518168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91877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5518168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6686067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7" idx="0"/>
          </p:cNvCxnSpPr>
          <p:nvPr/>
        </p:nvCxnSpPr>
        <p:spPr>
          <a:xfrm>
            <a:off x="7167775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DifferentFrom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?y), </a:t>
            </a:r>
            <a:r>
              <a:rPr lang="en-US" dirty="0" err="1">
                <a:latin typeface="LM Mono 10" pitchFamily="49" charset="77"/>
              </a:rPr>
              <a:t>hasChild</a:t>
            </a:r>
            <a:r>
              <a:rPr lang="en-US" dirty="0">
                <a:latin typeface="LM Mono 10" pitchFamily="49" charset="77"/>
              </a:rPr>
              <a:t>(?x, ?z),  </a:t>
            </a:r>
            <a:r>
              <a:rPr lang="en-US" dirty="0" err="1">
                <a:solidFill>
                  <a:srgbClr val="3366FF"/>
                </a:solidFill>
                <a:latin typeface="LM Mono 10" pitchFamily="49" charset="77"/>
              </a:rPr>
              <a:t>DifferentFrom</a:t>
            </a:r>
            <a:r>
              <a:rPr lang="en-US" dirty="0">
                <a:solidFill>
                  <a:srgbClr val="3366FF"/>
                </a:solidFill>
                <a:latin typeface="LM Mono 10" pitchFamily="49" charset="77"/>
              </a:rPr>
              <a:t> </a:t>
            </a:r>
            <a:r>
              <a:rPr lang="en-US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solidFill>
                  <a:srgbClr val="FF0000"/>
                </a:solidFill>
                <a:latin typeface="LM Mono 10" pitchFamily="49" charset="77"/>
              </a:rPr>
              <a:t>hasSibling</a:t>
            </a:r>
            <a:r>
              <a:rPr lang="en-US" dirty="0">
                <a:latin typeface="LM Mono 10" pitchFamily="49" charset="77"/>
              </a:rPr>
              <a:t>(?y, ?z)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works only 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DifferentIndividual</a:t>
            </a:r>
            <a:r>
              <a:rPr lang="en-US" dirty="0">
                <a:latin typeface="LM Mono 10" pitchFamily="49" charset="77"/>
              </a:rPr>
              <a:t>(</a:t>
            </a:r>
            <a:r>
              <a:rPr lang="en-US" dirty="0" err="1">
                <a:latin typeface="LM Mono 10" pitchFamily="49" charset="77"/>
              </a:rPr>
              <a:t>b,c</a:t>
            </a:r>
            <a:r>
              <a:rPr lang="en-US" dirty="0">
                <a:latin typeface="LM Mono 1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DifferentIndividual</a:t>
            </a:r>
            <a:r>
              <a:rPr lang="en-US" dirty="0">
                <a:latin typeface="LM Mono 10" pitchFamily="49" charset="77"/>
              </a:rPr>
              <a:t>(</a:t>
            </a:r>
            <a:r>
              <a:rPr lang="en-US" dirty="0" err="1">
                <a:latin typeface="LM Mono 10" pitchFamily="49" charset="77"/>
              </a:rPr>
              <a:t>e,f</a:t>
            </a:r>
            <a:r>
              <a:rPr lang="en-US" dirty="0">
                <a:latin typeface="LM Mono 10" pitchFamily="49" charset="77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6029090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5255381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6904988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5255381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6423280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518168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91877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5518168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6686067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7" idx="0"/>
          </p:cNvCxnSpPr>
          <p:nvPr/>
        </p:nvCxnSpPr>
        <p:spPr>
          <a:xfrm>
            <a:off x="7167775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  <p:cxnSp>
        <p:nvCxnSpPr>
          <p:cNvPr id="18" name="Connecteur droit avec flèche 17"/>
          <p:cNvCxnSpPr>
            <a:stCxn id="5" idx="3"/>
            <a:endCxn id="6" idx="1"/>
          </p:cNvCxnSpPr>
          <p:nvPr/>
        </p:nvCxnSpPr>
        <p:spPr>
          <a:xfrm>
            <a:off x="5780955" y="3781208"/>
            <a:ext cx="11240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  <a:endCxn id="17" idx="1"/>
          </p:cNvCxnSpPr>
          <p:nvPr/>
        </p:nvCxnSpPr>
        <p:spPr>
          <a:xfrm>
            <a:off x="6948854" y="4642564"/>
            <a:ext cx="48170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5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LM Mono 10" pitchFamily="49" charset="77"/>
              </a:rPr>
              <a:t>hasChild</a:t>
            </a:r>
            <a:r>
              <a:rPr lang="fr-FR" dirty="0">
                <a:latin typeface="LM Mono 10" pitchFamily="49" charset="77"/>
              </a:rPr>
              <a:t>(?x, ?y) -&gt; </a:t>
            </a:r>
            <a:r>
              <a:rPr lang="fr-FR" dirty="0" err="1">
                <a:latin typeface="LM Mono 10" pitchFamily="49" charset="77"/>
              </a:rPr>
              <a:t>hasDescendant</a:t>
            </a:r>
            <a:r>
              <a:rPr lang="fr-FR" dirty="0">
                <a:latin typeface="LM Mono 10" pitchFamily="49" charset="77"/>
              </a:rPr>
              <a:t>(?x, ?y)</a:t>
            </a:r>
          </a:p>
          <a:p>
            <a:pPr marL="0" indent="0">
              <a:buNone/>
            </a:pPr>
            <a:r>
              <a:rPr lang="fr-FR" dirty="0" err="1">
                <a:latin typeface="LM Mono 10" pitchFamily="49" charset="77"/>
              </a:rPr>
              <a:t>hasChild</a:t>
            </a:r>
            <a:r>
              <a:rPr lang="fr-FR" dirty="0">
                <a:latin typeface="LM Mono 10" pitchFamily="49" charset="77"/>
              </a:rPr>
              <a:t>(?x, ?y), </a:t>
            </a:r>
            <a:r>
              <a:rPr lang="fr-FR" dirty="0" err="1">
                <a:latin typeface="LM Mono 10" pitchFamily="49" charset="77"/>
              </a:rPr>
              <a:t>hasDescendant</a:t>
            </a:r>
            <a:r>
              <a:rPr lang="fr-FR" dirty="0">
                <a:latin typeface="LM Mono 10" pitchFamily="49" charset="77"/>
              </a:rPr>
              <a:t>(?y, ?z) -&gt; </a:t>
            </a:r>
            <a:r>
              <a:rPr lang="fr-FR" dirty="0" err="1">
                <a:latin typeface="LM Mono 10" pitchFamily="49" charset="77"/>
              </a:rPr>
              <a:t>hasDescendant</a:t>
            </a:r>
            <a:r>
              <a:rPr lang="fr-FR" dirty="0">
                <a:latin typeface="LM Mono 10" pitchFamily="49" charset="77"/>
              </a:rPr>
              <a:t>(?x, ?z)</a:t>
            </a:r>
            <a:endParaRPr lang="en-US" dirty="0">
              <a:latin typeface="LM Mono 10" pitchFamily="49" charset="77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  <p:pic>
        <p:nvPicPr>
          <p:cNvPr id="1026" name="Picture 2" descr="C:\Users\Claudine_2\Pictures\My Screen Shots\Screen Shot 12-05-17 at 12.5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61" y="2459061"/>
            <a:ext cx="5707600" cy="363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DL-safe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Query answering for DL-axioms + rules is </a:t>
            </a:r>
            <a:r>
              <a:rPr lang="en-US" dirty="0" err="1">
                <a:solidFill>
                  <a:srgbClr val="3366FF"/>
                </a:solidFill>
              </a:rPr>
              <a:t>undecidable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</a:t>
            </a:r>
            <a:r>
              <a:rPr lang="en-US" dirty="0">
                <a:solidFill>
                  <a:srgbClr val="3366FF"/>
                </a:solidFill>
              </a:rPr>
              <a:t>decidable if </a:t>
            </a:r>
            <a:r>
              <a:rPr lang="en-US" dirty="0"/>
              <a:t>rules are DL-safe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rule r is called DL-safe if each variable in r occurs in a non-DL-atom in the rule body.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Practically: the variables in rules can only be bound to known individuals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Axioms:</a:t>
            </a:r>
          </a:p>
          <a:p>
            <a:pPr marL="400050" lvl="1" indent="0">
              <a:buNone/>
            </a:pPr>
            <a:r>
              <a:rPr lang="en-US" dirty="0" err="1"/>
              <a:t>TBox</a:t>
            </a:r>
            <a:r>
              <a:rPr lang="en-US" dirty="0"/>
              <a:t>: Parent </a:t>
            </a:r>
            <a:r>
              <a:rPr lang="en-US" altLang="zh-TW" dirty="0"/>
              <a:t>≣ </a:t>
            </a:r>
            <a:r>
              <a:rPr lang="en-US" altLang="zh-TW" dirty="0" err="1"/>
              <a:t>hasChild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3366FF"/>
                </a:solidFill>
              </a:rPr>
              <a:t>some </a:t>
            </a:r>
            <a:r>
              <a:rPr lang="en-US" altLang="zh-TW" dirty="0"/>
              <a:t>Person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ABox</a:t>
            </a:r>
            <a:r>
              <a:rPr lang="en-US" dirty="0"/>
              <a:t>: Parent(a), Parent(b), Parent(c), Person(d), </a:t>
            </a:r>
            <a:r>
              <a:rPr lang="en-US" dirty="0" err="1"/>
              <a:t>hasChild</a:t>
            </a:r>
            <a:r>
              <a:rPr lang="en-US" dirty="0"/>
              <a:t>(</a:t>
            </a:r>
            <a:r>
              <a:rPr lang="en-US" dirty="0" err="1"/>
              <a:t>a,d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Rule:</a:t>
            </a:r>
          </a:p>
          <a:p>
            <a:pPr marL="400050" lvl="1" indent="0">
              <a:buNone/>
            </a:pPr>
            <a:r>
              <a:rPr lang="en-US" dirty="0" err="1"/>
              <a:t>hasChild</a:t>
            </a:r>
            <a:r>
              <a:rPr lang="en-US" dirty="0"/>
              <a:t>(?x, ?y) -&gt; </a:t>
            </a:r>
            <a:r>
              <a:rPr lang="en-US" dirty="0" err="1"/>
              <a:t>PersonWithChild</a:t>
            </a:r>
            <a:r>
              <a:rPr lang="en-US" dirty="0"/>
              <a:t>(?x)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consequence:</a:t>
            </a:r>
          </a:p>
          <a:p>
            <a:pPr marL="400050" lvl="1" indent="0">
              <a:buNone/>
            </a:pPr>
            <a:r>
              <a:rPr lang="en-US" dirty="0" err="1"/>
              <a:t>PersonWithChild</a:t>
            </a:r>
            <a:r>
              <a:rPr lang="en-US" dirty="0"/>
              <a:t>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the DL-safe restriction:</a:t>
            </a:r>
          </a:p>
          <a:p>
            <a:pPr marL="400050" lvl="1" indent="0">
              <a:buNone/>
            </a:pPr>
            <a:r>
              <a:rPr lang="en-US" dirty="0" err="1"/>
              <a:t>PersonWithChild</a:t>
            </a:r>
            <a:r>
              <a:rPr lang="en-US" dirty="0"/>
              <a:t>(a), </a:t>
            </a:r>
            <a:r>
              <a:rPr lang="en-US" dirty="0" err="1">
                <a:solidFill>
                  <a:srgbClr val="0000FF"/>
                </a:solidFill>
              </a:rPr>
              <a:t>PersonWithChild</a:t>
            </a:r>
            <a:r>
              <a:rPr lang="en-US" dirty="0">
                <a:solidFill>
                  <a:srgbClr val="0000FF"/>
                </a:solidFill>
              </a:rPr>
              <a:t>(b)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PersonWithChild</a:t>
            </a:r>
            <a:r>
              <a:rPr lang="en-US" dirty="0">
                <a:solidFill>
                  <a:srgbClr val="0000FF"/>
                </a:solidFill>
              </a:rPr>
              <a:t>(c)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 </a:t>
            </a:r>
          </a:p>
          <a:p>
            <a:pPr marL="400050" lvl="1" indent="0">
              <a:buNone/>
            </a:pPr>
            <a:r>
              <a:rPr lang="en-US" dirty="0"/>
              <a:t>classes: </a:t>
            </a:r>
            <a:r>
              <a:rPr lang="en-US" dirty="0">
                <a:latin typeface="LM Mono 10" pitchFamily="49" charset="77"/>
              </a:rPr>
              <a:t>Department, Employee, Building</a:t>
            </a:r>
          </a:p>
          <a:p>
            <a:pPr marL="400050" lvl="1" indent="0">
              <a:buNone/>
            </a:pPr>
            <a:r>
              <a:rPr lang="en-US" dirty="0"/>
              <a:t>properties: </a:t>
            </a:r>
            <a:r>
              <a:rPr lang="en-US" dirty="0">
                <a:latin typeface="LM Mono 10" pitchFamily="49" charset="77"/>
              </a:rPr>
              <a:t>director, </a:t>
            </a:r>
            <a:r>
              <a:rPr lang="en-US" dirty="0" err="1">
                <a:latin typeface="LM Mono 10" pitchFamily="49" charset="77"/>
              </a:rPr>
              <a:t>cto</a:t>
            </a:r>
            <a:r>
              <a:rPr lang="en-US" dirty="0">
                <a:latin typeface="LM Mono 10" pitchFamily="49" charset="77"/>
              </a:rPr>
              <a:t>, office-location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How to define a class </a:t>
            </a:r>
            <a:r>
              <a:rPr lang="en-US" dirty="0" err="1">
                <a:latin typeface="LM Mono 10" pitchFamily="49" charset="77"/>
              </a:rPr>
              <a:t>CompactDept</a:t>
            </a:r>
            <a:r>
              <a:rPr lang="en-US" dirty="0">
                <a:latin typeface="LM Mono 10" pitchFamily="49" charset="77"/>
              </a:rPr>
              <a:t> </a:t>
            </a:r>
            <a:r>
              <a:rPr lang="en-US" dirty="0"/>
              <a:t>to represent</a:t>
            </a:r>
            <a:endParaRPr lang="en-US" dirty="0">
              <a:latin typeface="LM Mono 10" pitchFamily="49" charset="77"/>
            </a:endParaRPr>
          </a:p>
          <a:p>
            <a:pPr marL="457200" lvl="1" indent="0">
              <a:buNone/>
            </a:pPr>
            <a:r>
              <a:rPr lang="en-US" dirty="0"/>
              <a:t>departments that have their director and chief technology officer offices located in the same building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LM Mono 10" pitchFamily="49" charset="77"/>
              </a:rPr>
              <a:t>CompactDept</a:t>
            </a:r>
            <a:r>
              <a:rPr lang="en-US" dirty="0">
                <a:latin typeface="LM Mono 10" pitchFamily="49" charset="77"/>
              </a:rPr>
              <a:t> ≡ ???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deal with numbers, strings,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Rectangle(?x), </a:t>
            </a:r>
            <a:r>
              <a:rPr lang="en-US" dirty="0" err="1">
                <a:latin typeface="LM Mono 10" pitchFamily="49" charset="77"/>
              </a:rPr>
              <a:t>hasWidthInMetres</a:t>
            </a:r>
            <a:r>
              <a:rPr lang="en-US" dirty="0">
                <a:latin typeface="LM Mono 10" pitchFamily="49" charset="77"/>
              </a:rPr>
              <a:t>(?x, ?w), </a:t>
            </a:r>
            <a:r>
              <a:rPr lang="en-US" dirty="0" err="1">
                <a:solidFill>
                  <a:srgbClr val="0000FF"/>
                </a:solidFill>
                <a:latin typeface="LM Mono 10" pitchFamily="49" charset="77"/>
              </a:rPr>
              <a:t>greaterThan</a:t>
            </a:r>
            <a:r>
              <a:rPr lang="en-US" dirty="0">
                <a:latin typeface="LM Mono 10" pitchFamily="49" charset="77"/>
              </a:rPr>
              <a:t>(?w, 10)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latin typeface="LM Mono 10" pitchFamily="49" charset="77"/>
              </a:rPr>
              <a:t>WideRectangle</a:t>
            </a:r>
            <a:r>
              <a:rPr lang="en-US" dirty="0">
                <a:latin typeface="LM Mono 10" pitchFamily="49" charset="77"/>
              </a:rPr>
              <a:t>(?x)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Rectangle(?x), </a:t>
            </a:r>
            <a:r>
              <a:rPr lang="en-US" dirty="0" err="1">
                <a:latin typeface="LM Mono 10" pitchFamily="49" charset="77"/>
              </a:rPr>
              <a:t>hasHeightInMetres</a:t>
            </a:r>
            <a:r>
              <a:rPr lang="en-US" dirty="0">
                <a:latin typeface="LM Mono 10" pitchFamily="49" charset="77"/>
              </a:rPr>
              <a:t>(?x, ?h), </a:t>
            </a:r>
            <a:r>
              <a:rPr lang="en-US" dirty="0" err="1">
                <a:latin typeface="LM Mono 10" pitchFamily="49" charset="77"/>
              </a:rPr>
              <a:t>hasWidthInMetres</a:t>
            </a:r>
            <a:r>
              <a:rPr lang="en-US" dirty="0">
                <a:latin typeface="LM Mono 10" pitchFamily="49" charset="77"/>
              </a:rPr>
              <a:t>(?x, ?w), </a:t>
            </a:r>
            <a:r>
              <a:rPr lang="en-US" dirty="0" err="1">
                <a:solidFill>
                  <a:srgbClr val="0000FF"/>
                </a:solidFill>
                <a:latin typeface="LM Mono 10" pitchFamily="49" charset="77"/>
              </a:rPr>
              <a:t>greaterThan</a:t>
            </a:r>
            <a:r>
              <a:rPr lang="en-US" dirty="0">
                <a:latin typeface="LM Mono 10" pitchFamily="49" charset="77"/>
              </a:rPr>
              <a:t>(?a, 100), </a:t>
            </a:r>
            <a:r>
              <a:rPr lang="en-US" dirty="0">
                <a:solidFill>
                  <a:srgbClr val="0000FF"/>
                </a:solidFill>
                <a:latin typeface="LM Mono 10" pitchFamily="49" charset="77"/>
              </a:rPr>
              <a:t>multiply</a:t>
            </a:r>
            <a:r>
              <a:rPr lang="en-US" dirty="0">
                <a:latin typeface="LM Mono 10" pitchFamily="49" charset="77"/>
              </a:rPr>
              <a:t>(?a, ?w, ?h)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-&gt; </a:t>
            </a:r>
            <a:r>
              <a:rPr lang="en-US" dirty="0" err="1">
                <a:latin typeface="LM Mono 10" pitchFamily="49" charset="77"/>
              </a:rPr>
              <a:t>LargeRectangle</a:t>
            </a:r>
            <a:r>
              <a:rPr lang="en-US" dirty="0">
                <a:latin typeface="LM Mono 10" pitchFamily="49" charset="77"/>
              </a:rPr>
              <a:t>(?x)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6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M Mono 10" pitchFamily="49" charset="77"/>
              </a:rPr>
              <a:t>swrlb:equal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>
                <a:latin typeface="LM Mono 10" pitchFamily="49" charset="77"/>
              </a:rPr>
            </a:br>
            <a:r>
              <a:rPr lang="en-US" dirty="0" err="1">
                <a:latin typeface="LM Mono 10" pitchFamily="49" charset="77"/>
              </a:rPr>
              <a:t>swrlb:notEqual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>
                <a:latin typeface="LM Mono 10" pitchFamily="49" charset="77"/>
              </a:rPr>
            </a:br>
            <a:r>
              <a:rPr lang="en-US" dirty="0" err="1">
                <a:latin typeface="LM Mono 10" pitchFamily="49" charset="77"/>
              </a:rPr>
              <a:t>swrlb:lessThan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>
                <a:latin typeface="LM Mono 10" pitchFamily="49" charset="77"/>
              </a:rPr>
            </a:br>
            <a:r>
              <a:rPr lang="en-US" dirty="0" err="1">
                <a:latin typeface="LM Mono 10" pitchFamily="49" charset="77"/>
              </a:rPr>
              <a:t>swrlb:lessThanOrEqual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>
                <a:latin typeface="LM Mono 10" pitchFamily="49" charset="77"/>
              </a:rPr>
            </a:br>
            <a:r>
              <a:rPr lang="en-US" dirty="0" err="1">
                <a:latin typeface="LM Mono 10" pitchFamily="49" charset="77"/>
              </a:rPr>
              <a:t>swrlb:greaterThan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>
                <a:latin typeface="LM Mono 10" pitchFamily="49" charset="77"/>
              </a:rPr>
            </a:br>
            <a:r>
              <a:rPr lang="en-US" dirty="0" err="1">
                <a:latin typeface="LM Mono 10" pitchFamily="49" charset="77"/>
              </a:rPr>
              <a:t>swrlb:greaterThanOrEqual</a:t>
            </a:r>
            <a:r>
              <a:rPr lang="en-US" dirty="0">
                <a:latin typeface="LM Mono 10" pitchFamily="49" charset="77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5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swrlb:add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swrlb:subtract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swrlb:multiply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swrlb:divide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swrlb:integerDivide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swrlb:mod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swrlb:pow</a:t>
            </a:r>
            <a:br>
              <a:rPr lang="en-US" dirty="0"/>
            </a:br>
            <a:r>
              <a:rPr lang="en-US" dirty="0" err="1"/>
              <a:t>swrlb:unaryPlus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swrlb:unaryMinus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swrlb:abs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swrlb:ceiling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swrlb:floor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swrlb:round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swrlb:roundHalfToEven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swrlb:sin</a:t>
            </a:r>
            <a:br>
              <a:rPr lang="en-US" dirty="0"/>
            </a:br>
            <a:r>
              <a:rPr lang="en-US" dirty="0" err="1"/>
              <a:t>swrlb:cos</a:t>
            </a:r>
            <a:br>
              <a:rPr lang="en-US" dirty="0"/>
            </a:br>
            <a:r>
              <a:rPr lang="en-US" dirty="0" err="1"/>
              <a:t>swrlb:tan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8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swrlb:stringEqualIgnoreCase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swrlb:stringConcat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swrlb:substring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swrlb:stringLength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swrlb:normalizeSpace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swrlb:upperCase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swrlb:lowerCase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swrlb:translate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swrlb:contains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swrlb:containsIgnoreCase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swrlb:startsWith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swrlb:endsWith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swrlb:substringBefore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swrlb:substringAfter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swrlb:matches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swrlb:replace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swrlb:tokenize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0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don't need SWRL: DL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SWRL rules can be encoded in OWL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Man(?x) ∧</a:t>
            </a:r>
            <a:r>
              <a:rPr lang="en-US" dirty="0"/>
              <a:t> </a:t>
            </a:r>
            <a:r>
              <a:rPr lang="en-US" b="1" dirty="0" err="1"/>
              <a:t>hasBrother</a:t>
            </a:r>
            <a:r>
              <a:rPr lang="en-US" b="1" dirty="0"/>
              <a:t>(?</a:t>
            </a:r>
            <a:r>
              <a:rPr lang="en-US" b="1" dirty="0" err="1"/>
              <a:t>x,?y</a:t>
            </a:r>
            <a:r>
              <a:rPr lang="en-US" b="1" dirty="0"/>
              <a:t>) ∧</a:t>
            </a:r>
            <a:r>
              <a:rPr lang="en-US" dirty="0"/>
              <a:t> </a:t>
            </a:r>
            <a:r>
              <a:rPr lang="en-US" b="1" dirty="0" err="1"/>
              <a:t>hasChild</a:t>
            </a:r>
            <a:r>
              <a:rPr lang="en-US" b="1" dirty="0"/>
              <a:t>(?</a:t>
            </a:r>
            <a:r>
              <a:rPr lang="en-US" b="1" dirty="0" err="1"/>
              <a:t>y,?z</a:t>
            </a:r>
            <a:r>
              <a:rPr lang="en-US" b="1" dirty="0"/>
              <a:t>) </a:t>
            </a:r>
            <a:r>
              <a:rPr lang="en-US" dirty="0"/>
              <a:t>→ </a:t>
            </a:r>
            <a:r>
              <a:rPr lang="en-US" b="1" dirty="0"/>
              <a:t>Uncle(?x)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becomes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Man ⊓</a:t>
            </a:r>
            <a:r>
              <a:rPr lang="en-US" dirty="0"/>
              <a:t> ∃</a:t>
            </a:r>
            <a:r>
              <a:rPr lang="en-US" b="1" dirty="0" err="1"/>
              <a:t>hasBrother</a:t>
            </a:r>
            <a:r>
              <a:rPr lang="en-US" b="1" dirty="0"/>
              <a:t>.</a:t>
            </a:r>
            <a:r>
              <a:rPr lang="en-US" dirty="0"/>
              <a:t>∃</a:t>
            </a:r>
            <a:r>
              <a:rPr lang="en-US" b="1" dirty="0" err="1"/>
              <a:t>hasChild</a:t>
            </a:r>
            <a:r>
              <a:rPr lang="en-US" b="1" dirty="0"/>
              <a:t>.⟙ ⊑</a:t>
            </a:r>
            <a:r>
              <a:rPr lang="en-US" dirty="0"/>
              <a:t> </a:t>
            </a:r>
            <a:r>
              <a:rPr lang="en-US" b="1" dirty="0"/>
              <a:t>Uncle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it's sometimes tricky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8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NutAllergic</a:t>
            </a:r>
            <a:r>
              <a:rPr lang="en-US" b="1" dirty="0"/>
              <a:t>(x) ∧</a:t>
            </a:r>
            <a:r>
              <a:rPr lang="en-US" dirty="0"/>
              <a:t> </a:t>
            </a:r>
            <a:r>
              <a:rPr lang="en-US" b="1" dirty="0" err="1"/>
              <a:t>NutProduct</a:t>
            </a:r>
            <a:r>
              <a:rPr lang="en-US" b="1" dirty="0"/>
              <a:t>(y) </a:t>
            </a:r>
            <a:r>
              <a:rPr lang="en-US" dirty="0"/>
              <a:t>→ </a:t>
            </a:r>
            <a:r>
              <a:rPr lang="en-US" b="1" dirty="0"/>
              <a:t>dislikes(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NutAllergic</a:t>
            </a:r>
            <a:r>
              <a:rPr lang="en-US" b="1" dirty="0"/>
              <a:t> ≡ </a:t>
            </a:r>
            <a:r>
              <a:rPr lang="en-US" dirty="0"/>
              <a:t>∃</a:t>
            </a:r>
            <a:r>
              <a:rPr lang="en-US" b="1" dirty="0" err="1"/>
              <a:t>nutAllergic.Self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 err="1"/>
              <a:t>NutProduct</a:t>
            </a:r>
            <a:r>
              <a:rPr lang="en-US" b="1" dirty="0"/>
              <a:t> ≡ </a:t>
            </a:r>
            <a:r>
              <a:rPr lang="en-US" dirty="0"/>
              <a:t>∃</a:t>
            </a:r>
            <a:r>
              <a:rPr lang="en-US" b="1" dirty="0" err="1"/>
              <a:t>nutProduct.Self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 err="1"/>
              <a:t>nutAllergic</a:t>
            </a:r>
            <a:r>
              <a:rPr lang="en-US" b="1" dirty="0"/>
              <a:t> o U o </a:t>
            </a:r>
            <a:r>
              <a:rPr lang="en-US" b="1" dirty="0" err="1"/>
              <a:t>nutProduct</a:t>
            </a:r>
            <a:r>
              <a:rPr lang="en-US" b="1" dirty="0"/>
              <a:t> ⊑</a:t>
            </a:r>
            <a:r>
              <a:rPr lang="en-US" dirty="0"/>
              <a:t> </a:t>
            </a:r>
            <a:r>
              <a:rPr lang="en-US" b="1" dirty="0"/>
              <a:t>dislikes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</a:t>
            </a:r>
            <a:r>
              <a:rPr lang="en-US" dirty="0"/>
              <a:t> = universal property (x U y is always true)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8236" y="502174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0824" y="50531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0" name="Curved Connector 9"/>
          <p:cNvCxnSpPr>
            <a:stCxn id="8" idx="0"/>
            <a:endCxn id="8" idx="2"/>
          </p:cNvCxnSpPr>
          <p:nvPr/>
        </p:nvCxnSpPr>
        <p:spPr>
          <a:xfrm rot="16200000" flipH="1">
            <a:off x="5460268" y="5252579"/>
            <a:ext cx="461665" cy="12700"/>
          </a:xfrm>
          <a:prstGeom prst="curvedConnector5">
            <a:avLst>
              <a:gd name="adj1" fmla="val -49516"/>
              <a:gd name="adj2" fmla="val 4376520"/>
              <a:gd name="adj3" fmla="val 149516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8332" y="5021746"/>
            <a:ext cx="159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nutProduct</a:t>
            </a:r>
            <a:endParaRPr lang="en-US" dirty="0"/>
          </a:p>
        </p:txBody>
      </p:sp>
      <p:cxnSp>
        <p:nvCxnSpPr>
          <p:cNvPr id="12" name="Curved Connector 11"/>
          <p:cNvCxnSpPr>
            <a:stCxn id="9" idx="0"/>
            <a:endCxn id="9" idx="2"/>
          </p:cNvCxnSpPr>
          <p:nvPr/>
        </p:nvCxnSpPr>
        <p:spPr>
          <a:xfrm rot="16200000" flipH="1">
            <a:off x="3532856" y="5283973"/>
            <a:ext cx="461665" cy="12700"/>
          </a:xfrm>
          <a:prstGeom prst="curvedConnector5">
            <a:avLst>
              <a:gd name="adj1" fmla="val -49516"/>
              <a:gd name="adj2" fmla="val -4564677"/>
              <a:gd name="adj3" fmla="val 149516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2986" y="5059491"/>
            <a:ext cx="153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nutAllergic</a:t>
            </a:r>
            <a:endParaRPr lang="en-US" dirty="0"/>
          </a:p>
        </p:txBody>
      </p:sp>
      <p:cxnSp>
        <p:nvCxnSpPr>
          <p:cNvPr id="14" name="Curved Connector 13"/>
          <p:cNvCxnSpPr>
            <a:endCxn id="8" idx="1"/>
          </p:cNvCxnSpPr>
          <p:nvPr/>
        </p:nvCxnSpPr>
        <p:spPr>
          <a:xfrm flipV="1">
            <a:off x="4046084" y="5252580"/>
            <a:ext cx="1482152" cy="74706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9025" y="4790914"/>
            <a:ext cx="3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47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dislikes(</a:t>
            </a:r>
            <a:r>
              <a:rPr lang="en-US" b="1" dirty="0" err="1"/>
              <a:t>x,z</a:t>
            </a:r>
            <a:r>
              <a:rPr lang="en-US" b="1" dirty="0"/>
              <a:t>) ∧</a:t>
            </a:r>
            <a:r>
              <a:rPr lang="en-US" dirty="0"/>
              <a:t> </a:t>
            </a:r>
            <a:r>
              <a:rPr lang="en-US" b="1" dirty="0"/>
              <a:t>Dish(y) ∧</a:t>
            </a:r>
            <a:r>
              <a:rPr lang="en-US" dirty="0"/>
              <a:t> </a:t>
            </a:r>
            <a:r>
              <a:rPr lang="en-US" b="1" dirty="0"/>
              <a:t>contains(</a:t>
            </a:r>
            <a:r>
              <a:rPr lang="en-US" b="1" dirty="0" err="1"/>
              <a:t>y,z</a:t>
            </a:r>
            <a:r>
              <a:rPr lang="en-US" b="1" dirty="0"/>
              <a:t>) </a:t>
            </a:r>
            <a:r>
              <a:rPr lang="en-US" dirty="0"/>
              <a:t>→ </a:t>
            </a:r>
            <a:r>
              <a:rPr lang="en-US" b="1" dirty="0"/>
              <a:t>dislikes(</a:t>
            </a:r>
            <a:r>
              <a:rPr lang="en-US" b="1" dirty="0" err="1"/>
              <a:t>x,y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becomes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Dish ≡ </a:t>
            </a:r>
            <a:r>
              <a:rPr lang="en-US" dirty="0"/>
              <a:t>∃</a:t>
            </a:r>
            <a:r>
              <a:rPr lang="en-US" b="1" dirty="0" err="1"/>
              <a:t>dish.Self</a:t>
            </a:r>
            <a:endParaRPr lang="en-US" b="1" dirty="0"/>
          </a:p>
          <a:p>
            <a:r>
              <a:rPr lang="en-US" b="1" dirty="0"/>
              <a:t>dislikes o contains</a:t>
            </a:r>
            <a:r>
              <a:rPr lang="en-US" b="1" baseline="30000" dirty="0"/>
              <a:t>–</a:t>
            </a:r>
            <a:r>
              <a:rPr lang="en-US" b="1" dirty="0"/>
              <a:t> o dish  ⊑</a:t>
            </a:r>
            <a:r>
              <a:rPr lang="en-US" dirty="0"/>
              <a:t> </a:t>
            </a:r>
            <a:r>
              <a:rPr lang="en-US" b="1" dirty="0"/>
              <a:t>dislikes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07412" y="527817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8236" y="4667096"/>
            <a:ext cx="3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0824" y="469849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2" name="Curved Connector 11"/>
          <p:cNvCxnSpPr>
            <a:stCxn id="7" idx="0"/>
            <a:endCxn id="7" idx="3"/>
          </p:cNvCxnSpPr>
          <p:nvPr/>
        </p:nvCxnSpPr>
        <p:spPr>
          <a:xfrm rot="16200000" flipH="1">
            <a:off x="7136292" y="5312157"/>
            <a:ext cx="230833" cy="162865"/>
          </a:xfrm>
          <a:prstGeom prst="curvedConnector4">
            <a:avLst>
              <a:gd name="adj1" fmla="val -99033"/>
              <a:gd name="adj2" fmla="val 240362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18644" y="4908840"/>
            <a:ext cx="69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dish</a:t>
            </a:r>
            <a:endParaRPr lang="en-US" dirty="0"/>
          </a:p>
        </p:txBody>
      </p:sp>
      <p:cxnSp>
        <p:nvCxnSpPr>
          <p:cNvPr id="15" name="Curved Connector 14"/>
          <p:cNvCxnSpPr>
            <a:stCxn id="7" idx="1"/>
            <a:endCxn id="9" idx="3"/>
          </p:cNvCxnSpPr>
          <p:nvPr/>
        </p:nvCxnSpPr>
        <p:spPr>
          <a:xfrm rot="10800000">
            <a:off x="5834480" y="4897930"/>
            <a:ext cx="1172932" cy="611077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37506" y="4536639"/>
            <a:ext cx="124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contains</a:t>
            </a:r>
            <a:endParaRPr lang="en-US" dirty="0"/>
          </a:p>
        </p:txBody>
      </p:sp>
      <p:cxnSp>
        <p:nvCxnSpPr>
          <p:cNvPr id="17" name="Curved Connector 16"/>
          <p:cNvCxnSpPr>
            <a:endCxn id="9" idx="1"/>
          </p:cNvCxnSpPr>
          <p:nvPr/>
        </p:nvCxnSpPr>
        <p:spPr>
          <a:xfrm flipV="1">
            <a:off x="4046084" y="4897929"/>
            <a:ext cx="1482152" cy="74706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49284" y="4305807"/>
            <a:ext cx="109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dislikes</a:t>
            </a:r>
            <a:endParaRPr lang="en-US" dirty="0"/>
          </a:p>
        </p:txBody>
      </p:sp>
      <p:cxnSp>
        <p:nvCxnSpPr>
          <p:cNvPr id="31" name="Curved Connector 30"/>
          <p:cNvCxnSpPr>
            <a:stCxn id="10" idx="2"/>
            <a:endCxn id="7" idx="2"/>
          </p:cNvCxnSpPr>
          <p:nvPr/>
        </p:nvCxnSpPr>
        <p:spPr>
          <a:xfrm rot="16200000" flipH="1">
            <a:off x="5177142" y="3746702"/>
            <a:ext cx="579683" cy="3406588"/>
          </a:xfrm>
          <a:prstGeom prst="curvedConnector3">
            <a:avLst>
              <a:gd name="adj1" fmla="val 139435"/>
            </a:avLst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5317" y="5479582"/>
            <a:ext cx="109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dislikes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vs. SPARQL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are “executed” globally</a:t>
            </a:r>
          </a:p>
          <a:p>
            <a:pPr lvl="1"/>
            <a:r>
              <a:rPr lang="en-US" dirty="0"/>
              <a:t>all rules must be satisfied simultaneously</a:t>
            </a:r>
          </a:p>
          <a:p>
            <a:endParaRPr lang="en-US" dirty="0"/>
          </a:p>
          <a:p>
            <a:r>
              <a:rPr lang="en-US" dirty="0"/>
              <a:t>Rules may have interactions</a:t>
            </a:r>
          </a:p>
          <a:p>
            <a:pPr lvl="1"/>
            <a:r>
              <a:rPr lang="en-US" dirty="0"/>
              <a:t>the outcome of a rule may trigger another one</a:t>
            </a:r>
          </a:p>
          <a:p>
            <a:endParaRPr lang="en-US" dirty="0"/>
          </a:p>
          <a:p>
            <a:r>
              <a:rPr lang="en-US" dirty="0"/>
              <a:t>SPARQL queries are executed independently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Simulating rules with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define a 'construct' query for each rule</a:t>
            </a:r>
          </a:p>
          <a:p>
            <a:pPr marL="0" lvl="0" indent="0">
              <a:buNone/>
            </a:pPr>
            <a:r>
              <a:rPr lang="en-US" dirty="0"/>
              <a:t>repeat</a:t>
            </a:r>
          </a:p>
          <a:p>
            <a:pPr lvl="1"/>
            <a:r>
              <a:rPr lang="en-US" dirty="0"/>
              <a:t>execute each query</a:t>
            </a:r>
          </a:p>
          <a:p>
            <a:pPr lvl="1"/>
            <a:r>
              <a:rPr lang="en-US" dirty="0"/>
              <a:t>add the results to the RDF graph</a:t>
            </a:r>
          </a:p>
          <a:p>
            <a:pPr marL="0" indent="0">
              <a:buNone/>
            </a:pPr>
            <a:r>
              <a:rPr lang="en-US" dirty="0"/>
              <a:t>until nothing new is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parent(?x, ?y)∧ ancestor(?y, ?z) → ancestor(?x, ?z)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construct {?x ancestor ?z.}</a:t>
            </a:r>
          </a:p>
          <a:p>
            <a:pPr marL="0" indent="0">
              <a:buNone/>
            </a:pPr>
            <a:r>
              <a:rPr lang="en-US" b="1" dirty="0"/>
              <a:t>where {?x parent ?y. ?y ancestor ?z.}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28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Simulating rules with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parent(?x, ?y)∧ ancestor(?y, ?z) → ancestor(?x, ?z)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LM Mono 10" pitchFamily="49" charset="77"/>
              </a:rPr>
              <a:t>construct {?x ancestor ?z.}</a:t>
            </a:r>
          </a:p>
          <a:p>
            <a:pPr marL="0" indent="0">
              <a:buNone/>
            </a:pPr>
            <a:r>
              <a:rPr lang="en-US" b="1" dirty="0">
                <a:latin typeface="LM Mono 10" pitchFamily="49" charset="77"/>
              </a:rPr>
              <a:t>	where {?x parent ?y. ?y ancestor ?z.}</a:t>
            </a:r>
          </a:p>
          <a:p>
            <a:pPr marL="0" indent="0">
              <a:buNone/>
            </a:pPr>
            <a:r>
              <a:rPr lang="en-US" dirty="0"/>
              <a:t>until nothing 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extremely inefficient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29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427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1987" y="2193405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Dpt-1</a:t>
            </a:r>
          </a:p>
        </p:txBody>
      </p:sp>
      <p:sp>
        <p:nvSpPr>
          <p:cNvPr id="6" name="Oval 5"/>
          <p:cNvSpPr/>
          <p:nvPr/>
        </p:nvSpPr>
        <p:spPr>
          <a:xfrm>
            <a:off x="4574706" y="1847078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P-1</a:t>
            </a:r>
          </a:p>
        </p:txBody>
      </p:sp>
      <p:sp>
        <p:nvSpPr>
          <p:cNvPr id="7" name="Oval 6"/>
          <p:cNvSpPr/>
          <p:nvPr/>
        </p:nvSpPr>
        <p:spPr>
          <a:xfrm>
            <a:off x="4762312" y="2972641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P-2</a:t>
            </a:r>
          </a:p>
        </p:txBody>
      </p:sp>
      <p:sp>
        <p:nvSpPr>
          <p:cNvPr id="8" name="Oval 7"/>
          <p:cNvSpPr/>
          <p:nvPr/>
        </p:nvSpPr>
        <p:spPr>
          <a:xfrm>
            <a:off x="7556356" y="1955305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B-1</a:t>
            </a:r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 flipV="1">
            <a:off x="2626487" y="2085178"/>
            <a:ext cx="1948219" cy="346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2"/>
          </p:cNvCxnSpPr>
          <p:nvPr/>
        </p:nvCxnSpPr>
        <p:spPr>
          <a:xfrm>
            <a:off x="2457414" y="2599867"/>
            <a:ext cx="2304898" cy="610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5729206" y="2085178"/>
            <a:ext cx="1827150" cy="1082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6"/>
            <a:endCxn id="8" idx="3"/>
          </p:cNvCxnSpPr>
          <p:nvPr/>
        </p:nvCxnSpPr>
        <p:spPr>
          <a:xfrm flipV="1">
            <a:off x="5916812" y="2361767"/>
            <a:ext cx="1808617" cy="848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90325" y="172598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director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4875" y="29293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M Mono 10" pitchFamily="49" charset="77"/>
              </a:rPr>
              <a:t>cto</a:t>
            </a:r>
            <a:endParaRPr lang="en-US" dirty="0">
              <a:latin typeface="LM Mono 10" pitchFamily="49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1073" y="166241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office-location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1073" y="259986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office-location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1471987" y="4697944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Dpt-2</a:t>
            </a:r>
          </a:p>
        </p:txBody>
      </p:sp>
      <p:sp>
        <p:nvSpPr>
          <p:cNvPr id="30" name="Oval 29"/>
          <p:cNvSpPr/>
          <p:nvPr/>
        </p:nvSpPr>
        <p:spPr>
          <a:xfrm>
            <a:off x="4777000" y="4043414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P-3</a:t>
            </a:r>
          </a:p>
        </p:txBody>
      </p:sp>
      <p:sp>
        <p:nvSpPr>
          <p:cNvPr id="31" name="Oval 30"/>
          <p:cNvSpPr/>
          <p:nvPr/>
        </p:nvSpPr>
        <p:spPr>
          <a:xfrm>
            <a:off x="4822238" y="5142355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P-4</a:t>
            </a:r>
          </a:p>
        </p:txBody>
      </p:sp>
      <p:sp>
        <p:nvSpPr>
          <p:cNvPr id="33" name="Oval 32"/>
          <p:cNvSpPr/>
          <p:nvPr/>
        </p:nvSpPr>
        <p:spPr>
          <a:xfrm>
            <a:off x="7318940" y="5079741"/>
            <a:ext cx="1154500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Mono 10" pitchFamily="49" charset="77"/>
              </a:rPr>
              <a:t>B-2</a:t>
            </a:r>
          </a:p>
        </p:txBody>
      </p:sp>
      <p:cxnSp>
        <p:nvCxnSpPr>
          <p:cNvPr id="35" name="Straight Arrow Connector 34"/>
          <p:cNvCxnSpPr>
            <a:stCxn id="29" idx="5"/>
            <a:endCxn id="31" idx="2"/>
          </p:cNvCxnSpPr>
          <p:nvPr/>
        </p:nvCxnSpPr>
        <p:spPr>
          <a:xfrm>
            <a:off x="2457414" y="5104406"/>
            <a:ext cx="2364824" cy="2760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0" idx="6"/>
            <a:endCxn id="8" idx="4"/>
          </p:cNvCxnSpPr>
          <p:nvPr/>
        </p:nvCxnSpPr>
        <p:spPr>
          <a:xfrm flipV="1">
            <a:off x="5931500" y="2431505"/>
            <a:ext cx="2202106" cy="18500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 flipV="1">
            <a:off x="5976738" y="5317841"/>
            <a:ext cx="1342202" cy="626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0325" y="423052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director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74875" y="54338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M Mono 10" pitchFamily="49" charset="77"/>
              </a:rPr>
              <a:t>cto</a:t>
            </a:r>
            <a:endParaRPr lang="en-US" dirty="0">
              <a:latin typeface="LM Mono 10" pitchFamily="49" charset="7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1073" y="416695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office-location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1073" y="580322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M Mono 10" pitchFamily="49" charset="77"/>
              </a:rPr>
              <a:t>office-location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411" y="299697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6600"/>
                </a:solidFill>
                <a:latin typeface="LM Roman 10" pitchFamily="2" charset="77"/>
              </a:rPr>
              <a:t>rdf:type</a:t>
            </a:r>
            <a:endParaRPr lang="en-US" sz="2000" dirty="0">
              <a:solidFill>
                <a:srgbClr val="FF6600"/>
              </a:solidFill>
              <a:latin typeface="LM Roman 10" pitchFamily="2" charset="7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2259" y="5256157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LM Roman 10" pitchFamily="2" charset="77"/>
              </a:rPr>
              <a:t>not in </a:t>
            </a:r>
            <a:r>
              <a:rPr lang="en-US" sz="2000" dirty="0" err="1">
                <a:solidFill>
                  <a:srgbClr val="FF6600"/>
                </a:solidFill>
                <a:latin typeface="LM Roman 10" pitchFamily="2" charset="77"/>
              </a:rPr>
              <a:t>CompactDept</a:t>
            </a:r>
            <a:endParaRPr lang="en-US" sz="2000" dirty="0">
              <a:solidFill>
                <a:srgbClr val="FF6600"/>
              </a:solidFill>
              <a:latin typeface="LM Roman 10" pitchFamily="2" charset="7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B8FE78-777E-7846-87DE-15A81C8CE3E3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626487" y="4281514"/>
            <a:ext cx="2150513" cy="6545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67A8087-83FE-5A4C-97B5-FA6BE8F1A9BF}"/>
              </a:ext>
            </a:extLst>
          </p:cNvPr>
          <p:cNvSpPr/>
          <p:nvPr/>
        </p:nvSpPr>
        <p:spPr>
          <a:xfrm>
            <a:off x="415346" y="3686925"/>
            <a:ext cx="2439613" cy="476200"/>
          </a:xfrm>
          <a:prstGeom prst="ellipse">
            <a:avLst/>
          </a:prstGeom>
          <a:solidFill>
            <a:srgbClr val="FCFF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LM Mono 10" pitchFamily="49" charset="77"/>
              </a:rPr>
              <a:t>CompactDept</a:t>
            </a:r>
            <a:endParaRPr lang="en-US" dirty="0">
              <a:solidFill>
                <a:schemeClr val="tx1"/>
              </a:solidFill>
              <a:latin typeface="LM Mono 10" pitchFamily="49" charset="77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EBA720-4E3F-764C-B219-5E923E9E25FF}"/>
              </a:ext>
            </a:extLst>
          </p:cNvPr>
          <p:cNvCxnSpPr>
            <a:cxnSpLocks/>
            <a:stCxn id="5" idx="4"/>
            <a:endCxn id="46" idx="0"/>
          </p:cNvCxnSpPr>
          <p:nvPr/>
        </p:nvCxnSpPr>
        <p:spPr>
          <a:xfrm flipH="1">
            <a:off x="1635153" y="2669605"/>
            <a:ext cx="414084" cy="101732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0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DL (OWL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Impossible to define </a:t>
            </a:r>
            <a:r>
              <a:rPr lang="en-AU" dirty="0" err="1">
                <a:latin typeface="LM Mono 10" pitchFamily="49" charset="77"/>
              </a:rPr>
              <a:t>CompactDept</a:t>
            </a:r>
            <a:r>
              <a:rPr lang="en-AU" dirty="0"/>
              <a:t> in OWL-2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Many other examples cannot be defined in OWL-2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Theoretical reason: most DLs enjoy the </a:t>
            </a:r>
            <a:r>
              <a:rPr lang="en-AU" dirty="0">
                <a:solidFill>
                  <a:srgbClr val="3366FF"/>
                </a:solidFill>
              </a:rPr>
              <a:t>Tree Model Property</a:t>
            </a:r>
            <a:r>
              <a:rPr lang="en-AU" dirty="0"/>
              <a:t>.</a:t>
            </a:r>
          </a:p>
          <a:p>
            <a:pPr marL="400050" lvl="1" indent="0">
              <a:buNone/>
            </a:pPr>
            <a:r>
              <a:rPr lang="en-AU" dirty="0"/>
              <a:t>if a </a:t>
            </a:r>
            <a:r>
              <a:rPr lang="en-AU" dirty="0" err="1"/>
              <a:t>Tbox</a:t>
            </a:r>
            <a:r>
              <a:rPr lang="en-AU" dirty="0"/>
              <a:t> has a model</a:t>
            </a:r>
          </a:p>
          <a:p>
            <a:pPr marL="400050" lvl="1" indent="0">
              <a:buNone/>
            </a:pPr>
            <a:r>
              <a:rPr lang="en-AU" dirty="0"/>
              <a:t>then it has a model that doesn't contain cycles</a:t>
            </a:r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r>
              <a:rPr lang="en-AU" dirty="0"/>
              <a:t>A fact is a consequence of a </a:t>
            </a:r>
            <a:r>
              <a:rPr lang="en-AU" dirty="0" err="1"/>
              <a:t>Tbox</a:t>
            </a:r>
            <a:r>
              <a:rPr lang="en-AU" dirty="0"/>
              <a:t> if it is true in </a:t>
            </a:r>
            <a:r>
              <a:rPr lang="en-AU" dirty="0">
                <a:solidFill>
                  <a:srgbClr val="3366FF"/>
                </a:solidFill>
              </a:rPr>
              <a:t>every </a:t>
            </a:r>
            <a:r>
              <a:rPr lang="en-AU" dirty="0"/>
              <a:t>model of the </a:t>
            </a:r>
            <a:r>
              <a:rPr lang="en-AU" dirty="0" err="1"/>
              <a:t>Tbox</a:t>
            </a:r>
            <a:endParaRPr lang="en-AU" dirty="0"/>
          </a:p>
          <a:p>
            <a:pPr marL="400050" lvl="1" indent="0">
              <a:buNone/>
            </a:pPr>
            <a:endParaRPr lang="en-AU" dirty="0"/>
          </a:p>
          <a:p>
            <a:pPr marL="400050" lvl="1" indent="0">
              <a:buNone/>
            </a:pPr>
            <a:r>
              <a:rPr lang="en-AU" dirty="0"/>
              <a:t>⇒ no "cyclic fact" is a consequence of a </a:t>
            </a:r>
            <a:r>
              <a:rPr lang="en-AU" dirty="0" err="1"/>
              <a:t>TBox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⇒ Need for a another language to express these facts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Rules to produce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</a:t>
                </a:r>
                <a:r>
                  <a:rPr lang="en-US" dirty="0">
                    <a:solidFill>
                      <a:srgbClr val="0000FF"/>
                    </a:solidFill>
                  </a:rPr>
                  <a:t>type</a:t>
                </a:r>
                <a:r>
                  <a:rPr lang="en-US" dirty="0"/>
                  <a:t> assertions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member 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</a:t>
                </a:r>
                <a:r>
                  <a:rPr lang="en-US" dirty="0">
                    <a:solidFill>
                      <a:srgbClr val="0000FF"/>
                    </a:solidFill>
                  </a:rPr>
                  <a:t>property</a:t>
                </a:r>
                <a:r>
                  <a:rPr lang="en-US" dirty="0"/>
                  <a:t> assertions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connected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through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 produce </a:t>
                </a:r>
                <a:r>
                  <a:rPr lang="en-US" dirty="0">
                    <a:solidFill>
                      <a:srgbClr val="0000FF"/>
                    </a:solidFill>
                  </a:rPr>
                  <a:t>type</a:t>
                </a:r>
                <a:r>
                  <a:rPr lang="en-US" dirty="0"/>
                  <a:t> assertions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produce new </a:t>
                </a:r>
                <a:r>
                  <a:rPr lang="en-US" dirty="0">
                    <a:solidFill>
                      <a:srgbClr val="0000FF"/>
                    </a:solidFill>
                  </a:rPr>
                  <a:t>property</a:t>
                </a:r>
                <a:r>
                  <a:rPr lang="en-US" dirty="0"/>
                  <a:t> assertions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either a class assertion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a property assertion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either individual names or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𝑅𝑒𝑠𝑡𝑎𝑢𝑟𝑎𝑛𝑡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h𝑎𝑠𝑀𝑒𝑛𝑢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𝑐𝑎𝑣𝑖𝑎𝑟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𝐸𝑥𝑝𝑒𝑛𝑠𝑖𝑣𝑒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h𝑎𝑠𝐶h𝑖𝑙𝑑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h𝑎𝑠𝑃𝑎𝑟𝑒𝑛𝑡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40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SWRL Rules -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rule ::= antecedant -&gt; consequent</a:t>
            </a:r>
          </a:p>
          <a:p>
            <a:pPr marL="0" indent="0">
              <a:buNone/>
            </a:pP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antecedant  ::= atom, atom, ...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consequent ::= atom, atom, ...</a:t>
            </a:r>
          </a:p>
          <a:p>
            <a:pPr marL="0" indent="0">
              <a:buNone/>
            </a:pP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atom ::= description '('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dataRange</a:t>
            </a:r>
            <a:r>
              <a:rPr lang="en-US" dirty="0">
                <a:latin typeface="LM Mono 10" pitchFamily="49" charset="77"/>
              </a:rPr>
              <a:t> '(' d-object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individualvaluedPropertyID</a:t>
            </a:r>
            <a:r>
              <a:rPr lang="en-US" dirty="0">
                <a:latin typeface="LM Mono 10" pitchFamily="49" charset="77"/>
              </a:rPr>
              <a:t> '('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datavaluedPropertyID</a:t>
            </a:r>
            <a:r>
              <a:rPr lang="en-US" dirty="0">
                <a:latin typeface="LM Mono 10" pitchFamily="49" charset="77"/>
              </a:rPr>
              <a:t> '('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d-object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sameAs</a:t>
            </a:r>
            <a:r>
              <a:rPr lang="en-US" dirty="0">
                <a:latin typeface="LM Mono 10" pitchFamily="49" charset="77"/>
              </a:rPr>
              <a:t> '('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differentFrom</a:t>
            </a:r>
            <a:r>
              <a:rPr lang="en-US" dirty="0">
                <a:latin typeface="LM Mono 10" pitchFamily="49" charset="77"/>
              </a:rPr>
              <a:t> '('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</a:t>
            </a:r>
            <a:r>
              <a:rPr lang="en-US" dirty="0" err="1">
                <a:latin typeface="LM Mono 10" pitchFamily="49" charset="77"/>
              </a:rPr>
              <a:t>i</a:t>
            </a:r>
            <a:r>
              <a:rPr lang="en-US" dirty="0">
                <a:latin typeface="LM Mono 10" pitchFamily="49" charset="77"/>
              </a:rPr>
              <a:t>-object ')' </a:t>
            </a:r>
          </a:p>
          <a:p>
            <a:pPr marL="0" indent="0">
              <a:buNone/>
            </a:pPr>
            <a:r>
              <a:rPr lang="en-US" dirty="0">
                <a:latin typeface="LM Mono 10" pitchFamily="49" charset="77"/>
              </a:rPr>
              <a:t>| </a:t>
            </a:r>
            <a:r>
              <a:rPr lang="en-US" dirty="0" err="1">
                <a:latin typeface="LM Mono 10" pitchFamily="49" charset="77"/>
              </a:rPr>
              <a:t>builtIn</a:t>
            </a:r>
            <a:r>
              <a:rPr lang="en-US" dirty="0">
                <a:latin typeface="LM Mono 10" pitchFamily="49" charset="77"/>
              </a:rPr>
              <a:t> '(' </a:t>
            </a:r>
            <a:r>
              <a:rPr lang="en-US" dirty="0" err="1">
                <a:latin typeface="LM Mono 10" pitchFamily="49" charset="77"/>
              </a:rPr>
              <a:t>builtinID</a:t>
            </a:r>
            <a:r>
              <a:rPr lang="en-US" dirty="0">
                <a:latin typeface="LM Mono 10" pitchFamily="49" charset="77"/>
              </a:rPr>
              <a:t> { d-object } ')' </a:t>
            </a:r>
            <a:endParaRPr lang="fr-CH" dirty="0">
              <a:latin typeface="LM Mono 10" pitchFamily="49" charset="77"/>
            </a:endParaRPr>
          </a:p>
          <a:p>
            <a:pPr marL="0" indent="0">
              <a:buNone/>
            </a:pPr>
            <a:endParaRPr lang="fr-CH" dirty="0"/>
          </a:p>
          <a:p>
            <a:pPr marL="0" indent="0" algn="ctr">
              <a:buNone/>
            </a:pPr>
            <a:r>
              <a:rPr lang="fr-CH" dirty="0">
                <a:solidFill>
                  <a:srgbClr val="0000FF"/>
                </a:solidFill>
              </a:rPr>
              <a:t>Person(?x), Person(?y), Person(?z), </a:t>
            </a:r>
            <a:r>
              <a:rPr lang="fr-CH" dirty="0" err="1">
                <a:solidFill>
                  <a:srgbClr val="0000FF"/>
                </a:solidFill>
              </a:rPr>
              <a:t>hasChild</a:t>
            </a:r>
            <a:r>
              <a:rPr lang="fr-CH" dirty="0">
                <a:solidFill>
                  <a:srgbClr val="0000FF"/>
                </a:solidFill>
              </a:rPr>
              <a:t>(?x, ?y), hasChild(?y, ?z) -&gt; hasGrandChild(?x, ?z)</a:t>
            </a:r>
            <a:endParaRPr lang="nl-NL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5876"/>
          </a:xfrm>
        </p:spPr>
        <p:txBody>
          <a:bodyPr>
            <a:normAutofit/>
          </a:bodyPr>
          <a:lstStyle/>
          <a:p>
            <a:r>
              <a:rPr lang="en-US" dirty="0"/>
              <a:t>Find all the variable bindings that satisfy the antecedent</a:t>
            </a:r>
          </a:p>
          <a:p>
            <a:endParaRPr lang="en-US" dirty="0"/>
          </a:p>
          <a:p>
            <a:r>
              <a:rPr lang="en-US" dirty="0"/>
              <a:t>For each such binding the consequent must</a:t>
            </a:r>
            <a:br>
              <a:rPr lang="en-US" dirty="0"/>
            </a:br>
            <a:r>
              <a:rPr lang="en-US" dirty="0"/>
              <a:t>be satisfied</a:t>
            </a:r>
          </a:p>
          <a:p>
            <a:endParaRPr lang="en-US" dirty="0"/>
          </a:p>
          <a:p>
            <a:pPr marL="0" indent="0">
              <a:buNone/>
            </a:pPr>
            <a:r>
              <a:rPr lang="fr-CH" dirty="0">
                <a:solidFill>
                  <a:srgbClr val="3366FF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(?x, ?y), </a:t>
            </a:r>
            <a:r>
              <a:rPr lang="fr-CH" dirty="0">
                <a:solidFill>
                  <a:srgbClr val="3366FF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	-&gt; </a:t>
            </a:r>
            <a:r>
              <a:rPr lang="fr-CH" dirty="0">
                <a:solidFill>
                  <a:srgbClr val="FF6600"/>
                </a:solidFill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(?x, ?z)</a:t>
            </a:r>
          </a:p>
          <a:p>
            <a:pPr marL="0" indent="0">
              <a:buNone/>
            </a:pPr>
            <a:endParaRPr lang="fr-CH" dirty="0"/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036372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6262663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7912270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6262663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Diamond 8"/>
          <p:cNvSpPr/>
          <p:nvPr/>
        </p:nvSpPr>
        <p:spPr>
          <a:xfrm>
            <a:off x="8437844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6525450" y="3226437"/>
            <a:ext cx="773709" cy="29198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7299159" y="3226437"/>
            <a:ext cx="875898" cy="29198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6525450" y="4043995"/>
            <a:ext cx="0" cy="33578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7693349" y="4043995"/>
            <a:ext cx="481708" cy="33578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8175057" y="4043995"/>
            <a:ext cx="525574" cy="33578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36372" y="5744633"/>
            <a:ext cx="419781" cy="18893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5681" y="5601124"/>
            <a:ext cx="1066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hasChild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5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LM Mono 10" pitchFamily="49" charset="77"/>
            </a:endParaRPr>
          </a:p>
          <a:p>
            <a:pPr marL="0" indent="0">
              <a:buNone/>
            </a:pPr>
            <a:r>
              <a:rPr lang="fr-CH" dirty="0">
                <a:solidFill>
                  <a:srgbClr val="3366FF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(?x, ?y), </a:t>
            </a:r>
            <a:r>
              <a:rPr lang="fr-CH" dirty="0">
                <a:solidFill>
                  <a:srgbClr val="3366FF"/>
                </a:solidFill>
                <a:latin typeface="LM Mono 10" pitchFamily="49" charset="77"/>
              </a:rPr>
              <a:t>hasChild</a:t>
            </a:r>
            <a:r>
              <a:rPr lang="fr-CH" dirty="0">
                <a:latin typeface="LM Mono 10" pitchFamily="49" charset="77"/>
              </a:rPr>
              <a:t>(?y, ?z) </a:t>
            </a:r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	-&gt; </a:t>
            </a:r>
            <a:r>
              <a:rPr lang="fr-CH" dirty="0">
                <a:solidFill>
                  <a:srgbClr val="FF6600"/>
                </a:solidFill>
                <a:latin typeface="LM Mono 10" pitchFamily="49" charset="77"/>
              </a:rPr>
              <a:t>hasGrandChild</a:t>
            </a:r>
            <a:r>
              <a:rPr lang="fr-CH" dirty="0">
                <a:latin typeface="LM Mono 10" pitchFamily="49" charset="77"/>
              </a:rPr>
              <a:t>(?x, ?z)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>
                <a:latin typeface="LM Mono 10" pitchFamily="49" charset="77"/>
              </a:rPr>
              <a:t>x=a, y=b, z=d -&gt; hasGrandChild(a,d)</a:t>
            </a:r>
          </a:p>
          <a:p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7036372" y="2700863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amond 4"/>
          <p:cNvSpPr/>
          <p:nvPr/>
        </p:nvSpPr>
        <p:spPr>
          <a:xfrm>
            <a:off x="6262663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Diamond 5"/>
          <p:cNvSpPr/>
          <p:nvPr/>
        </p:nvSpPr>
        <p:spPr>
          <a:xfrm>
            <a:off x="7912270" y="3518421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Diamond 6"/>
          <p:cNvSpPr/>
          <p:nvPr/>
        </p:nvSpPr>
        <p:spPr>
          <a:xfrm>
            <a:off x="6262663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iamond 7"/>
          <p:cNvSpPr/>
          <p:nvPr/>
        </p:nvSpPr>
        <p:spPr>
          <a:xfrm>
            <a:off x="7430562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Diamond 8"/>
          <p:cNvSpPr/>
          <p:nvPr/>
        </p:nvSpPr>
        <p:spPr>
          <a:xfrm>
            <a:off x="8437844" y="4379777"/>
            <a:ext cx="525574" cy="52557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6525450" y="3226437"/>
            <a:ext cx="773709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7299159" y="3226437"/>
            <a:ext cx="875898" cy="2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6525450" y="4043995"/>
            <a:ext cx="0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 flipH="1">
            <a:off x="7693349" y="4043995"/>
            <a:ext cx="481708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8175057" y="4043995"/>
            <a:ext cx="525574" cy="3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2"/>
            <a:endCxn id="7" idx="0"/>
          </p:cNvCxnSpPr>
          <p:nvPr/>
        </p:nvCxnSpPr>
        <p:spPr>
          <a:xfrm rot="5400000">
            <a:off x="6335635" y="3416253"/>
            <a:ext cx="1153340" cy="773709"/>
          </a:xfrm>
          <a:prstGeom prst="curvedConnector3">
            <a:avLst>
              <a:gd name="adj1" fmla="val 71519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Inference Rules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de-CH"/>
              <a:t>G. Falquet and C.Métral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4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22421</TotalTime>
  <Words>1908</Words>
  <Application>Microsoft Macintosh PowerPoint</Application>
  <PresentationFormat>On-screen Show (4:3)</PresentationFormat>
  <Paragraphs>413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Chalkboard</vt:lpstr>
      <vt:lpstr>LM Mono 10</vt:lpstr>
      <vt:lpstr>LM Roman 10</vt:lpstr>
      <vt:lpstr>LM Sans 10</vt:lpstr>
      <vt:lpstr>Office Theme</vt:lpstr>
      <vt:lpstr>Inference rules in DL and SWRL</vt:lpstr>
      <vt:lpstr>Expressivity of DL</vt:lpstr>
      <vt:lpstr>PowerPoint Presentation</vt:lpstr>
      <vt:lpstr>In DL (OWL 2)</vt:lpstr>
      <vt:lpstr>Inference rules</vt:lpstr>
      <vt:lpstr>Inference rules</vt:lpstr>
      <vt:lpstr>SWRL Rules - syntax</vt:lpstr>
      <vt:lpstr>Interpretation</vt:lpstr>
      <vt:lpstr>Interpretation</vt:lpstr>
      <vt:lpstr>Interpretation</vt:lpstr>
      <vt:lpstr>Interpretation</vt:lpstr>
      <vt:lpstr>Interpretation</vt:lpstr>
      <vt:lpstr>DifferentFrom</vt:lpstr>
      <vt:lpstr>DifferentFrom</vt:lpstr>
      <vt:lpstr>DifferentFrom</vt:lpstr>
      <vt:lpstr>DifferentFrom</vt:lpstr>
      <vt:lpstr>Example</vt:lpstr>
      <vt:lpstr>DL-safe rules</vt:lpstr>
      <vt:lpstr>PowerPoint Presentation</vt:lpstr>
      <vt:lpstr>Builtin predicates</vt:lpstr>
      <vt:lpstr>PowerPoint Presentation</vt:lpstr>
      <vt:lpstr>PowerPoint Presentation</vt:lpstr>
      <vt:lpstr>PowerPoint Presentation</vt:lpstr>
      <vt:lpstr>When you don't need SWRL: DL rules</vt:lpstr>
      <vt:lpstr> it's sometimes tricky ...</vt:lpstr>
      <vt:lpstr>... more</vt:lpstr>
      <vt:lpstr>Rules vs. SPARQL queries</vt:lpstr>
      <vt:lpstr>Simulating rules with queries</vt:lpstr>
      <vt:lpstr>Simulating rules with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Gilles Falquet</cp:lastModifiedBy>
  <cp:revision>162</cp:revision>
  <cp:lastPrinted>2010-12-22T12:09:04Z</cp:lastPrinted>
  <dcterms:created xsi:type="dcterms:W3CDTF">2010-12-01T09:59:34Z</dcterms:created>
  <dcterms:modified xsi:type="dcterms:W3CDTF">2022-09-23T08:59:06Z</dcterms:modified>
</cp:coreProperties>
</file>