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75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</p:sldIdLst>
  <p:sldSz cx="9144000" cy="5715000" type="screen16x10"/>
  <p:notesSz cx="6858000" cy="9199563"/>
  <p:defaultTextStyle>
    <a:defPPr>
      <a:defRPr lang="fr-FR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Font typeface="Times" charset="0"/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Font typeface="Times" charset="0"/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Font typeface="Times" charset="0"/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Font typeface="Times" charset="0"/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Font typeface="Times" charset="0"/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24A97FC-DCD3-F741-80DC-2051B3137066}">
          <p14:sldIdLst>
            <p14:sldId id="256"/>
            <p14:sldId id="257"/>
            <p14:sldId id="274"/>
            <p14:sldId id="258"/>
            <p14:sldId id="259"/>
            <p14:sldId id="260"/>
            <p14:sldId id="261"/>
            <p14:sldId id="262"/>
            <p14:sldId id="275"/>
            <p14:sldId id="263"/>
            <p14:sldId id="264"/>
            <p14:sldId id="27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7"/>
          </p14:sldIdLst>
        </p14:section>
        <p14:section name="Probabilistic DL" id="{8E700B62-5E49-2D4B-A3A4-81DCA27B7876}">
          <p14:sldIdLst/>
        </p14:section>
        <p14:section name="Fuzzy DL" id="{EC148EA1-0D16-1546-A556-2E0B2CD452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4EC3F7"/>
    <a:srgbClr val="74F775"/>
    <a:srgbClr val="C3FFC7"/>
    <a:srgbClr val="C6F7ED"/>
    <a:srgbClr val="000000"/>
    <a:srgbClr val="FEEC8B"/>
    <a:srgbClr val="C32630"/>
    <a:srgbClr val="A12029"/>
    <a:srgbClr val="3CDEF2"/>
    <a:srgbClr val="A1F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6785" autoAdjust="0"/>
  </p:normalViewPr>
  <p:slideViewPr>
    <p:cSldViewPr snapToGrid="0" snapToObjects="1">
      <p:cViewPr varScale="1">
        <p:scale>
          <a:sx n="143" d="100"/>
          <a:sy n="143" d="100"/>
        </p:scale>
        <p:origin x="744" y="1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6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00"/>
    </p:cViewPr>
  </p:sorterViewPr>
  <p:notesViewPr>
    <p:cSldViewPr snapToGrid="0" snapToObjects="1">
      <p:cViewPr varScale="1">
        <p:scale>
          <a:sx n="55" d="100"/>
          <a:sy n="55" d="100"/>
        </p:scale>
        <p:origin x="-1734" y="-72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E942C9DB-F69D-4445-8184-689C3AF6DB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0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1513" y="690563"/>
            <a:ext cx="5519737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B978A324-D87C-AD45-9582-E70C82C7207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58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996169"/>
            <a:ext cx="7772400" cy="1048053"/>
          </a:xfrm>
        </p:spPr>
        <p:txBody>
          <a:bodyPr/>
          <a:lstStyle>
            <a:lvl1pPr>
              <a:defRPr sz="4400">
                <a:solidFill>
                  <a:srgbClr val="0000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741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758283"/>
            <a:ext cx="6400800" cy="1460500"/>
          </a:xfrm>
        </p:spPr>
        <p:txBody>
          <a:bodyPr/>
          <a:lstStyle>
            <a:lvl1pPr marL="0" indent="0">
              <a:defRPr sz="2700">
                <a:solidFill>
                  <a:srgbClr val="0000FF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5207000"/>
            <a:ext cx="1905000" cy="3810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UNIGE - G. Falquet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07000"/>
            <a:ext cx="2895600" cy="381000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207000"/>
            <a:ext cx="19050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</a:lstStyle>
          <a:p>
            <a:fld id="{F79DC556-E922-2F4D-B5A5-2F71A369DC3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1F87A-54FD-D244-9367-BD6B3C0301DC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1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0913" y="42333"/>
            <a:ext cx="1928812" cy="4953000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713" y="42333"/>
            <a:ext cx="5638800" cy="4953000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B5022-EC8D-DD44-8254-96B461DA246B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5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8" y="182796"/>
            <a:ext cx="7488237" cy="61984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4525" y="1004836"/>
            <a:ext cx="7315200" cy="3990498"/>
          </a:xfrm>
        </p:spPr>
        <p:txBody>
          <a:bodyPr anchor="ctr" anchorCtr="0"/>
          <a:lstStyle>
            <a:lvl1pPr>
              <a:spcBef>
                <a:spcPts val="800"/>
              </a:spcBef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spcBef>
                <a:spcPts val="600"/>
              </a:spcBef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365CE-E03E-D242-B5F2-831295D49D98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1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CH" dirty="0"/>
              <a:t>Click to edit Master title style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B373A-7DB5-2240-A9EC-3CE30F91264B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525" y="1053042"/>
            <a:ext cx="3581400" cy="3942293"/>
          </a:xfrm>
        </p:spPr>
        <p:txBody>
          <a:bodyPr/>
          <a:lstStyle>
            <a:lvl1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8325" y="1053042"/>
            <a:ext cx="3581400" cy="3942293"/>
          </a:xfrm>
        </p:spPr>
        <p:txBody>
          <a:bodyPr/>
          <a:lstStyle>
            <a:lvl1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9D970-6787-7348-9D88-6DB0E6976FE2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6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D6A07-06D0-7141-B4E7-796088A3E3A8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4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BAC-81C0-5F40-BCDA-1F4EA758B5F9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1868B-E061-B84E-8153-0965F95A7594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B6740-BCBA-AB46-87C1-0370E0890DFD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7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Graphs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DBF62-01A3-AB4E-94CC-317A55B77411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2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4525" y="1004836"/>
            <a:ext cx="7315200" cy="399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2600" y="5397181"/>
            <a:ext cx="3149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90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Graphs</a:t>
            </a:r>
            <a:endParaRPr lang="fr-F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44528" y="182797"/>
            <a:ext cx="74882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et modifiez le titre</a:t>
            </a:r>
          </a:p>
        </p:txBody>
      </p:sp>
      <p:sp>
        <p:nvSpPr>
          <p:cNvPr id="47309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5439514"/>
            <a:ext cx="2971800" cy="24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rgbClr val="000090"/>
                </a:solidFill>
                <a:latin typeface="Tahoma" charset="0"/>
              </a:defRPr>
            </a:lvl1pPr>
          </a:lstStyle>
          <a:p>
            <a:r>
              <a:rPr lang="en-US"/>
              <a:t>© UNIGE - G. Falquet</a:t>
            </a:r>
            <a:endParaRPr lang="fr-FR" sz="1400" dirty="0"/>
          </a:p>
        </p:txBody>
      </p:sp>
      <p:sp>
        <p:nvSpPr>
          <p:cNvPr id="4730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100" y="5291421"/>
            <a:ext cx="2051400" cy="42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2000">
                <a:solidFill>
                  <a:srgbClr val="0000FF"/>
                </a:solidFill>
              </a:defRPr>
            </a:lvl1pPr>
          </a:lstStyle>
          <a:p>
            <a:fld id="{5178A1D9-FE01-9845-AD20-835F6F8A7B7B}" type="slidenum">
              <a:rPr lang="fr-FR" smtClean="0"/>
              <a:pPr/>
              <a:t>‹#›</a:t>
            </a:fld>
            <a:endParaRPr lang="fr-FR" sz="2800" dirty="0"/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5153025" y="214314"/>
            <a:ext cx="30368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  <a:buClrTx/>
              <a:buFontTx/>
              <a:buNone/>
              <a:defRPr/>
            </a:pPr>
            <a:endParaRPr lang="fr-CA" sz="2800" b="1">
              <a:solidFill>
                <a:schemeClr val="bg1"/>
              </a:solidFill>
              <a:latin typeface="Trebuchet MS" pitchFamily="-111" charset="0"/>
              <a:ea typeface="+mn-ea"/>
              <a:cs typeface="+mn-cs"/>
            </a:endParaRPr>
          </a:p>
        </p:txBody>
      </p:sp>
      <p:sp>
        <p:nvSpPr>
          <p:cNvPr id="473099" name="Text Box 11"/>
          <p:cNvSpPr txBox="1">
            <a:spLocks noChangeArrowheads="1"/>
          </p:cNvSpPr>
          <p:nvPr/>
        </p:nvSpPr>
        <p:spPr bwMode="auto">
          <a:xfrm>
            <a:off x="7008813" y="19828"/>
            <a:ext cx="1847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Times" pitchFamily="-111" charset="0"/>
              <a:buNone/>
              <a:defRPr/>
            </a:pPr>
            <a:endParaRPr lang="fr-CA">
              <a:latin typeface="Trebuchet MS" pitchFamily="-111" charset="0"/>
              <a:ea typeface="+mn-ea"/>
              <a:cs typeface="+mn-cs"/>
            </a:endParaRPr>
          </a:p>
        </p:txBody>
      </p:sp>
      <p:sp>
        <p:nvSpPr>
          <p:cNvPr id="473101" name="Text Box 13"/>
          <p:cNvSpPr txBox="1">
            <a:spLocks noChangeArrowheads="1"/>
          </p:cNvSpPr>
          <p:nvPr userDrawn="1"/>
        </p:nvSpPr>
        <p:spPr bwMode="auto">
          <a:xfrm>
            <a:off x="7048500" y="14258"/>
            <a:ext cx="1847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Times" pitchFamily="-111" charset="0"/>
              <a:buNone/>
              <a:defRPr/>
            </a:pPr>
            <a:endParaRPr lang="fr-CA">
              <a:latin typeface="Trebuchet MS" pitchFamily="-111" charset="0"/>
              <a:ea typeface="+mn-ea"/>
              <a:cs typeface="+mn-cs"/>
            </a:endParaRPr>
          </a:p>
        </p:txBody>
      </p:sp>
      <p:sp>
        <p:nvSpPr>
          <p:cNvPr id="473104" name="Line 16"/>
          <p:cNvSpPr>
            <a:spLocks noChangeShapeType="1"/>
          </p:cNvSpPr>
          <p:nvPr userDrawn="1"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Times" pitchFamily="-111" charset="0"/>
              <a:buNone/>
              <a:defRPr/>
            </a:pPr>
            <a:endParaRPr lang="fr-CA">
              <a:latin typeface="Trebuchet MS" pitchFamily="-111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rgbClr val="3366FF"/>
          </a:solidFill>
          <a:latin typeface="Helvetica"/>
          <a:ea typeface="ＭＳ Ｐゴシック" pitchFamily="-111" charset="-128"/>
          <a:cs typeface="Helvetic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charset="2"/>
        <a:buChar char="§"/>
        <a:defRPr sz="1600">
          <a:solidFill>
            <a:srgbClr val="000000"/>
          </a:solidFill>
          <a:latin typeface="Lucida Grande"/>
          <a:ea typeface="ＭＳ Ｐゴシック" pitchFamily="-111" charset="-128"/>
          <a:cs typeface="Lucida Grande"/>
        </a:defRPr>
      </a:lvl1pPr>
      <a:lvl2pPr marL="622300" indent="-263525" algn="l" rtl="0" eaLnBrk="0" fontAlgn="base" hangingPunct="0">
        <a:spcBef>
          <a:spcPct val="20000"/>
        </a:spcBef>
        <a:spcAft>
          <a:spcPct val="0"/>
        </a:spcAft>
        <a:buClr>
          <a:srgbClr val="4EC3F7"/>
        </a:buClr>
        <a:buSzPct val="74000"/>
        <a:buFont typeface="Wingdings" charset="2"/>
        <a:buChar char="§"/>
        <a:defRPr sz="1600">
          <a:solidFill>
            <a:srgbClr val="000000"/>
          </a:solidFill>
          <a:latin typeface="Lucida Grande"/>
          <a:ea typeface="ＭＳ Ｐゴシック" pitchFamily="-111" charset="-128"/>
          <a:cs typeface="Lucida Grande"/>
        </a:defRPr>
      </a:lvl2pPr>
      <a:lvl3pPr marL="895350" indent="-228600" algn="l" rtl="0" eaLnBrk="0" fontAlgn="base" hangingPunct="0">
        <a:spcBef>
          <a:spcPct val="20000"/>
        </a:spcBef>
        <a:spcAft>
          <a:spcPct val="0"/>
        </a:spcAft>
        <a:buClr>
          <a:srgbClr val="74F775"/>
        </a:buClr>
        <a:buFont typeface="Times" charset="0"/>
        <a:buChar char="•"/>
        <a:defRPr sz="1600">
          <a:solidFill>
            <a:srgbClr val="000000"/>
          </a:solidFill>
          <a:latin typeface="Lucida Grande"/>
          <a:ea typeface="ＭＳ Ｐゴシック" pitchFamily="-111" charset="-128"/>
          <a:cs typeface="Lucida Grande"/>
        </a:defRPr>
      </a:lvl3pPr>
      <a:lvl4pPr marL="13144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1600">
          <a:solidFill>
            <a:srgbClr val="000000"/>
          </a:solidFill>
          <a:latin typeface="Lucida Grande"/>
          <a:ea typeface="ＭＳ Ｐゴシック" pitchFamily="-111" charset="-128"/>
          <a:cs typeface="Lucida Grande"/>
        </a:defRPr>
      </a:lvl4pPr>
      <a:lvl5pPr marL="17335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imes" charset="0"/>
        <a:buChar char="•"/>
        <a:defRPr sz="1600">
          <a:solidFill>
            <a:srgbClr val="000000"/>
          </a:solidFill>
          <a:latin typeface="Lucida Grande"/>
          <a:ea typeface="ＭＳ Ｐゴシック" pitchFamily="-111" charset="-128"/>
          <a:cs typeface="Lucida Grande"/>
        </a:defRPr>
      </a:lvl5pPr>
      <a:lvl6pPr marL="219075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-111" charset="0"/>
        <a:buChar char="•"/>
        <a:defRPr>
          <a:solidFill>
            <a:srgbClr val="000000"/>
          </a:solidFill>
          <a:latin typeface="+mn-lt"/>
          <a:ea typeface="ＭＳ Ｐゴシック" pitchFamily="-111" charset="-128"/>
        </a:defRPr>
      </a:lvl6pPr>
      <a:lvl7pPr marL="264795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-111" charset="0"/>
        <a:buChar char="•"/>
        <a:defRPr>
          <a:solidFill>
            <a:srgbClr val="000000"/>
          </a:solidFill>
          <a:latin typeface="+mn-lt"/>
          <a:ea typeface="ＭＳ Ｐゴシック" pitchFamily="-111" charset="-128"/>
        </a:defRPr>
      </a:lvl7pPr>
      <a:lvl8pPr marL="310515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-111" charset="0"/>
        <a:buChar char="•"/>
        <a:defRPr>
          <a:solidFill>
            <a:srgbClr val="000000"/>
          </a:solidFill>
          <a:latin typeface="+mn-lt"/>
          <a:ea typeface="ＭＳ Ｐゴシック" pitchFamily="-111" charset="-128"/>
        </a:defRPr>
      </a:lvl8pPr>
      <a:lvl9pPr marL="356235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-111" charset="0"/>
        <a:buChar char="•"/>
        <a:defRPr>
          <a:solidFill>
            <a:srgbClr val="00000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6169"/>
            <a:ext cx="7772400" cy="1644335"/>
          </a:xfrm>
        </p:spPr>
        <p:txBody>
          <a:bodyPr/>
          <a:lstStyle/>
          <a:p>
            <a:pPr eaLnBrk="1" hangingPunct="1"/>
            <a:r>
              <a:rPr lang="fr-CA" b="0" noProof="0" dirty="0" err="1">
                <a:solidFill>
                  <a:srgbClr val="00009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Ontology</a:t>
            </a:r>
            <a:r>
              <a:rPr lang="fr-CA" dirty="0">
                <a:solidFill>
                  <a:srgbClr val="00009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-</a:t>
            </a:r>
            <a:r>
              <a:rPr lang="fr-CA" dirty="0" err="1">
                <a:solidFill>
                  <a:srgbClr val="00009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based</a:t>
            </a:r>
            <a:r>
              <a:rPr lang="fr-CA" dirty="0">
                <a:solidFill>
                  <a:srgbClr val="00009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data </a:t>
            </a:r>
            <a:r>
              <a:rPr lang="fr-CA" dirty="0" err="1">
                <a:solidFill>
                  <a:srgbClr val="00009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access</a:t>
            </a:r>
            <a:endParaRPr lang="fr-CA" sz="3600" b="0" noProof="0" dirty="0">
              <a:solidFill>
                <a:srgbClr val="00009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fr-CA" sz="1700" noProof="0" dirty="0">
              <a:latin typeface="Trebuchet MS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fr-CA" sz="1700" noProof="0" dirty="0">
                <a:latin typeface="Trebuchet MS" charset="0"/>
                <a:ea typeface="ＭＳ Ｐゴシック" charset="0"/>
                <a:cs typeface="ＭＳ Ｐゴシック" charset="0"/>
              </a:rPr>
              <a:t>Gilles Falquet</a:t>
            </a:r>
          </a:p>
          <a:p>
            <a:pPr marL="0" indent="0" eaLnBrk="1" hangingPunct="1">
              <a:buNone/>
            </a:pPr>
            <a:endParaRPr lang="fr-CA" sz="1700" noProof="0" dirty="0">
              <a:latin typeface="Trebuchet MS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fr-CA" sz="1700" noProof="0" dirty="0" err="1">
                <a:latin typeface="Trebuchet MS" charset="0"/>
                <a:ea typeface="ＭＳ Ｐゴシック" charset="0"/>
                <a:cs typeface="ＭＳ Ｐゴシック" charset="0"/>
              </a:rPr>
              <a:t>Semantic</a:t>
            </a:r>
            <a:r>
              <a:rPr lang="fr-CA" sz="1700" noProof="0" dirty="0">
                <a:latin typeface="Trebuchet MS" charset="0"/>
                <a:ea typeface="ＭＳ Ｐゴシック" charset="0"/>
                <a:cs typeface="ＭＳ Ｐゴシック" charset="0"/>
              </a:rPr>
              <a:t> Web Technologies</a:t>
            </a:r>
          </a:p>
          <a:p>
            <a:pPr marL="0" indent="0" eaLnBrk="1" hangingPunct="1"/>
            <a:endParaRPr lang="fr-CA" sz="1700" noProof="0" dirty="0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DF57-AC37-FD4A-98DF-6BAE0B58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D268-0286-304D-A8DC-FB62FFF0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4" y="1004836"/>
            <a:ext cx="7869555" cy="3990499"/>
          </a:xfrm>
        </p:spPr>
        <p:txBody>
          <a:bodyPr/>
          <a:lstStyle/>
          <a:p>
            <a:r>
              <a:rPr lang="en-US" dirty="0"/>
              <a:t>query over the domain vocabulary → </a:t>
            </a:r>
          </a:p>
          <a:p>
            <a:pPr lvl="1"/>
            <a:r>
              <a:rPr lang="en-US" dirty="0"/>
              <a:t>queries over the database schemas</a:t>
            </a:r>
          </a:p>
          <a:p>
            <a:pPr lvl="1"/>
            <a:r>
              <a:rPr lang="en-US" dirty="0"/>
              <a:t>executed over the data by DBMS. </a:t>
            </a:r>
          </a:p>
          <a:p>
            <a:r>
              <a:rPr lang="en-US" dirty="0"/>
              <a:t>the domain vocabulary enhanced with formal axioms</a:t>
            </a:r>
            <a:br>
              <a:rPr lang="en-US" dirty="0"/>
            </a:br>
            <a:r>
              <a:rPr lang="en-US" dirty="0"/>
              <a:t>→   an ontology</a:t>
            </a:r>
          </a:p>
          <a:p>
            <a:r>
              <a:rPr lang="en-US" dirty="0"/>
              <a:t>exploit ontological axioms to enrich query answers with implicit information</a:t>
            </a:r>
            <a:br>
              <a:rPr lang="en-US" dirty="0"/>
            </a:br>
            <a:r>
              <a:rPr lang="en-US" dirty="0"/>
              <a:t>⇒ ontological reasoning </a:t>
            </a:r>
          </a:p>
          <a:p>
            <a:r>
              <a:rPr lang="en-US" dirty="0"/>
              <a:t>data are treated under the Open World Assumption </a:t>
            </a:r>
            <a:br>
              <a:rPr lang="en-US" dirty="0"/>
            </a:br>
            <a:r>
              <a:rPr lang="en-US" dirty="0"/>
              <a:t>⇒ can be incomplete </a:t>
            </a:r>
            <a:r>
              <a:rPr lang="en-US" dirty="0" err="1"/>
              <a:t>w.r.t</a:t>
            </a:r>
            <a:r>
              <a:rPr lang="en-US" dirty="0"/>
              <a:t>. to the ontology axioms.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46E6-1B8D-764E-9AF3-70CFE1CD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10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8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5D06-3921-B242-B1DB-A774EB81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Answer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E4A2-E48E-C34C-84AF-0E1EEF40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Enrichment of answers is done via logical reasoning: </a:t>
            </a:r>
          </a:p>
          <a:p>
            <a:pPr marL="0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/>
              <a:t>User query Q over the domain vocabulary </a:t>
            </a:r>
          </a:p>
          <a:p>
            <a:pPr marL="358775" lvl="1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/>
              <a:t>→ rewriting →</a:t>
            </a:r>
          </a:p>
          <a:p>
            <a:pPr marL="358775" lvl="1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/>
              <a:t>New query over this vocabulary </a:t>
            </a:r>
          </a:p>
          <a:p>
            <a:pPr lvl="1"/>
            <a:r>
              <a:rPr lang="en-US" dirty="0"/>
              <a:t>logically equivalent to Q </a:t>
            </a:r>
            <a:r>
              <a:rPr lang="en-US" dirty="0" err="1"/>
              <a:t>w.r.t</a:t>
            </a:r>
            <a:r>
              <a:rPr lang="en-US" dirty="0"/>
              <a:t>. the ontology </a:t>
            </a:r>
          </a:p>
          <a:p>
            <a:pPr lvl="1"/>
            <a:r>
              <a:rPr lang="en-US" dirty="0"/>
              <a:t>"absorbs" a fragment of the ontology relevant for answering Q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BA5DD-BA7F-0241-B4FB-347A4CF0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11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5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26C-BF06-5F47-AD47-F1B22DE6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9BBF-6415-1547-8F56-462CD240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/>
              <a:t>The data may state that the rock layers in the area surrounding the Ekofisk field are chalk, but not their age</a:t>
            </a:r>
          </a:p>
          <a:p>
            <a:pPr marL="358775" lvl="1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/>
              <a:t>The user asks for </a:t>
            </a:r>
            <a:r>
              <a:rPr lang="en-US" i="1" dirty="0">
                <a:solidFill>
                  <a:srgbClr val="0070C0"/>
                </a:solidFill>
              </a:rPr>
              <a:t>wellbores that penetrate rock from the Cretaceous era</a:t>
            </a:r>
          </a:p>
          <a:p>
            <a:pPr marL="358775" lvl="1" indent="0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Direct query: will not return the wellbores of Ekofisk</a:t>
            </a:r>
          </a:p>
          <a:p>
            <a:pPr lvl="1"/>
            <a:r>
              <a:rPr lang="en-US" dirty="0"/>
              <a:t>Rewritten query: will also ask for wellbores that penetrate chalk, and thus return the Ekofisk’s wellbores.  </a:t>
            </a:r>
          </a:p>
          <a:p>
            <a:pPr lvl="2"/>
            <a:r>
              <a:rPr lang="en-US" dirty="0"/>
              <a:t>Using the knowledge Chalk has been formed in the </a:t>
            </a:r>
            <a:r>
              <a:rPr lang="en-US" dirty="0" err="1"/>
              <a:t>Cretaaceous</a:t>
            </a:r>
            <a:r>
              <a:rPr lang="en-US" dirty="0"/>
              <a:t> era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9EF9-7E47-164A-9CED-EEF65CE2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12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6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3D9C-BFD2-0745-BF0D-66ACD0AD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5E6FCC-DA48-4549-A43F-157A3AFB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25" y="2038368"/>
            <a:ext cx="7315200" cy="19240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BBFAC-88B0-874D-80E6-287612B7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13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9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9294-2826-494E-B0DB-9BDAB35F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77512B-C42F-134A-8EE8-FAD4E331C1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Classes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 err="1"/>
              <a:t>WellBore</a:t>
            </a:r>
            <a:endParaRPr lang="en-US" dirty="0"/>
          </a:p>
          <a:p>
            <a:pPr lvl="1"/>
            <a:r>
              <a:rPr lang="en-US" dirty="0" err="1"/>
              <a:t>ExplorationWellBore</a:t>
            </a:r>
            <a:endParaRPr lang="en-US" dirty="0"/>
          </a:p>
          <a:p>
            <a:pPr lvl="1"/>
            <a:r>
              <a:rPr lang="en-US" dirty="0" err="1"/>
              <a:t>ShallowWelleBore</a:t>
            </a:r>
            <a:endParaRPr lang="en-US" dirty="0"/>
          </a:p>
          <a:p>
            <a:pPr lvl="1"/>
            <a:r>
              <a:rPr lang="en-US" dirty="0"/>
              <a:t>Properties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Properties</a:t>
            </a:r>
          </a:p>
          <a:p>
            <a:pPr lvl="1"/>
            <a:r>
              <a:rPr lang="en-US" dirty="0" err="1"/>
              <a:t>hasLocation</a:t>
            </a:r>
            <a:endParaRPr lang="en-US" dirty="0"/>
          </a:p>
          <a:p>
            <a:pPr lvl="1"/>
            <a:r>
              <a:rPr lang="en-US" dirty="0" err="1"/>
              <a:t>hasPurpose</a:t>
            </a:r>
            <a:endParaRPr lang="en-US" dirty="0"/>
          </a:p>
          <a:p>
            <a:pPr lvl="1"/>
            <a:r>
              <a:rPr lang="en-US" dirty="0" err="1"/>
              <a:t>hasName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F1253A-5A34-0B4C-9932-D6449CDB9C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Axioms</a:t>
            </a:r>
          </a:p>
          <a:p>
            <a:pPr lvl="1"/>
            <a:r>
              <a:rPr lang="en-US" dirty="0" err="1"/>
              <a:t>ExploratioWellBore</a:t>
            </a:r>
            <a:r>
              <a:rPr lang="en-US" dirty="0"/>
              <a:t> ⊑ </a:t>
            </a:r>
            <a:r>
              <a:rPr lang="en-US" dirty="0" err="1"/>
              <a:t>WellBore</a:t>
            </a:r>
            <a:endParaRPr lang="en-US" dirty="0"/>
          </a:p>
          <a:p>
            <a:pPr lvl="1"/>
            <a:r>
              <a:rPr lang="en-US" dirty="0" err="1"/>
              <a:t>ShallowWelleBore</a:t>
            </a:r>
            <a:r>
              <a:rPr lang="en-US" dirty="0"/>
              <a:t> ⊑ </a:t>
            </a:r>
            <a:r>
              <a:rPr lang="en-US" dirty="0" err="1"/>
              <a:t>WellBore</a:t>
            </a:r>
            <a:endParaRPr lang="en-US" dirty="0"/>
          </a:p>
          <a:p>
            <a:pPr lvl="1"/>
            <a:r>
              <a:rPr lang="en-US" dirty="0" err="1"/>
              <a:t>WellBore</a:t>
            </a:r>
            <a:r>
              <a:rPr lang="en-US" dirty="0"/>
              <a:t> ⊑ ∃ </a:t>
            </a:r>
            <a:r>
              <a:rPr lang="en-US" dirty="0" err="1"/>
              <a:t>hasContent</a:t>
            </a:r>
            <a:r>
              <a:rPr lang="en-US" dirty="0"/>
              <a:t> . 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F7F5-4839-A64D-BBC8-975A73E0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14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3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AB31-21BF-FC40-90AD-E68E0E6C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7114-CAE2-5F4C-B55A-8DA87C76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"cast" functions</a:t>
            </a:r>
          </a:p>
          <a:p>
            <a:pPr lvl="1"/>
            <a:r>
              <a:rPr lang="en-US" sz="1600" dirty="0" err="1"/>
              <a:t>fo</a:t>
            </a:r>
            <a:r>
              <a:rPr lang="en-US" sz="1600" dirty="0"/>
              <a:t>: Database entity identifier → URI	</a:t>
            </a:r>
          </a:p>
          <a:p>
            <a:pPr lvl="1"/>
            <a:r>
              <a:rPr lang="en-US" sz="1600" dirty="0" err="1"/>
              <a:t>fv</a:t>
            </a:r>
            <a:r>
              <a:rPr lang="en-US" sz="1600" dirty="0"/>
              <a:t>: Database value → Literal</a:t>
            </a:r>
          </a:p>
          <a:p>
            <a:pPr lvl="1"/>
            <a:endParaRPr lang="en-US" sz="1600" dirty="0"/>
          </a:p>
          <a:p>
            <a:r>
              <a:rPr lang="en-US" sz="1600" dirty="0"/>
              <a:t>translation functions</a:t>
            </a:r>
          </a:p>
          <a:p>
            <a:pPr lvl="1"/>
            <a:r>
              <a:rPr lang="en-US" sz="1600" dirty="0"/>
              <a:t>Class(</a:t>
            </a:r>
            <a:r>
              <a:rPr lang="en-US" sz="1600" dirty="0" err="1"/>
              <a:t>fo</a:t>
            </a:r>
            <a:r>
              <a:rPr lang="en-US" sz="1600" dirty="0"/>
              <a:t>(x)) ↦ SQL(x),			// </a:t>
            </a:r>
            <a:r>
              <a:rPr lang="en-US" sz="1600" dirty="0" err="1"/>
              <a:t>fo</a:t>
            </a:r>
            <a:r>
              <a:rPr lang="en-US" sz="1600" dirty="0"/>
              <a:t>(x) </a:t>
            </a:r>
            <a:r>
              <a:rPr lang="en-US" sz="1600" dirty="0" err="1"/>
              <a:t>rdf:type</a:t>
            </a:r>
            <a:r>
              <a:rPr lang="en-US" sz="1600" dirty="0"/>
              <a:t> Class</a:t>
            </a:r>
          </a:p>
          <a:p>
            <a:pPr lvl="1"/>
            <a:r>
              <a:rPr lang="en-US" sz="1600" dirty="0"/>
              <a:t>Property(</a:t>
            </a:r>
            <a:r>
              <a:rPr lang="en-US" sz="1600" dirty="0" err="1"/>
              <a:t>fo</a:t>
            </a:r>
            <a:r>
              <a:rPr lang="en-US" sz="1600" dirty="0"/>
              <a:t>(x),</a:t>
            </a:r>
            <a:r>
              <a:rPr lang="en-US" sz="1600" dirty="0" err="1"/>
              <a:t>fo</a:t>
            </a:r>
            <a:r>
              <a:rPr lang="en-US" sz="1600" dirty="0"/>
              <a:t>(y)) ↦ SQL(</a:t>
            </a:r>
            <a:r>
              <a:rPr lang="en-US" sz="1600" dirty="0" err="1"/>
              <a:t>x,y</a:t>
            </a:r>
            <a:r>
              <a:rPr lang="en-US" sz="1600" dirty="0"/>
              <a:t>), 		// </a:t>
            </a:r>
            <a:r>
              <a:rPr lang="en-US" sz="1600" dirty="0" err="1"/>
              <a:t>fo</a:t>
            </a:r>
            <a:r>
              <a:rPr lang="en-US" sz="1600" dirty="0"/>
              <a:t>(x) Property </a:t>
            </a:r>
            <a:r>
              <a:rPr lang="en-US" sz="1600" dirty="0" err="1"/>
              <a:t>fo</a:t>
            </a:r>
            <a:r>
              <a:rPr lang="en-US" sz="1600" dirty="0"/>
              <a:t>(y)</a:t>
            </a:r>
          </a:p>
          <a:p>
            <a:pPr lvl="1"/>
            <a:r>
              <a:rPr lang="en-US" sz="1600" dirty="0"/>
              <a:t>Property(</a:t>
            </a:r>
            <a:r>
              <a:rPr lang="en-US" sz="1600" dirty="0" err="1"/>
              <a:t>fo</a:t>
            </a:r>
            <a:r>
              <a:rPr lang="en-US" sz="1600" dirty="0"/>
              <a:t>(x),</a:t>
            </a:r>
            <a:r>
              <a:rPr lang="en-US" sz="1600" dirty="0" err="1"/>
              <a:t>fv</a:t>
            </a:r>
            <a:r>
              <a:rPr lang="en-US" sz="1600" dirty="0"/>
              <a:t>(y)) ↦ SQL(</a:t>
            </a:r>
            <a:r>
              <a:rPr lang="en-US" sz="1600" dirty="0" err="1"/>
              <a:t>x,y</a:t>
            </a:r>
            <a:r>
              <a:rPr lang="en-US" sz="1600" dirty="0"/>
              <a:t>), 		// </a:t>
            </a:r>
            <a:r>
              <a:rPr lang="en-US" sz="1600" dirty="0" err="1"/>
              <a:t>fo</a:t>
            </a:r>
            <a:r>
              <a:rPr lang="en-US" sz="1600" dirty="0"/>
              <a:t>(x) Property </a:t>
            </a:r>
            <a:r>
              <a:rPr lang="en-US" sz="1600" dirty="0" err="1"/>
              <a:t>fv</a:t>
            </a:r>
            <a:r>
              <a:rPr lang="en-US" sz="1600" dirty="0"/>
              <a:t>(y)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600" dirty="0"/>
              <a:t>SQL(x) and SQL(x, y) are SQL queries with respectively one and two output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1D84-1BAF-574F-A2C2-4A47975F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15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D2103-0C09-964F-9AE8-989C812BA4F7}"/>
              </a:ext>
            </a:extLst>
          </p:cNvPr>
          <p:cNvSpPr txBox="1"/>
          <p:nvPr/>
        </p:nvSpPr>
        <p:spPr>
          <a:xfrm>
            <a:off x="4814028" y="1541929"/>
            <a:ext cx="4176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e.g. 'France' → http://example.com/country/France</a:t>
            </a:r>
          </a:p>
        </p:txBody>
      </p:sp>
    </p:spTree>
    <p:extLst>
      <p:ext uri="{BB962C8B-B14F-4D97-AF65-F5344CB8AC3E}">
        <p14:creationId xmlns:p14="http://schemas.microsoft.com/office/powerpoint/2010/main" val="411450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5FCC-D7F1-5D41-A451-2F767435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8894-A7AC-0041-9C66-B4D99CB2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" y="2620769"/>
            <a:ext cx="7693932" cy="2670652"/>
          </a:xfrm>
        </p:spPr>
        <p:txBody>
          <a:bodyPr/>
          <a:lstStyle/>
          <a:p>
            <a:r>
              <a:rPr lang="en-US" dirty="0"/>
              <a:t>small SQL query compared to SQL code of ETL processes behind access points. </a:t>
            </a:r>
          </a:p>
          <a:p>
            <a:r>
              <a:rPr lang="en-US" dirty="0"/>
              <a:t>SQL code of individual mappings more readable and more maintainable </a:t>
            </a:r>
          </a:p>
          <a:p>
            <a:r>
              <a:rPr lang="en-US" dirty="0"/>
              <a:t>can be reused by many data access tasks: they ‘connect’ ontologies to DBs and then can be used for any query over the ontology,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79358-2B21-3840-892B-536BAF3F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16</a:t>
            </a:fld>
            <a:endParaRPr lang="fr-FR" sz="18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FF455-8E04-5949-972A-552CE027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6" y="870314"/>
            <a:ext cx="8577944" cy="15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1AC3-303D-5648-AC92-2745D90E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28" y="182796"/>
            <a:ext cx="8151129" cy="525953"/>
          </a:xfrm>
        </p:spPr>
        <p:txBody>
          <a:bodyPr/>
          <a:lstStyle/>
          <a:p>
            <a:r>
              <a:rPr lang="en-US" dirty="0"/>
              <a:t>Query answering over ontologies and in OBDA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2B16-B2A7-314C-A808-C070C84D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onaco" pitchFamily="2" charset="77"/>
              </a:rPr>
              <a:t>SELECT ?x WHERE { ?x :</a:t>
            </a:r>
            <a:r>
              <a:rPr lang="en-US" sz="1400" dirty="0" err="1">
                <a:latin typeface="Monaco" pitchFamily="2" charset="77"/>
              </a:rPr>
              <a:t>hasContent</a:t>
            </a:r>
            <a:r>
              <a:rPr lang="en-US" sz="1400" dirty="0">
                <a:latin typeface="Monaco" pitchFamily="2" charset="77"/>
              </a:rPr>
              <a:t> ?y. } </a:t>
            </a:r>
            <a:endParaRPr lang="en-US" dirty="0"/>
          </a:p>
          <a:p>
            <a:r>
              <a:rPr lang="en-US" dirty="0"/>
              <a:t>rewritten into a union query </a:t>
            </a:r>
            <a:r>
              <a:rPr lang="en-US" dirty="0" err="1"/>
              <a:t>s.t.</a:t>
            </a:r>
            <a:r>
              <a:rPr lang="en-US" dirty="0"/>
              <a:t> each query of Q′ is subsumed by Q . </a:t>
            </a:r>
          </a:p>
          <a:p>
            <a:pPr lvl="1"/>
            <a:r>
              <a:rPr lang="en-US" dirty="0"/>
              <a:t>compilation of relevant ontological information, similar to the resolution procedure in Prolog. Equivalent to DL-Lite reasoning (*)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Monaco" pitchFamily="2" charset="77"/>
              </a:rPr>
              <a:t>SELECT ?x WHERE </a:t>
            </a:r>
            <a:br>
              <a:rPr lang="en-US" sz="1400" dirty="0">
                <a:latin typeface="Monaco" pitchFamily="2" charset="77"/>
              </a:rPr>
            </a:br>
            <a:r>
              <a:rPr lang="en-US" sz="1400" dirty="0">
                <a:latin typeface="Monaco" pitchFamily="2" charset="77"/>
              </a:rPr>
              <a:t>{ ?x </a:t>
            </a:r>
            <a:r>
              <a:rPr lang="en-US" sz="1400" dirty="0" err="1">
                <a:latin typeface="Monaco" pitchFamily="2" charset="77"/>
              </a:rPr>
              <a:t>hasContent</a:t>
            </a:r>
            <a:r>
              <a:rPr lang="en-US" sz="1400" dirty="0">
                <a:latin typeface="Monaco" pitchFamily="2" charset="77"/>
              </a:rPr>
              <a:t> ?y. } </a:t>
            </a:r>
            <a:br>
              <a:rPr lang="en-US" sz="1400" dirty="0">
                <a:latin typeface="Monaco" pitchFamily="2" charset="77"/>
              </a:rPr>
            </a:br>
            <a:r>
              <a:rPr lang="en-US" sz="1400" dirty="0">
                <a:latin typeface="Monaco" pitchFamily="2" charset="77"/>
              </a:rPr>
              <a:t>UNION { ?x a </a:t>
            </a:r>
            <a:r>
              <a:rPr lang="en-US" sz="1400" dirty="0" err="1">
                <a:latin typeface="Monaco" pitchFamily="2" charset="77"/>
              </a:rPr>
              <a:t>WellBore</a:t>
            </a:r>
            <a:r>
              <a:rPr lang="en-US" sz="1400" dirty="0">
                <a:latin typeface="Monaco" pitchFamily="2" charset="77"/>
              </a:rPr>
              <a:t>. } </a:t>
            </a:r>
            <a:br>
              <a:rPr lang="en-US" sz="1400" dirty="0">
                <a:latin typeface="Monaco" pitchFamily="2" charset="77"/>
              </a:rPr>
            </a:br>
            <a:r>
              <a:rPr lang="en-US" sz="1400" dirty="0">
                <a:latin typeface="Monaco" pitchFamily="2" charset="77"/>
              </a:rPr>
              <a:t>UNION { ?x a </a:t>
            </a:r>
            <a:r>
              <a:rPr lang="en-US" sz="1400" dirty="0" err="1">
                <a:latin typeface="Monaco" pitchFamily="2" charset="77"/>
              </a:rPr>
              <a:t>ExplorationWellBore</a:t>
            </a:r>
            <a:r>
              <a:rPr lang="en-US" sz="1400" dirty="0">
                <a:latin typeface="Monaco" pitchFamily="2" charset="77"/>
              </a:rPr>
              <a:t>. }</a:t>
            </a:r>
            <a:br>
              <a:rPr lang="en-US" sz="1400" dirty="0">
                <a:latin typeface="Monaco" pitchFamily="2" charset="77"/>
              </a:rPr>
            </a:br>
            <a:r>
              <a:rPr lang="en-US" sz="1400" dirty="0">
                <a:latin typeface="Monaco" pitchFamily="2" charset="77"/>
              </a:rPr>
              <a:t>UNION { ?x a </a:t>
            </a:r>
            <a:r>
              <a:rPr lang="en-US" sz="1400" dirty="0" err="1">
                <a:latin typeface="Monaco" pitchFamily="2" charset="77"/>
              </a:rPr>
              <a:t>ShallowWellBore</a:t>
            </a:r>
            <a:r>
              <a:rPr lang="en-US" sz="1400" dirty="0">
                <a:latin typeface="Monaco" pitchFamily="2" charset="77"/>
              </a:rPr>
              <a:t>. }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* D. </a:t>
            </a:r>
            <a:r>
              <a:rPr lang="en-US" sz="1200" dirty="0" err="1"/>
              <a:t>Calvanese</a:t>
            </a:r>
            <a:r>
              <a:rPr lang="en-US" sz="1200" dirty="0"/>
              <a:t>, G. De Giacomo, D. </a:t>
            </a:r>
            <a:r>
              <a:rPr lang="en-US" sz="1200" dirty="0" err="1"/>
              <a:t>Lembo</a:t>
            </a:r>
            <a:r>
              <a:rPr lang="en-US" sz="1200" dirty="0"/>
              <a:t>, M. </a:t>
            </a:r>
            <a:r>
              <a:rPr lang="en-US" sz="1200" dirty="0" err="1"/>
              <a:t>Lenzerini</a:t>
            </a:r>
            <a:r>
              <a:rPr lang="en-US" sz="1200" dirty="0"/>
              <a:t>, R. Rosati, Tractable reasoning and efficient query answering in description logics: The DL-Lite family, JAR 39 (3) (2007) 385–429.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EFAE6-F245-CA4C-9560-8A348740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17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8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F36-4239-E34D-B309-5200222C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9539-C2C9-224E-9CC7-8CF1C1B5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mappings</a:t>
            </a:r>
          </a:p>
          <a:p>
            <a:pPr marL="0" indent="0">
              <a:buNone/>
            </a:pP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SELECT f(ID) AS x FROM </a:t>
            </a:r>
            <a:r>
              <a:rPr lang="en-US" sz="1600" dirty="0" err="1">
                <a:latin typeface="Monaco" pitchFamily="2" charset="77"/>
              </a:rPr>
              <a:t>ExpWBore</a:t>
            </a:r>
            <a:r>
              <a:rPr lang="en-US" sz="1600" dirty="0"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UNION 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SELECT f(W.ID) AS x FROM </a:t>
            </a:r>
            <a:r>
              <a:rPr lang="en-US" sz="1600" dirty="0" err="1">
                <a:latin typeface="Monaco" pitchFamily="2" charset="77"/>
              </a:rPr>
              <a:t>WellBore</a:t>
            </a:r>
            <a:r>
              <a:rPr lang="en-US" sz="1600" dirty="0">
                <a:latin typeface="Monaco" pitchFamily="2" charset="77"/>
              </a:rPr>
              <a:t> W, Purpose P 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WHERE </a:t>
            </a:r>
            <a:r>
              <a:rPr lang="en-US" sz="1600" dirty="0" err="1">
                <a:latin typeface="Monaco" pitchFamily="2" charset="77"/>
              </a:rPr>
              <a:t>W.PurpID</a:t>
            </a:r>
            <a:r>
              <a:rPr lang="en-US" sz="1600" dirty="0">
                <a:latin typeface="Monaco" pitchFamily="2" charset="77"/>
              </a:rPr>
              <a:t> = P.ID AND </a:t>
            </a:r>
            <a:r>
              <a:rPr lang="en-US" sz="1600" dirty="0" err="1">
                <a:latin typeface="Monaco" pitchFamily="2" charset="77"/>
              </a:rPr>
              <a:t>P.Name</a:t>
            </a:r>
            <a:r>
              <a:rPr lang="en-US" sz="1600" dirty="0">
                <a:latin typeface="Monaco" pitchFamily="2" charset="77"/>
              </a:rPr>
              <a:t> = "Shallow".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BF65-5863-894A-8BED-9220088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18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838C-7E30-2143-AEE6-69AFAA9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Bootstraping</a:t>
            </a:r>
            <a:r>
              <a:rPr lang="en-US" dirty="0"/>
              <a:t> and Importing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B6307-CB32-5E49-B18A-065A138E0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relational database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generate an instance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Vocabulary and Ontology generation: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2"/>
                <a:r>
                  <a:rPr lang="en-US" dirty="0"/>
                  <a:t>create a vocabulary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	</a:t>
                </a:r>
                <a:r>
                  <a:rPr lang="en-US" sz="1600" dirty="0"/>
                  <a:t>(e.g. using table and column names)</a:t>
                </a:r>
                <a:endParaRPr lang="en-US" dirty="0"/>
              </a:p>
              <a:p>
                <a:pPr lvl="2"/>
                <a:r>
                  <a:rPr lang="en-US" dirty="0"/>
                  <a:t>create an ontology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Mapping generation: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create a set of mappings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relating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Importing: Given an instance</a:t>
                </a:r>
                <a14:m>
                  <m:oMath xmlns:m="http://schemas.openxmlformats.org/officeDocument/2006/math">
                    <m:r>
                      <a:rPr lang="fr-CH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ontology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return an instance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the alignment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B6307-CB32-5E49-B18A-065A138E0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0" r="-8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C0E58-BA1B-784F-95EF-F1D8C4F8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19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0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870B-CF3F-F34E-85A9-A43A452E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2EA0-48BE-484F-9DDE-7CDC7023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datasets through an ontology, not through a database schema</a:t>
            </a:r>
          </a:p>
          <a:p>
            <a:endParaRPr lang="en-US" dirty="0"/>
          </a:p>
          <a:p>
            <a:r>
              <a:rPr lang="en-US" dirty="0"/>
              <a:t>Hypotheses/observations</a:t>
            </a:r>
          </a:p>
          <a:p>
            <a:pPr lvl="1"/>
            <a:r>
              <a:rPr lang="en-US" dirty="0"/>
              <a:t>the main bottleneck in data access is the complexity of the database schemas</a:t>
            </a:r>
          </a:p>
          <a:p>
            <a:pPr lvl="1"/>
            <a:r>
              <a:rPr lang="en-US" dirty="0"/>
              <a:t>the vocabulary of an ontology is more understandable than the table and column names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84BBB-8233-AC46-A537-401AC70A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2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3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9C79-1C3C-4849-B3DF-4B5FF503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8AEE-2928-DB40-A612-EF0181CC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Extracted from the relational schemas</a:t>
            </a:r>
          </a:p>
          <a:p>
            <a:pPr lvl="1"/>
            <a:r>
              <a:rPr lang="en-US" dirty="0"/>
              <a:t>mapping rules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mirror RDB schemata by essentially translating </a:t>
            </a:r>
          </a:p>
          <a:p>
            <a:pPr lvl="3"/>
            <a:r>
              <a:rPr lang="en-US" dirty="0"/>
              <a:t>each (non-binary)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into an OWL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; </a:t>
            </a:r>
          </a:p>
          <a:p>
            <a:pPr lvl="3"/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attribute</a:t>
            </a:r>
            <a:r>
              <a:rPr lang="en-US" dirty="0"/>
              <a:t> not involved in a foreign key into an OWL </a:t>
            </a:r>
            <a:r>
              <a:rPr lang="en-US" dirty="0">
                <a:solidFill>
                  <a:srgbClr val="FF0000"/>
                </a:solidFill>
              </a:rPr>
              <a:t>datatype property</a:t>
            </a:r>
            <a:r>
              <a:rPr lang="en-US" dirty="0"/>
              <a:t>; </a:t>
            </a:r>
          </a:p>
          <a:p>
            <a:pPr lvl="3"/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foreign key</a:t>
            </a:r>
            <a:r>
              <a:rPr lang="en-US" dirty="0"/>
              <a:t> into an OWL </a:t>
            </a:r>
            <a:r>
              <a:rPr lang="en-US" dirty="0">
                <a:solidFill>
                  <a:srgbClr val="FF0000"/>
                </a:solidFill>
              </a:rPr>
              <a:t>object property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418AC-9614-F042-B06D-A01CA8F7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20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1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BC72-CA9A-F948-BFE6-BAD1CAE6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428E-D467-A949-906D-11C73696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version of the ontology alignment system </a:t>
            </a:r>
            <a:r>
              <a:rPr lang="en-US" dirty="0" err="1"/>
              <a:t>LogMap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derives OWL 2 equivalence and subclass(</a:t>
            </a:r>
            <a:r>
              <a:rPr lang="en-US" dirty="0" err="1"/>
              <a:t>subproperty</a:t>
            </a:r>
            <a:r>
              <a:rPr lang="en-US" dirty="0"/>
              <a:t>) axioms between the terms from O1’s and O2’s vocabularies. </a:t>
            </a:r>
          </a:p>
          <a:p>
            <a:r>
              <a:rPr lang="en-US" dirty="0"/>
              <a:t>scalable solution that, in the resulting ontology O after O1 and O2 are aligned, </a:t>
            </a:r>
            <a:r>
              <a:rPr lang="en-US" dirty="0" err="1"/>
              <a:t>minimises</a:t>
            </a:r>
            <a:r>
              <a:rPr lang="en-US" dirty="0"/>
              <a:t> the violations of the conservativity principle </a:t>
            </a:r>
          </a:p>
          <a:p>
            <a:pPr lvl="1"/>
            <a:r>
              <a:rPr lang="en-US" dirty="0"/>
              <a:t>O does not entail (many) axioms over O1 ’s and O2 ’s vocabulary </a:t>
            </a:r>
            <a:br>
              <a:rPr lang="en-US" dirty="0"/>
            </a:br>
            <a:r>
              <a:rPr lang="en-US" dirty="0"/>
              <a:t>which are not already entailed by O1 or O2.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126B-3B25-8447-9279-C954E45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21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1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733F1F-D2A1-034A-B338-C5396FBC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387E-2554-3A41-B669-EF0BBE4E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22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5E1E0-C852-FE42-8A81-60329CD45B78}"/>
              </a:ext>
            </a:extLst>
          </p:cNvPr>
          <p:cNvSpPr txBox="1"/>
          <p:nvPr/>
        </p:nvSpPr>
        <p:spPr>
          <a:xfrm>
            <a:off x="1889760" y="162560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8E1D2-63FA-6246-A0FF-5D73BE366DD1}"/>
              </a:ext>
            </a:extLst>
          </p:cNvPr>
          <p:cNvSpPr txBox="1"/>
          <p:nvPr/>
        </p:nvSpPr>
        <p:spPr>
          <a:xfrm>
            <a:off x="6316787" y="2085563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18359-9EC5-CD47-AFDC-C05B1C68C85E}"/>
              </a:ext>
            </a:extLst>
          </p:cNvPr>
          <p:cNvSpPr txBox="1"/>
          <p:nvPr/>
        </p:nvSpPr>
        <p:spPr>
          <a:xfrm>
            <a:off x="6451600" y="3037840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Window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DCCF4-CDBB-6F45-AA7E-609C08DCE328}"/>
              </a:ext>
            </a:extLst>
          </p:cNvPr>
          <p:cNvSpPr txBox="1"/>
          <p:nvPr/>
        </p:nvSpPr>
        <p:spPr>
          <a:xfrm>
            <a:off x="1402080" y="2885440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GlassWall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B75B1-3CAF-3F46-A32A-7C219B8E3F80}"/>
              </a:ext>
            </a:extLst>
          </p:cNvPr>
          <p:cNvSpPr txBox="1"/>
          <p:nvPr/>
        </p:nvSpPr>
        <p:spPr>
          <a:xfrm>
            <a:off x="5632779" y="3560610"/>
            <a:ext cx="282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Window ⊑ ∃ </a:t>
            </a:r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belongsTo</a:t>
            </a:r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. Wall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13D25-9488-1D4C-8653-B81E1B6523C8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2465559" y="1794877"/>
            <a:ext cx="3851228" cy="459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5325B1-BCAC-BE4C-8CA9-CFF98C908470}"/>
              </a:ext>
            </a:extLst>
          </p:cNvPr>
          <p:cNvSpPr txBox="1"/>
          <p:nvPr/>
        </p:nvSpPr>
        <p:spPr>
          <a:xfrm>
            <a:off x="4013200" y="1525764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equivalent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6058B1-0F1F-E849-8131-AD747B05FC7C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 bwMode="auto">
          <a:xfrm>
            <a:off x="2418705" y="3054717"/>
            <a:ext cx="4032895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F07564-5247-D347-902D-152E19C6BC4F}"/>
              </a:ext>
            </a:extLst>
          </p:cNvPr>
          <p:cNvSpPr txBox="1"/>
          <p:nvPr/>
        </p:nvSpPr>
        <p:spPr>
          <a:xfrm>
            <a:off x="3677920" y="2755124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equivalent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77BD0-453F-3346-BC61-A092BD19F305}"/>
              </a:ext>
            </a:extLst>
          </p:cNvPr>
          <p:cNvSpPr txBox="1"/>
          <p:nvPr/>
        </p:nvSpPr>
        <p:spPr>
          <a:xfrm>
            <a:off x="2748326" y="4419420"/>
            <a:ext cx="275588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entails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O1: </a:t>
            </a:r>
            <a:r>
              <a:rPr lang="en-US" sz="1600" dirty="0" err="1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GlassWall</a:t>
            </a:r>
            <a:r>
              <a:rPr lang="en-US" sz="1600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⊑ ∃ </a:t>
            </a:r>
            <a:r>
              <a:rPr lang="en-US" sz="1600" dirty="0" err="1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isIn</a:t>
            </a:r>
            <a:r>
              <a:rPr lang="en-US" sz="1600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. Wall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68EBB5-F705-4F4D-A145-263F4E7406EC}"/>
              </a:ext>
            </a:extLst>
          </p:cNvPr>
          <p:cNvSpPr/>
          <p:nvPr/>
        </p:nvSpPr>
        <p:spPr bwMode="auto">
          <a:xfrm>
            <a:off x="1016000" y="1220837"/>
            <a:ext cx="2082800" cy="2922504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Times" pitchFamily="-111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itchFamily="-111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0B226C-DBE6-E54B-A14B-C840FAEF2935}"/>
              </a:ext>
            </a:extLst>
          </p:cNvPr>
          <p:cNvSpPr/>
          <p:nvPr/>
        </p:nvSpPr>
        <p:spPr bwMode="auto">
          <a:xfrm>
            <a:off x="5323840" y="1159876"/>
            <a:ext cx="3629660" cy="3686443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Times" pitchFamily="-111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itchFamily="-111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E2EF5-56B2-5F44-AE1A-B7AFA1B60472}"/>
              </a:ext>
            </a:extLst>
          </p:cNvPr>
          <p:cNvSpPr txBox="1"/>
          <p:nvPr/>
        </p:nvSpPr>
        <p:spPr>
          <a:xfrm>
            <a:off x="2194560" y="2286000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isIn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D00DFD-AF16-C949-9BF5-83F25E9DBBE1}"/>
              </a:ext>
            </a:extLst>
          </p:cNvPr>
          <p:cNvSpPr txBox="1"/>
          <p:nvPr/>
        </p:nvSpPr>
        <p:spPr>
          <a:xfrm>
            <a:off x="7132320" y="2590800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belongsTo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7762A0-6832-A745-810C-9965A2ED582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 bwMode="auto">
          <a:xfrm>
            <a:off x="2670972" y="2455277"/>
            <a:ext cx="4461348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9DCB5E-19A8-E64F-A03B-C662BC75C97B}"/>
              </a:ext>
            </a:extLst>
          </p:cNvPr>
          <p:cNvSpPr txBox="1"/>
          <p:nvPr/>
        </p:nvSpPr>
        <p:spPr>
          <a:xfrm>
            <a:off x="3902747" y="2209449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equivalent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BA814-2DBF-E441-99D6-410DC365857D}"/>
              </a:ext>
            </a:extLst>
          </p:cNvPr>
          <p:cNvSpPr txBox="1"/>
          <p:nvPr/>
        </p:nvSpPr>
        <p:spPr>
          <a:xfrm>
            <a:off x="1178560" y="40640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010942-10FE-B344-A31B-CBB4E2666BBF}"/>
              </a:ext>
            </a:extLst>
          </p:cNvPr>
          <p:cNvSpPr txBox="1"/>
          <p:nvPr/>
        </p:nvSpPr>
        <p:spPr>
          <a:xfrm>
            <a:off x="5262880" y="41656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168231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879D-0EB5-2744-BECD-F4B3900E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A546-2AEE-D541-80F3-6F9AF101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Kharlamov et al. (2016) Ontology Based Data Access in Statoil. Web Semantics: Science, Services and Agents on the World Wide Web 44 (2017) 3–36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E9F0F-7096-0746-9EF8-8BA3251A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3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7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7B03-F9BB-9E43-8538-A8CD744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Geological data at </a:t>
            </a:r>
            <a:r>
              <a:rPr lang="en-US" dirty="0" err="1"/>
              <a:t>statoil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284A-548E-F244-BDF0-45BAC67C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Exploration and Production Data Store (EPDS) </a:t>
            </a:r>
          </a:p>
          <a:p>
            <a:r>
              <a:rPr lang="en-US" dirty="0"/>
              <a:t>3000 tables and views</a:t>
            </a:r>
          </a:p>
          <a:p>
            <a:r>
              <a:rPr lang="en-US" dirty="0"/>
              <a:t>about 37,000 columns </a:t>
            </a:r>
          </a:p>
          <a:p>
            <a:r>
              <a:rPr lang="en-US" dirty="0"/>
              <a:t>naming conventions for schema elements, constraints, and the structure of EPDS’s schema are complex and considerable parts of it have limited or no documentation. </a:t>
            </a:r>
          </a:p>
          <a:p>
            <a:r>
              <a:rPr lang="en-US" dirty="0"/>
              <a:t>the major challenge with accessing EPDS is the schema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the right data is hard 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9ADD-2B07-594B-B459-156BA44C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4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75EE-AC36-C14B-BE26-0A53B8D8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9B9A25-4D16-D04D-9E90-A7E0D2C4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881742"/>
            <a:ext cx="8646251" cy="4409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03C30-5676-F04E-8F80-20873A60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5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03BE-39F5-E04C-8787-3A4609A1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98BF-6856-4A40-A6B9-B0A00463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points are typically based on </a:t>
            </a:r>
            <a:r>
              <a:rPr lang="en-US" b="1" dirty="0">
                <a:solidFill>
                  <a:srgbClr val="0070C0"/>
                </a:solidFill>
              </a:rPr>
              <a:t>materialized</a:t>
            </a:r>
            <a:r>
              <a:rPr lang="en-US" dirty="0"/>
              <a:t> special purpose database </a:t>
            </a:r>
            <a:r>
              <a:rPr lang="en-US" b="1" dirty="0">
                <a:solidFill>
                  <a:srgbClr val="0070C0"/>
                </a:solidFill>
              </a:rPr>
              <a:t>views</a:t>
            </a:r>
            <a:r>
              <a:rPr lang="en-US" dirty="0"/>
              <a:t>. </a:t>
            </a:r>
          </a:p>
          <a:p>
            <a:r>
              <a:rPr lang="en-US" dirty="0"/>
              <a:t>The process of making such view consists of the three </a:t>
            </a:r>
            <a:r>
              <a:rPr lang="en-US" b="1" dirty="0">
                <a:solidFill>
                  <a:srgbClr val="0070C0"/>
                </a:solidFill>
              </a:rPr>
              <a:t>ETL</a:t>
            </a:r>
            <a:r>
              <a:rPr lang="en-US" dirty="0"/>
              <a:t> steps: </a:t>
            </a:r>
          </a:p>
          <a:p>
            <a:pPr lvl="1"/>
            <a:r>
              <a:rPr lang="en-US" dirty="0"/>
              <a:t>Extracting, Transforming, Loading data. </a:t>
            </a:r>
          </a:p>
          <a:p>
            <a:pPr lvl="1"/>
            <a:r>
              <a:rPr lang="en-US" dirty="0"/>
              <a:t>An SQL query for data extraction generated by the extraction tools may contain thousands of words and have 50–200 joins. </a:t>
            </a:r>
          </a:p>
          <a:p>
            <a:r>
              <a:rPr lang="en-US" dirty="0"/>
              <a:t>Building an ETL process consists of a myriad of data access and processing steps, many of which require deep knowledge of the data that is being processed and how it is represented. </a:t>
            </a:r>
          </a:p>
          <a:p>
            <a:r>
              <a:rPr lang="en-US" dirty="0"/>
              <a:t>IT staff become the de facto mediators between geologists and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F615-E3B0-7846-B8D5-F4DCB020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6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5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C65A-F9AD-724F-8E03-69E981BB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 in FME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729880-46D4-C246-ABEB-36BF27CA2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32" y="1004888"/>
            <a:ext cx="704018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8CBB-9B5E-1545-A747-13B75F30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7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5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E806-36FF-C649-9533-5D26AB51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Based Data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AE55-E47B-5442-8DCC-D07BCDF2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familiar vocabulary</a:t>
            </a:r>
          </a:p>
          <a:p>
            <a:pPr lvl="1"/>
            <a:r>
              <a:rPr lang="en-US" dirty="0"/>
              <a:t>Provide the user with access to the data store via the use of a domain specific vocabulary of classes and properties that the user is familiar with. </a:t>
            </a:r>
          </a:p>
          <a:p>
            <a:endParaRPr lang="en-US" dirty="0"/>
          </a:p>
          <a:p>
            <a:r>
              <a:rPr lang="en-US" dirty="0"/>
              <a:t>This vocabulary is related to the database schema via mappings</a:t>
            </a:r>
          </a:p>
          <a:p>
            <a:pPr lvl="1"/>
            <a:r>
              <a:rPr lang="en-US" dirty="0"/>
              <a:t>Technical details of the database schema are hidden from end-users.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1CE4C-13E6-5445-A8A2-B43B34B1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8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B92B-B403-2A4E-B2E2-CCEF4410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BBEB6E-FAC7-4A4A-BECE-02A594234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33567"/>
            <a:ext cx="4799945" cy="50578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E62DF-DC04-AC4E-A59B-FCC4B75A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9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D4D48-99EE-7D46-B7E1-0A15F7730540}"/>
              </a:ext>
            </a:extLst>
          </p:cNvPr>
          <p:cNvSpPr txBox="1"/>
          <p:nvPr/>
        </p:nvSpPr>
        <p:spPr>
          <a:xfrm>
            <a:off x="6882343" y="3021106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4C4BD-0BB9-504A-98CC-100ADE20CB1E}"/>
              </a:ext>
            </a:extLst>
          </p:cNvPr>
          <p:cNvCxnSpPr/>
          <p:nvPr/>
        </p:nvCxnSpPr>
        <p:spPr bwMode="auto">
          <a:xfrm flipV="1">
            <a:off x="7467600" y="2483224"/>
            <a:ext cx="0" cy="120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8932495"/>
      </p:ext>
    </p:extLst>
  </p:cSld>
  <p:clrMapOvr>
    <a:masterClrMapping/>
  </p:clrMapOvr>
</p:sld>
</file>

<file path=ppt/theme/theme1.xml><?xml version="1.0" encoding="utf-8"?>
<a:theme xmlns:a="http://schemas.openxmlformats.org/drawingml/2006/main" name="01_intro_si_case_util">
  <a:themeElements>
    <a:clrScheme name="01_intro_si_case_util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01_intro_si_case_util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Times" pitchFamily="-111" charset="0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Trebuchet M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Times" pitchFamily="-111" charset="0"/>
          <a:buNone/>
          <a:tabLst/>
          <a:defRPr kumimoji="0" lang="fr-FR" sz="2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rebuchet MS" pitchFamily="-111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defRPr>
        </a:defPPr>
      </a:lstStyle>
    </a:txDef>
  </a:objectDefaults>
  <a:extraClrSchemeLst>
    <a:extraClrScheme>
      <a:clrScheme name="01_intro_si_case_util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_si_case_util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_si_case_util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_si_case_util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_si_case_util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_si_case_util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_si_case_util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_si_case_util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HD:Users:gilles:__Preparation__:isi-cours:01_intro_si_case_util.ppt</Template>
  <TotalTime>117852</TotalTime>
  <Words>1203</Words>
  <Application>Microsoft Macintosh PowerPoint</Application>
  <PresentationFormat>On-screen Show (16:10)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Cambria Math</vt:lpstr>
      <vt:lpstr>CMU Sans Serif</vt:lpstr>
      <vt:lpstr>Helvetica</vt:lpstr>
      <vt:lpstr>Lucida Grande</vt:lpstr>
      <vt:lpstr>Monaco</vt:lpstr>
      <vt:lpstr>Tahoma</vt:lpstr>
      <vt:lpstr>Times</vt:lpstr>
      <vt:lpstr>Times New Roman</vt:lpstr>
      <vt:lpstr>Trebuchet MS</vt:lpstr>
      <vt:lpstr>Wingdings</vt:lpstr>
      <vt:lpstr>01_intro_si_case_util</vt:lpstr>
      <vt:lpstr>Ontology-based data access</vt:lpstr>
      <vt:lpstr>Principle and hypotheses</vt:lpstr>
      <vt:lpstr>Reference</vt:lpstr>
      <vt:lpstr>Geological data at statoil </vt:lpstr>
      <vt:lpstr>PowerPoint Presentation</vt:lpstr>
      <vt:lpstr>Access Points </vt:lpstr>
      <vt:lpstr>ETL process in FME</vt:lpstr>
      <vt:lpstr>Ontology Based Data Access </vt:lpstr>
      <vt:lpstr>PowerPoint Presentation</vt:lpstr>
      <vt:lpstr>Principles</vt:lpstr>
      <vt:lpstr>Query Answer Enrichment</vt:lpstr>
      <vt:lpstr>Example</vt:lpstr>
      <vt:lpstr>DB schema</vt:lpstr>
      <vt:lpstr>Ontology</vt:lpstr>
      <vt:lpstr>Mappings</vt:lpstr>
      <vt:lpstr>Example</vt:lpstr>
      <vt:lpstr>Query answering over ontologies and in OBDA </vt:lpstr>
      <vt:lpstr>unfolding</vt:lpstr>
      <vt:lpstr>Bootstraping and Importing</vt:lpstr>
      <vt:lpstr>Bootstrap ontology</vt:lpstr>
      <vt:lpstr>Alignment</vt:lpstr>
      <vt:lpstr>PowerPoint Presentation</vt:lpstr>
    </vt:vector>
  </TitlesOfParts>
  <Company>CUI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CLMJ</dc:creator>
  <cp:lastModifiedBy>Gilles Falquet</cp:lastModifiedBy>
  <cp:revision>3100</cp:revision>
  <cp:lastPrinted>2017-11-21T21:19:50Z</cp:lastPrinted>
  <dcterms:created xsi:type="dcterms:W3CDTF">2010-02-25T19:15:51Z</dcterms:created>
  <dcterms:modified xsi:type="dcterms:W3CDTF">2021-11-30T23:05:45Z</dcterms:modified>
</cp:coreProperties>
</file>