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40"/>
  </p:notesMasterIdLst>
  <p:sldIdLst>
    <p:sldId id="690" r:id="rId2"/>
    <p:sldId id="423" r:id="rId3"/>
    <p:sldId id="863" r:id="rId4"/>
    <p:sldId id="864" r:id="rId5"/>
    <p:sldId id="857" r:id="rId6"/>
    <p:sldId id="858" r:id="rId7"/>
    <p:sldId id="785" r:id="rId8"/>
    <p:sldId id="859" r:id="rId9"/>
    <p:sldId id="823" r:id="rId10"/>
    <p:sldId id="850" r:id="rId11"/>
    <p:sldId id="851" r:id="rId12"/>
    <p:sldId id="869" r:id="rId13"/>
    <p:sldId id="852" r:id="rId14"/>
    <p:sldId id="860" r:id="rId15"/>
    <p:sldId id="825" r:id="rId16"/>
    <p:sldId id="861" r:id="rId17"/>
    <p:sldId id="827" r:id="rId18"/>
    <p:sldId id="870" r:id="rId19"/>
    <p:sldId id="828" r:id="rId20"/>
    <p:sldId id="830" r:id="rId21"/>
    <p:sldId id="866" r:id="rId22"/>
    <p:sldId id="846" r:id="rId23"/>
    <p:sldId id="855" r:id="rId24"/>
    <p:sldId id="856" r:id="rId25"/>
    <p:sldId id="867" r:id="rId26"/>
    <p:sldId id="832" r:id="rId27"/>
    <p:sldId id="833" r:id="rId28"/>
    <p:sldId id="871" r:id="rId29"/>
    <p:sldId id="835" r:id="rId30"/>
    <p:sldId id="803" r:id="rId31"/>
    <p:sldId id="824" r:id="rId32"/>
    <p:sldId id="854" r:id="rId33"/>
    <p:sldId id="829" r:id="rId34"/>
    <p:sldId id="847" r:id="rId35"/>
    <p:sldId id="849" r:id="rId36"/>
    <p:sldId id="834" r:id="rId37"/>
    <p:sldId id="836" r:id="rId38"/>
    <p:sldId id="838"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48" autoAdjust="0"/>
    <p:restoredTop sz="75378" autoAdjust="0"/>
  </p:normalViewPr>
  <p:slideViewPr>
    <p:cSldViewPr snapToGrid="0">
      <p:cViewPr varScale="1">
        <p:scale>
          <a:sx n="91" d="100"/>
          <a:sy n="91" d="100"/>
        </p:scale>
        <p:origin x="893"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E08DA4-D9E8-4B98-96BE-1378924E6974}" type="datetimeFigureOut">
              <a:rPr lang="en-US" smtClean="0"/>
              <a:t>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6CE916-C0D8-4C66-9226-C50B9D0ED4C2}" type="slidenum">
              <a:rPr lang="en-US" smtClean="0"/>
              <a:t>‹#›</a:t>
            </a:fld>
            <a:endParaRPr lang="en-US"/>
          </a:p>
        </p:txBody>
      </p:sp>
    </p:spTree>
    <p:extLst>
      <p:ext uri="{BB962C8B-B14F-4D97-AF65-F5344CB8AC3E}">
        <p14:creationId xmlns:p14="http://schemas.microsoft.com/office/powerpoint/2010/main" val="2736603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a:solidFill>
                  <a:schemeClr val="tx1"/>
                </a:solidFill>
                <a:effectLst/>
                <a:latin typeface="Arial" charset="0"/>
                <a:ea typeface="+mn-ea"/>
                <a:cs typeface="+mn-cs"/>
              </a:rPr>
              <a:t>Hi, this is Gan Fang from Purdue University. Today </a:t>
            </a:r>
            <a:r>
              <a:rPr lang="en-US" sz="1200" b="0" i="0" kern="1200" baseline="0" dirty="0" err="1">
                <a:solidFill>
                  <a:schemeClr val="tx1"/>
                </a:solidFill>
                <a:effectLst/>
                <a:latin typeface="Arial" charset="0"/>
                <a:ea typeface="+mn-ea"/>
                <a:cs typeface="+mn-cs"/>
              </a:rPr>
              <a:t>I’gona</a:t>
            </a:r>
            <a:r>
              <a:rPr lang="en-US" sz="1200" b="0" i="0" kern="1200" baseline="0" dirty="0">
                <a:solidFill>
                  <a:schemeClr val="tx1"/>
                </a:solidFill>
                <a:effectLst/>
                <a:latin typeface="Arial" charset="0"/>
                <a:ea typeface="+mn-ea"/>
                <a:cs typeface="+mn-cs"/>
              </a:rPr>
              <a:t> share our research work about energy harvesting systems.</a:t>
            </a:r>
          </a:p>
        </p:txBody>
      </p:sp>
      <p:sp>
        <p:nvSpPr>
          <p:cNvPr id="4" name="Slide Number Placeholder 3"/>
          <p:cNvSpPr>
            <a:spLocks noGrp="1"/>
          </p:cNvSpPr>
          <p:nvPr>
            <p:ph type="sldNum" sz="quarter" idx="10"/>
          </p:nvPr>
        </p:nvSpPr>
        <p:spPr/>
        <p:txBody>
          <a:bodyPr/>
          <a:lstStyle/>
          <a:p>
            <a:fld id="{CC2647B7-5BF1-4651-AE87-9036F07C116C}" type="slidenum">
              <a:rPr lang="zh-CN" altLang="en-US" smtClean="0"/>
              <a:pPr/>
              <a:t>1</a:t>
            </a:fld>
            <a:endParaRPr lang="zh-CN" altLang="en-US"/>
          </a:p>
        </p:txBody>
      </p:sp>
    </p:spTree>
    <p:extLst>
      <p:ext uri="{BB962C8B-B14F-4D97-AF65-F5344CB8AC3E}">
        <p14:creationId xmlns:p14="http://schemas.microsoft.com/office/powerpoint/2010/main" val="23613774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Rollback recovery makes checkpoints of program state [click] along the way of execution. </a:t>
            </a:r>
          </a:p>
          <a:p>
            <a:r>
              <a:rPr lang="en-US" dirty="0"/>
              <a:t>Any time a power failure happens [click], it can restored to the most recent checkpoint and restart execution from there. </a:t>
            </a:r>
          </a:p>
          <a:p>
            <a:endParaRPr lang="en-US" dirty="0"/>
          </a:p>
          <a:p>
            <a:r>
              <a:rPr lang="en-US" dirty="0"/>
              <a:t>In particular, rollback recovery has to deal with idempotence violations resulting from write-after-read(WAR) dependence.</a:t>
            </a:r>
          </a:p>
          <a:p>
            <a:r>
              <a:rPr lang="en-US" dirty="0"/>
              <a:t>[click] The reason is that the re-execution of WAR can lead to memory inconsistency. </a:t>
            </a:r>
          </a:p>
          <a:p>
            <a:r>
              <a:rPr lang="en-US" altLang="zh-CN" dirty="0"/>
              <a:t>Let’s see an example of this inconsistency issue. </a:t>
            </a:r>
          </a:p>
          <a:p>
            <a:endParaRPr lang="en-US" dirty="0"/>
          </a:p>
        </p:txBody>
      </p:sp>
      <p:sp>
        <p:nvSpPr>
          <p:cNvPr id="4" name="Slide Number Placeholder 3"/>
          <p:cNvSpPr>
            <a:spLocks noGrp="1"/>
          </p:cNvSpPr>
          <p:nvPr>
            <p:ph type="sldNum" sz="quarter" idx="5"/>
          </p:nvPr>
        </p:nvSpPr>
        <p:spPr/>
        <p:txBody>
          <a:bodyPr/>
          <a:lstStyle/>
          <a:p>
            <a:fld id="{6C6CE916-C0D8-4C66-9226-C50B9D0ED4C2}" type="slidenum">
              <a:rPr lang="en-US" smtClean="0"/>
              <a:t>10</a:t>
            </a:fld>
            <a:endParaRPr lang="en-US"/>
          </a:p>
        </p:txBody>
      </p:sp>
    </p:spTree>
    <p:extLst>
      <p:ext uri="{BB962C8B-B14F-4D97-AF65-F5344CB8AC3E}">
        <p14:creationId xmlns:p14="http://schemas.microsoft.com/office/powerpoint/2010/main" val="37403376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Initially, m1 is 0 and after the second instruction, its value is updated to 1 in the NVM. </a:t>
            </a:r>
          </a:p>
          <a:p>
            <a:endParaRPr lang="en-US" dirty="0"/>
          </a:p>
          <a:p>
            <a:r>
              <a:rPr lang="en-US" dirty="0"/>
              <a:t>[click] At this moment,  a power failure happens, the program is restarted from the checkpoint with m1 = 1. The resulting m1 after the re-execution becomes 2 [click] which is inconsistent with the expected value.</a:t>
            </a:r>
          </a:p>
          <a:p>
            <a:endParaRPr lang="en-US"/>
          </a:p>
          <a:p>
            <a:r>
              <a:rPr lang="en-US"/>
              <a:t>The reason for this inconsistent issue is that [click] registers and memory are persisted at different time. </a:t>
            </a:r>
            <a:br>
              <a:rPr lang="en-US"/>
            </a:br>
            <a:r>
              <a:rPr lang="en-US"/>
              <a:t>Let’s see another example to better understand this difference. </a:t>
            </a:r>
          </a:p>
          <a:p>
            <a:endParaRPr lang="en-US"/>
          </a:p>
        </p:txBody>
      </p:sp>
      <p:sp>
        <p:nvSpPr>
          <p:cNvPr id="4" name="Slide Number Placeholder 3"/>
          <p:cNvSpPr>
            <a:spLocks noGrp="1"/>
          </p:cNvSpPr>
          <p:nvPr>
            <p:ph type="sldNum" sz="quarter" idx="5"/>
          </p:nvPr>
        </p:nvSpPr>
        <p:spPr/>
        <p:txBody>
          <a:bodyPr/>
          <a:lstStyle/>
          <a:p>
            <a:fld id="{6C6CE916-C0D8-4C66-9226-C50B9D0ED4C2}" type="slidenum">
              <a:rPr lang="en-US" smtClean="0"/>
              <a:t>11</a:t>
            </a:fld>
            <a:endParaRPr lang="en-US"/>
          </a:p>
        </p:txBody>
      </p:sp>
    </p:spTree>
    <p:extLst>
      <p:ext uri="{BB962C8B-B14F-4D97-AF65-F5344CB8AC3E}">
        <p14:creationId xmlns:p14="http://schemas.microsoft.com/office/powerpoint/2010/main" val="518528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sz="1200">
                <a:solidFill>
                  <a:srgbClr val="3366FF"/>
                </a:solidFill>
                <a:latin typeface="Tahoma" panose="020B0604030504040204" pitchFamily="34" charset="0"/>
                <a:ea typeface="Tahoma" panose="020B0604030504040204" pitchFamily="34" charset="0"/>
                <a:cs typeface="Tahoma" panose="020B0604030504040204" pitchFamily="34" charset="0"/>
              </a:rPr>
              <a:t>In this simple program, we increment both r1 and m1 by the same amount so that we can easily see the difference. </a:t>
            </a:r>
          </a:p>
          <a:p>
            <a:pPr marL="0" indent="0">
              <a:buFont typeface="Arial"/>
              <a:buNone/>
            </a:pPr>
            <a:endParaRPr lang="en-US" sz="1200">
              <a:solidFill>
                <a:srgbClr val="3366FF"/>
              </a:solidFill>
              <a:latin typeface="Tahoma" panose="020B0604030504040204" pitchFamily="34" charset="0"/>
              <a:ea typeface="Tahoma" panose="020B0604030504040204" pitchFamily="34" charset="0"/>
              <a:cs typeface="Tahoma" panose="020B0604030504040204" pitchFamily="34" charset="0"/>
            </a:endParaRPr>
          </a:p>
          <a:p>
            <a:pPr marL="0" indent="0">
              <a:buFont typeface="Arial"/>
              <a:buNone/>
            </a:pPr>
            <a:r>
              <a:rPr lang="en-US" sz="1200">
                <a:solidFill>
                  <a:srgbClr val="3366FF"/>
                </a:solidFill>
                <a:latin typeface="Tahoma" panose="020B0604030504040204" pitchFamily="34" charset="0"/>
                <a:ea typeface="Tahoma" panose="020B0604030504040204" pitchFamily="34" charset="0"/>
                <a:cs typeface="Tahoma" panose="020B0604030504040204" pitchFamily="34" charset="0"/>
              </a:rPr>
              <a:t>Initially, we assume that m1 and r1 [click] has persisted to 0 in the NVM. </a:t>
            </a:r>
          </a:p>
          <a:p>
            <a:pPr marL="0" indent="0">
              <a:buFont typeface="Arial"/>
              <a:buNone/>
            </a:pPr>
            <a:r>
              <a:rPr lang="en-US" sz="1200">
                <a:solidFill>
                  <a:srgbClr val="3366FF"/>
                </a:solidFill>
                <a:latin typeface="Tahoma" panose="020B0604030504040204" pitchFamily="34" charset="0"/>
                <a:ea typeface="Tahoma" panose="020B0604030504040204" pitchFamily="34" charset="0"/>
                <a:cs typeface="Tahoma" panose="020B0604030504040204" pitchFamily="34" charset="0"/>
              </a:rPr>
              <a:t>After the second inst, [click] m1 persists to nvm again with value 1. </a:t>
            </a:r>
          </a:p>
          <a:p>
            <a:pPr marL="0" indent="0">
              <a:buFont typeface="Arial"/>
              <a:buNone/>
            </a:pPr>
            <a:r>
              <a:rPr lang="en-US" sz="1200">
                <a:solidFill>
                  <a:srgbClr val="3366FF"/>
                </a:solidFill>
                <a:latin typeface="Tahoma" panose="020B0604030504040204" pitchFamily="34" charset="0"/>
                <a:ea typeface="Tahoma" panose="020B0604030504040204" pitchFamily="34" charset="0"/>
                <a:cs typeface="Tahoma" panose="020B0604030504040204" pitchFamily="34" charset="0"/>
              </a:rPr>
              <a:t>Finally, r1 [click] persists to 1 at the second checkpoint. At both checkpoints, r1 and m1 are consistent as our expectation. </a:t>
            </a:r>
          </a:p>
          <a:p>
            <a:pPr marL="0" indent="0">
              <a:buFont typeface="Arial"/>
              <a:buNone/>
            </a:pPr>
            <a:endParaRPr lang="en-US" sz="1200">
              <a:solidFill>
                <a:srgbClr val="3366FF"/>
              </a:solidFill>
              <a:latin typeface="Tahoma" panose="020B0604030504040204" pitchFamily="34" charset="0"/>
              <a:ea typeface="Tahoma" panose="020B0604030504040204" pitchFamily="34" charset="0"/>
              <a:cs typeface="Tahoma" panose="020B0604030504040204" pitchFamily="34" charset="0"/>
            </a:endParaRPr>
          </a:p>
          <a:p>
            <a:pPr marL="0" indent="0">
              <a:buFont typeface="Arial"/>
              <a:buNone/>
            </a:pPr>
            <a:r>
              <a:rPr lang="en-US" sz="1200">
                <a:solidFill>
                  <a:srgbClr val="3366FF"/>
                </a:solidFill>
                <a:latin typeface="Tahoma" panose="020B0604030504040204" pitchFamily="34" charset="0"/>
                <a:ea typeface="Tahoma" panose="020B0604030504040204" pitchFamily="34" charset="0"/>
                <a:cs typeface="Tahoma" panose="020B0604030504040204" pitchFamily="34" charset="0"/>
              </a:rPr>
              <a:t>We can see that r1 and m1 persist at different time. </a:t>
            </a:r>
          </a:p>
          <a:p>
            <a:pPr marL="0" indent="0">
              <a:buFont typeface="Arial"/>
              <a:buNone/>
            </a:pPr>
            <a:r>
              <a:rPr lang="en-US" sz="1200">
                <a:solidFill>
                  <a:srgbClr val="3366FF"/>
                </a:solidFill>
                <a:latin typeface="Tahoma" panose="020B0604030504040204" pitchFamily="34" charset="0"/>
                <a:ea typeface="Tahoma" panose="020B0604030504040204" pitchFamily="34" charset="0"/>
                <a:cs typeface="Tahoma" panose="020B0604030504040204" pitchFamily="34" charset="0"/>
              </a:rPr>
              <a:t>If a power failure happens before checkpoint2, only m1 persist to 1 and r1 loses its value upon this failure, leading to an inconsistent state after restoration. </a:t>
            </a:r>
          </a:p>
          <a:p>
            <a:pPr marL="0" indent="0">
              <a:buFont typeface="Arial"/>
              <a:buNone/>
            </a:pPr>
            <a:endParaRPr lang="en-US" sz="1200">
              <a:solidFill>
                <a:srgbClr val="3366FF"/>
              </a:solidFill>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t>To adderss this memory inconsistent issue, existing rollback recovery, TCCP, </a:t>
            </a:r>
            <a:r>
              <a:rPr lang="en-US" sz="1200">
                <a:solidFill>
                  <a:srgbClr val="FFFF00"/>
                </a:solidFill>
                <a:latin typeface="Tahoma" panose="020B0604030504040204" pitchFamily="34" charset="0"/>
                <a:ea typeface="Tahoma" panose="020B0604030504040204" pitchFamily="34" charset="0"/>
                <a:cs typeface="Tahoma" panose="020B0604030504040204" pitchFamily="34" charset="0"/>
              </a:rPr>
              <a:t>use GSB to </a:t>
            </a:r>
            <a:r>
              <a:rPr lang="en-US" sz="1200">
                <a:solidFill>
                  <a:srgbClr val="FF0000"/>
                </a:solidFill>
                <a:latin typeface="Tahoma" panose="020B0604030504040204" pitchFamily="34" charset="0"/>
                <a:ea typeface="Tahoma" panose="020B0604030504040204" pitchFamily="34" charset="0"/>
                <a:cs typeface="Tahoma" panose="020B0604030504040204" pitchFamily="34" charset="0"/>
              </a:rPr>
              <a:t>delay</a:t>
            </a:r>
            <a:r>
              <a:rPr lang="en-US" sz="1200">
                <a:solidFill>
                  <a:srgbClr val="FFFF00"/>
                </a:solidFill>
                <a:latin typeface="Tahoma" panose="020B0604030504040204" pitchFamily="34" charset="0"/>
                <a:ea typeface="Tahoma" panose="020B0604030504040204" pitchFamily="34" charset="0"/>
                <a:cs typeface="Tahoma" panose="020B0604030504040204" pitchFamily="34" charset="0"/>
              </a:rPr>
              <a:t> the memory persistence time until the next checkpoint.</a:t>
            </a:r>
            <a:endParaRPr lang="en-US"/>
          </a:p>
          <a:p>
            <a:r>
              <a:rPr lang="en-US"/>
              <a:t>Let’s see how this works. </a:t>
            </a:r>
          </a:p>
          <a:p>
            <a:endParaRPr lang="en-US"/>
          </a:p>
          <a:p>
            <a:endParaRPr lang="en-US"/>
          </a:p>
          <a:p>
            <a:endParaRPr lang="en-US"/>
          </a:p>
        </p:txBody>
      </p:sp>
      <p:sp>
        <p:nvSpPr>
          <p:cNvPr id="4" name="Slide Number Placeholder 3"/>
          <p:cNvSpPr>
            <a:spLocks noGrp="1"/>
          </p:cNvSpPr>
          <p:nvPr>
            <p:ph type="sldNum" sz="quarter" idx="5"/>
          </p:nvPr>
        </p:nvSpPr>
        <p:spPr/>
        <p:txBody>
          <a:bodyPr/>
          <a:lstStyle/>
          <a:p>
            <a:fld id="{6C6CE916-C0D8-4C66-9226-C50B9D0ED4C2}" type="slidenum">
              <a:rPr lang="en-US" smtClean="0"/>
              <a:t>12</a:t>
            </a:fld>
            <a:endParaRPr lang="en-US"/>
          </a:p>
        </p:txBody>
      </p:sp>
    </p:spTree>
    <p:extLst>
      <p:ext uri="{BB962C8B-B14F-4D97-AF65-F5344CB8AC3E}">
        <p14:creationId xmlns:p14="http://schemas.microsoft.com/office/powerpoint/2010/main" val="617989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FF0000"/>
                </a:solidFill>
                <a:latin typeface="Tahoma" panose="020B0604030504040204" pitchFamily="34" charset="0"/>
                <a:ea typeface="Tahoma" panose="020B0604030504040204" pitchFamily="34" charset="0"/>
                <a:cs typeface="Tahoma" panose="020B0604030504040204" pitchFamily="34" charset="0"/>
              </a:rPr>
              <a:t>This figure shows the design of TCCP which almost shares the same architecture as NVP except that it has a SB and its NV backup. </a:t>
            </a:r>
          </a:p>
          <a:p>
            <a:endParaRPr lang="en-US" sz="1200" dirty="0">
              <a:solidFill>
                <a:srgbClr val="FF0000"/>
              </a:solidFill>
              <a:latin typeface="Tahoma" panose="020B0604030504040204" pitchFamily="34" charset="0"/>
              <a:ea typeface="Tahoma" panose="020B0604030504040204" pitchFamily="34" charset="0"/>
              <a:cs typeface="Tahoma" panose="020B0604030504040204" pitchFamily="34" charset="0"/>
            </a:endParaRPr>
          </a:p>
          <a:p>
            <a:r>
              <a:rPr lang="en-US" sz="1200" dirty="0">
                <a:solidFill>
                  <a:srgbClr val="FF0000"/>
                </a:solidFill>
                <a:latin typeface="Tahoma" panose="020B0604030504040204" pitchFamily="34" charset="0"/>
                <a:ea typeface="Tahoma" panose="020B0604030504040204" pitchFamily="34" charset="0"/>
                <a:cs typeface="Tahoma" panose="020B0604030504040204" pitchFamily="34" charset="0"/>
              </a:rPr>
              <a:t>Let’s see how it TCCP works.</a:t>
            </a:r>
          </a:p>
          <a:p>
            <a:pPr algn="l"/>
            <a:r>
              <a:rPr lang="en-US" sz="1200" b="0" i="0" u="none" strike="noStrike" baseline="0" dirty="0">
                <a:latin typeface="LinLibertineT"/>
              </a:rPr>
              <a:t>[click] TCCP treats stores A and B as speculative and quarantines them in a SB, assuming no failure will happen. [click] When the SB becomes full, [click] TCCP will back up RF and SB to their nonvolatile counterpart. After that, [click] it resumes execution.</a:t>
            </a:r>
          </a:p>
          <a:p>
            <a:pPr algn="l"/>
            <a:endParaRPr lang="en-US" sz="1200" b="0" i="0" u="none" strike="noStrike" baseline="0" dirty="0">
              <a:latin typeface="LinLibertineT"/>
            </a:endParaRPr>
          </a:p>
          <a:p>
            <a:pPr algn="l"/>
            <a:r>
              <a:rPr lang="en-US" sz="1200" b="0" i="0" u="none" strike="noStrike" baseline="0" dirty="0">
                <a:latin typeface="LinLibertineT"/>
              </a:rPr>
              <a:t>When power failure happens [click], TCCP will discard all quarantined stores in the SB. This design can avoid the issue of potential WAR dependencies. </a:t>
            </a:r>
          </a:p>
          <a:p>
            <a:pPr algn="l"/>
            <a:r>
              <a:rPr lang="en-US" sz="1200" b="0" i="0" u="none" strike="noStrike" baseline="0" dirty="0">
                <a:latin typeface="LinLibertineT"/>
              </a:rPr>
              <a:t>In this example, we have WAR dependence in the re-execution, but TCCP already discards the modified </a:t>
            </a:r>
            <a:r>
              <a:rPr lang="en-US" sz="1200" b="0" i="0" u="none" strike="noStrike" baseline="0">
                <a:latin typeface="LinLibertineT"/>
              </a:rPr>
              <a:t>value A’’ </a:t>
            </a:r>
            <a:r>
              <a:rPr lang="en-US" sz="1200" b="0" i="0" u="none" strike="noStrike" baseline="0" dirty="0">
                <a:latin typeface="LinLibertineT"/>
              </a:rPr>
              <a:t>upon power failure, so the load instruction can get the correct value from NVM [click]. </a:t>
            </a:r>
          </a:p>
          <a:p>
            <a:pPr algn="l"/>
            <a:endParaRPr lang="en-US" sz="1200" b="0" i="0" u="none" strike="noStrike" baseline="0" dirty="0">
              <a:latin typeface="LinLibertineT"/>
            </a:endParaRPr>
          </a:p>
          <a:p>
            <a:pPr algn="l"/>
            <a:endParaRPr lang="en-US" sz="1200" b="0" i="0" u="none" strike="noStrike" baseline="0" dirty="0">
              <a:latin typeface="LinLibertineT"/>
            </a:endParaRPr>
          </a:p>
        </p:txBody>
      </p:sp>
      <p:sp>
        <p:nvSpPr>
          <p:cNvPr id="4" name="Slide Number Placeholder 3"/>
          <p:cNvSpPr>
            <a:spLocks noGrp="1"/>
          </p:cNvSpPr>
          <p:nvPr>
            <p:ph type="sldNum" sz="quarter" idx="5"/>
          </p:nvPr>
        </p:nvSpPr>
        <p:spPr/>
        <p:txBody>
          <a:bodyPr/>
          <a:lstStyle/>
          <a:p>
            <a:fld id="{6C6CE916-C0D8-4C66-9226-C50B9D0ED4C2}" type="slidenum">
              <a:rPr lang="en-US" smtClean="0"/>
              <a:t>13</a:t>
            </a:fld>
            <a:endParaRPr lang="en-US"/>
          </a:p>
        </p:txBody>
      </p:sp>
    </p:spTree>
    <p:extLst>
      <p:ext uri="{BB962C8B-B14F-4D97-AF65-F5344CB8AC3E}">
        <p14:creationId xmlns:p14="http://schemas.microsoft.com/office/powerpoint/2010/main" val="32349063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a:latin typeface="LinLibertineT"/>
              </a:rPr>
              <a:t>The advantage of rollback recovery is that it does not require securing the energy all the time.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a:latin typeface="LinLibertineT"/>
              </a:rPr>
              <a:t>Instead, it only needs to [click] secure energy right before each checkpoint.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a:latin typeface="LinLibertineT"/>
              </a:rPr>
              <a:t>So in </a:t>
            </a:r>
            <a:r>
              <a:rPr lang="en-US" altLang="zh-CN" sz="1200" b="0" i="0" u="none" strike="noStrike" baseline="0">
                <a:latin typeface="LinLibertineT"/>
              </a:rPr>
              <a:t>poor and </a:t>
            </a:r>
            <a:r>
              <a:rPr lang="en-US" sz="1200" b="0" i="0" u="none" strike="noStrike" baseline="0">
                <a:latin typeface="LinLibertineT"/>
              </a:rPr>
              <a:t>unstable energy environment, rollback recovery can leverage more hard-won energy for program execution.</a:t>
            </a:r>
          </a:p>
          <a:p>
            <a:endParaRPr lang="en-CN" dirty="0"/>
          </a:p>
        </p:txBody>
      </p:sp>
      <p:sp>
        <p:nvSpPr>
          <p:cNvPr id="4" name="Slide Number Placeholder 3"/>
          <p:cNvSpPr>
            <a:spLocks noGrp="1"/>
          </p:cNvSpPr>
          <p:nvPr>
            <p:ph type="sldNum" sz="quarter" idx="5"/>
          </p:nvPr>
        </p:nvSpPr>
        <p:spPr/>
        <p:txBody>
          <a:bodyPr/>
          <a:lstStyle/>
          <a:p>
            <a:fld id="{6C6CE916-C0D8-4C66-9226-C50B9D0ED4C2}" type="slidenum">
              <a:rPr lang="en-US" smtClean="0"/>
              <a:t>14</a:t>
            </a:fld>
            <a:endParaRPr lang="en-US"/>
          </a:p>
        </p:txBody>
      </p:sp>
    </p:spTree>
    <p:extLst>
      <p:ext uri="{BB962C8B-B14F-4D97-AF65-F5344CB8AC3E}">
        <p14:creationId xmlns:p14="http://schemas.microsoft.com/office/powerpoint/2010/main" val="31861866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a:latin typeface="LinLibertineT"/>
              </a:rPr>
              <a:t>However, rollback also has its drawbacks.</a:t>
            </a:r>
          </a:p>
          <a:p>
            <a:pPr algn="l"/>
            <a:r>
              <a:rPr lang="en-US" sz="1800" b="0" i="0" u="none" strike="noStrike" baseline="0">
                <a:latin typeface="LinLibertineT"/>
              </a:rPr>
              <a:t>since rollback recovery schemes make checkpoints without considering energy condition, </a:t>
            </a:r>
          </a:p>
          <a:p>
            <a:pPr algn="l"/>
            <a:r>
              <a:rPr lang="en-US" sz="1800" b="0" i="0" u="none" strike="noStrike" baseline="0">
                <a:latin typeface="LinLibertineT"/>
              </a:rPr>
              <a:t>they can introduce high run-time overhead by making [click] redundant checkpoints when energy condition is good.</a:t>
            </a:r>
          </a:p>
          <a:p>
            <a:pPr algn="l"/>
            <a:endParaRPr lang="en-US" sz="1800" b="0" i="0" u="none" strike="noStrike" baseline="0">
              <a:latin typeface="LinLibertineT"/>
            </a:endParaRPr>
          </a:p>
          <a:p>
            <a:pPr algn="l"/>
            <a:r>
              <a:rPr lang="en-US" sz="1800" b="0" i="0" u="none" strike="noStrike" baseline="0">
                <a:latin typeface="LinLibertineT"/>
              </a:rPr>
              <a:t>In this case, power failure rarely occurs, all these checkpoints become useless, except [click] for the last one to be used for the recovery of some future failure if it occurs.</a:t>
            </a:r>
          </a:p>
          <a:p>
            <a:pPr algn="l"/>
            <a:endParaRPr lang="en-US" sz="1800" b="0" i="0" u="none" strike="noStrike" baseline="0">
              <a:latin typeface="LinLibertineT"/>
            </a:endParaRPr>
          </a:p>
          <a:p>
            <a:pPr algn="l"/>
            <a:endParaRPr lang="en-US" sz="1800" b="0" i="0" u="none" strike="noStrike" baseline="0" dirty="0">
              <a:latin typeface="LinLibertineT"/>
            </a:endParaRPr>
          </a:p>
          <a:p>
            <a:pPr algn="l"/>
            <a:endParaRPr lang="en-US" dirty="0"/>
          </a:p>
        </p:txBody>
      </p:sp>
      <p:sp>
        <p:nvSpPr>
          <p:cNvPr id="4" name="Slide Number Placeholder 3"/>
          <p:cNvSpPr>
            <a:spLocks noGrp="1"/>
          </p:cNvSpPr>
          <p:nvPr>
            <p:ph type="sldNum" sz="quarter" idx="5"/>
          </p:nvPr>
        </p:nvSpPr>
        <p:spPr/>
        <p:txBody>
          <a:bodyPr/>
          <a:lstStyle/>
          <a:p>
            <a:fld id="{6C6CE916-C0D8-4C66-9226-C50B9D0ED4C2}" type="slidenum">
              <a:rPr lang="en-US" smtClean="0"/>
              <a:t>15</a:t>
            </a:fld>
            <a:endParaRPr lang="en-US"/>
          </a:p>
        </p:txBody>
      </p:sp>
    </p:spTree>
    <p:extLst>
      <p:ext uri="{BB962C8B-B14F-4D97-AF65-F5344CB8AC3E}">
        <p14:creationId xmlns:p14="http://schemas.microsoft.com/office/powerpoint/2010/main" val="41899660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In summary, </a:t>
            </a:r>
            <a:r>
              <a:rPr lang="en-US" sz="1200" b="0" i="0" u="none" strike="noStrike" baseline="0">
                <a:latin typeface="LinLibertineT"/>
              </a:rPr>
              <a:t>rollback and roll-forward recovery schemes only work well in their own world.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a:latin typeface="LinLibertineT"/>
              </a:rPr>
              <a:t>Due to the variation [click] of the energy harvesting quality, they will encounter unfriendly cases and suffer performance degradation.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baseline="0">
              <a:latin typeface="LinLibertine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a:latin typeface="LinLibertineT"/>
              </a:rPr>
              <a:t>So</a:t>
            </a:r>
            <a:r>
              <a:rPr lang="en-US" sz="1200" b="0" i="0" u="none" strike="noStrike" baseline="0" dirty="0">
                <a:latin typeface="LinLibertineT"/>
              </a:rPr>
              <a:t>, we need a practical solution to adapt </a:t>
            </a:r>
            <a:r>
              <a:rPr lang="en-US" sz="1200" b="0" i="0" u="none" strike="noStrike" baseline="0">
                <a:latin typeface="LinLibertineT"/>
              </a:rPr>
              <a:t>to different energy conditions</a:t>
            </a:r>
            <a:r>
              <a:rPr lang="en-US" sz="1200" b="0" i="0" u="none" strike="noStrike" baseline="0" dirty="0">
                <a:latin typeface="LinLibertineT"/>
              </a:rPr>
              <a:t>.</a:t>
            </a:r>
            <a:endParaRPr lang="en-US" dirty="0"/>
          </a:p>
          <a:p>
            <a:endParaRPr lang="en-CN" dirty="0"/>
          </a:p>
        </p:txBody>
      </p:sp>
      <p:sp>
        <p:nvSpPr>
          <p:cNvPr id="4" name="Slide Number Placeholder 3"/>
          <p:cNvSpPr>
            <a:spLocks noGrp="1"/>
          </p:cNvSpPr>
          <p:nvPr>
            <p:ph type="sldNum" sz="quarter" idx="5"/>
          </p:nvPr>
        </p:nvSpPr>
        <p:spPr/>
        <p:txBody>
          <a:bodyPr/>
          <a:lstStyle/>
          <a:p>
            <a:fld id="{6C6CE916-C0D8-4C66-9226-C50B9D0ED4C2}" type="slidenum">
              <a:rPr lang="en-US" smtClean="0"/>
              <a:t>16</a:t>
            </a:fld>
            <a:endParaRPr lang="en-US"/>
          </a:p>
        </p:txBody>
      </p:sp>
    </p:spTree>
    <p:extLst>
      <p:ext uri="{BB962C8B-B14F-4D97-AF65-F5344CB8AC3E}">
        <p14:creationId xmlns:p14="http://schemas.microsoft.com/office/powerpoint/2010/main" val="19732569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a:latin typeface="LinLibertineT"/>
              </a:rPr>
              <a:t>With NVP and TCCP, RollSwitch can easily make switches </a:t>
            </a:r>
            <a:r>
              <a:rPr lang="en-US" sz="1800" b="0" i="0" u="none" strike="noStrike" baseline="0" dirty="0">
                <a:latin typeface="LinLibertineT"/>
              </a:rPr>
              <a:t>between rollback and roll-forward recovery modes, based on the underlying energy harvesting condition. </a:t>
            </a:r>
          </a:p>
          <a:p>
            <a:pPr algn="l"/>
            <a:endParaRPr lang="en-US" sz="1800" b="0" i="0" u="none" strike="noStrike" baseline="0" dirty="0">
              <a:latin typeface="LinLibertineT"/>
            </a:endParaRPr>
          </a:p>
          <a:p>
            <a:pPr algn="l"/>
            <a:r>
              <a:rPr lang="en-US" dirty="0"/>
              <a:t>[click] When energy condition is poor, it </a:t>
            </a:r>
            <a:r>
              <a:rPr lang="en-US"/>
              <a:t>will use rollback </a:t>
            </a:r>
            <a:r>
              <a:rPr lang="en-US" dirty="0"/>
              <a:t>mode. </a:t>
            </a:r>
          </a:p>
          <a:p>
            <a:pPr algn="l"/>
            <a:r>
              <a:rPr lang="en-US" dirty="0"/>
              <a:t>Otherwise, it will switch to </a:t>
            </a:r>
            <a:r>
              <a:rPr lang="en-US" dirty="0" err="1"/>
              <a:t>rollforward</a:t>
            </a:r>
            <a:r>
              <a:rPr lang="en-US" dirty="0"/>
              <a:t> mode. </a:t>
            </a:r>
          </a:p>
          <a:p>
            <a:pPr algn="l"/>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achieve this [click], we divide the program execution into a series of time </a:t>
            </a:r>
            <a:r>
              <a:rPr lang="en-US" dirty="0" err="1"/>
              <a:t>quantums</a:t>
            </a:r>
            <a:r>
              <a:rPr lang="en-US" dirty="0"/>
              <a:t>. </a:t>
            </a:r>
            <a:r>
              <a:rPr lang="en-US" sz="1200" b="0" i="0" u="none" strike="noStrike" baseline="0" dirty="0">
                <a:latin typeface="LinLibertineT"/>
              </a:rPr>
              <a:t>At the end</a:t>
            </a:r>
            <a:r>
              <a:rPr lang="en-US" sz="1200" b="0" i="0" u="none" strike="noStrike" dirty="0">
                <a:latin typeface="LinLibertineT"/>
              </a:rPr>
              <a:t> of </a:t>
            </a:r>
            <a:r>
              <a:rPr lang="en-US" sz="1200" b="0" i="0" u="none" strike="noStrike" baseline="0" dirty="0">
                <a:latin typeface="LinLibertineT"/>
              </a:rPr>
              <a:t>each time quantum, it decides which recovery modes to use in the next time quantum. </a:t>
            </a:r>
          </a:p>
          <a:p>
            <a:pPr algn="l"/>
            <a:endParaRPr lang="en-US" dirty="0"/>
          </a:p>
          <a:p>
            <a:pPr algn="l"/>
            <a:endParaRPr lang="en-US" dirty="0"/>
          </a:p>
          <a:p>
            <a:pPr algn="l"/>
            <a:r>
              <a:rPr lang="en-US"/>
              <a:t>To allow the seamless switching, it is important to select suitable recovery mode candicates.</a:t>
            </a:r>
            <a:endParaRPr lang="en-US" dirty="0"/>
          </a:p>
        </p:txBody>
      </p:sp>
      <p:sp>
        <p:nvSpPr>
          <p:cNvPr id="4" name="Slide Number Placeholder 3"/>
          <p:cNvSpPr>
            <a:spLocks noGrp="1"/>
          </p:cNvSpPr>
          <p:nvPr>
            <p:ph type="sldNum" sz="quarter" idx="5"/>
          </p:nvPr>
        </p:nvSpPr>
        <p:spPr/>
        <p:txBody>
          <a:bodyPr/>
          <a:lstStyle/>
          <a:p>
            <a:fld id="{6C6CE916-C0D8-4C66-9226-C50B9D0ED4C2}" type="slidenum">
              <a:rPr lang="en-US" smtClean="0"/>
              <a:t>17</a:t>
            </a:fld>
            <a:endParaRPr lang="en-US"/>
          </a:p>
        </p:txBody>
      </p:sp>
    </p:spTree>
    <p:extLst>
      <p:ext uri="{BB962C8B-B14F-4D97-AF65-F5344CB8AC3E}">
        <p14:creationId xmlns:p14="http://schemas.microsoft.com/office/powerpoint/2010/main" val="26228423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In the implementation, we pick [click] NVP </a:t>
            </a:r>
            <a:r>
              <a:rPr lang="en-US" dirty="0"/>
              <a:t>and TCCP for roll-forward and rollback </a:t>
            </a:r>
            <a:r>
              <a:rPr lang="en-US"/>
              <a:t>recovery modes, </a:t>
            </a:r>
            <a:r>
              <a:rPr lang="en-US" dirty="0"/>
              <a:t>respectively.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seamless mode transition in between, we allow the SB to be used by NVP, i.e</a:t>
            </a:r>
            <a:r>
              <a:rPr lang="en-US"/>
              <a:t>., [click] its </a:t>
            </a:r>
            <a:r>
              <a:rPr lang="en-US" dirty="0"/>
              <a:t>JIT checkpoint persists both the </a:t>
            </a:r>
            <a:r>
              <a:rPr lang="en-US"/>
              <a:t>REG and SB,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t>And [click] </a:t>
            </a:r>
            <a:r>
              <a:rPr lang="en-US" dirty="0"/>
              <a:t>lets the two recovery modes share the same checkpoint storage, i.e., NVFFs and NVSB.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Thus, no matter which recovery mode encounters </a:t>
            </a:r>
            <a:r>
              <a:rPr lang="en-US"/>
              <a:t>power failure [click], </a:t>
            </a:r>
            <a:r>
              <a:rPr lang="en-US" dirty="0" err="1"/>
              <a:t>RollSwitch</a:t>
            </a:r>
            <a:r>
              <a:rPr lang="en-US" dirty="0"/>
              <a:t> takes the same recovery process</a:t>
            </a:r>
            <a:r>
              <a:rPr lang="en-US"/>
              <a:t>, which is </a:t>
            </a:r>
            <a:r>
              <a:rPr lang="en-US" dirty="0"/>
              <a:t>the restoration of both REG </a:t>
            </a:r>
            <a:r>
              <a:rPr lang="en-US"/>
              <a:t>and SB from the most recent checkpoint.</a:t>
            </a:r>
            <a:endParaRPr lang="en-US" dirty="0"/>
          </a:p>
          <a:p>
            <a:endParaRPr lang="en-US" dirty="0"/>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After deciding the recovery mode candidates, it looks like rollswtich can easily handle different energy conditions and switch between different recovery modes.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But unfortunately, there are two challenges that need to be considered before making it practical.  </a:t>
            </a:r>
          </a:p>
          <a:p>
            <a:endParaRPr lang="en-US" dirty="0"/>
          </a:p>
        </p:txBody>
      </p:sp>
      <p:sp>
        <p:nvSpPr>
          <p:cNvPr id="4" name="Slide Number Placeholder 3"/>
          <p:cNvSpPr>
            <a:spLocks noGrp="1"/>
          </p:cNvSpPr>
          <p:nvPr>
            <p:ph type="sldNum" sz="quarter" idx="5"/>
          </p:nvPr>
        </p:nvSpPr>
        <p:spPr/>
        <p:txBody>
          <a:bodyPr/>
          <a:lstStyle/>
          <a:p>
            <a:fld id="{6C6CE916-C0D8-4C66-9226-C50B9D0ED4C2}" type="slidenum">
              <a:rPr lang="en-US" smtClean="0"/>
              <a:t>18</a:t>
            </a:fld>
            <a:endParaRPr lang="en-US"/>
          </a:p>
        </p:txBody>
      </p:sp>
    </p:spTree>
    <p:extLst>
      <p:ext uri="{BB962C8B-B14F-4D97-AF65-F5344CB8AC3E}">
        <p14:creationId xmlns:p14="http://schemas.microsoft.com/office/powerpoint/2010/main" val="23180516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a:t>
            </a:r>
            <a:r>
              <a:rPr lang="en-US" dirty="0"/>
              <a:t>first challenge [click] is how can we know the energy conditions?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the second one [click] is how to ensure crash consistency during the recovery mode switching. </a:t>
            </a:r>
          </a:p>
          <a:p>
            <a:endParaRPr lang="en-US" dirty="0"/>
          </a:p>
          <a:p>
            <a:endParaRPr lang="en-US" dirty="0"/>
          </a:p>
          <a:p>
            <a:r>
              <a:rPr lang="en-US" dirty="0"/>
              <a:t>For the first challenge, it is very hard to predict energy conditions directly since they are fluctuating all the time. </a:t>
            </a:r>
          </a:p>
          <a:p>
            <a:r>
              <a:rPr lang="en-US" dirty="0"/>
              <a:t>So we need some help to make this prediction easier. </a:t>
            </a:r>
          </a:p>
        </p:txBody>
      </p:sp>
      <p:sp>
        <p:nvSpPr>
          <p:cNvPr id="4" name="Slide Number Placeholder 3"/>
          <p:cNvSpPr>
            <a:spLocks noGrp="1"/>
          </p:cNvSpPr>
          <p:nvPr>
            <p:ph type="sldNum" sz="quarter" idx="5"/>
          </p:nvPr>
        </p:nvSpPr>
        <p:spPr/>
        <p:txBody>
          <a:bodyPr/>
          <a:lstStyle/>
          <a:p>
            <a:fld id="{6C6CE916-C0D8-4C66-9226-C50B9D0ED4C2}" type="slidenum">
              <a:rPr lang="en-US" smtClean="0"/>
              <a:t>19</a:t>
            </a:fld>
            <a:endParaRPr lang="en-US"/>
          </a:p>
        </p:txBody>
      </p:sp>
    </p:spTree>
    <p:extLst>
      <p:ext uri="{BB962C8B-B14F-4D97-AF65-F5344CB8AC3E}">
        <p14:creationId xmlns:p14="http://schemas.microsoft.com/office/powerpoint/2010/main" val="4293593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u="none" strike="noStrike" kern="1200" dirty="0">
                <a:solidFill>
                  <a:schemeClr val="tx1"/>
                </a:solidFill>
                <a:effectLst/>
                <a:latin typeface="+mn-lt"/>
                <a:ea typeface="+mn-ea"/>
                <a:cs typeface="+mn-cs"/>
              </a:rPr>
              <a:t>Energy harvesting system is quite popular since it does not require any batteries. Instead, they</a:t>
            </a:r>
            <a:r>
              <a:rPr lang="en-US" sz="1200" b="0" i="0" u="none" strike="noStrike" kern="1200" dirty="0">
                <a:solidFill>
                  <a:schemeClr val="tx1"/>
                </a:solidFill>
                <a:effectLst/>
                <a:latin typeface="+mn-lt"/>
                <a:ea typeface="+mn-ea"/>
                <a:cs typeface="+mn-cs"/>
              </a:rPr>
              <a:t> collect energy from ambient sources</a:t>
            </a:r>
            <a:r>
              <a:rPr lang="en-US" sz="1200" b="0" i="0" kern="1200" baseline="0" dirty="0">
                <a:solidFill>
                  <a:schemeClr val="tx1"/>
                </a:solidFill>
                <a:effectLst/>
                <a:latin typeface="+mn-lt"/>
                <a:ea typeface="+mn-ea"/>
                <a:cs typeface="+mn-cs"/>
              </a:rPr>
              <a:t>, such as WIFI, radio frequency, and solar. </a:t>
            </a:r>
          </a:p>
        </p:txBody>
      </p:sp>
      <p:sp>
        <p:nvSpPr>
          <p:cNvPr id="4" name="Slide Number Placeholder 3"/>
          <p:cNvSpPr>
            <a:spLocks noGrp="1"/>
          </p:cNvSpPr>
          <p:nvPr>
            <p:ph type="sldNum" sz="quarter" idx="10"/>
          </p:nvPr>
        </p:nvSpPr>
        <p:spPr/>
        <p:txBody>
          <a:bodyPr/>
          <a:lstStyle/>
          <a:p>
            <a:fld id="{CC2647B7-5BF1-4651-AE87-9036F07C116C}" type="slidenum">
              <a:rPr lang="zh-CN" altLang="en-US" smtClean="0"/>
              <a:pPr/>
              <a:t>2</a:t>
            </a:fld>
            <a:endParaRPr lang="zh-CN" altLang="en-US"/>
          </a:p>
        </p:txBody>
      </p:sp>
    </p:spTree>
    <p:extLst>
      <p:ext uri="{BB962C8B-B14F-4D97-AF65-F5344CB8AC3E}">
        <p14:creationId xmlns:p14="http://schemas.microsoft.com/office/powerpoint/2010/main" val="21773538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a:p>
            <a:pPr algn="l"/>
            <a:r>
              <a:rPr lang="en-US" altLang="zh-CN" sz="1200" b="0" i="0" u="none" strike="noStrike" baseline="0" dirty="0">
                <a:latin typeface="LinLibertineT"/>
              </a:rPr>
              <a:t>Recall that</a:t>
            </a:r>
            <a:r>
              <a:rPr lang="zh-CN" altLang="en-US" sz="1200" b="0" i="0" u="none" strike="noStrike" baseline="0" dirty="0">
                <a:latin typeface="LinLibertineT"/>
              </a:rPr>
              <a:t> </a:t>
            </a:r>
            <a:r>
              <a:rPr lang="en-US" sz="1200" b="0" i="0" u="none" strike="noStrike" baseline="0" dirty="0">
                <a:latin typeface="LinLibertineT"/>
              </a:rPr>
              <a:t>the system uses its capacitor to buffer harvested energy and power the execution, this implies that the capacitor voltage provides a real-time feedback on the current state of the energy condition.</a:t>
            </a:r>
          </a:p>
          <a:p>
            <a:pPr algn="l"/>
            <a:endParaRPr lang="en-US" dirty="0"/>
          </a:p>
          <a:p>
            <a:pPr algn="l"/>
            <a:r>
              <a:rPr lang="en-US" dirty="0"/>
              <a:t>[click] </a:t>
            </a:r>
            <a:r>
              <a:rPr lang="en-US" sz="1800" b="0" i="0" u="none" strike="noStrike" baseline="0" dirty="0">
                <a:latin typeface="LinLibertineT"/>
              </a:rPr>
              <a:t>So we can use the capacitor voltage level as a proxy for energy condition and then make suitable recovery mode selection. This way, it becomes easier to predict energy conditions. </a:t>
            </a:r>
          </a:p>
          <a:p>
            <a:pPr algn="l"/>
            <a:endParaRPr lang="en-US" sz="1800" b="0" i="0" u="none" strike="noStrike" baseline="0" dirty="0">
              <a:latin typeface="LinLibertineT"/>
            </a:endParaRPr>
          </a:p>
          <a:p>
            <a:pPr algn="l"/>
            <a:r>
              <a:rPr lang="en-US" sz="1800" b="0" i="0" u="none" strike="noStrike" baseline="0" dirty="0">
                <a:latin typeface="LinLibertineT"/>
              </a:rPr>
              <a:t>[click] To achieve this,  we introduce a new voltage threshold and a 2-bit saturation counter as shown in the figure. </a:t>
            </a:r>
          </a:p>
          <a:p>
            <a:pPr algn="l"/>
            <a:r>
              <a:rPr lang="en-US" sz="1800" b="0" i="0" u="none" strike="noStrike" baseline="0" dirty="0">
                <a:latin typeface="LinLibertineT"/>
              </a:rPr>
              <a:t>Let me show how this predictor works.</a:t>
            </a:r>
          </a:p>
          <a:p>
            <a:pPr algn="l"/>
            <a:r>
              <a:rPr lang="en-US" sz="1800" b="0" i="0" u="none" strike="noStrike" baseline="0" dirty="0">
                <a:latin typeface="LinLibertineT"/>
              </a:rPr>
              <a:t>Then capacitor </a:t>
            </a:r>
            <a:r>
              <a:rPr lang="en-US" sz="1800" b="0" i="0" u="none" strike="noStrike" baseline="0" dirty="0" err="1">
                <a:latin typeface="LinLibertineT"/>
              </a:rPr>
              <a:t>votlage</a:t>
            </a:r>
            <a:r>
              <a:rPr lang="en-US" sz="1800" b="0" i="0" u="none" strike="noStrike" baseline="0" dirty="0">
                <a:latin typeface="LinLibertineT"/>
              </a:rPr>
              <a:t> is higher than threshold [click], we predict the energy condition is good and increment counter by one; Otherwise [click], we predict poor energy condition and decrease counter by one. Then we can use the counter value to determine the recovery mode.</a:t>
            </a:r>
          </a:p>
          <a:p>
            <a:pPr algn="l"/>
            <a:endParaRPr lang="en-US" sz="1800" b="0" i="0" u="none" strike="noStrike" baseline="0" dirty="0">
              <a:latin typeface="LinLibertine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baseline="0" dirty="0">
                <a:latin typeface="LinLibertineT"/>
              </a:rPr>
              <a:t>[click],  If MSB is 1, we use roll-forward. If it is 0, we use rollback. </a:t>
            </a:r>
          </a:p>
          <a:p>
            <a:pPr algn="l"/>
            <a:endParaRPr lang="en-US" sz="1800" b="0" i="0" u="none" strike="noStrike" baseline="0" dirty="0">
              <a:latin typeface="LinLibertineT"/>
            </a:endParaRPr>
          </a:p>
          <a:p>
            <a:pPr algn="l"/>
            <a:r>
              <a:rPr lang="en-US" dirty="0"/>
              <a:t>Now, we solve the first challenge</a:t>
            </a:r>
          </a:p>
          <a:p>
            <a:pPr algn="l"/>
            <a:endParaRPr lang="en-US" dirty="0"/>
          </a:p>
          <a:p>
            <a:pPr algn="l"/>
            <a:endParaRPr lang="en-US" dirty="0"/>
          </a:p>
          <a:p>
            <a:pPr algn="l"/>
            <a:endParaRPr lang="en-US" dirty="0"/>
          </a:p>
          <a:p>
            <a:pPr algn="l"/>
            <a:endParaRPr lang="en-US" dirty="0"/>
          </a:p>
          <a:p>
            <a:pPr algn="l"/>
            <a:endParaRPr lang="en-CN" dirty="0"/>
          </a:p>
        </p:txBody>
      </p:sp>
      <p:sp>
        <p:nvSpPr>
          <p:cNvPr id="4" name="Slide Number Placeholder 3"/>
          <p:cNvSpPr>
            <a:spLocks noGrp="1"/>
          </p:cNvSpPr>
          <p:nvPr>
            <p:ph type="sldNum" sz="quarter" idx="5"/>
          </p:nvPr>
        </p:nvSpPr>
        <p:spPr/>
        <p:txBody>
          <a:bodyPr/>
          <a:lstStyle/>
          <a:p>
            <a:fld id="{6C6CE916-C0D8-4C66-9226-C50B9D0ED4C2}" type="slidenum">
              <a:rPr lang="en-US" smtClean="0"/>
              <a:t>20</a:t>
            </a:fld>
            <a:endParaRPr lang="en-US"/>
          </a:p>
        </p:txBody>
      </p:sp>
    </p:spTree>
    <p:extLst>
      <p:ext uri="{BB962C8B-B14F-4D97-AF65-F5344CB8AC3E}">
        <p14:creationId xmlns:p14="http://schemas.microsoft.com/office/powerpoint/2010/main" val="15580980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A7E8E8-CF94-0D97-301D-192D978D86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8CF94F6-6F0D-41BC-54CD-2D9421DA5DC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7F11CE3-ED22-A3EF-053C-58544D34D509}"/>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second challenge is whether there is crash </a:t>
            </a:r>
            <a:r>
              <a:rPr lang="en-US" dirty="0" err="1"/>
              <a:t>consisntency</a:t>
            </a:r>
            <a:r>
              <a:rPr lang="en-US" dirty="0"/>
              <a:t> issue during recovery mode switch.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happens if a power failure occurs right after switch?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make the discussion clear, we categorize this challenge into two cases. </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845DA023-4C43-9A06-9877-E36B9ABFD74A}"/>
              </a:ext>
            </a:extLst>
          </p:cNvPr>
          <p:cNvSpPr>
            <a:spLocks noGrp="1"/>
          </p:cNvSpPr>
          <p:nvPr>
            <p:ph type="sldNum" sz="quarter" idx="5"/>
          </p:nvPr>
        </p:nvSpPr>
        <p:spPr/>
        <p:txBody>
          <a:bodyPr/>
          <a:lstStyle/>
          <a:p>
            <a:fld id="{6C6CE916-C0D8-4C66-9226-C50B9D0ED4C2}" type="slidenum">
              <a:rPr lang="en-US" smtClean="0"/>
              <a:t>21</a:t>
            </a:fld>
            <a:endParaRPr lang="en-US"/>
          </a:p>
        </p:txBody>
      </p:sp>
    </p:spTree>
    <p:extLst>
      <p:ext uri="{BB962C8B-B14F-4D97-AF65-F5344CB8AC3E}">
        <p14:creationId xmlns:p14="http://schemas.microsoft.com/office/powerpoint/2010/main" val="35100617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ltLang="zh-CN" dirty="0"/>
              <a:t>First case is switching from rollback to roll-forward mode. </a:t>
            </a:r>
          </a:p>
          <a:p>
            <a:pPr algn="l"/>
            <a:r>
              <a:rPr lang="en-US" sz="1800" b="0" i="0" u="none" strike="noStrike" baseline="0" dirty="0">
                <a:latin typeface="LinLibertineT"/>
              </a:rPr>
              <a:t>Initially, we have a checkpoint in the rollback mode [click], and sometime later switch to </a:t>
            </a:r>
            <a:r>
              <a:rPr lang="en-US" sz="1800" b="0" i="0" u="none" strike="noStrike" baseline="0" dirty="0" err="1">
                <a:latin typeface="LinLibertineT"/>
              </a:rPr>
              <a:t>rollforward</a:t>
            </a:r>
            <a:r>
              <a:rPr lang="en-US" sz="1800" b="0" i="0" u="none" strike="noStrike" baseline="0" dirty="0">
                <a:latin typeface="LinLibertineT"/>
              </a:rPr>
              <a:t> mode [click]. </a:t>
            </a:r>
          </a:p>
          <a:p>
            <a:pPr algn="l"/>
            <a:r>
              <a:rPr lang="en-US" sz="1800" b="0" i="0" u="none" strike="noStrike" baseline="0" dirty="0">
                <a:latin typeface="LinLibertineT"/>
              </a:rPr>
              <a:t>In the roll-forward mode,  JIT checkpointing [click] can handle power failure as usual. </a:t>
            </a:r>
          </a:p>
          <a:p>
            <a:r>
              <a:rPr lang="en-US" altLang="zh-CN" sz="1800" b="0" i="0" u="none" strike="noStrike" baseline="0" dirty="0">
                <a:latin typeface="LinLibertineT"/>
              </a:rPr>
              <a:t>So in the wake of power failures, it can always [click] guarantee crash consistency!</a:t>
            </a:r>
          </a:p>
          <a:p>
            <a:endParaRPr lang="en-US" altLang="zh-CN" sz="1800" b="0" i="0" u="none" strike="noStrike" baseline="0" dirty="0">
              <a:latin typeface="LinLibertineT"/>
            </a:endParaRPr>
          </a:p>
        </p:txBody>
      </p:sp>
      <p:sp>
        <p:nvSpPr>
          <p:cNvPr id="4" name="Slide Number Placeholder 3"/>
          <p:cNvSpPr>
            <a:spLocks noGrp="1"/>
          </p:cNvSpPr>
          <p:nvPr>
            <p:ph type="sldNum" sz="quarter" idx="5"/>
          </p:nvPr>
        </p:nvSpPr>
        <p:spPr/>
        <p:txBody>
          <a:bodyPr/>
          <a:lstStyle/>
          <a:p>
            <a:fld id="{6C6CE916-C0D8-4C66-9226-C50B9D0ED4C2}" type="slidenum">
              <a:rPr lang="en-US" smtClean="0"/>
              <a:t>22</a:t>
            </a:fld>
            <a:endParaRPr lang="en-US"/>
          </a:p>
        </p:txBody>
      </p:sp>
    </p:spTree>
    <p:extLst>
      <p:ext uri="{BB962C8B-B14F-4D97-AF65-F5344CB8AC3E}">
        <p14:creationId xmlns:p14="http://schemas.microsoft.com/office/powerpoint/2010/main" val="10118792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056C53-1177-8CD1-71DF-0724A7DC65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0F612C-E20E-688E-F913-621E9136B8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527B41-434A-005B-440F-D7C951AD3C80}"/>
              </a:ext>
            </a:extLst>
          </p:cNvPr>
          <p:cNvSpPr>
            <a:spLocks noGrp="1"/>
          </p:cNvSpPr>
          <p:nvPr>
            <p:ph type="body" idx="1"/>
          </p:nvPr>
        </p:nvSpPr>
        <p:spPr/>
        <p:txBody>
          <a:bodyPr/>
          <a:lstStyle/>
          <a:p>
            <a:r>
              <a:rPr lang="en-US" altLang="zh-CN" dirty="0"/>
              <a:t>The second case is switching from roll-forward to rollback mode</a:t>
            </a:r>
            <a:r>
              <a:rPr lang="en-US" altLang="zh-CN"/>
              <a:t>. </a:t>
            </a:r>
          </a:p>
          <a:p>
            <a:r>
              <a:rPr lang="en-US" sz="1800" b="0" i="0" u="none" strike="noStrike" baseline="0">
                <a:latin typeface="LinLibertineT"/>
              </a:rPr>
              <a:t>Initially, </a:t>
            </a:r>
            <a:r>
              <a:rPr lang="en-US" sz="1800" b="0" i="0" u="none" strike="noStrike" baseline="0" dirty="0">
                <a:latin typeface="LinLibertineT"/>
              </a:rPr>
              <a:t>we have a JIT checkpoint [</a:t>
            </a:r>
            <a:r>
              <a:rPr lang="en-US" sz="1800" b="0" i="0" u="none" strike="noStrike" baseline="0">
                <a:latin typeface="LinLibertineT"/>
              </a:rPr>
              <a:t>click] made in the rollforward mode, </a:t>
            </a:r>
            <a:r>
              <a:rPr lang="en-US" sz="1800" b="0" i="0" u="none" strike="noStrike" baseline="0" dirty="0">
                <a:latin typeface="LinLibertineT"/>
              </a:rPr>
              <a:t>then we switch to rollback mode [click</a:t>
            </a:r>
            <a:r>
              <a:rPr lang="en-US" sz="1800" b="0" i="0" u="none" strike="noStrike" baseline="0">
                <a:latin typeface="LinLibertineT"/>
              </a:rPr>
              <a:t>].  </a:t>
            </a:r>
          </a:p>
          <a:p>
            <a:r>
              <a:rPr lang="en-US" sz="1800" b="0" i="0" u="none" strike="noStrike" baseline="0">
                <a:latin typeface="LinLibertineT"/>
              </a:rPr>
              <a:t>Before we make any checkpoints in the rollback mode, a </a:t>
            </a:r>
            <a:r>
              <a:rPr lang="en-US" sz="1800" b="0" i="0" u="none" strike="noStrike" baseline="0" dirty="0">
                <a:latin typeface="LinLibertineT"/>
              </a:rPr>
              <a:t>power failure occurs [</a:t>
            </a:r>
            <a:r>
              <a:rPr lang="en-US" sz="1800" b="0" i="0" u="none" strike="noStrike" baseline="0">
                <a:latin typeface="LinLibertineT"/>
              </a:rPr>
              <a:t>click]. In the wake of this failure, </a:t>
            </a:r>
            <a:r>
              <a:rPr lang="en-US" sz="1800" b="0" i="0" u="none" strike="noStrike" baseline="0" dirty="0">
                <a:latin typeface="LinLibertineT"/>
              </a:rPr>
              <a:t>[click] it will </a:t>
            </a:r>
            <a:r>
              <a:rPr lang="en-US" sz="1800" b="0" i="0" u="none" strike="noStrike" baseline="0">
                <a:latin typeface="LinLibertineT"/>
              </a:rPr>
              <a:t>be restored </a:t>
            </a:r>
            <a:r>
              <a:rPr lang="en-US" sz="1800" b="0" i="0" u="none" strike="noStrike" baseline="0" dirty="0">
                <a:latin typeface="LinLibertineT"/>
              </a:rPr>
              <a:t>to previous JIT checkpoint and </a:t>
            </a:r>
            <a:r>
              <a:rPr lang="en-US" sz="1800" b="0" i="0" u="none" strike="noStrike" baseline="0">
                <a:latin typeface="LinLibertineT"/>
              </a:rPr>
              <a:t>then restarted from there [click]. </a:t>
            </a:r>
            <a:endParaRPr lang="en-US" sz="1800" b="0" i="0" u="none" strike="noStrike" baseline="0" dirty="0">
              <a:latin typeface="LinLibertine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baseline="0" dirty="0">
                <a:latin typeface="LinLibertineT"/>
              </a:rPr>
              <a:t>This might have some potential issues that are caused </a:t>
            </a:r>
            <a:r>
              <a:rPr lang="en-US" sz="1800" b="0" i="0" u="none" strike="noStrike" baseline="0">
                <a:latin typeface="LinLibertineT"/>
              </a:rPr>
              <a:t>by WAR dependence. </a:t>
            </a:r>
            <a:endParaRPr lang="en-US" sz="1800" b="0" i="0" u="none" strike="noStrike" baseline="0" dirty="0">
              <a:latin typeface="LinLibertineT"/>
            </a:endParaRPr>
          </a:p>
          <a:p>
            <a:endParaRPr lang="en-US" altLang="zh-CN" dirty="0"/>
          </a:p>
          <a:p>
            <a:r>
              <a:rPr lang="en-US" altLang="zh-CN" dirty="0"/>
              <a:t>Let’s take a look at an example.</a:t>
            </a:r>
          </a:p>
          <a:p>
            <a:endParaRPr lang="en-US" altLang="zh-CN" dirty="0"/>
          </a:p>
        </p:txBody>
      </p:sp>
      <p:sp>
        <p:nvSpPr>
          <p:cNvPr id="4" name="Slide Number Placeholder 3">
            <a:extLst>
              <a:ext uri="{FF2B5EF4-FFF2-40B4-BE49-F238E27FC236}">
                <a16:creationId xmlns:a16="http://schemas.microsoft.com/office/drawing/2014/main" id="{7182725C-547D-47D4-63FA-0AB3AF6D32C6}"/>
              </a:ext>
            </a:extLst>
          </p:cNvPr>
          <p:cNvSpPr>
            <a:spLocks noGrp="1"/>
          </p:cNvSpPr>
          <p:nvPr>
            <p:ph type="sldNum" sz="quarter" idx="5"/>
          </p:nvPr>
        </p:nvSpPr>
        <p:spPr/>
        <p:txBody>
          <a:bodyPr/>
          <a:lstStyle/>
          <a:p>
            <a:fld id="{6C6CE916-C0D8-4C66-9226-C50B9D0ED4C2}" type="slidenum">
              <a:rPr lang="en-US" smtClean="0"/>
              <a:t>23</a:t>
            </a:fld>
            <a:endParaRPr lang="en-US"/>
          </a:p>
        </p:txBody>
      </p:sp>
    </p:spTree>
    <p:extLst>
      <p:ext uri="{BB962C8B-B14F-4D97-AF65-F5344CB8AC3E}">
        <p14:creationId xmlns:p14="http://schemas.microsoft.com/office/powerpoint/2010/main" val="25641027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Initially, program is running in the roll-forward mode, [click] writing stores to SB and </a:t>
            </a:r>
            <a:r>
              <a:rPr lang="en-US" altLang="zh-CN" err="1"/>
              <a:t>achronously</a:t>
            </a:r>
            <a:r>
              <a:rPr lang="en-US" altLang="zh-CN"/>
              <a:t> persisting them to NVM. </a:t>
            </a:r>
            <a:r>
              <a:rPr lang="en-US" altLang="zh-CN" dirty="0"/>
              <a:t>After store [B] instruction, it </a:t>
            </a:r>
            <a:r>
              <a:rPr lang="en-US" altLang="zh-CN"/>
              <a:t>switches to execute in the </a:t>
            </a:r>
            <a:r>
              <a:rPr lang="en-US" altLang="zh-CN" dirty="0"/>
              <a:t>rollback mode [click] </a:t>
            </a:r>
            <a:r>
              <a:rPr lang="en-US" altLang="zh-CN"/>
              <a:t>and then encounters a [click] power failure. </a:t>
            </a:r>
            <a:endParaRPr lang="en-US" altLang="zh-CN" dirty="0"/>
          </a:p>
          <a:p>
            <a:endParaRPr lang="en-US" altLang="zh-CN"/>
          </a:p>
          <a:p>
            <a:r>
              <a:rPr lang="en-US" altLang="zh-CN"/>
              <a:t>In this example, we only have one checkpoint as recovery point. </a:t>
            </a:r>
            <a:endParaRPr lang="en-US" altLang="zh-CN" dirty="0"/>
          </a:p>
          <a:p>
            <a:r>
              <a:rPr lang="en-US" altLang="zh-CN"/>
              <a:t>So when power come back [</a:t>
            </a:r>
            <a:r>
              <a:rPr lang="en-US" altLang="zh-CN" dirty="0"/>
              <a:t>click], program </a:t>
            </a:r>
            <a:r>
              <a:rPr lang="en-US" altLang="zh-CN"/>
              <a:t>will re-execute from checkpoint0.</a:t>
            </a:r>
          </a:p>
          <a:p>
            <a:r>
              <a:rPr lang="en-US" altLang="zh-CN"/>
              <a:t>The problem is that during the re-execution, this load instruction read the modified value </a:t>
            </a:r>
            <a:r>
              <a:rPr lang="en-US" altLang="zh-CN" dirty="0"/>
              <a:t>A [click] </a:t>
            </a:r>
            <a:r>
              <a:rPr lang="en-US" altLang="zh-CN"/>
              <a:t>from NVM. This value </a:t>
            </a:r>
            <a:r>
              <a:rPr lang="en-US" altLang="zh-CN" dirty="0"/>
              <a:t>has </a:t>
            </a:r>
            <a:r>
              <a:rPr lang="en-US" altLang="zh-CN"/>
              <a:t>been changed </a:t>
            </a:r>
            <a:r>
              <a:rPr lang="en-US" altLang="zh-CN" dirty="0"/>
              <a:t>by the </a:t>
            </a:r>
            <a:r>
              <a:rPr lang="en-US" altLang="zh-CN"/>
              <a:t>subsequent store </a:t>
            </a:r>
            <a:r>
              <a:rPr lang="en-US" altLang="zh-CN" dirty="0"/>
              <a:t>before power failure, so it will make </a:t>
            </a:r>
            <a:r>
              <a:rPr lang="en-US" altLang="zh-CN"/>
              <a:t>re-execution to </a:t>
            </a:r>
            <a:r>
              <a:rPr lang="en-US" altLang="zh-CN" dirty="0"/>
              <a:t>be wrong. </a:t>
            </a:r>
          </a:p>
          <a:p>
            <a:endParaRPr lang="en-US" altLang="zh-CN" dirty="0"/>
          </a:p>
          <a:p>
            <a:endParaRPr lang="en-US" altLang="zh-CN" dirty="0"/>
          </a:p>
        </p:txBody>
      </p:sp>
      <p:sp>
        <p:nvSpPr>
          <p:cNvPr id="4" name="Slide Number Placeholder 3"/>
          <p:cNvSpPr>
            <a:spLocks noGrp="1"/>
          </p:cNvSpPr>
          <p:nvPr>
            <p:ph type="sldNum" sz="quarter" idx="5"/>
          </p:nvPr>
        </p:nvSpPr>
        <p:spPr/>
        <p:txBody>
          <a:bodyPr/>
          <a:lstStyle/>
          <a:p>
            <a:fld id="{6C6CE916-C0D8-4C66-9226-C50B9D0ED4C2}" type="slidenum">
              <a:rPr lang="en-US" smtClean="0"/>
              <a:t>24</a:t>
            </a:fld>
            <a:endParaRPr lang="en-US"/>
          </a:p>
        </p:txBody>
      </p:sp>
    </p:spTree>
    <p:extLst>
      <p:ext uri="{BB962C8B-B14F-4D97-AF65-F5344CB8AC3E}">
        <p14:creationId xmlns:p14="http://schemas.microsoft.com/office/powerpoint/2010/main" val="21705571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EB9439-8DC9-4246-BD57-7494ACF7399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BF0B7D-7BBD-3E91-52B3-6F8E29A04A0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CDFE143-06D2-27DE-69C6-303441FFC6C9}"/>
              </a:ext>
            </a:extLst>
          </p:cNvPr>
          <p:cNvSpPr>
            <a:spLocks noGrp="1"/>
          </p:cNvSpPr>
          <p:nvPr>
            <p:ph type="body" idx="1"/>
          </p:nvPr>
        </p:nvSpPr>
        <p:spPr/>
        <p:txBody>
          <a:bodyPr/>
          <a:lstStyle/>
          <a:p>
            <a:endParaRPr lang="en-US" altLang="zh-CN" dirty="0"/>
          </a:p>
          <a:p>
            <a:r>
              <a:rPr lang="en-US" altLang="zh-CN"/>
              <a:t>Our solution for this issue </a:t>
            </a:r>
            <a:r>
              <a:rPr lang="en-US" altLang="zh-CN" dirty="0"/>
              <a:t>is quite simple</a:t>
            </a:r>
            <a:r>
              <a:rPr lang="en-US" altLang="zh-CN"/>
              <a:t>. </a:t>
            </a:r>
          </a:p>
          <a:p>
            <a:r>
              <a:rPr lang="en-US" altLang="zh-CN"/>
              <a:t>We </a:t>
            </a:r>
            <a:r>
              <a:rPr lang="en-US" altLang="zh-CN" dirty="0"/>
              <a:t>just need to </a:t>
            </a:r>
            <a:r>
              <a:rPr lang="en-US" altLang="zh-CN"/>
              <a:t>make a checkpoint </a:t>
            </a:r>
            <a:r>
              <a:rPr lang="en-US" altLang="zh-CN" dirty="0"/>
              <a:t>[click] right </a:t>
            </a:r>
            <a:r>
              <a:rPr lang="en-US" altLang="zh-CN"/>
              <a:t>after switching to rollback mode and then [click] resume execution in rollback mode.</a:t>
            </a:r>
          </a:p>
          <a:p>
            <a:endParaRPr lang="en-US" altLang="zh-CN"/>
          </a:p>
          <a:p>
            <a:r>
              <a:rPr lang="en-US" altLang="zh-CN"/>
              <a:t>By </a:t>
            </a:r>
            <a:r>
              <a:rPr lang="en-US" altLang="zh-CN" dirty="0"/>
              <a:t>doing </a:t>
            </a:r>
            <a:r>
              <a:rPr lang="en-US" altLang="zh-CN"/>
              <a:t>that, [click] when the same power failure happens again, the system can be restored to checkpoint1 and restart from there.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a:t>This re-execution is protected by the crash consistency mechanism provided by rollback recovery;.</a:t>
            </a:r>
          </a:p>
          <a:p>
            <a:r>
              <a:rPr lang="en-US" altLang="zh-CN"/>
              <a:t>The reason is that the modified value A’’ completely disappears from the system upon power failure since it was quarantined in the SB and never been persisted to NVM</a:t>
            </a:r>
          </a:p>
          <a:p>
            <a:r>
              <a:rPr lang="en-US" altLang="zh-CN"/>
              <a:t>[click] During this re-execution, the load instruction can read the correct value from NVM and avoid crash inconsistency issue </a:t>
            </a:r>
          </a:p>
          <a:p>
            <a:endParaRPr lang="en-US" altLang="zh-CN"/>
          </a:p>
          <a:p>
            <a:r>
              <a:rPr lang="en-US" altLang="zh-CN"/>
              <a:t>Now</a:t>
            </a:r>
            <a:r>
              <a:rPr lang="en-US" altLang="zh-CN" dirty="0"/>
              <a:t>, we have addressed all </a:t>
            </a:r>
            <a:r>
              <a:rPr lang="en-US" altLang="zh-CN"/>
              <a:t>issues in </a:t>
            </a:r>
            <a:r>
              <a:rPr lang="en-US" altLang="zh-CN" dirty="0" err="1"/>
              <a:t>RollSwitch</a:t>
            </a:r>
            <a:r>
              <a:rPr lang="en-US" altLang="zh-CN" dirty="0"/>
              <a:t>. </a:t>
            </a:r>
            <a:r>
              <a:rPr lang="en-US" altLang="zh-CN"/>
              <a:t>Let’s see its performance in the evaluation.  </a:t>
            </a:r>
          </a:p>
          <a:p>
            <a:endParaRPr lang="en-US" altLang="zh-CN"/>
          </a:p>
        </p:txBody>
      </p:sp>
      <p:sp>
        <p:nvSpPr>
          <p:cNvPr id="4" name="Slide Number Placeholder 3">
            <a:extLst>
              <a:ext uri="{FF2B5EF4-FFF2-40B4-BE49-F238E27FC236}">
                <a16:creationId xmlns:a16="http://schemas.microsoft.com/office/drawing/2014/main" id="{126345D5-13E2-086C-58EC-D9848F07BEED}"/>
              </a:ext>
            </a:extLst>
          </p:cNvPr>
          <p:cNvSpPr>
            <a:spLocks noGrp="1"/>
          </p:cNvSpPr>
          <p:nvPr>
            <p:ph type="sldNum" sz="quarter" idx="5"/>
          </p:nvPr>
        </p:nvSpPr>
        <p:spPr/>
        <p:txBody>
          <a:bodyPr/>
          <a:lstStyle/>
          <a:p>
            <a:fld id="{6C6CE916-C0D8-4C66-9226-C50B9D0ED4C2}" type="slidenum">
              <a:rPr lang="en-US" smtClean="0"/>
              <a:t>25</a:t>
            </a:fld>
            <a:endParaRPr lang="en-US"/>
          </a:p>
        </p:txBody>
      </p:sp>
    </p:spTree>
    <p:extLst>
      <p:ext uri="{BB962C8B-B14F-4D97-AF65-F5344CB8AC3E}">
        <p14:creationId xmlns:p14="http://schemas.microsoft.com/office/powerpoint/2010/main" val="23297600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our evaluation, </a:t>
            </a:r>
            <a:r>
              <a:rPr kumimoji="1" lang="en-US" dirty="0"/>
              <a:t>w</a:t>
            </a:r>
            <a:r>
              <a:rPr kumimoji="1" lang="en-US" altLang="zh-CN" dirty="0"/>
              <a:t>e</a:t>
            </a:r>
            <a:r>
              <a:rPr kumimoji="1" lang="zh-CN" altLang="en-US" dirty="0"/>
              <a:t> </a:t>
            </a:r>
            <a:r>
              <a:rPr kumimoji="1" lang="en-US" altLang="zh-CN" dirty="0"/>
              <a:t>implement our design on top of</a:t>
            </a:r>
            <a:r>
              <a:rPr kumimoji="1" lang="zh-CN" altLang="en-US" dirty="0"/>
              <a:t> </a:t>
            </a:r>
            <a:r>
              <a:rPr kumimoji="1" lang="en-US" altLang="zh-CN" dirty="0"/>
              <a:t>gem5</a:t>
            </a:r>
            <a:r>
              <a:rPr kumimoji="1" lang="zh-CN" altLang="en-US" dirty="0"/>
              <a:t> </a:t>
            </a:r>
            <a:r>
              <a:rPr kumimoji="1" lang="en-US" altLang="zh-CN" dirty="0"/>
              <a:t>simulator, running</a:t>
            </a:r>
            <a:r>
              <a:rPr kumimoji="1" lang="zh-CN" altLang="en-US" dirty="0"/>
              <a:t> </a:t>
            </a:r>
            <a:r>
              <a:rPr kumimoji="1" lang="en-US" altLang="zh-CN" dirty="0"/>
              <a:t>with</a:t>
            </a:r>
            <a:r>
              <a:rPr kumimoji="1" lang="zh-CN" altLang="en-US" dirty="0"/>
              <a:t> </a:t>
            </a:r>
            <a:r>
              <a:rPr kumimoji="1" lang="en-US" altLang="zh-CN" dirty="0" err="1"/>
              <a:t>mibench</a:t>
            </a:r>
            <a:r>
              <a:rPr kumimoji="1" lang="zh-CN" altLang="en-US" dirty="0"/>
              <a:t> </a:t>
            </a:r>
            <a:r>
              <a:rPr kumimoji="1" lang="en-US" altLang="zh-CN" dirty="0"/>
              <a:t>and</a:t>
            </a:r>
            <a:r>
              <a:rPr kumimoji="1" lang="zh-CN" altLang="en-US" dirty="0"/>
              <a:t> </a:t>
            </a:r>
            <a:r>
              <a:rPr kumimoji="1" lang="en-US" altLang="zh-CN" dirty="0" err="1"/>
              <a:t>mediabench</a:t>
            </a:r>
            <a:r>
              <a:rPr kumimoji="1" lang="en-US" altLang="zh-CN" dirty="0"/>
              <a:t>.</a:t>
            </a:r>
            <a:r>
              <a:rPr kumimoji="1" lang="zh-CN" altLang="en-US" dirty="0"/>
              <a:t> </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We compare </a:t>
            </a:r>
            <a:r>
              <a:rPr kumimoji="1" lang="en-US" altLang="zh-CN" dirty="0" err="1"/>
              <a:t>Rollswtich</a:t>
            </a:r>
            <a:r>
              <a:rPr kumimoji="1" lang="en-US" altLang="zh-CN" dirty="0"/>
              <a:t> against NVP and TCCP with four power traces from real energy harvesting systems.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t>Among these </a:t>
            </a:r>
            <a:r>
              <a:rPr lang="en-US" dirty="0"/>
              <a:t>traces, </a:t>
            </a:r>
            <a:r>
              <a:rPr lang="en-US" dirty="0" err="1"/>
              <a:t>RFHome</a:t>
            </a:r>
            <a:r>
              <a:rPr lang="en-US" dirty="0"/>
              <a:t> and </a:t>
            </a:r>
            <a:r>
              <a:rPr lang="en-US" dirty="0" err="1"/>
              <a:t>RFOffice</a:t>
            </a:r>
            <a:r>
              <a:rPr lang="en-US" dirty="0"/>
              <a:t> have a higher portion of poor energy harvesting, while solar and thermal have more sufficient and steady portion of energy harvesting</a:t>
            </a:r>
            <a:r>
              <a:rPr lang="en-US"/>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a:t>[prediction ratio]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N" dirty="0"/>
          </a:p>
        </p:txBody>
      </p:sp>
      <p:sp>
        <p:nvSpPr>
          <p:cNvPr id="4" name="Slide Number Placeholder 3"/>
          <p:cNvSpPr>
            <a:spLocks noGrp="1"/>
          </p:cNvSpPr>
          <p:nvPr>
            <p:ph type="sldNum" sz="quarter" idx="5"/>
          </p:nvPr>
        </p:nvSpPr>
        <p:spPr/>
        <p:txBody>
          <a:bodyPr/>
          <a:lstStyle/>
          <a:p>
            <a:fld id="{6C6CE916-C0D8-4C66-9226-C50B9D0ED4C2}" type="slidenum">
              <a:rPr lang="en-US" smtClean="0"/>
              <a:t>26</a:t>
            </a:fld>
            <a:endParaRPr lang="en-US"/>
          </a:p>
        </p:txBody>
      </p:sp>
    </p:spTree>
    <p:extLst>
      <p:ext uri="{BB962C8B-B14F-4D97-AF65-F5344CB8AC3E}">
        <p14:creationId xmlns:p14="http://schemas.microsoft.com/office/powerpoint/2010/main" val="34937236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a:t>
            </a:r>
            <a:r>
              <a:rPr lang="en-US"/>
              <a:t>speedup of </a:t>
            </a:r>
            <a:r>
              <a:rPr lang="en-US" dirty="0" err="1"/>
              <a:t>RollSwitch</a:t>
            </a:r>
            <a:r>
              <a:rPr lang="en-US" dirty="0"/>
              <a:t>. </a:t>
            </a:r>
          </a:p>
          <a:p>
            <a:r>
              <a:rPr lang="en-US" dirty="0"/>
              <a:t>Overall, </a:t>
            </a:r>
            <a:r>
              <a:rPr lang="en-US" err="1"/>
              <a:t>Rolswitch</a:t>
            </a:r>
            <a:r>
              <a:rPr lang="en-US"/>
              <a:t> is </a:t>
            </a:r>
            <a:r>
              <a:rPr lang="en-US" dirty="0"/>
              <a:t>always better than the other two schemes across all different energy conditions.</a:t>
            </a:r>
          </a:p>
          <a:p>
            <a:endParaRPr lang="en-US" dirty="0"/>
          </a:p>
          <a:p>
            <a:endParaRPr lang="en-US" dirty="0"/>
          </a:p>
          <a:p>
            <a:endParaRPr lang="en-US" dirty="0"/>
          </a:p>
          <a:p>
            <a:r>
              <a:rPr lang="en-US" dirty="0"/>
              <a:t>//On some traces like solar and thermal, NVP outperforms TCCP while on some other traces, TCCP is much better. </a:t>
            </a:r>
          </a:p>
          <a:p>
            <a:endParaRPr lang="en-US" dirty="0"/>
          </a:p>
        </p:txBody>
      </p:sp>
      <p:sp>
        <p:nvSpPr>
          <p:cNvPr id="4" name="Slide Number Placeholder 3"/>
          <p:cNvSpPr>
            <a:spLocks noGrp="1"/>
          </p:cNvSpPr>
          <p:nvPr>
            <p:ph type="sldNum" sz="quarter" idx="5"/>
          </p:nvPr>
        </p:nvSpPr>
        <p:spPr/>
        <p:txBody>
          <a:bodyPr/>
          <a:lstStyle/>
          <a:p>
            <a:fld id="{6C6CE916-C0D8-4C66-9226-C50B9D0ED4C2}" type="slidenum">
              <a:rPr lang="en-US" smtClean="0"/>
              <a:t>27</a:t>
            </a:fld>
            <a:endParaRPr lang="en-US"/>
          </a:p>
        </p:txBody>
      </p:sp>
    </p:spTree>
    <p:extLst>
      <p:ext uri="{BB962C8B-B14F-4D97-AF65-F5344CB8AC3E}">
        <p14:creationId xmlns:p14="http://schemas.microsoft.com/office/powerpoint/2010/main" val="25951632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 is the prediction accuracy of RollSwitch. </a:t>
            </a:r>
          </a:p>
          <a:p>
            <a:r>
              <a:rPr lang="en-US"/>
              <a:t>Overall, Rolswitch achieves 93% prediction accuracy.</a:t>
            </a:r>
          </a:p>
          <a:p>
            <a:endParaRPr lang="en-US" dirty="0"/>
          </a:p>
        </p:txBody>
      </p:sp>
      <p:sp>
        <p:nvSpPr>
          <p:cNvPr id="4" name="Slide Number Placeholder 3"/>
          <p:cNvSpPr>
            <a:spLocks noGrp="1"/>
          </p:cNvSpPr>
          <p:nvPr>
            <p:ph type="sldNum" sz="quarter" idx="5"/>
          </p:nvPr>
        </p:nvSpPr>
        <p:spPr/>
        <p:txBody>
          <a:bodyPr/>
          <a:lstStyle/>
          <a:p>
            <a:fld id="{6C6CE916-C0D8-4C66-9226-C50B9D0ED4C2}" type="slidenum">
              <a:rPr lang="en-US" smtClean="0"/>
              <a:t>28</a:t>
            </a:fld>
            <a:endParaRPr lang="en-US"/>
          </a:p>
        </p:txBody>
      </p:sp>
    </p:spTree>
    <p:extLst>
      <p:ext uri="{BB962C8B-B14F-4D97-AF65-F5344CB8AC3E}">
        <p14:creationId xmlns:p14="http://schemas.microsoft.com/office/powerpoint/2010/main" val="26322841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the end of my talk, thanks for your listening. </a:t>
            </a:r>
          </a:p>
        </p:txBody>
      </p:sp>
      <p:sp>
        <p:nvSpPr>
          <p:cNvPr id="4" name="Slide Number Placeholder 3"/>
          <p:cNvSpPr>
            <a:spLocks noGrp="1"/>
          </p:cNvSpPr>
          <p:nvPr>
            <p:ph type="sldNum" sz="quarter" idx="5"/>
          </p:nvPr>
        </p:nvSpPr>
        <p:spPr/>
        <p:txBody>
          <a:bodyPr/>
          <a:lstStyle/>
          <a:p>
            <a:fld id="{6C6CE916-C0D8-4C66-9226-C50B9D0ED4C2}" type="slidenum">
              <a:rPr lang="en-US" smtClean="0"/>
              <a:t>29</a:t>
            </a:fld>
            <a:endParaRPr lang="en-US"/>
          </a:p>
        </p:txBody>
      </p:sp>
    </p:spTree>
    <p:extLst>
      <p:ext uri="{BB962C8B-B14F-4D97-AF65-F5344CB8AC3E}">
        <p14:creationId xmlns:p14="http://schemas.microsoft.com/office/powerpoint/2010/main" val="109395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31E60D-4D05-F978-14D2-0CA00864808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FE082D0-32D3-1752-2ADB-74358E124CA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20BDAD7-4F63-532A-6926-D614EFABD13F}"/>
              </a:ext>
            </a:extLst>
          </p:cNvPr>
          <p:cNvSpPr>
            <a:spLocks noGrp="1"/>
          </p:cNvSpPr>
          <p:nvPr>
            <p:ph type="body" idx="1"/>
          </p:nvPr>
        </p:nvSpPr>
        <p:spPr/>
        <p:txBody>
          <a:bodyPr/>
          <a:lstStyle/>
          <a:p>
            <a:r>
              <a:rPr lang="en-US" altLang="zh-CN"/>
              <a:t>These energy are collected inside a [click] capacitor. </a:t>
            </a:r>
            <a:endParaRPr lang="en-US" altLang="zh-CN" dirty="0"/>
          </a:p>
          <a:p>
            <a:r>
              <a:rPr lang="en-US" altLang="zh-CN"/>
              <a:t>Once it is fully charged, [click] the system starts to run the program by consuming the energy in the capacitor. </a:t>
            </a:r>
          </a:p>
          <a:p>
            <a:r>
              <a:rPr lang="en-US" altLang="zh-CN"/>
              <a:t>When energy is fully depleted, it stops the execution to charge the capacitor again. And this cycle repeats forever. </a:t>
            </a:r>
          </a:p>
          <a:p>
            <a:endParaRPr lang="en-US" altLang="zh-CN"/>
          </a:p>
          <a:p>
            <a:pPr marL="0" marR="0" lvl="0" indent="0" algn="l" defTabSz="914400" rtl="0" eaLnBrk="1" fontAlgn="auto" latinLnBrk="0" hangingPunct="1">
              <a:lnSpc>
                <a:spcPct val="100000"/>
              </a:lnSpc>
              <a:spcBef>
                <a:spcPts val="0"/>
              </a:spcBef>
              <a:spcAft>
                <a:spcPts val="0"/>
              </a:spcAft>
              <a:buClrTx/>
              <a:buSzTx/>
              <a:buFontTx/>
              <a:buNone/>
              <a:tabLst/>
              <a:defRPr/>
            </a:pPr>
            <a:r>
              <a:rPr lang="en-US"/>
              <a:t>The bad thing for ehs is that its energy sources may be [click] unreliable. [click] sometimes the input supply can be poor and much worse some other times.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As a result, these ambient energy sources can lead to frequent power outages.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endParaRPr lang="en-US" altLang="zh-CN" dirty="0"/>
          </a:p>
        </p:txBody>
      </p:sp>
      <p:sp>
        <p:nvSpPr>
          <p:cNvPr id="4" name="灯片编号占位符 3">
            <a:extLst>
              <a:ext uri="{FF2B5EF4-FFF2-40B4-BE49-F238E27FC236}">
                <a16:creationId xmlns:a16="http://schemas.microsoft.com/office/drawing/2014/main" id="{AE3FC62D-E9AB-4FFC-7CEC-82F05B0B45CF}"/>
              </a:ext>
            </a:extLst>
          </p:cNvPr>
          <p:cNvSpPr>
            <a:spLocks noGrp="1"/>
          </p:cNvSpPr>
          <p:nvPr>
            <p:ph type="sldNum" sz="quarter" idx="5"/>
          </p:nvPr>
        </p:nvSpPr>
        <p:spPr/>
        <p:txBody>
          <a:bodyPr/>
          <a:lstStyle/>
          <a:p>
            <a:fld id="{9E420758-0572-0948-BC66-823DA4FB7C08}" type="slidenum">
              <a:rPr lang="en-US" smtClean="0"/>
              <a:t>3</a:t>
            </a:fld>
            <a:endParaRPr lang="en-US" dirty="0"/>
          </a:p>
        </p:txBody>
      </p:sp>
    </p:spTree>
    <p:extLst>
      <p:ext uri="{BB962C8B-B14F-4D97-AF65-F5344CB8AC3E}">
        <p14:creationId xmlns:p14="http://schemas.microsoft.com/office/powerpoint/2010/main" val="5928248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We all know battery’s not environmental friendly. [click] And </a:t>
            </a:r>
            <a:r>
              <a:rPr lang="en-US"/>
              <a:t>the large </a:t>
            </a:r>
            <a:r>
              <a:rPr lang="en-US" dirty="0"/>
              <a:t>size of battery has always been a </a:t>
            </a:r>
            <a:r>
              <a:rPr lang="en-US"/>
              <a:t>challenge for IoT device. Also these device </a:t>
            </a:r>
            <a:r>
              <a:rPr lang="en-US" dirty="0"/>
              <a:t>is bottlenecked by battery; according to market projection here [point to the figure], the number </a:t>
            </a:r>
            <a:r>
              <a:rPr lang="en-US"/>
              <a:t>of thses </a:t>
            </a:r>
            <a:r>
              <a:rPr lang="en-US" dirty="0"/>
              <a:t>devices will reach 50 billion in the next 10 years. If they are all battery operated, there is a high </a:t>
            </a:r>
            <a:r>
              <a:rPr lang="en-US" dirty="0" err="1"/>
              <a:t>matennance</a:t>
            </a:r>
            <a:r>
              <a:rPr lang="en-US" dirty="0"/>
              <a:t> </a:t>
            </a:r>
            <a:r>
              <a:rPr lang="en-US"/>
              <a:t>cost for </a:t>
            </a:r>
            <a:r>
              <a:rPr lang="en-US" dirty="0"/>
              <a:t>just </a:t>
            </a:r>
            <a:r>
              <a:rPr lang="en-US"/>
              <a:t>replacing the </a:t>
            </a:r>
            <a:r>
              <a:rPr lang="en-US" dirty="0"/>
              <a:t>batteries. </a:t>
            </a:r>
            <a:endParaRPr lang="en-US" altLang="zh-CN"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a:solidFill>
                  <a:srgbClr val="374151"/>
                </a:solidFill>
                <a:effectLst/>
                <a:latin typeface="Söhne"/>
              </a:rPr>
              <a:t>So, energy </a:t>
            </a:r>
            <a:r>
              <a:rPr lang="en-US" altLang="zh-CN" b="0" i="0" dirty="0">
                <a:solidFill>
                  <a:srgbClr val="374151"/>
                </a:solidFill>
                <a:effectLst/>
                <a:latin typeface="Söhne"/>
              </a:rPr>
              <a:t>harvesting systems emerged in response to these problems.</a:t>
            </a:r>
            <a:endParaRPr lang="zh-CN" altLang="en-US" dirty="0"/>
          </a:p>
        </p:txBody>
      </p:sp>
      <p:sp>
        <p:nvSpPr>
          <p:cNvPr id="4" name="灯片编号占位符 3"/>
          <p:cNvSpPr>
            <a:spLocks noGrp="1"/>
          </p:cNvSpPr>
          <p:nvPr>
            <p:ph type="sldNum" sz="quarter" idx="5"/>
          </p:nvPr>
        </p:nvSpPr>
        <p:spPr/>
        <p:txBody>
          <a:bodyPr/>
          <a:lstStyle/>
          <a:p>
            <a:fld id="{9E420758-0572-0948-BC66-823DA4FB7C08}" type="slidenum">
              <a:rPr lang="en-US" smtClean="0"/>
              <a:t>30</a:t>
            </a:fld>
            <a:endParaRPr lang="en-US" dirty="0"/>
          </a:p>
        </p:txBody>
      </p:sp>
    </p:spTree>
    <p:extLst>
      <p:ext uri="{BB962C8B-B14F-4D97-AF65-F5344CB8AC3E}">
        <p14:creationId xmlns:p14="http://schemas.microsoft.com/office/powerpoint/2010/main" val="23380859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We show TCCP is an example of rollback recovery </a:t>
            </a:r>
            <a:r>
              <a:rPr lang="en-US" sz="1200" b="0" i="0" u="none" strike="noStrike" baseline="0" dirty="0">
                <a:latin typeface="LinLibertineT"/>
              </a:rPr>
              <a:t>[click]</a:t>
            </a:r>
            <a:endParaRPr lang="en-US" dirty="0"/>
          </a:p>
          <a:p>
            <a:pPr algn="l"/>
            <a:r>
              <a:rPr lang="en-US" sz="1800" b="0" i="0" u="none" strike="noStrike" baseline="0" dirty="0">
                <a:latin typeface="LinLibertineT"/>
              </a:rPr>
              <a:t>TCCP treats all stores as speculative and holds them in a SB. [click] Once it progresses to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baseline="0" dirty="0">
                <a:latin typeface="LinLibertineT"/>
              </a:rPr>
              <a:t>the point where the SB becomes full, [click]  TCCP will back up RF and SB to their nonvolatile counterpart respectively, and then flush stores in the SB to memory. After that, [click] it resumes execution and does the same thing at[click] the next checkpoint.</a:t>
            </a:r>
          </a:p>
          <a:p>
            <a:pPr algn="l"/>
            <a:endParaRPr lang="en-US" sz="1800" b="0" i="0" u="none" strike="noStrike" baseline="0" dirty="0">
              <a:latin typeface="LinLibertineT"/>
            </a:endParaRPr>
          </a:p>
          <a:p>
            <a:pPr algn="l"/>
            <a:r>
              <a:rPr lang="en-US" sz="1800" dirty="0"/>
              <a:t>[click]</a:t>
            </a:r>
            <a:r>
              <a:rPr lang="en-US" sz="1800" b="0" i="0" u="none" strike="noStrike" baseline="0" dirty="0">
                <a:latin typeface="LinLibertineT"/>
              </a:rPr>
              <a:t> </a:t>
            </a:r>
            <a:r>
              <a:rPr lang="en-US" dirty="0"/>
              <a:t>[click] </a:t>
            </a:r>
          </a:p>
          <a:p>
            <a:pPr algn="l"/>
            <a:r>
              <a:rPr lang="en-US" dirty="0"/>
              <a:t>[click] In the wake of power failure, the register and SB can be restored so that TCCP can restart from the most recent checkpoint. </a:t>
            </a:r>
          </a:p>
          <a:p>
            <a:pPr algn="l"/>
            <a:endParaRPr lang="en-US" dirty="0"/>
          </a:p>
          <a:p>
            <a:pPr algn="l"/>
            <a:r>
              <a:rPr lang="en-US" dirty="0"/>
              <a:t>Of course, rollback recovery also has it advantages and disadvantages.</a:t>
            </a:r>
          </a:p>
        </p:txBody>
      </p:sp>
      <p:sp>
        <p:nvSpPr>
          <p:cNvPr id="4" name="Slide Number Placeholder 3"/>
          <p:cNvSpPr>
            <a:spLocks noGrp="1"/>
          </p:cNvSpPr>
          <p:nvPr>
            <p:ph type="sldNum" sz="quarter" idx="5"/>
          </p:nvPr>
        </p:nvSpPr>
        <p:spPr/>
        <p:txBody>
          <a:bodyPr/>
          <a:lstStyle/>
          <a:p>
            <a:fld id="{6C6CE916-C0D8-4C66-9226-C50B9D0ED4C2}" type="slidenum">
              <a:rPr lang="en-US" smtClean="0"/>
              <a:t>31</a:t>
            </a:fld>
            <a:endParaRPr lang="en-US"/>
          </a:p>
        </p:txBody>
      </p:sp>
    </p:spTree>
    <p:extLst>
      <p:ext uri="{BB962C8B-B14F-4D97-AF65-F5344CB8AC3E}">
        <p14:creationId xmlns:p14="http://schemas.microsoft.com/office/powerpoint/2010/main" val="8190492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u="none" strike="noStrike" baseline="0">
                <a:latin typeface="LinLibertineT"/>
              </a:rPr>
              <a:t>[click] To select suitable recovery modes, we picks NVP as roll-forward recovery and TCCP as rollback recovery because</a:t>
            </a:r>
            <a:r>
              <a:rPr lang="en-US" sz="1800" b="0" i="0" u="none" strike="noStrike" baseline="0">
                <a:latin typeface="LinLibertineT"/>
              </a:rPr>
              <a:t> of their simple design and good performance</a:t>
            </a:r>
            <a:r>
              <a:rPr lang="en-US" sz="1200" b="0" i="0" u="none" strike="noStrike" baseline="0">
                <a:latin typeface="LinLibertineT"/>
              </a:rPr>
              <a:t>. And integrate them properly to ensure seamless transition. </a:t>
            </a:r>
          </a:p>
          <a:p>
            <a:pPr algn="l"/>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a:latin typeface="LinLibertineT"/>
              </a:rPr>
              <a:t>And for seamless mode transition in between, RollSwitch allows the SB to be used by NVP. So in the rollforward mode, the data can be written to SB and then asynchronously written back to main memory. At each checkpoint, it will back up both the RF and SB, and lets the two recovery modes share the same checkpoint storage of NVFFs and NVSB. So, no matter which recovery mode encounters power failure, it takes the same recovery process by restoring both RF and SB to the most recent checkpoint.</a:t>
            </a:r>
          </a:p>
          <a:p>
            <a:pPr algn="l"/>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It sounds easy that rollswtich can freely switch between different recovery modes and handle different energy conditions by picking the suitable recovery schemes.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But unfortunately, there are two challenges that need to be considered before making it practical.  </a:t>
            </a:r>
          </a:p>
          <a:p>
            <a:endParaRPr lang="en-US"/>
          </a:p>
        </p:txBody>
      </p:sp>
      <p:sp>
        <p:nvSpPr>
          <p:cNvPr id="4" name="Slide Number Placeholder 3"/>
          <p:cNvSpPr>
            <a:spLocks noGrp="1"/>
          </p:cNvSpPr>
          <p:nvPr>
            <p:ph type="sldNum" sz="quarter" idx="5"/>
          </p:nvPr>
        </p:nvSpPr>
        <p:spPr/>
        <p:txBody>
          <a:bodyPr/>
          <a:lstStyle/>
          <a:p>
            <a:fld id="{6C6CE916-C0D8-4C66-9226-C50B9D0ED4C2}" type="slidenum">
              <a:rPr lang="en-US" smtClean="0"/>
              <a:t>32</a:t>
            </a:fld>
            <a:endParaRPr lang="en-US"/>
          </a:p>
        </p:txBody>
      </p:sp>
    </p:spTree>
    <p:extLst>
      <p:ext uri="{BB962C8B-B14F-4D97-AF65-F5344CB8AC3E}">
        <p14:creationId xmlns:p14="http://schemas.microsoft.com/office/powerpoint/2010/main" val="32120432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Both recovery schemes have their own strategy to guarantee crash consistency. </a:t>
            </a:r>
          </a:p>
          <a:p>
            <a:endParaRPr lang="en-US" dirty="0"/>
          </a:p>
          <a:p>
            <a:r>
              <a:rPr lang="en-US" dirty="0"/>
              <a:t>[click] Thus, the correctness of </a:t>
            </a:r>
            <a:r>
              <a:rPr lang="en-US" dirty="0" err="1"/>
              <a:t>Rollswitch</a:t>
            </a:r>
            <a:r>
              <a:rPr lang="en-US" dirty="0"/>
              <a:t> relies on how it can ensure crash consistency in recovery mode switching. </a:t>
            </a:r>
          </a:p>
          <a:p>
            <a:endParaRPr lang="en-US" dirty="0"/>
          </a:p>
          <a:p>
            <a:r>
              <a:rPr lang="en-US" dirty="0"/>
              <a:t>[click] To be specific, this question is what happens if a post-switching power failure occurs?</a:t>
            </a:r>
          </a:p>
          <a:p>
            <a:r>
              <a:rPr lang="en-US" dirty="0"/>
              <a:t>To answer this question, we categorize the recovery switching into two cases and consider them respectively.</a:t>
            </a:r>
          </a:p>
          <a:p>
            <a:endParaRPr lang="en-US" dirty="0"/>
          </a:p>
          <a:p>
            <a:r>
              <a:rPr lang="en-US" dirty="0"/>
              <a:t>[remove this page]</a:t>
            </a:r>
          </a:p>
          <a:p>
            <a:r>
              <a:rPr lang="en-US" dirty="0"/>
              <a:t>[</a:t>
            </a:r>
            <a:r>
              <a:rPr lang="en-US" dirty="0" err="1"/>
              <a:t>anomation</a:t>
            </a:r>
            <a:r>
              <a:rPr lang="en-US" dirty="0"/>
              <a:t> for switching in both dire </a:t>
            </a:r>
            <a:r>
              <a:rPr lang="en-US" dirty="0" err="1"/>
              <a:t>tion</a:t>
            </a:r>
            <a:r>
              <a:rPr lang="en-US" dirty="0"/>
              <a:t>]</a:t>
            </a:r>
          </a:p>
          <a:p>
            <a:endParaRPr lang="en-US" dirty="0"/>
          </a:p>
        </p:txBody>
      </p:sp>
      <p:sp>
        <p:nvSpPr>
          <p:cNvPr id="4" name="Slide Number Placeholder 3"/>
          <p:cNvSpPr>
            <a:spLocks noGrp="1"/>
          </p:cNvSpPr>
          <p:nvPr>
            <p:ph type="sldNum" sz="quarter" idx="5"/>
          </p:nvPr>
        </p:nvSpPr>
        <p:spPr/>
        <p:txBody>
          <a:bodyPr/>
          <a:lstStyle/>
          <a:p>
            <a:fld id="{6C6CE916-C0D8-4C66-9226-C50B9D0ED4C2}" type="slidenum">
              <a:rPr lang="en-US" smtClean="0"/>
              <a:t>33</a:t>
            </a:fld>
            <a:endParaRPr lang="en-US"/>
          </a:p>
        </p:txBody>
      </p:sp>
    </p:spTree>
    <p:extLst>
      <p:ext uri="{BB962C8B-B14F-4D97-AF65-F5344CB8AC3E}">
        <p14:creationId xmlns:p14="http://schemas.microsoft.com/office/powerpoint/2010/main" val="1908877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[click] Initially, </a:t>
            </a:r>
            <a:r>
              <a:rPr lang="en-US" dirty="0" err="1"/>
              <a:t>Rollswitch</a:t>
            </a:r>
            <a:r>
              <a:rPr lang="en-US" dirty="0"/>
              <a:t> is running in the roll-forward mode. [click] when a power failure is upcoming, it will make a JIT checkpoint of register and SB. [click] When power comes back, it continues to ex</a:t>
            </a:r>
            <a:r>
              <a:rPr lang="en-US" altLang="zh-CN" dirty="0"/>
              <a:t>e</a:t>
            </a:r>
            <a:r>
              <a:rPr lang="en-US" dirty="0"/>
              <a:t>cute instruction 5 and 6. In instruction 6[click], the value of M1 in both SB and memory will be updated to 2. After that, [click] </a:t>
            </a:r>
            <a:r>
              <a:rPr lang="en-US" dirty="0" err="1"/>
              <a:t>rollswitch</a:t>
            </a:r>
            <a:r>
              <a:rPr lang="en-US" dirty="0"/>
              <a:t> changes to rollback mode and [click] encounter a power failure. </a:t>
            </a:r>
          </a:p>
          <a:p>
            <a:r>
              <a:rPr lang="en-CN" dirty="0"/>
              <a:t>[simplify tis exampke]</a:t>
            </a:r>
          </a:p>
          <a:p>
            <a:r>
              <a:rPr lang="en-CN" dirty="0"/>
              <a:t>[connect with tccp example]</a:t>
            </a:r>
          </a:p>
          <a:p>
            <a:endParaRPr lang="en-CN" dirty="0"/>
          </a:p>
          <a:p>
            <a:r>
              <a:rPr lang="en-CN" dirty="0"/>
              <a:t>Unfortunately, </a:t>
            </a:r>
            <a:r>
              <a:rPr lang="en-US" dirty="0"/>
              <a:t>after recovery, [click]</a:t>
            </a:r>
            <a:r>
              <a:rPr lang="en-CN" dirty="0"/>
              <a:t>program will be restored to previous JIT checkpoint and restart from Instruction 5.  In the re-execution</a:t>
            </a:r>
            <a:r>
              <a:rPr lang="en-US" dirty="0"/>
              <a:t>, [click] the correct value of M1 of instruction 5 should be 1. But </a:t>
            </a:r>
            <a:r>
              <a:rPr lang="en-CN" dirty="0"/>
              <a:t> instruction 5 will read wrong M1 from NVM, leading to the crash inconcsitency issue. </a:t>
            </a:r>
            <a:endParaRPr lang="en-US" dirty="0"/>
          </a:p>
          <a:p>
            <a:endParaRPr lang="en-US" dirty="0"/>
          </a:p>
          <a:p>
            <a:r>
              <a:rPr lang="en-CN" dirty="0"/>
              <a:t>To address this issue</a:t>
            </a:r>
            <a:r>
              <a:rPr lang="en-US" dirty="0"/>
              <a:t> [</a:t>
            </a:r>
            <a:r>
              <a:rPr lang="en-US" altLang="zh-CN" dirty="0"/>
              <a:t>click]</a:t>
            </a:r>
            <a:r>
              <a:rPr lang="en-CN" dirty="0"/>
              <a:t>, we only need to make a</a:t>
            </a:r>
            <a:r>
              <a:rPr lang="en-US" dirty="0"/>
              <a:t> new</a:t>
            </a:r>
            <a:r>
              <a:rPr lang="en-CN" dirty="0"/>
              <a:t> checkpoint right after switching to rollback mode. </a:t>
            </a:r>
          </a:p>
          <a:p>
            <a:r>
              <a:rPr lang="en-CN" dirty="0"/>
              <a:t>By doing this, </a:t>
            </a:r>
            <a:r>
              <a:rPr lang="en-US" dirty="0"/>
              <a:t>even if a post-switching power failure happens [click], </a:t>
            </a:r>
            <a:r>
              <a:rPr lang="en-CN" dirty="0"/>
              <a:t>the program can be </a:t>
            </a:r>
            <a:r>
              <a:rPr lang="en-US" dirty="0"/>
              <a:t>restarted [click] with crash consistency guarantee provided by TCCP</a:t>
            </a:r>
            <a:r>
              <a:rPr lang="en-CN" dirty="0"/>
              <a:t>.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CN" dirty="0"/>
              <a:t>Let’s go back to </a:t>
            </a:r>
            <a:r>
              <a:rPr lang="en-US" dirty="0"/>
              <a:t>this </a:t>
            </a:r>
            <a:r>
              <a:rPr lang="en-CN" dirty="0"/>
              <a:t> example. </a:t>
            </a:r>
          </a:p>
          <a:p>
            <a:endParaRPr lang="en-CN" dirty="0"/>
          </a:p>
        </p:txBody>
      </p:sp>
      <p:sp>
        <p:nvSpPr>
          <p:cNvPr id="4" name="Slide Number Placeholder 3"/>
          <p:cNvSpPr>
            <a:spLocks noGrp="1"/>
          </p:cNvSpPr>
          <p:nvPr>
            <p:ph type="sldNum" sz="quarter" idx="5"/>
          </p:nvPr>
        </p:nvSpPr>
        <p:spPr/>
        <p:txBody>
          <a:bodyPr/>
          <a:lstStyle/>
          <a:p>
            <a:fld id="{6C6CE916-C0D8-4C66-9226-C50B9D0ED4C2}" type="slidenum">
              <a:rPr lang="en-US" smtClean="0"/>
              <a:t>34</a:t>
            </a:fld>
            <a:endParaRPr lang="en-US"/>
          </a:p>
        </p:txBody>
      </p:sp>
    </p:spTree>
    <p:extLst>
      <p:ext uri="{BB962C8B-B14F-4D97-AF65-F5344CB8AC3E}">
        <p14:creationId xmlns:p14="http://schemas.microsoft.com/office/powerpoint/2010/main" val="40734904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a:p>
            <a:r>
              <a:rPr lang="en-CN" dirty="0"/>
              <a:t>After switch to rollback mode[point to instruction 6], </a:t>
            </a:r>
            <a:r>
              <a:rPr lang="en-US" dirty="0"/>
              <a:t>[click] </a:t>
            </a:r>
            <a:r>
              <a:rPr lang="en-CN" dirty="0"/>
              <a:t>it makes a checkpoint immediately.</a:t>
            </a:r>
            <a:r>
              <a:rPr lang="en-US" dirty="0"/>
              <a:t> </a:t>
            </a:r>
            <a:r>
              <a:rPr lang="en-CN" dirty="0"/>
              <a:t>So when the same power failure happens </a:t>
            </a:r>
            <a:r>
              <a:rPr lang="en-US" dirty="0"/>
              <a:t>[click] </a:t>
            </a:r>
            <a:r>
              <a:rPr lang="en-CN" dirty="0"/>
              <a:t>later, program can restart</a:t>
            </a:r>
            <a:r>
              <a:rPr lang="en-US" dirty="0"/>
              <a:t> [click]</a:t>
            </a:r>
            <a:r>
              <a:rPr lang="en-CN" dirty="0"/>
              <a:t> from instruction 7 with correct value of M1 read [click]. </a:t>
            </a:r>
          </a:p>
          <a:p>
            <a:endParaRPr lang="en-US" dirty="0"/>
          </a:p>
          <a:p>
            <a:r>
              <a:rPr lang="en-CN" dirty="0"/>
              <a:t>Now, we have address</a:t>
            </a:r>
            <a:r>
              <a:rPr lang="en-US" dirty="0"/>
              <a:t>ed</a:t>
            </a:r>
            <a:r>
              <a:rPr lang="en-CN" dirty="0"/>
              <a:t> these two challenges</a:t>
            </a:r>
            <a:r>
              <a:rPr lang="en-US" dirty="0"/>
              <a:t> in </a:t>
            </a:r>
            <a:r>
              <a:rPr lang="en-US" dirty="0" err="1"/>
              <a:t>Rollswitch</a:t>
            </a:r>
            <a:r>
              <a:rPr lang="en-US" dirty="0"/>
              <a:t>. Let’s take a look how it performs in the evaluation.</a:t>
            </a:r>
          </a:p>
          <a:p>
            <a:endParaRPr lang="en-US" dirty="0"/>
          </a:p>
          <a:p>
            <a:endParaRPr lang="en-CN" dirty="0"/>
          </a:p>
        </p:txBody>
      </p:sp>
      <p:sp>
        <p:nvSpPr>
          <p:cNvPr id="4" name="Slide Number Placeholder 3"/>
          <p:cNvSpPr>
            <a:spLocks noGrp="1"/>
          </p:cNvSpPr>
          <p:nvPr>
            <p:ph type="sldNum" sz="quarter" idx="5"/>
          </p:nvPr>
        </p:nvSpPr>
        <p:spPr/>
        <p:txBody>
          <a:bodyPr/>
          <a:lstStyle/>
          <a:p>
            <a:fld id="{6C6CE916-C0D8-4C66-9226-C50B9D0ED4C2}" type="slidenum">
              <a:rPr lang="en-US" smtClean="0"/>
              <a:t>35</a:t>
            </a:fld>
            <a:endParaRPr lang="en-US"/>
          </a:p>
        </p:txBody>
      </p:sp>
    </p:spTree>
    <p:extLst>
      <p:ext uri="{BB962C8B-B14F-4D97-AF65-F5344CB8AC3E}">
        <p14:creationId xmlns:p14="http://schemas.microsoft.com/office/powerpoint/2010/main" val="32354673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energy efficiency, RollSwitch reduce total energy consumption by 29.1% compared to NVP and 18.7% compared to TCCP.</a:t>
            </a:r>
          </a:p>
        </p:txBody>
      </p:sp>
      <p:sp>
        <p:nvSpPr>
          <p:cNvPr id="4" name="Slide Number Placeholder 3"/>
          <p:cNvSpPr>
            <a:spLocks noGrp="1"/>
          </p:cNvSpPr>
          <p:nvPr>
            <p:ph type="sldNum" sz="quarter" idx="5"/>
          </p:nvPr>
        </p:nvSpPr>
        <p:spPr/>
        <p:txBody>
          <a:bodyPr/>
          <a:lstStyle/>
          <a:p>
            <a:fld id="{6C6CE916-C0D8-4C66-9226-C50B9D0ED4C2}" type="slidenum">
              <a:rPr lang="en-US" smtClean="0"/>
              <a:t>36</a:t>
            </a:fld>
            <a:endParaRPr lang="en-US"/>
          </a:p>
        </p:txBody>
      </p:sp>
    </p:spTree>
    <p:extLst>
      <p:ext uri="{BB962C8B-B14F-4D97-AF65-F5344CB8AC3E}">
        <p14:creationId xmlns:p14="http://schemas.microsoft.com/office/powerpoint/2010/main" val="14624734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current design, there are two aspects that can be further optimized. </a:t>
            </a:r>
          </a:p>
          <a:p>
            <a:endParaRPr lang="en-US" dirty="0"/>
          </a:p>
          <a:p>
            <a:r>
              <a:rPr lang="en-US" dirty="0"/>
              <a:t>[click] First, </a:t>
            </a:r>
            <a:r>
              <a:rPr lang="en-US" dirty="0" err="1"/>
              <a:t>Rollswitch</a:t>
            </a:r>
            <a:r>
              <a:rPr lang="en-US" dirty="0"/>
              <a:t> enables voltage monitor all the time for the timely recovery mode switching. However, such constantly activation of voltage monitor is not required </a:t>
            </a:r>
            <a:r>
              <a:rPr lang="en-US"/>
              <a:t>by rollback </a:t>
            </a:r>
            <a:r>
              <a:rPr lang="en-US" dirty="0"/>
              <a:t>recovery, which can this makes it not energy-efficient.</a:t>
            </a:r>
          </a:p>
          <a:p>
            <a:endParaRPr lang="en-US" dirty="0"/>
          </a:p>
          <a:p>
            <a:r>
              <a:rPr lang="en-US" dirty="0"/>
              <a:t>[click] Second, the current energy predictor only relies on a simple voltage threshold. Due to </a:t>
            </a:r>
            <a:r>
              <a:rPr lang="en-US" dirty="0">
                <a:effectLst/>
                <a:latin typeface="Helvetica" pitchFamily="2" charset="0"/>
              </a:rPr>
              <a:t>real-time fluctuations in energy conditions, the prediction may not be accurate. </a:t>
            </a:r>
          </a:p>
          <a:p>
            <a:pPr algn="l"/>
            <a:r>
              <a:rPr lang="en-US" sz="1800" b="0" i="0" u="none" strike="noStrike" baseline="0" dirty="0">
                <a:latin typeface="LinLibertineT"/>
              </a:rPr>
              <a:t>For instance, once </a:t>
            </a:r>
            <a:r>
              <a:rPr lang="en-US" sz="1800" b="0" i="0" u="none" strike="noStrike" baseline="0" dirty="0" err="1">
                <a:latin typeface="LinLibertineT"/>
              </a:rPr>
              <a:t>RollSwitch</a:t>
            </a:r>
            <a:r>
              <a:rPr lang="en-US" sz="1800" b="0" i="0" u="none" strike="noStrike" baseline="0" dirty="0">
                <a:latin typeface="LinLibertineT"/>
              </a:rPr>
              <a:t> detects that the capacitor voltage (</a:t>
            </a:r>
            <a:r>
              <a:rPr lang="en-US" sz="1800" b="0" i="0" u="none" strike="noStrike" baseline="0" dirty="0">
                <a:latin typeface="LibertineMathMI"/>
              </a:rPr>
              <a:t>𝑉</a:t>
            </a:r>
            <a:r>
              <a:rPr lang="en-US" sz="1800" b="0" i="0" u="none" strike="noStrike" baseline="0" dirty="0">
                <a:latin typeface="LibertineMathMI7"/>
              </a:rPr>
              <a:t>𝑐 </a:t>
            </a:r>
            <a:r>
              <a:rPr lang="en-US" sz="1800" b="0" i="0" u="none" strike="noStrike" baseline="0" dirty="0">
                <a:latin typeface="LinLibertineT"/>
              </a:rPr>
              <a:t>) has dropped below the threshold (</a:t>
            </a:r>
            <a:r>
              <a:rPr lang="en-US" sz="1800" b="0" i="0" u="none" strike="noStrike" baseline="0" dirty="0">
                <a:latin typeface="LibertineMathMI"/>
              </a:rPr>
              <a:t>𝑉</a:t>
            </a:r>
            <a:r>
              <a:rPr lang="en-US" sz="1800" b="0" i="0" u="none" strike="noStrike" baseline="0" dirty="0">
                <a:latin typeface="LibertineMathMI7"/>
              </a:rPr>
              <a:t>𝑡</a:t>
            </a:r>
            <a:r>
              <a:rPr lang="en-US" sz="1800" b="0" i="0" u="none" strike="noStrike" baseline="0" dirty="0" err="1">
                <a:latin typeface="LibertineMathMI7"/>
              </a:rPr>
              <a:t>ℎ</a:t>
            </a:r>
            <a:r>
              <a:rPr lang="en-US" sz="1800" b="0" i="0" u="none" strike="noStrike" baseline="0" dirty="0">
                <a:latin typeface="LibertineMathMI7"/>
              </a:rPr>
              <a:t>𝑟𝑒𝑠 </a:t>
            </a:r>
            <a:r>
              <a:rPr lang="en-US" sz="1800" b="0" i="0" u="none" strike="noStrike" baseline="0" dirty="0">
                <a:latin typeface="LinLibertineT"/>
              </a:rPr>
              <a:t>) and thus switches to the rollback recovery mode, the voltage might happen to go above </a:t>
            </a:r>
            <a:r>
              <a:rPr lang="en-US" sz="1800" b="0" i="0" u="none" strike="noStrike" baseline="0" dirty="0">
                <a:latin typeface="LibertineMathMI"/>
              </a:rPr>
              <a:t>𝑉</a:t>
            </a:r>
            <a:r>
              <a:rPr lang="en-US" sz="1800" b="0" i="0" u="none" strike="noStrike" baseline="0" dirty="0">
                <a:latin typeface="LibertineMathMI7"/>
              </a:rPr>
              <a:t>𝑡</a:t>
            </a:r>
            <a:r>
              <a:rPr lang="en-US" sz="1800" b="0" i="0" u="none" strike="noStrike" baseline="0" dirty="0" err="1">
                <a:latin typeface="LibertineMathMI7"/>
              </a:rPr>
              <a:t>ℎ</a:t>
            </a:r>
            <a:r>
              <a:rPr lang="en-US" sz="1800" b="0" i="0" u="none" strike="noStrike" baseline="0" dirty="0">
                <a:latin typeface="LibertineMathMI7"/>
              </a:rPr>
              <a:t>𝑟𝑒𝑠 </a:t>
            </a:r>
            <a:r>
              <a:rPr lang="en-US" sz="1800" b="0" i="0" u="none" strike="noStrike" baseline="0" dirty="0">
                <a:latin typeface="LinLibertineT"/>
              </a:rPr>
              <a:t>and quickly get back since the energy condition varies suddenly in both </a:t>
            </a:r>
            <a:r>
              <a:rPr lang="en-US" sz="1800" b="0" i="0" u="none" strike="noStrike" baseline="0">
                <a:latin typeface="LinLibertineT"/>
              </a:rPr>
              <a:t>directions.</a:t>
            </a:r>
          </a:p>
          <a:p>
            <a:pPr algn="l"/>
            <a:endParaRPr lang="en-US" sz="1800" b="0" i="0" u="none" strike="noStrike" baseline="0">
              <a:latin typeface="LinLibertine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t>Let’s</a:t>
            </a:r>
            <a:r>
              <a:rPr lang="zh-CN" altLang="en-US"/>
              <a:t> </a:t>
            </a:r>
            <a:r>
              <a:rPr lang="en-US" altLang="zh-CN"/>
              <a:t>consider</a:t>
            </a:r>
            <a:r>
              <a:rPr lang="zh-CN" altLang="en-US"/>
              <a:t> </a:t>
            </a:r>
            <a:r>
              <a:rPr lang="en-US" altLang="zh-CN"/>
              <a:t>the</a:t>
            </a:r>
            <a:r>
              <a:rPr lang="zh-CN" altLang="en-US"/>
              <a:t> </a:t>
            </a:r>
            <a:r>
              <a:rPr lang="en-US" altLang="zh-CN"/>
              <a:t>fitst optimizations.</a:t>
            </a:r>
            <a:endParaRPr lang="en-US"/>
          </a:p>
          <a:p>
            <a:pPr algn="l"/>
            <a:endParaRPr lang="en-US" dirty="0"/>
          </a:p>
        </p:txBody>
      </p:sp>
      <p:sp>
        <p:nvSpPr>
          <p:cNvPr id="4" name="Slide Number Placeholder 3"/>
          <p:cNvSpPr>
            <a:spLocks noGrp="1"/>
          </p:cNvSpPr>
          <p:nvPr>
            <p:ph type="sldNum" sz="quarter" idx="5"/>
          </p:nvPr>
        </p:nvSpPr>
        <p:spPr/>
        <p:txBody>
          <a:bodyPr/>
          <a:lstStyle/>
          <a:p>
            <a:fld id="{6C6CE916-C0D8-4C66-9226-C50B9D0ED4C2}" type="slidenum">
              <a:rPr lang="en-US" smtClean="0"/>
              <a:t>37</a:t>
            </a:fld>
            <a:endParaRPr lang="en-US"/>
          </a:p>
        </p:txBody>
      </p:sp>
    </p:spTree>
    <p:extLst>
      <p:ext uri="{BB962C8B-B14F-4D97-AF65-F5344CB8AC3E}">
        <p14:creationId xmlns:p14="http://schemas.microsoft.com/office/powerpoint/2010/main" val="11139200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To avoid using the voltage monitor all the time [click], </a:t>
            </a:r>
            <a:r>
              <a:rPr lang="en-US" sz="1800" b="0" i="0" u="none" strike="noStrike" baseline="0" dirty="0">
                <a:latin typeface="LinLibertineT"/>
              </a:rPr>
              <a:t>when the system switches to the rollback mode, </a:t>
            </a:r>
          </a:p>
          <a:p>
            <a:pPr algn="l"/>
            <a:r>
              <a:rPr lang="en-US" sz="1800" b="0" i="0" u="none" strike="noStrike" baseline="0" dirty="0">
                <a:latin typeface="LinLibertineT"/>
              </a:rPr>
              <a:t>[click</a:t>
            </a:r>
            <a:r>
              <a:rPr lang="en-US" sz="1800" b="0" i="0" u="none" strike="noStrike" baseline="0">
                <a:latin typeface="LinLibertineT"/>
              </a:rPr>
              <a:t>] we apply </a:t>
            </a:r>
            <a:r>
              <a:rPr lang="en-US" sz="1800" b="0" i="0" u="none" strike="noStrike" baseline="0" dirty="0">
                <a:latin typeface="LinLibertineT"/>
              </a:rPr>
              <a:t>a periodic approach [click] that activates the voltage monitor only at the end of each time quantum for predictions.</a:t>
            </a:r>
          </a:p>
          <a:p>
            <a:pPr algn="l"/>
            <a:endParaRPr lang="en-US" sz="1800" b="0" i="0" u="none" strike="noStrike" baseline="0" dirty="0">
              <a:latin typeface="LinLibertineT"/>
            </a:endParaRPr>
          </a:p>
          <a:p>
            <a:pPr algn="l"/>
            <a:r>
              <a:rPr lang="en-US" sz="1800" b="0" i="0" u="none" strike="noStrike" baseline="0" dirty="0">
                <a:latin typeface="LinLibertineT"/>
              </a:rPr>
              <a:t>As long as a suitable </a:t>
            </a:r>
            <a:r>
              <a:rPr lang="en-US" sz="1800" b="0" i="0" u="none" strike="noStrike" baseline="0">
                <a:latin typeface="LinLibertineT"/>
              </a:rPr>
              <a:t>time quantum </a:t>
            </a:r>
            <a:r>
              <a:rPr lang="en-US" sz="1800" b="0" i="0" u="none" strike="noStrike" baseline="0" dirty="0">
                <a:latin typeface="LinLibertineT"/>
              </a:rPr>
              <a:t>length is used, we can ensure timely energy predictions</a:t>
            </a:r>
            <a:r>
              <a:rPr lang="en-US" sz="1800" b="0" i="0" u="none" strike="noStrike" baseline="0">
                <a:latin typeface="LinLibertineT"/>
              </a:rPr>
              <a:t>. </a:t>
            </a:r>
          </a:p>
          <a:p>
            <a:pPr algn="l"/>
            <a:r>
              <a:rPr lang="en-US" sz="1800" b="0" i="0" u="none" strike="noStrike" baseline="0">
                <a:latin typeface="LinLibertineT"/>
              </a:rPr>
              <a:t>By doing this,  Rollswitch does not need to maintain voltage monitor active all the time during the rollback mode.</a:t>
            </a:r>
          </a:p>
          <a:p>
            <a:pPr algn="l"/>
            <a:endParaRPr lang="en-US" sz="1800" b="0" i="0" u="none" strike="noStrike" baseline="0">
              <a:latin typeface="LinLibertine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t>The next point that can be optimized is to make the energy predictor more adaptable to the real-time fluctuations of energy conditions. </a:t>
            </a:r>
          </a:p>
          <a:p>
            <a:pPr algn="l"/>
            <a:endParaRPr lang="en-US" dirty="0"/>
          </a:p>
        </p:txBody>
      </p:sp>
      <p:sp>
        <p:nvSpPr>
          <p:cNvPr id="4" name="Slide Number Placeholder 3"/>
          <p:cNvSpPr>
            <a:spLocks noGrp="1"/>
          </p:cNvSpPr>
          <p:nvPr>
            <p:ph type="sldNum" sz="quarter" idx="5"/>
          </p:nvPr>
        </p:nvSpPr>
        <p:spPr/>
        <p:txBody>
          <a:bodyPr/>
          <a:lstStyle/>
          <a:p>
            <a:fld id="{6C6CE916-C0D8-4C66-9226-C50B9D0ED4C2}" type="slidenum">
              <a:rPr lang="en-US" smtClean="0"/>
              <a:t>38</a:t>
            </a:fld>
            <a:endParaRPr lang="en-US"/>
          </a:p>
        </p:txBody>
      </p:sp>
    </p:spTree>
    <p:extLst>
      <p:ext uri="{BB962C8B-B14F-4D97-AF65-F5344CB8AC3E}">
        <p14:creationId xmlns:p14="http://schemas.microsoft.com/office/powerpoint/2010/main" val="2799798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 is that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a:t>
            </a:r>
          </a:p>
          <a:p>
            <a:r>
              <a:rPr lang="en-US" dirty="0"/>
              <a:t>If a power failure happens in the middle of program execution, [click] all the volatile program status is gone. The only way the program can recover is to restart from the program beginning.</a:t>
            </a:r>
          </a:p>
          <a:p>
            <a:r>
              <a:rPr lang="en-US" dirty="0"/>
              <a:t>[click]</a:t>
            </a:r>
          </a:p>
          <a:p>
            <a:r>
              <a:rPr lang="en-US" dirty="0"/>
              <a:t>If the power failure happens again and again before reaching the end of program [click], program never finishes</a:t>
            </a:r>
            <a:r>
              <a:rPr lang="en-US" altLang="zh-CN" dirty="0"/>
              <a:t>,</a:t>
            </a:r>
            <a:r>
              <a:rPr lang="en-US" dirty="0"/>
              <a:t> causing a so-called stagnation problem. [click]</a:t>
            </a:r>
          </a:p>
          <a:p>
            <a:endParaRPr lang="en-US" dirty="0"/>
          </a:p>
        </p:txBody>
      </p:sp>
      <p:sp>
        <p:nvSpPr>
          <p:cNvPr id="4" name="Slide Number Placeholder 3"/>
          <p:cNvSpPr>
            <a:spLocks noGrp="1"/>
          </p:cNvSpPr>
          <p:nvPr>
            <p:ph type="sldNum" sz="quarter" idx="5"/>
          </p:nvPr>
        </p:nvSpPr>
        <p:spPr/>
        <p:txBody>
          <a:bodyPr/>
          <a:lstStyle/>
          <a:p>
            <a:fld id="{6C6CE916-C0D8-4C66-9226-C50B9D0ED4C2}" type="slidenum">
              <a:rPr lang="en-US" smtClean="0"/>
              <a:t>4</a:t>
            </a:fld>
            <a:endParaRPr lang="en-US"/>
          </a:p>
        </p:txBody>
      </p:sp>
    </p:spTree>
    <p:extLst>
      <p:ext uri="{BB962C8B-B14F-4D97-AF65-F5344CB8AC3E}">
        <p14:creationId xmlns:p14="http://schemas.microsoft.com/office/powerpoint/2010/main" val="957554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To </a:t>
            </a:r>
            <a:r>
              <a:rPr lang="en-US" altLang="zh-CN"/>
              <a:t>address this issue, </a:t>
            </a:r>
            <a:r>
              <a:rPr lang="en-US" altLang="zh-CN" err="1"/>
              <a:t>ehs</a:t>
            </a:r>
            <a:r>
              <a:rPr lang="en-US" altLang="zh-CN"/>
              <a:t> use [click] </a:t>
            </a:r>
            <a:r>
              <a:rPr lang="en-US" altLang="zh-CN" dirty="0" err="1"/>
              <a:t>nvm</a:t>
            </a:r>
            <a:r>
              <a:rPr lang="en-US" altLang="zh-CN" dirty="0"/>
              <a:t> as main memory to </a:t>
            </a:r>
            <a:r>
              <a:rPr lang="en-US" altLang="zh-CN"/>
              <a:t>save data and [click] </a:t>
            </a:r>
            <a:r>
              <a:rPr lang="en-US" altLang="zh-CN" dirty="0"/>
              <a:t>crash </a:t>
            </a:r>
            <a:r>
              <a:rPr lang="en-US" altLang="zh-CN"/>
              <a:t>consistency mechanism for correct recovery across power failure.</a:t>
            </a:r>
            <a:endParaRPr lang="en-US" altLang="zh-CN" dirty="0"/>
          </a:p>
          <a:p>
            <a:r>
              <a:rPr lang="en-US" b="0" i="0">
                <a:solidFill>
                  <a:srgbClr val="202020"/>
                </a:solidFill>
                <a:effectLst/>
                <a:latin typeface="Alegreya JM"/>
              </a:rPr>
              <a:t>In the literature, t</a:t>
            </a:r>
            <a:r>
              <a:rPr lang="en-US"/>
              <a:t>here </a:t>
            </a:r>
            <a:r>
              <a:rPr lang="en-US" dirty="0"/>
              <a:t>are two types of crash consistency mechanisms</a:t>
            </a:r>
          </a:p>
          <a:p>
            <a:r>
              <a:rPr lang="en-US"/>
              <a:t>let’s take a look at the first one.</a:t>
            </a:r>
            <a:endParaRPr lang="en-US" dirty="0"/>
          </a:p>
        </p:txBody>
      </p:sp>
      <p:sp>
        <p:nvSpPr>
          <p:cNvPr id="4" name="Slide Number Placeholder 3"/>
          <p:cNvSpPr>
            <a:spLocks noGrp="1"/>
          </p:cNvSpPr>
          <p:nvPr>
            <p:ph type="sldNum" sz="quarter" idx="5"/>
          </p:nvPr>
        </p:nvSpPr>
        <p:spPr/>
        <p:txBody>
          <a:bodyPr/>
          <a:lstStyle/>
          <a:p>
            <a:fld id="{6C6CE916-C0D8-4C66-9226-C50B9D0ED4C2}" type="slidenum">
              <a:rPr lang="en-US" smtClean="0"/>
              <a:t>5</a:t>
            </a:fld>
            <a:endParaRPr lang="en-US"/>
          </a:p>
        </p:txBody>
      </p:sp>
    </p:spTree>
    <p:extLst>
      <p:ext uri="{BB962C8B-B14F-4D97-AF65-F5344CB8AC3E}">
        <p14:creationId xmlns:p14="http://schemas.microsoft.com/office/powerpoint/2010/main" val="863340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a:t>
            </a:r>
            <a:r>
              <a:rPr lang="en-US" dirty="0" err="1"/>
              <a:t>Rollforward</a:t>
            </a:r>
            <a:r>
              <a:rPr lang="en-US" dirty="0"/>
              <a:t> persists registers [click] to the NVM right before a power failure—this is do-called just-in-time checkpointing</a:t>
            </a:r>
          </a:p>
          <a:p>
            <a:r>
              <a:rPr lang="en-US" dirty="0"/>
              <a:t>[click] When power comes back, [click] it restores these registers and resumes from the interrupted program point. </a:t>
            </a:r>
          </a:p>
          <a:p>
            <a:endParaRPr lang="en-US" dirty="0"/>
          </a:p>
          <a:p>
            <a:r>
              <a:rPr lang="en-US" dirty="0"/>
              <a:t>Le</a:t>
            </a:r>
            <a:r>
              <a:rPr lang="en-CN" dirty="0"/>
              <a:t>t’s take a look </a:t>
            </a:r>
            <a:r>
              <a:rPr lang="en-US" dirty="0"/>
              <a:t>at</a:t>
            </a:r>
            <a:r>
              <a:rPr lang="en-CN" dirty="0"/>
              <a:t> a typical example </a:t>
            </a:r>
            <a:r>
              <a:rPr lang="en-US" dirty="0"/>
              <a:t>of </a:t>
            </a:r>
            <a:r>
              <a:rPr lang="en-US" dirty="0" err="1"/>
              <a:t>rollforward</a:t>
            </a:r>
            <a:r>
              <a:rPr lang="en-US" dirty="0"/>
              <a:t> recovery scheme</a:t>
            </a:r>
          </a:p>
          <a:p>
            <a:endParaRPr lang="en-US" dirty="0"/>
          </a:p>
          <a:p>
            <a:endParaRPr lang="en-US" dirty="0"/>
          </a:p>
        </p:txBody>
      </p:sp>
      <p:sp>
        <p:nvSpPr>
          <p:cNvPr id="4" name="Slide Number Placeholder 3"/>
          <p:cNvSpPr>
            <a:spLocks noGrp="1"/>
          </p:cNvSpPr>
          <p:nvPr>
            <p:ph type="sldNum" sz="quarter" idx="5"/>
          </p:nvPr>
        </p:nvSpPr>
        <p:spPr/>
        <p:txBody>
          <a:bodyPr/>
          <a:lstStyle/>
          <a:p>
            <a:fld id="{6C6CE916-C0D8-4C66-9226-C50B9D0ED4C2}" type="slidenum">
              <a:rPr lang="en-US" smtClean="0"/>
              <a:t>6</a:t>
            </a:fld>
            <a:endParaRPr lang="en-US"/>
          </a:p>
        </p:txBody>
      </p:sp>
    </p:spTree>
    <p:extLst>
      <p:ext uri="{BB962C8B-B14F-4D97-AF65-F5344CB8AC3E}">
        <p14:creationId xmlns:p14="http://schemas.microsoft.com/office/powerpoint/2010/main" val="13880656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sz="1800" b="0" i="0" u="none" strike="noStrike" baseline="0" dirty="0">
              <a:latin typeface="LinLibertineT"/>
            </a:endParaRPr>
          </a:p>
          <a:p>
            <a:pPr algn="l"/>
            <a:r>
              <a:rPr lang="en-US" sz="1800" b="0" i="0" u="none" strike="noStrike" baseline="0" dirty="0">
                <a:latin typeface="LinLibertineT"/>
              </a:rPr>
              <a:t>In this figure, we show the design of nonvolatile processor  (NVP).</a:t>
            </a:r>
          </a:p>
          <a:p>
            <a:pPr algn="l"/>
            <a:r>
              <a:rPr lang="en-US" sz="1800" b="0" i="0" u="none" strike="noStrike" baseline="0" dirty="0">
                <a:latin typeface="LinLibertineT"/>
              </a:rPr>
              <a:t>NVP equips  a special backup storage for the register file [click], which is called a nonvolatile flip-flop (NVFF).</a:t>
            </a:r>
          </a:p>
          <a:p>
            <a:pPr algn="l"/>
            <a:r>
              <a:rPr lang="en-US" sz="1800" b="0" i="0" u="none" strike="noStrike" baseline="0" dirty="0">
                <a:latin typeface="LinLibertineT"/>
              </a:rPr>
              <a:t>Each register bits has its </a:t>
            </a:r>
            <a:r>
              <a:rPr lang="en-US" sz="1800" b="0" i="0" u="none" strike="noStrike" baseline="0" dirty="0" err="1">
                <a:latin typeface="LinLibertineT"/>
              </a:rPr>
              <a:t>neighouring</a:t>
            </a:r>
            <a:r>
              <a:rPr lang="en-US" sz="1800" b="0" i="0" u="none" strike="noStrike" baseline="0" dirty="0">
                <a:latin typeface="LinLibertineT"/>
              </a:rPr>
              <a:t> NVFF, so that NVP can enable parallel checkpoint (restoration). </a:t>
            </a:r>
          </a:p>
          <a:p>
            <a:pPr algn="l"/>
            <a:endParaRPr lang="en-US" dirty="0"/>
          </a:p>
          <a:p>
            <a:pPr algn="l"/>
            <a:endParaRPr lang="en-US" dirty="0"/>
          </a:p>
          <a:p>
            <a:pPr algn="l"/>
            <a:r>
              <a:rPr lang="en-US" dirty="0"/>
              <a:t>Now, Let’s </a:t>
            </a:r>
            <a:r>
              <a:rPr lang="en-US" dirty="0" err="1"/>
              <a:t>ses</a:t>
            </a:r>
            <a:r>
              <a:rPr lang="en-US" dirty="0"/>
              <a:t> the workflow details of NVP.</a:t>
            </a:r>
          </a:p>
          <a:p>
            <a:r>
              <a:rPr lang="en-US" dirty="0"/>
              <a:t>[click] when input voltage drops below backup threshold, [click] the voltage monitor will send a signal to stop the pipeline and inform the backup controller to checkpoint the entire RF.</a:t>
            </a:r>
          </a:p>
          <a:p>
            <a:endParaRPr lang="en-US" dirty="0"/>
          </a:p>
          <a:p>
            <a:r>
              <a:rPr lang="en-US" dirty="0"/>
              <a:t>[click] When the </a:t>
            </a:r>
            <a:r>
              <a:rPr lang="en-US" dirty="0" err="1"/>
              <a:t>votlage</a:t>
            </a:r>
            <a:r>
              <a:rPr lang="en-US" dirty="0"/>
              <a:t> rise above the restoration threshold,</a:t>
            </a:r>
            <a:r>
              <a:rPr lang="zh-CN" altLang="en-US" dirty="0"/>
              <a:t> </a:t>
            </a:r>
            <a:r>
              <a:rPr lang="en-US" altLang="zh-CN" dirty="0"/>
              <a:t>the voltage monitor will send another signal to </a:t>
            </a:r>
            <a:r>
              <a:rPr lang="en-US" dirty="0"/>
              <a:t>restores the register from NVFF and then resumes the program from the interrupted point.</a:t>
            </a:r>
          </a:p>
          <a:p>
            <a:endParaRPr lang="en-US" dirty="0"/>
          </a:p>
          <a:p>
            <a:endParaRPr lang="en-US" dirty="0"/>
          </a:p>
        </p:txBody>
      </p:sp>
      <p:sp>
        <p:nvSpPr>
          <p:cNvPr id="4" name="Slide Number Placeholder 3"/>
          <p:cNvSpPr>
            <a:spLocks noGrp="1"/>
          </p:cNvSpPr>
          <p:nvPr>
            <p:ph type="sldNum" sz="quarter" idx="5"/>
          </p:nvPr>
        </p:nvSpPr>
        <p:spPr/>
        <p:txBody>
          <a:bodyPr/>
          <a:lstStyle/>
          <a:p>
            <a:fld id="{9E420758-0572-0948-BC66-823DA4FB7C08}" type="slidenum">
              <a:rPr lang="en-US" smtClean="0"/>
              <a:t>7</a:t>
            </a:fld>
            <a:endParaRPr lang="en-US" dirty="0"/>
          </a:p>
        </p:txBody>
      </p:sp>
    </p:spTree>
    <p:extLst>
      <p:ext uri="{BB962C8B-B14F-4D97-AF65-F5344CB8AC3E}">
        <p14:creationId xmlns:p14="http://schemas.microsoft.com/office/powerpoint/2010/main" val="4328064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a:latin typeface="LinLibertineT"/>
              </a:rPr>
              <a:t>Roll-forward recovery is very beneficial when the quality of energy harvesting is good and steady.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a:latin typeface="LinLibertineT"/>
              </a:rPr>
              <a:t>For example, as shown in the left figure, if the voltage is always above the backup thresholds, there is no need to stall the pipeline for any checkpoints. </a:t>
            </a:r>
          </a:p>
          <a:p>
            <a:pPr algn="l"/>
            <a:endParaRPr lang="en-US" sz="1200" b="0" i="0" u="none" strike="noStrike" baseline="0">
              <a:latin typeface="LinLibertineT"/>
            </a:endParaRPr>
          </a:p>
          <a:p>
            <a:pPr algn="l"/>
            <a:endParaRPr lang="en-US" sz="1200" b="0" i="0" u="none" strike="noStrike" baseline="0" dirty="0">
              <a:latin typeface="LinLibertineT"/>
            </a:endParaRPr>
          </a:p>
          <a:p>
            <a:endParaRPr lang="en-CN" dirty="0"/>
          </a:p>
        </p:txBody>
      </p:sp>
      <p:sp>
        <p:nvSpPr>
          <p:cNvPr id="4" name="Slide Number Placeholder 3"/>
          <p:cNvSpPr>
            <a:spLocks noGrp="1"/>
          </p:cNvSpPr>
          <p:nvPr>
            <p:ph type="sldNum" sz="quarter" idx="5"/>
          </p:nvPr>
        </p:nvSpPr>
        <p:spPr/>
        <p:txBody>
          <a:bodyPr/>
          <a:lstStyle/>
          <a:p>
            <a:fld id="{6C6CE916-C0D8-4C66-9226-C50B9D0ED4C2}" type="slidenum">
              <a:rPr lang="en-US" smtClean="0"/>
              <a:t>8</a:t>
            </a:fld>
            <a:endParaRPr lang="en-US"/>
          </a:p>
        </p:txBody>
      </p:sp>
    </p:spTree>
    <p:extLst>
      <p:ext uri="{BB962C8B-B14F-4D97-AF65-F5344CB8AC3E}">
        <p14:creationId xmlns:p14="http://schemas.microsoft.com/office/powerpoint/2010/main" val="10631919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LinLibertineT"/>
              </a:rPr>
              <a:t>However, </a:t>
            </a:r>
            <a:r>
              <a:rPr lang="en-US" sz="1800" b="0" i="0" u="none" strike="noStrike" baseline="0" dirty="0" err="1">
                <a:latin typeface="LinLibertineT"/>
              </a:rPr>
              <a:t>Rollforward</a:t>
            </a:r>
            <a:r>
              <a:rPr lang="en-US" sz="1800" b="0" i="0" u="none" strike="noStrike" baseline="0" dirty="0">
                <a:latin typeface="LinLibertineT"/>
              </a:rPr>
              <a:t> has its limitations. </a:t>
            </a:r>
          </a:p>
          <a:p>
            <a:pPr algn="l"/>
            <a:r>
              <a:rPr lang="en-US" sz="1800" b="0" i="0" u="none" strike="noStrike" baseline="0" dirty="0">
                <a:latin typeface="LinLibertineT"/>
              </a:rPr>
              <a:t>As </a:t>
            </a:r>
            <a:r>
              <a:rPr lang="en-US" sz="1800" b="0" i="0" u="none" strike="noStrike" baseline="0">
                <a:latin typeface="LinLibertineT"/>
              </a:rPr>
              <a:t>power failure can happen </a:t>
            </a:r>
            <a:r>
              <a:rPr lang="en-US" sz="1800" b="0" i="0" u="none" strike="noStrike" baseline="0" dirty="0">
                <a:latin typeface="LinLibertineT"/>
              </a:rPr>
              <a:t>at any moment, </a:t>
            </a:r>
          </a:p>
          <a:p>
            <a:pPr algn="l"/>
            <a:r>
              <a:rPr lang="en-US" sz="1800" b="0" i="0" u="none" strike="noStrike" baseline="0" dirty="0" err="1">
                <a:latin typeface="LinLibertineT"/>
              </a:rPr>
              <a:t>rollforward</a:t>
            </a:r>
            <a:r>
              <a:rPr lang="en-US" sz="1800" b="0" i="0" u="none" strike="noStrike" baseline="0" dirty="0">
                <a:latin typeface="LinLibertineT"/>
              </a:rPr>
              <a:t> must [click] </a:t>
            </a:r>
            <a:r>
              <a:rPr lang="en-US" sz="2800" dirty="0"/>
              <a:t>secure sufficient energy in the capacitor all the time to ensure the </a:t>
            </a:r>
            <a:r>
              <a:rPr lang="en-US" sz="2800"/>
              <a:t>successful checkpoints</a:t>
            </a:r>
            <a:r>
              <a:rPr lang="en-US" sz="1800" b="0" i="0" u="none" strike="noStrike" baseline="0">
                <a:latin typeface="LinLibertineT"/>
              </a:rPr>
              <a:t>. </a:t>
            </a:r>
            <a:endParaRPr lang="en-US" sz="1800" b="0" i="0" u="none" strike="noStrike" baseline="0" dirty="0">
              <a:latin typeface="LinLibertineT"/>
            </a:endParaRPr>
          </a:p>
          <a:p>
            <a:pPr algn="l"/>
            <a:r>
              <a:rPr lang="en-US" sz="1800" b="0" i="0" u="none" strike="noStrike" baseline="0" dirty="0">
                <a:latin typeface="LinLibertineT"/>
              </a:rPr>
              <a:t>As a result, this limitation can make roll-forward </a:t>
            </a:r>
            <a:r>
              <a:rPr lang="en-US" sz="1800" b="0" i="0" u="none" strike="noStrike" baseline="0">
                <a:latin typeface="LinLibertineT"/>
              </a:rPr>
              <a:t>recovery not </a:t>
            </a:r>
            <a:r>
              <a:rPr lang="en-US" sz="1800" b="0" i="0" u="none" strike="noStrike" baseline="0" dirty="0">
                <a:latin typeface="LinLibertineT"/>
              </a:rPr>
              <a:t>fully use energy for forward progress in scenarios of poor energy harvesting.</a:t>
            </a:r>
          </a:p>
          <a:p>
            <a:pPr algn="l"/>
            <a:r>
              <a:rPr lang="en-US" sz="1800" b="0" i="0" u="none" strike="noStrike" baseline="0">
                <a:latin typeface="LinLibertineT"/>
              </a:rPr>
              <a:t>   </a:t>
            </a:r>
            <a:endParaRPr lang="en-US" sz="1800" b="0" i="0" u="none" strike="noStrike" baseline="0" dirty="0">
              <a:latin typeface="LinLibertineT"/>
            </a:endParaRPr>
          </a:p>
          <a:p>
            <a:pPr algn="l"/>
            <a:r>
              <a:rPr lang="en-US" sz="1800" b="0" i="0" u="none" strike="noStrike" baseline="0" dirty="0">
                <a:latin typeface="LinLibertineT"/>
              </a:rPr>
              <a:t>So</a:t>
            </a:r>
            <a:r>
              <a:rPr lang="en-US" sz="1200" b="0" i="0" u="none" strike="noStrike" baseline="0" dirty="0">
                <a:latin typeface="LinLibertineT"/>
              </a:rPr>
              <a:t>, people explore many rollback recovery schemes as a replacement. Let’s take a look at how rollback recovery works.</a:t>
            </a:r>
            <a:endParaRPr lang="en-US" dirty="0"/>
          </a:p>
        </p:txBody>
      </p:sp>
      <p:sp>
        <p:nvSpPr>
          <p:cNvPr id="4" name="Slide Number Placeholder 3"/>
          <p:cNvSpPr>
            <a:spLocks noGrp="1"/>
          </p:cNvSpPr>
          <p:nvPr>
            <p:ph type="sldNum" sz="quarter" idx="5"/>
          </p:nvPr>
        </p:nvSpPr>
        <p:spPr/>
        <p:txBody>
          <a:bodyPr/>
          <a:lstStyle/>
          <a:p>
            <a:fld id="{6C6CE916-C0D8-4C66-9226-C50B9D0ED4C2}" type="slidenum">
              <a:rPr lang="en-US" smtClean="0"/>
              <a:t>9</a:t>
            </a:fld>
            <a:endParaRPr lang="en-US"/>
          </a:p>
        </p:txBody>
      </p:sp>
    </p:spTree>
    <p:extLst>
      <p:ext uri="{BB962C8B-B14F-4D97-AF65-F5344CB8AC3E}">
        <p14:creationId xmlns:p14="http://schemas.microsoft.com/office/powerpoint/2010/main" val="1798817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22E6F-9F4E-4655-931D-9FE0A693D171}"/>
              </a:ext>
            </a:extLst>
          </p:cNvPr>
          <p:cNvSpPr>
            <a:spLocks noGrp="1"/>
          </p:cNvSpPr>
          <p:nvPr>
            <p:ph type="ctrTitle"/>
          </p:nvPr>
        </p:nvSpPr>
        <p:spPr>
          <a:xfrm>
            <a:off x="1524000" y="1122363"/>
            <a:ext cx="9144000" cy="2387600"/>
          </a:xfrm>
        </p:spPr>
        <p:txBody>
          <a:bodyPr anchor="b"/>
          <a:lstStyle>
            <a:lvl1pPr algn="ctr">
              <a:defRPr sz="6000" b="0" i="0">
                <a:latin typeface="Gill Sans" panose="020B0502020104020203" pitchFamily="34" charset="-79"/>
                <a:ea typeface="Tahoma" panose="020B0604030504040204" pitchFamily="34" charset="0"/>
                <a:cs typeface="Gill Sans" panose="020B0502020104020203" pitchFamily="34" charset="-79"/>
              </a:defRPr>
            </a:lvl1pPr>
          </a:lstStyle>
          <a:p>
            <a:r>
              <a:rPr lang="en-US" dirty="0"/>
              <a:t>Click to edit Master title style</a:t>
            </a:r>
          </a:p>
        </p:txBody>
      </p:sp>
      <p:sp>
        <p:nvSpPr>
          <p:cNvPr id="3" name="Subtitle 2">
            <a:extLst>
              <a:ext uri="{FF2B5EF4-FFF2-40B4-BE49-F238E27FC236}">
                <a16:creationId xmlns:a16="http://schemas.microsoft.com/office/drawing/2014/main" id="{EC40DD0C-1C7A-4EB5-893E-89209A250E42}"/>
              </a:ext>
            </a:extLst>
          </p:cNvPr>
          <p:cNvSpPr>
            <a:spLocks noGrp="1"/>
          </p:cNvSpPr>
          <p:nvPr>
            <p:ph type="subTitle" idx="1"/>
          </p:nvPr>
        </p:nvSpPr>
        <p:spPr>
          <a:xfrm>
            <a:off x="1524000" y="3602038"/>
            <a:ext cx="9144000" cy="1655762"/>
          </a:xfrm>
        </p:spPr>
        <p:txBody>
          <a:bodyPr/>
          <a:lstStyle>
            <a:lvl1pPr marL="0" indent="0" algn="ctr">
              <a:buNone/>
              <a:defRPr sz="2400" b="0" i="0">
                <a:latin typeface="Gill Sans" panose="020B0502020104020203" pitchFamily="34" charset="-79"/>
                <a:ea typeface="Tahoma" panose="020B0604030504040204" pitchFamily="34" charset="0"/>
                <a:cs typeface="Gill Sans" panose="020B0502020104020203" pitchFamily="34" charset="-79"/>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a:extLst>
              <a:ext uri="{FF2B5EF4-FFF2-40B4-BE49-F238E27FC236}">
                <a16:creationId xmlns:a16="http://schemas.microsoft.com/office/drawing/2014/main" id="{83FB8E7A-4070-47EC-AFBF-4BD4AD30D47F}"/>
              </a:ext>
            </a:extLst>
          </p:cNvPr>
          <p:cNvSpPr>
            <a:spLocks noGrp="1"/>
          </p:cNvSpPr>
          <p:nvPr>
            <p:ph type="sldNum" sz="quarter" idx="12"/>
          </p:nvPr>
        </p:nvSpPr>
        <p:spPr/>
        <p:txBody>
          <a:bodyPr/>
          <a:lstStyle>
            <a:lvl1pPr>
              <a:defRPr b="0" i="0">
                <a:latin typeface="Gill Sans" panose="020B0502020104020203" pitchFamily="34" charset="-79"/>
                <a:ea typeface="Tahoma" panose="020B0604030504040204" pitchFamily="34" charset="0"/>
                <a:cs typeface="Gill Sans" panose="020B0502020104020203" pitchFamily="34" charset="-79"/>
              </a:defRPr>
            </a:lvl1pPr>
          </a:lstStyle>
          <a:p>
            <a:fld id="{BEF5F9A7-FFD9-4159-A58F-AE73538ED447}" type="slidenum">
              <a:rPr lang="en-US" smtClean="0"/>
              <a:pPr/>
              <a:t>‹#›</a:t>
            </a:fld>
            <a:endParaRPr lang="en-US" dirty="0"/>
          </a:p>
        </p:txBody>
      </p:sp>
    </p:spTree>
    <p:extLst>
      <p:ext uri="{BB962C8B-B14F-4D97-AF65-F5344CB8AC3E}">
        <p14:creationId xmlns:p14="http://schemas.microsoft.com/office/powerpoint/2010/main" val="2840401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2A55A6-FAF3-4BE9-A37C-59CF4F787AF3}"/>
              </a:ext>
            </a:extLst>
          </p:cNvPr>
          <p:cNvSpPr>
            <a:spLocks noGrp="1"/>
          </p:cNvSpPr>
          <p:nvPr>
            <p:ph type="title" orient="vert"/>
          </p:nvPr>
        </p:nvSpPr>
        <p:spPr>
          <a:xfrm>
            <a:off x="8724900" y="365125"/>
            <a:ext cx="2628900" cy="5811838"/>
          </a:xfrm>
        </p:spPr>
        <p:txBody>
          <a:bodyPr vert="eaVert"/>
          <a:lstStyle>
            <a:lvl1pPr>
              <a:defRPr b="0" i="0">
                <a:latin typeface="Gill Sans" panose="020B0502020104020203" pitchFamily="34" charset="-79"/>
                <a:ea typeface="Tahoma" panose="020B0604030504040204" pitchFamily="34" charset="0"/>
                <a:cs typeface="Gill Sans" panose="020B0502020104020203" pitchFamily="34" charset="-79"/>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42B86473-0AD6-4D39-B2B0-835D14E5C8ED}"/>
              </a:ext>
            </a:extLst>
          </p:cNvPr>
          <p:cNvSpPr>
            <a:spLocks noGrp="1"/>
          </p:cNvSpPr>
          <p:nvPr>
            <p:ph type="body" orient="vert" idx="1"/>
          </p:nvPr>
        </p:nvSpPr>
        <p:spPr>
          <a:xfrm>
            <a:off x="838200" y="365125"/>
            <a:ext cx="7734300" cy="5811838"/>
          </a:xfrm>
        </p:spPr>
        <p:txBody>
          <a:bodyPr vert="eaVert"/>
          <a:lstStyle>
            <a:lvl1pPr>
              <a:defRPr b="0" i="0">
                <a:latin typeface="Gill Sans" panose="020B0502020104020203" pitchFamily="34" charset="-79"/>
                <a:ea typeface="Tahoma" panose="020B0604030504040204" pitchFamily="34" charset="0"/>
                <a:cs typeface="Gill Sans" panose="020B0502020104020203" pitchFamily="34" charset="-79"/>
              </a:defRPr>
            </a:lvl1pPr>
            <a:lvl2pPr>
              <a:defRPr b="0" i="0">
                <a:latin typeface="Gill Sans" panose="020B0502020104020203" pitchFamily="34" charset="-79"/>
                <a:ea typeface="Tahoma" panose="020B0604030504040204" pitchFamily="34" charset="0"/>
                <a:cs typeface="Gill Sans" panose="020B0502020104020203" pitchFamily="34" charset="-79"/>
              </a:defRPr>
            </a:lvl2pPr>
            <a:lvl3pPr>
              <a:defRPr b="0" i="0">
                <a:latin typeface="Gill Sans" panose="020B0502020104020203" pitchFamily="34" charset="-79"/>
                <a:ea typeface="Tahoma" panose="020B0604030504040204" pitchFamily="34" charset="0"/>
                <a:cs typeface="Gill Sans" panose="020B0502020104020203" pitchFamily="34" charset="-79"/>
              </a:defRPr>
            </a:lvl3pPr>
            <a:lvl4pPr>
              <a:defRPr b="0" i="0">
                <a:latin typeface="Gill Sans" panose="020B0502020104020203" pitchFamily="34" charset="-79"/>
                <a:ea typeface="Tahoma" panose="020B0604030504040204" pitchFamily="34" charset="0"/>
                <a:cs typeface="Gill Sans" panose="020B0502020104020203" pitchFamily="34" charset="-79"/>
              </a:defRPr>
            </a:lvl4pPr>
            <a:lvl5pPr>
              <a:defRPr b="0" i="0">
                <a:latin typeface="Gill Sans" panose="020B0502020104020203" pitchFamily="34" charset="-79"/>
                <a:ea typeface="Tahoma" panose="020B0604030504040204" pitchFamily="34" charset="0"/>
                <a:cs typeface="Gill Sans" panose="020B0502020104020203" pitchFamily="34" charset="-79"/>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8EBFDCB1-D22E-48E5-A21B-15DE48B180D4}"/>
              </a:ext>
            </a:extLst>
          </p:cNvPr>
          <p:cNvSpPr>
            <a:spLocks noGrp="1"/>
          </p:cNvSpPr>
          <p:nvPr>
            <p:ph type="sldNum" sz="quarter" idx="12"/>
          </p:nvPr>
        </p:nvSpPr>
        <p:spPr/>
        <p:txBody>
          <a:bodyPr/>
          <a:lstStyle>
            <a:lvl1pPr>
              <a:defRPr b="0" i="0">
                <a:solidFill>
                  <a:schemeClr val="tx1"/>
                </a:solidFill>
                <a:latin typeface="Gill Sans" panose="020B0502020104020203" pitchFamily="34" charset="-79"/>
                <a:ea typeface="Tahoma" panose="020B0604030504040204" pitchFamily="34" charset="0"/>
                <a:cs typeface="Gill Sans" panose="020B0502020104020203" pitchFamily="34" charset="-79"/>
              </a:defRPr>
            </a:lvl1pPr>
          </a:lstStyle>
          <a:p>
            <a:fld id="{BEF5F9A7-FFD9-4159-A58F-AE73538ED447}" type="slidenum">
              <a:rPr lang="en-US" smtClean="0"/>
              <a:pPr/>
              <a:t>‹#›</a:t>
            </a:fld>
            <a:endParaRPr lang="en-US" dirty="0"/>
          </a:p>
        </p:txBody>
      </p:sp>
    </p:spTree>
    <p:extLst>
      <p:ext uri="{BB962C8B-B14F-4D97-AF65-F5344CB8AC3E}">
        <p14:creationId xmlns:p14="http://schemas.microsoft.com/office/powerpoint/2010/main" val="893969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body" type="tx" preserve="1">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9704677"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b="0" i="0">
                <a:latin typeface="Gill Sans" panose="020B0502020104020203" pitchFamily="34" charset="-79"/>
                <a:cs typeface="Gill Sans" panose="020B0502020104020203" pitchFamily="34" charset="-79"/>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b="0" i="0">
                <a:latin typeface="Gill Sans" panose="020B0502020104020203" pitchFamily="34" charset="-79"/>
                <a:cs typeface="Gill Sans" panose="020B0502020104020203" pitchFamily="34" charset="-79"/>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dirty="0"/>
          </a:p>
        </p:txBody>
      </p:sp>
      <p:sp>
        <p:nvSpPr>
          <p:cNvPr id="8" name="Slide Number Placeholder 5">
            <a:extLst>
              <a:ext uri="{FF2B5EF4-FFF2-40B4-BE49-F238E27FC236}">
                <a16:creationId xmlns:a16="http://schemas.microsoft.com/office/drawing/2014/main" id="{42C0B391-3AD1-C9E0-4BE5-6EAF658A321C}"/>
              </a:ext>
            </a:extLst>
          </p:cNvPr>
          <p:cNvSpPr>
            <a:spLocks noGrp="1"/>
          </p:cNvSpPr>
          <p:nvPr>
            <p:ph type="sldNum" sz="quarter" idx="12"/>
          </p:nvPr>
        </p:nvSpPr>
        <p:spPr>
          <a:xfrm>
            <a:off x="9413030" y="6428920"/>
            <a:ext cx="2743200" cy="365125"/>
          </a:xfrm>
        </p:spPr>
        <p:txBody>
          <a:bodyPr/>
          <a:lstStyle>
            <a:lvl1pPr>
              <a:defRPr b="0" i="0">
                <a:solidFill>
                  <a:schemeClr val="tx1"/>
                </a:solidFill>
                <a:latin typeface="Gill Sans" panose="020B0502020104020203" pitchFamily="34" charset="-79"/>
                <a:ea typeface="Tahoma" panose="020B0604030504040204" pitchFamily="34" charset="0"/>
                <a:cs typeface="Gill Sans" panose="020B0502020104020203" pitchFamily="34" charset="-79"/>
              </a:defRPr>
            </a:lvl1pPr>
          </a:lstStyle>
          <a:p>
            <a:fld id="{BEF5F9A7-FFD9-4159-A58F-AE73538ED447}" type="slidenum">
              <a:rPr lang="en-US" smtClean="0"/>
              <a:pPr/>
              <a:t>‹#›</a:t>
            </a:fld>
            <a:endParaRPr lang="en-US" dirty="0"/>
          </a:p>
        </p:txBody>
      </p:sp>
    </p:spTree>
    <p:extLst>
      <p:ext uri="{BB962C8B-B14F-4D97-AF65-F5344CB8AC3E}">
        <p14:creationId xmlns:p14="http://schemas.microsoft.com/office/powerpoint/2010/main" val="2174456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6DC68-6205-4502-A7A8-63F842BBF1FA}"/>
              </a:ext>
            </a:extLst>
          </p:cNvPr>
          <p:cNvSpPr>
            <a:spLocks noGrp="1"/>
          </p:cNvSpPr>
          <p:nvPr>
            <p:ph type="title"/>
          </p:nvPr>
        </p:nvSpPr>
        <p:spPr>
          <a:xfrm>
            <a:off x="0" y="0"/>
            <a:ext cx="9655629" cy="694117"/>
          </a:xfrm>
        </p:spPr>
        <p:txBody>
          <a:bodyPr/>
          <a:lstStyle>
            <a:lvl1pPr>
              <a:defRPr b="0" i="0">
                <a:latin typeface="Gill Sans" panose="020B0502020104020203" pitchFamily="34" charset="-79"/>
                <a:ea typeface="Tahoma" panose="020B0604030504040204" pitchFamily="34" charset="0"/>
                <a:cs typeface="Gill Sans" panose="020B0502020104020203" pitchFamily="34" charset="-79"/>
              </a:defRPr>
            </a:lvl1pPr>
          </a:lstStyle>
          <a:p>
            <a:r>
              <a:rPr lang="en-US" dirty="0"/>
              <a:t>Click to edit Master title style</a:t>
            </a:r>
          </a:p>
        </p:txBody>
      </p:sp>
      <p:sp>
        <p:nvSpPr>
          <p:cNvPr id="3" name="Content Placeholder 2">
            <a:extLst>
              <a:ext uri="{FF2B5EF4-FFF2-40B4-BE49-F238E27FC236}">
                <a16:creationId xmlns:a16="http://schemas.microsoft.com/office/drawing/2014/main" id="{05D4D970-7EF1-4706-AC83-D2664FCEF923}"/>
              </a:ext>
            </a:extLst>
          </p:cNvPr>
          <p:cNvSpPr>
            <a:spLocks noGrp="1"/>
          </p:cNvSpPr>
          <p:nvPr>
            <p:ph idx="1"/>
          </p:nvPr>
        </p:nvSpPr>
        <p:spPr/>
        <p:txBody>
          <a:bodyPr/>
          <a:lstStyle>
            <a:lvl1pPr>
              <a:defRPr b="0" i="0">
                <a:latin typeface="Gill Sans" panose="020B0502020104020203" pitchFamily="34" charset="-79"/>
                <a:ea typeface="Tahoma" panose="020B0604030504040204" pitchFamily="34" charset="0"/>
                <a:cs typeface="Gill Sans" panose="020B0502020104020203" pitchFamily="34" charset="-79"/>
              </a:defRPr>
            </a:lvl1pPr>
            <a:lvl2pPr>
              <a:defRPr b="0" i="0">
                <a:latin typeface="Gill Sans" panose="020B0502020104020203" pitchFamily="34" charset="-79"/>
                <a:ea typeface="Tahoma" panose="020B0604030504040204" pitchFamily="34" charset="0"/>
                <a:cs typeface="Gill Sans" panose="020B0502020104020203" pitchFamily="34" charset="-79"/>
              </a:defRPr>
            </a:lvl2pPr>
            <a:lvl3pPr>
              <a:defRPr b="0" i="0">
                <a:latin typeface="Gill Sans" panose="020B0502020104020203" pitchFamily="34" charset="-79"/>
                <a:ea typeface="Tahoma" panose="020B0604030504040204" pitchFamily="34" charset="0"/>
                <a:cs typeface="Gill Sans" panose="020B0502020104020203" pitchFamily="34" charset="-79"/>
              </a:defRPr>
            </a:lvl3pPr>
            <a:lvl4pPr>
              <a:defRPr b="0" i="0">
                <a:latin typeface="Gill Sans" panose="020B0502020104020203" pitchFamily="34" charset="-79"/>
                <a:ea typeface="Tahoma" panose="020B0604030504040204" pitchFamily="34" charset="0"/>
                <a:cs typeface="Gill Sans" panose="020B0502020104020203" pitchFamily="34" charset="-79"/>
              </a:defRPr>
            </a:lvl4pPr>
            <a:lvl5pPr>
              <a:defRPr b="0" i="0">
                <a:latin typeface="Gill Sans" panose="020B0502020104020203" pitchFamily="34" charset="-79"/>
                <a:ea typeface="Tahoma" panose="020B0604030504040204" pitchFamily="34" charset="0"/>
                <a:cs typeface="Gill Sans" panose="020B0502020104020203" pitchFamily="34" charset="-79"/>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758DDE5D-0768-4260-8A7F-333A0F0652A3}"/>
              </a:ext>
            </a:extLst>
          </p:cNvPr>
          <p:cNvSpPr>
            <a:spLocks noGrp="1"/>
          </p:cNvSpPr>
          <p:nvPr>
            <p:ph type="sldNum" sz="quarter" idx="12"/>
          </p:nvPr>
        </p:nvSpPr>
        <p:spPr/>
        <p:txBody>
          <a:bodyPr/>
          <a:lstStyle>
            <a:lvl1pPr>
              <a:defRPr b="0" i="0">
                <a:latin typeface="Gill Sans" panose="020B0502020104020203" pitchFamily="34" charset="-79"/>
                <a:ea typeface="Tahoma" panose="020B0604030504040204" pitchFamily="34" charset="0"/>
                <a:cs typeface="Gill Sans" panose="020B0502020104020203" pitchFamily="34" charset="-79"/>
              </a:defRPr>
            </a:lvl1pPr>
          </a:lstStyle>
          <a:p>
            <a:fld id="{BEF5F9A7-FFD9-4159-A58F-AE73538ED447}" type="slidenum">
              <a:rPr lang="en-US" smtClean="0"/>
              <a:pPr/>
              <a:t>‹#›</a:t>
            </a:fld>
            <a:endParaRPr lang="en-US" dirty="0"/>
          </a:p>
        </p:txBody>
      </p:sp>
    </p:spTree>
    <p:extLst>
      <p:ext uri="{BB962C8B-B14F-4D97-AF65-F5344CB8AC3E}">
        <p14:creationId xmlns:p14="http://schemas.microsoft.com/office/powerpoint/2010/main" val="231204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210CF-FE50-469A-AB7A-B85714EDEA99}"/>
              </a:ext>
            </a:extLst>
          </p:cNvPr>
          <p:cNvSpPr>
            <a:spLocks noGrp="1"/>
          </p:cNvSpPr>
          <p:nvPr>
            <p:ph type="title"/>
          </p:nvPr>
        </p:nvSpPr>
        <p:spPr>
          <a:xfrm>
            <a:off x="831850" y="1709738"/>
            <a:ext cx="10515600" cy="2852737"/>
          </a:xfrm>
        </p:spPr>
        <p:txBody>
          <a:bodyPr anchor="b"/>
          <a:lstStyle>
            <a:lvl1pPr>
              <a:defRPr sz="6000" b="0" i="0">
                <a:latin typeface="Gill Sans" panose="020B0502020104020203" pitchFamily="34" charset="-79"/>
                <a:ea typeface="Tahoma" panose="020B0604030504040204" pitchFamily="34" charset="0"/>
                <a:cs typeface="Gill Sans" panose="020B0502020104020203" pitchFamily="34" charset="-79"/>
              </a:defRPr>
            </a:lvl1pPr>
          </a:lstStyle>
          <a:p>
            <a:r>
              <a:rPr lang="en-US" dirty="0"/>
              <a:t>Click to edit Master title style</a:t>
            </a:r>
          </a:p>
        </p:txBody>
      </p:sp>
      <p:sp>
        <p:nvSpPr>
          <p:cNvPr id="3" name="Text Placeholder 2">
            <a:extLst>
              <a:ext uri="{FF2B5EF4-FFF2-40B4-BE49-F238E27FC236}">
                <a16:creationId xmlns:a16="http://schemas.microsoft.com/office/drawing/2014/main" id="{672185DB-C605-409F-BBE6-4AD52BACAAD9}"/>
              </a:ext>
            </a:extLst>
          </p:cNvPr>
          <p:cNvSpPr>
            <a:spLocks noGrp="1"/>
          </p:cNvSpPr>
          <p:nvPr>
            <p:ph type="body" idx="1"/>
          </p:nvPr>
        </p:nvSpPr>
        <p:spPr>
          <a:xfrm>
            <a:off x="831850" y="4589463"/>
            <a:ext cx="10515600" cy="1500187"/>
          </a:xfrm>
        </p:spPr>
        <p:txBody>
          <a:bodyPr/>
          <a:lstStyle>
            <a:lvl1pPr marL="0" indent="0">
              <a:buNone/>
              <a:defRPr sz="2400" b="0" i="0">
                <a:solidFill>
                  <a:schemeClr val="tx1">
                    <a:tint val="75000"/>
                  </a:schemeClr>
                </a:solidFill>
                <a:latin typeface="Gill Sans" panose="020B0502020104020203" pitchFamily="34" charset="-79"/>
                <a:ea typeface="Tahoma" panose="020B0604030504040204" pitchFamily="34" charset="0"/>
                <a:cs typeface="Gill Sans" panose="020B0502020104020203" pitchFamily="34" charset="-79"/>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6" name="Slide Number Placeholder 5">
            <a:extLst>
              <a:ext uri="{FF2B5EF4-FFF2-40B4-BE49-F238E27FC236}">
                <a16:creationId xmlns:a16="http://schemas.microsoft.com/office/drawing/2014/main" id="{FF486B77-9E01-43B9-BEB7-9B29FCAF17EA}"/>
              </a:ext>
            </a:extLst>
          </p:cNvPr>
          <p:cNvSpPr>
            <a:spLocks noGrp="1"/>
          </p:cNvSpPr>
          <p:nvPr>
            <p:ph type="sldNum" sz="quarter" idx="12"/>
          </p:nvPr>
        </p:nvSpPr>
        <p:spPr/>
        <p:txBody>
          <a:bodyPr/>
          <a:lstStyle>
            <a:lvl1pPr>
              <a:defRPr b="0" i="0">
                <a:latin typeface="Gill Sans" panose="020B0502020104020203" pitchFamily="34" charset="-79"/>
                <a:ea typeface="Tahoma" panose="020B0604030504040204" pitchFamily="34" charset="0"/>
                <a:cs typeface="Gill Sans" panose="020B0502020104020203" pitchFamily="34" charset="-79"/>
              </a:defRPr>
            </a:lvl1pPr>
          </a:lstStyle>
          <a:p>
            <a:fld id="{BEF5F9A7-FFD9-4159-A58F-AE73538ED447}" type="slidenum">
              <a:rPr lang="en-US" smtClean="0"/>
              <a:pPr/>
              <a:t>‹#›</a:t>
            </a:fld>
            <a:endParaRPr lang="en-US"/>
          </a:p>
        </p:txBody>
      </p:sp>
    </p:spTree>
    <p:extLst>
      <p:ext uri="{BB962C8B-B14F-4D97-AF65-F5344CB8AC3E}">
        <p14:creationId xmlns:p14="http://schemas.microsoft.com/office/powerpoint/2010/main" val="1534115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B3A2A-72AE-4BAC-BBAA-33C95D2FAB4C}"/>
              </a:ext>
            </a:extLst>
          </p:cNvPr>
          <p:cNvSpPr>
            <a:spLocks noGrp="1"/>
          </p:cNvSpPr>
          <p:nvPr>
            <p:ph type="title"/>
          </p:nvPr>
        </p:nvSpPr>
        <p:spPr>
          <a:xfrm>
            <a:off x="0" y="0"/>
            <a:ext cx="9655629" cy="694117"/>
          </a:xfrm>
        </p:spPr>
        <p:txBody>
          <a:bodyPr>
            <a:noAutofit/>
          </a:bodyPr>
          <a:lstStyle>
            <a:lvl1pPr>
              <a:defRPr lang="en-US" sz="4400" b="0" kern="1200" dirty="0">
                <a:solidFill>
                  <a:srgbClr val="3B31BD"/>
                </a:solidFill>
                <a:latin typeface="Gill Sans" panose="020B0502020104020203" pitchFamily="34" charset="-79"/>
                <a:ea typeface="Tahoma" panose="020B0604030504040204" pitchFamily="34" charset="0"/>
                <a:cs typeface="Gill Sans" panose="020B0502020104020203" pitchFamily="34" charset="-79"/>
              </a:defRPr>
            </a:lvl1pPr>
          </a:lstStyle>
          <a:p>
            <a:r>
              <a:rPr lang="en-US" dirty="0"/>
              <a:t>Click to edit Master title style</a:t>
            </a:r>
          </a:p>
        </p:txBody>
      </p:sp>
      <p:sp>
        <p:nvSpPr>
          <p:cNvPr id="3" name="Content Placeholder 2">
            <a:extLst>
              <a:ext uri="{FF2B5EF4-FFF2-40B4-BE49-F238E27FC236}">
                <a16:creationId xmlns:a16="http://schemas.microsoft.com/office/drawing/2014/main" id="{3EBD40DA-F5D5-40E1-B009-3B29D570FE64}"/>
              </a:ext>
            </a:extLst>
          </p:cNvPr>
          <p:cNvSpPr>
            <a:spLocks noGrp="1"/>
          </p:cNvSpPr>
          <p:nvPr>
            <p:ph sz="half" idx="1"/>
          </p:nvPr>
        </p:nvSpPr>
        <p:spPr>
          <a:xfrm>
            <a:off x="838200" y="1825625"/>
            <a:ext cx="5181600" cy="4351338"/>
          </a:xfrm>
        </p:spPr>
        <p:txBody>
          <a:bodyPr/>
          <a:lstStyle>
            <a:lvl1pPr>
              <a:defRPr b="0" i="0">
                <a:latin typeface="Gill Sans" panose="020B0502020104020203" pitchFamily="34" charset="-79"/>
                <a:ea typeface="Tahoma" panose="020B0604030504040204" pitchFamily="34" charset="0"/>
                <a:cs typeface="Gill Sans" panose="020B0502020104020203" pitchFamily="34" charset="-79"/>
              </a:defRPr>
            </a:lvl1pPr>
            <a:lvl2pPr>
              <a:defRPr b="0" i="0">
                <a:latin typeface="Gill Sans" panose="020B0502020104020203" pitchFamily="34" charset="-79"/>
                <a:ea typeface="Tahoma" panose="020B0604030504040204" pitchFamily="34" charset="0"/>
                <a:cs typeface="Gill Sans" panose="020B0502020104020203" pitchFamily="34" charset="-79"/>
              </a:defRPr>
            </a:lvl2pPr>
            <a:lvl3pPr>
              <a:defRPr b="0" i="0">
                <a:latin typeface="Gill Sans" panose="020B0502020104020203" pitchFamily="34" charset="-79"/>
                <a:ea typeface="Tahoma" panose="020B0604030504040204" pitchFamily="34" charset="0"/>
                <a:cs typeface="Gill Sans" panose="020B0502020104020203" pitchFamily="34" charset="-79"/>
              </a:defRPr>
            </a:lvl3pPr>
            <a:lvl4pPr>
              <a:defRPr b="0" i="0">
                <a:latin typeface="Gill Sans" panose="020B0502020104020203" pitchFamily="34" charset="-79"/>
                <a:ea typeface="Tahoma" panose="020B0604030504040204" pitchFamily="34" charset="0"/>
                <a:cs typeface="Gill Sans" panose="020B0502020104020203" pitchFamily="34" charset="-79"/>
              </a:defRPr>
            </a:lvl4pPr>
            <a:lvl5pPr>
              <a:defRPr b="0" i="0">
                <a:latin typeface="Gill Sans" panose="020B0502020104020203" pitchFamily="34" charset="-79"/>
                <a:ea typeface="Tahoma" panose="020B0604030504040204" pitchFamily="34" charset="0"/>
                <a:cs typeface="Gill Sans" panose="020B0502020104020203" pitchFamily="34" charset="-79"/>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259A82D-08B7-49E6-B49F-F59A9E0897CA}"/>
              </a:ext>
            </a:extLst>
          </p:cNvPr>
          <p:cNvSpPr>
            <a:spLocks noGrp="1"/>
          </p:cNvSpPr>
          <p:nvPr>
            <p:ph sz="half" idx="2"/>
          </p:nvPr>
        </p:nvSpPr>
        <p:spPr>
          <a:xfrm>
            <a:off x="6172200" y="1825625"/>
            <a:ext cx="5181600" cy="4351338"/>
          </a:xfrm>
        </p:spPr>
        <p:txBody>
          <a:bodyPr/>
          <a:lstStyle>
            <a:lvl1pPr>
              <a:defRPr b="0" i="0">
                <a:latin typeface="Gill Sans" panose="020B0502020104020203" pitchFamily="34" charset="-79"/>
                <a:ea typeface="Tahoma" panose="020B0604030504040204" pitchFamily="34" charset="0"/>
                <a:cs typeface="Gill Sans" panose="020B0502020104020203" pitchFamily="34" charset="-79"/>
              </a:defRPr>
            </a:lvl1pPr>
            <a:lvl2pPr>
              <a:defRPr b="0" i="0">
                <a:latin typeface="Gill Sans" panose="020B0502020104020203" pitchFamily="34" charset="-79"/>
                <a:ea typeface="Tahoma" panose="020B0604030504040204" pitchFamily="34" charset="0"/>
                <a:cs typeface="Gill Sans" panose="020B0502020104020203" pitchFamily="34" charset="-79"/>
              </a:defRPr>
            </a:lvl2pPr>
            <a:lvl3pPr>
              <a:defRPr b="0" i="0">
                <a:latin typeface="Gill Sans" panose="020B0502020104020203" pitchFamily="34" charset="-79"/>
                <a:ea typeface="Tahoma" panose="020B0604030504040204" pitchFamily="34" charset="0"/>
                <a:cs typeface="Gill Sans" panose="020B0502020104020203" pitchFamily="34" charset="-79"/>
              </a:defRPr>
            </a:lvl3pPr>
            <a:lvl4pPr>
              <a:defRPr b="0" i="0">
                <a:latin typeface="Gill Sans" panose="020B0502020104020203" pitchFamily="34" charset="-79"/>
                <a:ea typeface="Tahoma" panose="020B0604030504040204" pitchFamily="34" charset="0"/>
                <a:cs typeface="Gill Sans" panose="020B0502020104020203" pitchFamily="34" charset="-79"/>
              </a:defRPr>
            </a:lvl4pPr>
            <a:lvl5pPr>
              <a:defRPr b="0" i="0">
                <a:latin typeface="Gill Sans" panose="020B0502020104020203" pitchFamily="34" charset="-79"/>
                <a:ea typeface="Tahoma" panose="020B0604030504040204" pitchFamily="34" charset="0"/>
                <a:cs typeface="Gill Sans" panose="020B0502020104020203" pitchFamily="34" charset="-79"/>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a:extLst>
              <a:ext uri="{FF2B5EF4-FFF2-40B4-BE49-F238E27FC236}">
                <a16:creationId xmlns:a16="http://schemas.microsoft.com/office/drawing/2014/main" id="{BFA94FAB-B093-47EB-87F3-0A82A6A168B6}"/>
              </a:ext>
            </a:extLst>
          </p:cNvPr>
          <p:cNvSpPr>
            <a:spLocks noGrp="1"/>
          </p:cNvSpPr>
          <p:nvPr>
            <p:ph type="sldNum" sz="quarter" idx="12"/>
          </p:nvPr>
        </p:nvSpPr>
        <p:spPr/>
        <p:txBody>
          <a:bodyPr/>
          <a:lstStyle>
            <a:lvl1pPr>
              <a:defRPr b="0" i="0">
                <a:solidFill>
                  <a:schemeClr val="tx1"/>
                </a:solidFill>
                <a:latin typeface="Gill Sans" panose="020B0502020104020203" pitchFamily="34" charset="-79"/>
                <a:ea typeface="Tahoma" panose="020B0604030504040204" pitchFamily="34" charset="0"/>
                <a:cs typeface="Gill Sans" panose="020B0502020104020203" pitchFamily="34" charset="-79"/>
              </a:defRPr>
            </a:lvl1pPr>
          </a:lstStyle>
          <a:p>
            <a:fld id="{BEF5F9A7-FFD9-4159-A58F-AE73538ED447}" type="slidenum">
              <a:rPr lang="en-US" smtClean="0"/>
              <a:pPr/>
              <a:t>‹#›</a:t>
            </a:fld>
            <a:endParaRPr lang="en-US" dirty="0"/>
          </a:p>
        </p:txBody>
      </p:sp>
    </p:spTree>
    <p:extLst>
      <p:ext uri="{BB962C8B-B14F-4D97-AF65-F5344CB8AC3E}">
        <p14:creationId xmlns:p14="http://schemas.microsoft.com/office/powerpoint/2010/main" val="980214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60F7B-BE85-4746-AD74-E3F420E20793}"/>
              </a:ext>
            </a:extLst>
          </p:cNvPr>
          <p:cNvSpPr>
            <a:spLocks noGrp="1"/>
          </p:cNvSpPr>
          <p:nvPr>
            <p:ph type="title"/>
          </p:nvPr>
        </p:nvSpPr>
        <p:spPr>
          <a:xfrm>
            <a:off x="0" y="0"/>
            <a:ext cx="8102600" cy="823913"/>
          </a:xfrm>
        </p:spPr>
        <p:txBody>
          <a:bodyPr/>
          <a:lstStyle>
            <a:lvl1pPr>
              <a:defRPr b="0" i="0">
                <a:latin typeface="Gill Sans" panose="020B0502020104020203" pitchFamily="34" charset="-79"/>
                <a:ea typeface="Tahoma" panose="020B0604030504040204" pitchFamily="34" charset="0"/>
                <a:cs typeface="Gill Sans" panose="020B0502020104020203" pitchFamily="34" charset="-79"/>
              </a:defRPr>
            </a:lvl1pPr>
          </a:lstStyle>
          <a:p>
            <a:r>
              <a:rPr lang="en-US" dirty="0"/>
              <a:t>Click to edit Master title style</a:t>
            </a:r>
          </a:p>
        </p:txBody>
      </p:sp>
      <p:sp>
        <p:nvSpPr>
          <p:cNvPr id="3" name="Text Placeholder 2">
            <a:extLst>
              <a:ext uri="{FF2B5EF4-FFF2-40B4-BE49-F238E27FC236}">
                <a16:creationId xmlns:a16="http://schemas.microsoft.com/office/drawing/2014/main" id="{54AC7080-BCDF-437E-BBDF-F765E34F3903}"/>
              </a:ext>
            </a:extLst>
          </p:cNvPr>
          <p:cNvSpPr>
            <a:spLocks noGrp="1"/>
          </p:cNvSpPr>
          <p:nvPr>
            <p:ph type="body" idx="1"/>
          </p:nvPr>
        </p:nvSpPr>
        <p:spPr>
          <a:xfrm>
            <a:off x="839788" y="1681163"/>
            <a:ext cx="5157787" cy="823912"/>
          </a:xfrm>
        </p:spPr>
        <p:txBody>
          <a:bodyPr anchor="b"/>
          <a:lstStyle>
            <a:lvl1pPr marL="0" indent="0">
              <a:buNone/>
              <a:defRPr sz="2400" b="0" i="0">
                <a:latin typeface="Gill Sans" panose="020B0502020104020203" pitchFamily="34" charset="-79"/>
                <a:ea typeface="Tahoma" panose="020B0604030504040204" pitchFamily="34" charset="0"/>
                <a:cs typeface="Gill Sans" panose="020B0502020104020203" pitchFamily="34" charset="-79"/>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C74060-5742-42A4-8A1D-B0D210A12A6F}"/>
              </a:ext>
            </a:extLst>
          </p:cNvPr>
          <p:cNvSpPr>
            <a:spLocks noGrp="1"/>
          </p:cNvSpPr>
          <p:nvPr>
            <p:ph sz="half" idx="2"/>
          </p:nvPr>
        </p:nvSpPr>
        <p:spPr>
          <a:xfrm>
            <a:off x="839788" y="2505075"/>
            <a:ext cx="5157787" cy="3684588"/>
          </a:xfrm>
        </p:spPr>
        <p:txBody>
          <a:bodyPr/>
          <a:lstStyle>
            <a:lvl1pPr>
              <a:defRPr b="0" i="0">
                <a:latin typeface="Gill Sans" panose="020B0502020104020203" pitchFamily="34" charset="-79"/>
                <a:ea typeface="Tahoma" panose="020B0604030504040204" pitchFamily="34" charset="0"/>
                <a:cs typeface="Gill Sans" panose="020B0502020104020203" pitchFamily="34" charset="-79"/>
              </a:defRPr>
            </a:lvl1pPr>
            <a:lvl2pPr>
              <a:defRPr b="0" i="0">
                <a:latin typeface="Gill Sans" panose="020B0502020104020203" pitchFamily="34" charset="-79"/>
                <a:ea typeface="Tahoma" panose="020B0604030504040204" pitchFamily="34" charset="0"/>
                <a:cs typeface="Gill Sans" panose="020B0502020104020203" pitchFamily="34" charset="-79"/>
              </a:defRPr>
            </a:lvl2pPr>
            <a:lvl3pPr>
              <a:defRPr b="0" i="0">
                <a:latin typeface="Gill Sans" panose="020B0502020104020203" pitchFamily="34" charset="-79"/>
                <a:ea typeface="Tahoma" panose="020B0604030504040204" pitchFamily="34" charset="0"/>
                <a:cs typeface="Gill Sans" panose="020B0502020104020203" pitchFamily="34" charset="-79"/>
              </a:defRPr>
            </a:lvl3pPr>
            <a:lvl4pPr>
              <a:defRPr b="0" i="0">
                <a:latin typeface="Gill Sans" panose="020B0502020104020203" pitchFamily="34" charset="-79"/>
                <a:ea typeface="Tahoma" panose="020B0604030504040204" pitchFamily="34" charset="0"/>
                <a:cs typeface="Gill Sans" panose="020B0502020104020203" pitchFamily="34" charset="-79"/>
              </a:defRPr>
            </a:lvl4pPr>
            <a:lvl5pPr>
              <a:defRPr b="0" i="0">
                <a:latin typeface="Gill Sans" panose="020B0502020104020203" pitchFamily="34" charset="-79"/>
                <a:ea typeface="Tahoma" panose="020B0604030504040204" pitchFamily="34" charset="0"/>
                <a:cs typeface="Gill Sans" panose="020B0502020104020203" pitchFamily="34" charset="-79"/>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F99FF7-DBAF-4015-9C12-8AA8C947AF49}"/>
              </a:ext>
            </a:extLst>
          </p:cNvPr>
          <p:cNvSpPr>
            <a:spLocks noGrp="1"/>
          </p:cNvSpPr>
          <p:nvPr>
            <p:ph type="body" sz="quarter" idx="3"/>
          </p:nvPr>
        </p:nvSpPr>
        <p:spPr>
          <a:xfrm>
            <a:off x="6172200" y="1681163"/>
            <a:ext cx="5183188" cy="823912"/>
          </a:xfrm>
        </p:spPr>
        <p:txBody>
          <a:bodyPr anchor="b"/>
          <a:lstStyle>
            <a:lvl1pPr marL="0" indent="0">
              <a:buNone/>
              <a:defRPr sz="2400" b="0" i="0">
                <a:latin typeface="Gill Sans" panose="020B0502020104020203" pitchFamily="34" charset="-79"/>
                <a:ea typeface="Tahoma" panose="020B0604030504040204" pitchFamily="34" charset="0"/>
                <a:cs typeface="Gill Sans" panose="020B0502020104020203" pitchFamily="34" charset="-79"/>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30EAA7-13B5-44BA-9E10-0566E4B09E7A}"/>
              </a:ext>
            </a:extLst>
          </p:cNvPr>
          <p:cNvSpPr>
            <a:spLocks noGrp="1"/>
          </p:cNvSpPr>
          <p:nvPr>
            <p:ph sz="quarter" idx="4"/>
          </p:nvPr>
        </p:nvSpPr>
        <p:spPr>
          <a:xfrm>
            <a:off x="6172200" y="2505075"/>
            <a:ext cx="5183188" cy="3684588"/>
          </a:xfrm>
        </p:spPr>
        <p:txBody>
          <a:bodyPr/>
          <a:lstStyle>
            <a:lvl1pPr>
              <a:defRPr b="0" i="0">
                <a:latin typeface="Gill Sans" panose="020B0502020104020203" pitchFamily="34" charset="-79"/>
                <a:ea typeface="Tahoma" panose="020B0604030504040204" pitchFamily="34" charset="0"/>
                <a:cs typeface="Gill Sans" panose="020B0502020104020203" pitchFamily="34" charset="-79"/>
              </a:defRPr>
            </a:lvl1pPr>
            <a:lvl2pPr>
              <a:defRPr b="0" i="0">
                <a:latin typeface="Gill Sans" panose="020B0502020104020203" pitchFamily="34" charset="-79"/>
                <a:ea typeface="Tahoma" panose="020B0604030504040204" pitchFamily="34" charset="0"/>
                <a:cs typeface="Gill Sans" panose="020B0502020104020203" pitchFamily="34" charset="-79"/>
              </a:defRPr>
            </a:lvl2pPr>
            <a:lvl3pPr>
              <a:defRPr b="0" i="0">
                <a:latin typeface="Gill Sans" panose="020B0502020104020203" pitchFamily="34" charset="-79"/>
                <a:ea typeface="Tahoma" panose="020B0604030504040204" pitchFamily="34" charset="0"/>
                <a:cs typeface="Gill Sans" panose="020B0502020104020203" pitchFamily="34" charset="-79"/>
              </a:defRPr>
            </a:lvl3pPr>
            <a:lvl4pPr>
              <a:defRPr b="0" i="0">
                <a:latin typeface="Gill Sans" panose="020B0502020104020203" pitchFamily="34" charset="-79"/>
                <a:ea typeface="Tahoma" panose="020B0604030504040204" pitchFamily="34" charset="0"/>
                <a:cs typeface="Gill Sans" panose="020B0502020104020203" pitchFamily="34" charset="-79"/>
              </a:defRPr>
            </a:lvl4pPr>
            <a:lvl5pPr>
              <a:defRPr b="0" i="0">
                <a:latin typeface="Gill Sans" panose="020B0502020104020203" pitchFamily="34" charset="-79"/>
                <a:ea typeface="Tahoma" panose="020B0604030504040204" pitchFamily="34" charset="0"/>
                <a:cs typeface="Gill Sans" panose="020B0502020104020203" pitchFamily="34" charset="-79"/>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63AEE641-7B6C-450E-BE45-94940B9397DE}"/>
              </a:ext>
            </a:extLst>
          </p:cNvPr>
          <p:cNvSpPr>
            <a:spLocks noGrp="1"/>
          </p:cNvSpPr>
          <p:nvPr>
            <p:ph type="sldNum" sz="quarter" idx="12"/>
          </p:nvPr>
        </p:nvSpPr>
        <p:spPr/>
        <p:txBody>
          <a:bodyPr/>
          <a:lstStyle>
            <a:lvl1pPr>
              <a:defRPr b="0" i="0">
                <a:latin typeface="Gill Sans" panose="020B0502020104020203" pitchFamily="34" charset="-79"/>
                <a:ea typeface="Tahoma" panose="020B0604030504040204" pitchFamily="34" charset="0"/>
                <a:cs typeface="Gill Sans" panose="020B0502020104020203" pitchFamily="34" charset="-79"/>
              </a:defRPr>
            </a:lvl1pPr>
          </a:lstStyle>
          <a:p>
            <a:fld id="{BEF5F9A7-FFD9-4159-A58F-AE73538ED447}" type="slidenum">
              <a:rPr lang="en-US" smtClean="0"/>
              <a:pPr/>
              <a:t>‹#›</a:t>
            </a:fld>
            <a:endParaRPr lang="en-US"/>
          </a:p>
        </p:txBody>
      </p:sp>
    </p:spTree>
    <p:extLst>
      <p:ext uri="{BB962C8B-B14F-4D97-AF65-F5344CB8AC3E}">
        <p14:creationId xmlns:p14="http://schemas.microsoft.com/office/powerpoint/2010/main" val="219527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88933-F905-4D80-9EE4-49C63987E28B}"/>
              </a:ext>
            </a:extLst>
          </p:cNvPr>
          <p:cNvSpPr>
            <a:spLocks noGrp="1"/>
          </p:cNvSpPr>
          <p:nvPr>
            <p:ph type="title"/>
          </p:nvPr>
        </p:nvSpPr>
        <p:spPr>
          <a:xfrm>
            <a:off x="0" y="0"/>
            <a:ext cx="9655629" cy="694117"/>
          </a:xfrm>
        </p:spPr>
        <p:txBody>
          <a:bodyPr/>
          <a:lstStyle>
            <a:lvl1pPr>
              <a:defRPr b="0" i="0">
                <a:latin typeface="Gill Sans" panose="020B0502020104020203" pitchFamily="34" charset="-79"/>
                <a:ea typeface="Tahoma" panose="020B0604030504040204" pitchFamily="34" charset="0"/>
                <a:cs typeface="Gill Sans" panose="020B0502020104020203" pitchFamily="34" charset="-79"/>
              </a:defRPr>
            </a:lvl1pPr>
          </a:lstStyle>
          <a:p>
            <a:r>
              <a:rPr lang="en-US" dirty="0"/>
              <a:t>Click to edit Master title style</a:t>
            </a:r>
          </a:p>
        </p:txBody>
      </p:sp>
      <p:sp>
        <p:nvSpPr>
          <p:cNvPr id="5" name="Slide Number Placeholder 4">
            <a:extLst>
              <a:ext uri="{FF2B5EF4-FFF2-40B4-BE49-F238E27FC236}">
                <a16:creationId xmlns:a16="http://schemas.microsoft.com/office/drawing/2014/main" id="{40D961F2-377A-4F39-B67B-E22267490826}"/>
              </a:ext>
            </a:extLst>
          </p:cNvPr>
          <p:cNvSpPr>
            <a:spLocks noGrp="1"/>
          </p:cNvSpPr>
          <p:nvPr>
            <p:ph type="sldNum" sz="quarter" idx="12"/>
          </p:nvPr>
        </p:nvSpPr>
        <p:spPr/>
        <p:txBody>
          <a:bodyPr/>
          <a:lstStyle>
            <a:lvl1pPr>
              <a:defRPr b="0" i="0">
                <a:latin typeface="Gill Sans" panose="020B0502020104020203" pitchFamily="34" charset="-79"/>
                <a:ea typeface="Tahoma" panose="020B0604030504040204" pitchFamily="34" charset="0"/>
                <a:cs typeface="Gill Sans" panose="020B0502020104020203" pitchFamily="34" charset="-79"/>
              </a:defRPr>
            </a:lvl1pPr>
          </a:lstStyle>
          <a:p>
            <a:fld id="{BEF5F9A7-FFD9-4159-A58F-AE73538ED447}" type="slidenum">
              <a:rPr lang="en-US" smtClean="0"/>
              <a:pPr/>
              <a:t>‹#›</a:t>
            </a:fld>
            <a:endParaRPr lang="en-US"/>
          </a:p>
        </p:txBody>
      </p:sp>
    </p:spTree>
    <p:extLst>
      <p:ext uri="{BB962C8B-B14F-4D97-AF65-F5344CB8AC3E}">
        <p14:creationId xmlns:p14="http://schemas.microsoft.com/office/powerpoint/2010/main" val="3590565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EFEAC-54FA-4FB0-853B-0FA8D69C8509}"/>
              </a:ext>
            </a:extLst>
          </p:cNvPr>
          <p:cNvSpPr>
            <a:spLocks noGrp="1"/>
          </p:cNvSpPr>
          <p:nvPr>
            <p:ph type="title"/>
          </p:nvPr>
        </p:nvSpPr>
        <p:spPr>
          <a:xfrm>
            <a:off x="839788" y="457200"/>
            <a:ext cx="3932237" cy="1600200"/>
          </a:xfrm>
        </p:spPr>
        <p:txBody>
          <a:bodyPr anchor="b"/>
          <a:lstStyle>
            <a:lvl1pPr>
              <a:defRPr sz="3200" b="0" i="0">
                <a:latin typeface="Gill Sans" panose="020B0502020104020203" pitchFamily="34" charset="-79"/>
                <a:ea typeface="Tahoma" panose="020B0604030504040204" pitchFamily="34" charset="0"/>
                <a:cs typeface="Gill Sans" panose="020B0502020104020203" pitchFamily="34" charset="-79"/>
              </a:defRPr>
            </a:lvl1pPr>
          </a:lstStyle>
          <a:p>
            <a:r>
              <a:rPr lang="en-US" dirty="0"/>
              <a:t>Click to edit Master title style</a:t>
            </a:r>
          </a:p>
        </p:txBody>
      </p:sp>
      <p:sp>
        <p:nvSpPr>
          <p:cNvPr id="3" name="Content Placeholder 2">
            <a:extLst>
              <a:ext uri="{FF2B5EF4-FFF2-40B4-BE49-F238E27FC236}">
                <a16:creationId xmlns:a16="http://schemas.microsoft.com/office/drawing/2014/main" id="{CA523592-3480-42BB-97C3-2F5D2A8086BC}"/>
              </a:ext>
            </a:extLst>
          </p:cNvPr>
          <p:cNvSpPr>
            <a:spLocks noGrp="1"/>
          </p:cNvSpPr>
          <p:nvPr>
            <p:ph idx="1"/>
          </p:nvPr>
        </p:nvSpPr>
        <p:spPr>
          <a:xfrm>
            <a:off x="5183188" y="987425"/>
            <a:ext cx="6172200" cy="4873625"/>
          </a:xfrm>
        </p:spPr>
        <p:txBody>
          <a:bodyPr/>
          <a:lstStyle>
            <a:lvl1pPr>
              <a:defRPr sz="3200" b="0" i="0">
                <a:latin typeface="Gill Sans" panose="020B0502020104020203" pitchFamily="34" charset="-79"/>
                <a:ea typeface="Tahoma" panose="020B0604030504040204" pitchFamily="34" charset="0"/>
                <a:cs typeface="Gill Sans" panose="020B0502020104020203" pitchFamily="34" charset="-79"/>
              </a:defRPr>
            </a:lvl1pPr>
            <a:lvl2pPr>
              <a:defRPr sz="2800" b="0" i="0">
                <a:latin typeface="Gill Sans" panose="020B0502020104020203" pitchFamily="34" charset="-79"/>
                <a:ea typeface="Tahoma" panose="020B0604030504040204" pitchFamily="34" charset="0"/>
                <a:cs typeface="Gill Sans" panose="020B0502020104020203" pitchFamily="34" charset="-79"/>
              </a:defRPr>
            </a:lvl2pPr>
            <a:lvl3pPr>
              <a:defRPr sz="2400" b="0" i="0">
                <a:latin typeface="Gill Sans" panose="020B0502020104020203" pitchFamily="34" charset="-79"/>
                <a:ea typeface="Tahoma" panose="020B0604030504040204" pitchFamily="34" charset="0"/>
                <a:cs typeface="Gill Sans" panose="020B0502020104020203" pitchFamily="34" charset="-79"/>
              </a:defRPr>
            </a:lvl3pPr>
            <a:lvl4pPr>
              <a:defRPr sz="2000" b="0" i="0">
                <a:latin typeface="Gill Sans" panose="020B0502020104020203" pitchFamily="34" charset="-79"/>
                <a:ea typeface="Tahoma" panose="020B0604030504040204" pitchFamily="34" charset="0"/>
                <a:cs typeface="Gill Sans" panose="020B0502020104020203" pitchFamily="34" charset="-79"/>
              </a:defRPr>
            </a:lvl4pPr>
            <a:lvl5pPr>
              <a:defRPr sz="2000" b="0" i="0">
                <a:latin typeface="Gill Sans" panose="020B0502020104020203" pitchFamily="34" charset="-79"/>
                <a:ea typeface="Tahoma" panose="020B0604030504040204" pitchFamily="34" charset="0"/>
                <a:cs typeface="Gill Sans" panose="020B0502020104020203" pitchFamily="34" charset="-79"/>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E4EA90-225D-4D54-8CA5-021A0B66118A}"/>
              </a:ext>
            </a:extLst>
          </p:cNvPr>
          <p:cNvSpPr>
            <a:spLocks noGrp="1"/>
          </p:cNvSpPr>
          <p:nvPr>
            <p:ph type="body" sz="half" idx="2"/>
          </p:nvPr>
        </p:nvSpPr>
        <p:spPr>
          <a:xfrm>
            <a:off x="839788" y="2057400"/>
            <a:ext cx="3932237" cy="3811588"/>
          </a:xfrm>
        </p:spPr>
        <p:txBody>
          <a:bodyPr/>
          <a:lstStyle>
            <a:lvl1pPr marL="0" indent="0">
              <a:buNone/>
              <a:defRPr sz="1600" b="0" i="0">
                <a:latin typeface="Gill Sans" panose="020B0502020104020203" pitchFamily="34" charset="-79"/>
                <a:ea typeface="Tahoma" panose="020B0604030504040204" pitchFamily="34" charset="0"/>
                <a:cs typeface="Gill Sans" panose="020B0502020104020203" pitchFamily="34" charset="-79"/>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EE2FDAF4-6D20-4F8D-B184-763FEAD91B30}"/>
              </a:ext>
            </a:extLst>
          </p:cNvPr>
          <p:cNvSpPr>
            <a:spLocks noGrp="1"/>
          </p:cNvSpPr>
          <p:nvPr>
            <p:ph type="sldNum" sz="quarter" idx="12"/>
          </p:nvPr>
        </p:nvSpPr>
        <p:spPr/>
        <p:txBody>
          <a:bodyPr/>
          <a:lstStyle>
            <a:lvl1pPr>
              <a:defRPr b="0" i="0">
                <a:latin typeface="Gill Sans" panose="020B0502020104020203" pitchFamily="34" charset="-79"/>
                <a:ea typeface="Tahoma" panose="020B0604030504040204" pitchFamily="34" charset="0"/>
                <a:cs typeface="Gill Sans" panose="020B0502020104020203" pitchFamily="34" charset="-79"/>
              </a:defRPr>
            </a:lvl1pPr>
          </a:lstStyle>
          <a:p>
            <a:fld id="{BEF5F9A7-FFD9-4159-A58F-AE73538ED447}" type="slidenum">
              <a:rPr lang="en-US" smtClean="0"/>
              <a:pPr/>
              <a:t>‹#›</a:t>
            </a:fld>
            <a:endParaRPr lang="en-US"/>
          </a:p>
        </p:txBody>
      </p:sp>
    </p:spTree>
    <p:extLst>
      <p:ext uri="{BB962C8B-B14F-4D97-AF65-F5344CB8AC3E}">
        <p14:creationId xmlns:p14="http://schemas.microsoft.com/office/powerpoint/2010/main" val="1298663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5D723-8061-4138-900A-3E3A07B3CD0E}"/>
              </a:ext>
            </a:extLst>
          </p:cNvPr>
          <p:cNvSpPr>
            <a:spLocks noGrp="1"/>
          </p:cNvSpPr>
          <p:nvPr>
            <p:ph type="title"/>
          </p:nvPr>
        </p:nvSpPr>
        <p:spPr>
          <a:xfrm>
            <a:off x="839788" y="457200"/>
            <a:ext cx="3932237" cy="1600200"/>
          </a:xfrm>
        </p:spPr>
        <p:txBody>
          <a:bodyPr anchor="b"/>
          <a:lstStyle>
            <a:lvl1pPr>
              <a:defRPr sz="3200" b="0" i="0">
                <a:latin typeface="Gill Sans" panose="020B0502020104020203" pitchFamily="34" charset="-79"/>
                <a:ea typeface="Tahoma" panose="020B0604030504040204" pitchFamily="34" charset="0"/>
                <a:cs typeface="Gill Sans" panose="020B0502020104020203" pitchFamily="34" charset="-79"/>
              </a:defRPr>
            </a:lvl1pPr>
          </a:lstStyle>
          <a:p>
            <a:r>
              <a:rPr lang="en-US" dirty="0"/>
              <a:t>Click to edit Master title style</a:t>
            </a:r>
          </a:p>
        </p:txBody>
      </p:sp>
      <p:sp>
        <p:nvSpPr>
          <p:cNvPr id="3" name="Picture Placeholder 2">
            <a:extLst>
              <a:ext uri="{FF2B5EF4-FFF2-40B4-BE49-F238E27FC236}">
                <a16:creationId xmlns:a16="http://schemas.microsoft.com/office/drawing/2014/main" id="{2EB06B69-2167-4BD6-96C4-D9B6DEA390E5}"/>
              </a:ext>
            </a:extLst>
          </p:cNvPr>
          <p:cNvSpPr>
            <a:spLocks noGrp="1"/>
          </p:cNvSpPr>
          <p:nvPr>
            <p:ph type="pic" idx="1"/>
          </p:nvPr>
        </p:nvSpPr>
        <p:spPr>
          <a:xfrm>
            <a:off x="5183188" y="987425"/>
            <a:ext cx="6172200" cy="4873625"/>
          </a:xfrm>
        </p:spPr>
        <p:txBody>
          <a:bodyPr/>
          <a:lstStyle>
            <a:lvl1pPr marL="0" indent="0">
              <a:buNone/>
              <a:defRPr sz="3200" b="0" i="0">
                <a:latin typeface="Gill Sans" panose="020B0502020104020203" pitchFamily="34" charset="-79"/>
                <a:ea typeface="Tahoma" panose="020B0604030504040204" pitchFamily="34" charset="0"/>
                <a:cs typeface="Gill Sans" panose="020B0502020104020203" pitchFamily="34" charset="-79"/>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A6404E-3D2A-49E6-9BC7-0318662F2107}"/>
              </a:ext>
            </a:extLst>
          </p:cNvPr>
          <p:cNvSpPr>
            <a:spLocks noGrp="1"/>
          </p:cNvSpPr>
          <p:nvPr>
            <p:ph type="body" sz="half" idx="2"/>
          </p:nvPr>
        </p:nvSpPr>
        <p:spPr>
          <a:xfrm>
            <a:off x="839788" y="2057400"/>
            <a:ext cx="3932237" cy="3811588"/>
          </a:xfrm>
        </p:spPr>
        <p:txBody>
          <a:bodyPr/>
          <a:lstStyle>
            <a:lvl1pPr marL="0" indent="0">
              <a:buNone/>
              <a:defRPr sz="1600" b="0" i="0">
                <a:latin typeface="Gill Sans" panose="020B0502020104020203" pitchFamily="34" charset="-79"/>
                <a:ea typeface="Tahoma" panose="020B0604030504040204" pitchFamily="34" charset="0"/>
                <a:cs typeface="Gill Sans" panose="020B0502020104020203" pitchFamily="34" charset="-79"/>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19E4C372-88B0-4F92-92FF-2F817BCA2179}"/>
              </a:ext>
            </a:extLst>
          </p:cNvPr>
          <p:cNvSpPr>
            <a:spLocks noGrp="1"/>
          </p:cNvSpPr>
          <p:nvPr>
            <p:ph type="sldNum" sz="quarter" idx="12"/>
          </p:nvPr>
        </p:nvSpPr>
        <p:spPr/>
        <p:txBody>
          <a:bodyPr/>
          <a:lstStyle>
            <a:lvl1pPr>
              <a:defRPr b="0" i="0">
                <a:latin typeface="Gill Sans" panose="020B0502020104020203" pitchFamily="34" charset="-79"/>
                <a:ea typeface="Tahoma" panose="020B0604030504040204" pitchFamily="34" charset="0"/>
                <a:cs typeface="Gill Sans" panose="020B0502020104020203" pitchFamily="34" charset="-79"/>
              </a:defRPr>
            </a:lvl1pPr>
          </a:lstStyle>
          <a:p>
            <a:fld id="{BEF5F9A7-FFD9-4159-A58F-AE73538ED447}" type="slidenum">
              <a:rPr lang="en-US" smtClean="0"/>
              <a:pPr/>
              <a:t>‹#›</a:t>
            </a:fld>
            <a:endParaRPr lang="en-US"/>
          </a:p>
        </p:txBody>
      </p:sp>
    </p:spTree>
    <p:extLst>
      <p:ext uri="{BB962C8B-B14F-4D97-AF65-F5344CB8AC3E}">
        <p14:creationId xmlns:p14="http://schemas.microsoft.com/office/powerpoint/2010/main" val="4292052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02885-14AD-47E9-A80F-49DAC9637C17}"/>
              </a:ext>
            </a:extLst>
          </p:cNvPr>
          <p:cNvSpPr>
            <a:spLocks noGrp="1"/>
          </p:cNvSpPr>
          <p:nvPr>
            <p:ph type="title"/>
          </p:nvPr>
        </p:nvSpPr>
        <p:spPr/>
        <p:txBody>
          <a:bodyPr/>
          <a:lstStyle>
            <a:lvl1pPr>
              <a:defRPr b="0" i="0">
                <a:latin typeface="Gill Sans" panose="020B0502020104020203" pitchFamily="34" charset="-79"/>
                <a:ea typeface="Tahoma" panose="020B0604030504040204" pitchFamily="34" charset="0"/>
                <a:cs typeface="Gill Sans" panose="020B0502020104020203" pitchFamily="34" charset="-79"/>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309FF32E-FDE7-4A47-881E-ECFC373CC6D7}"/>
              </a:ext>
            </a:extLst>
          </p:cNvPr>
          <p:cNvSpPr>
            <a:spLocks noGrp="1"/>
          </p:cNvSpPr>
          <p:nvPr>
            <p:ph type="body" orient="vert" idx="1"/>
          </p:nvPr>
        </p:nvSpPr>
        <p:spPr/>
        <p:txBody>
          <a:bodyPr vert="eaVert"/>
          <a:lstStyle>
            <a:lvl1pPr>
              <a:defRPr b="0" i="0">
                <a:latin typeface="Gill Sans" panose="020B0502020104020203" pitchFamily="34" charset="-79"/>
                <a:ea typeface="Tahoma" panose="020B0604030504040204" pitchFamily="34" charset="0"/>
                <a:cs typeface="Gill Sans" panose="020B0502020104020203" pitchFamily="34" charset="-79"/>
              </a:defRPr>
            </a:lvl1pPr>
            <a:lvl2pPr>
              <a:defRPr b="0" i="0">
                <a:latin typeface="Gill Sans" panose="020B0502020104020203" pitchFamily="34" charset="-79"/>
                <a:ea typeface="Tahoma" panose="020B0604030504040204" pitchFamily="34" charset="0"/>
                <a:cs typeface="Gill Sans" panose="020B0502020104020203" pitchFamily="34" charset="-79"/>
              </a:defRPr>
            </a:lvl2pPr>
            <a:lvl3pPr>
              <a:defRPr b="0" i="0">
                <a:latin typeface="Gill Sans" panose="020B0502020104020203" pitchFamily="34" charset="-79"/>
                <a:ea typeface="Tahoma" panose="020B0604030504040204" pitchFamily="34" charset="0"/>
                <a:cs typeface="Gill Sans" panose="020B0502020104020203" pitchFamily="34" charset="-79"/>
              </a:defRPr>
            </a:lvl3pPr>
            <a:lvl4pPr>
              <a:defRPr b="0" i="0">
                <a:latin typeface="Gill Sans" panose="020B0502020104020203" pitchFamily="34" charset="-79"/>
                <a:ea typeface="Tahoma" panose="020B0604030504040204" pitchFamily="34" charset="0"/>
                <a:cs typeface="Gill Sans" panose="020B0502020104020203" pitchFamily="34" charset="-79"/>
              </a:defRPr>
            </a:lvl4pPr>
            <a:lvl5pPr>
              <a:defRPr b="0" i="0">
                <a:latin typeface="Gill Sans" panose="020B0502020104020203" pitchFamily="34" charset="-79"/>
                <a:ea typeface="Tahoma" panose="020B0604030504040204" pitchFamily="34" charset="0"/>
                <a:cs typeface="Gill Sans" panose="020B0502020104020203" pitchFamily="34" charset="-79"/>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38C0B729-9526-407D-8F10-99C9E975C87A}"/>
              </a:ext>
            </a:extLst>
          </p:cNvPr>
          <p:cNvSpPr>
            <a:spLocks noGrp="1"/>
          </p:cNvSpPr>
          <p:nvPr>
            <p:ph type="sldNum" sz="quarter" idx="12"/>
          </p:nvPr>
        </p:nvSpPr>
        <p:spPr/>
        <p:txBody>
          <a:bodyPr/>
          <a:lstStyle>
            <a:lvl1pPr>
              <a:defRPr b="0" i="0">
                <a:latin typeface="Gill Sans" panose="020B0502020104020203" pitchFamily="34" charset="-79"/>
                <a:ea typeface="Tahoma" panose="020B0604030504040204" pitchFamily="34" charset="0"/>
                <a:cs typeface="Gill Sans" panose="020B0502020104020203" pitchFamily="34" charset="-79"/>
              </a:defRPr>
            </a:lvl1pPr>
          </a:lstStyle>
          <a:p>
            <a:fld id="{BEF5F9A7-FFD9-4159-A58F-AE73538ED447}" type="slidenum">
              <a:rPr lang="en-US" smtClean="0"/>
              <a:pPr/>
              <a:t>‹#›</a:t>
            </a:fld>
            <a:endParaRPr lang="en-US"/>
          </a:p>
        </p:txBody>
      </p:sp>
    </p:spTree>
    <p:extLst>
      <p:ext uri="{BB962C8B-B14F-4D97-AF65-F5344CB8AC3E}">
        <p14:creationId xmlns:p14="http://schemas.microsoft.com/office/powerpoint/2010/main" val="4232364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F1B123-0E00-4ED4-BF7B-7ADCD0F7CE25}"/>
              </a:ext>
            </a:extLst>
          </p:cNvPr>
          <p:cNvSpPr>
            <a:spLocks noGrp="1"/>
          </p:cNvSpPr>
          <p:nvPr>
            <p:ph type="title"/>
          </p:nvPr>
        </p:nvSpPr>
        <p:spPr>
          <a:xfrm>
            <a:off x="0" y="0"/>
            <a:ext cx="9655629" cy="694117"/>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a:extLst>
              <a:ext uri="{FF2B5EF4-FFF2-40B4-BE49-F238E27FC236}">
                <a16:creationId xmlns:a16="http://schemas.microsoft.com/office/drawing/2014/main" id="{7C17CB4F-A1FB-432E-8F71-B9CAF85F174C}"/>
              </a:ext>
            </a:extLst>
          </p:cNvPr>
          <p:cNvSpPr>
            <a:spLocks noGrp="1"/>
          </p:cNvSpPr>
          <p:nvPr>
            <p:ph type="body" idx="1"/>
          </p:nvPr>
        </p:nvSpPr>
        <p:spPr>
          <a:xfrm>
            <a:off x="41728" y="960903"/>
            <a:ext cx="12147731" cy="530400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FC41B0C6-20AA-4E8A-BBBD-1E089AAF7A01}"/>
              </a:ext>
            </a:extLst>
          </p:cNvPr>
          <p:cNvSpPr>
            <a:spLocks noGrp="1"/>
          </p:cNvSpPr>
          <p:nvPr>
            <p:ph type="sldNum" sz="quarter" idx="4"/>
          </p:nvPr>
        </p:nvSpPr>
        <p:spPr>
          <a:xfrm>
            <a:off x="9413030" y="6428920"/>
            <a:ext cx="2743200" cy="365125"/>
          </a:xfrm>
          <a:prstGeom prst="rect">
            <a:avLst/>
          </a:prstGeom>
        </p:spPr>
        <p:txBody>
          <a:bodyPr vert="horz" lIns="91440" tIns="45720" rIns="91440" bIns="45720" rtlCol="0" anchor="ctr"/>
          <a:lstStyle>
            <a:lvl1pPr algn="r">
              <a:defRPr sz="1800" b="0" i="0">
                <a:solidFill>
                  <a:schemeClr val="tx1"/>
                </a:solidFill>
                <a:latin typeface="Gill Sans" panose="020B0502020104020203" pitchFamily="34" charset="-79"/>
                <a:ea typeface="Tahoma" panose="020B0604030504040204" pitchFamily="34" charset="0"/>
                <a:cs typeface="Gill Sans" panose="020B0502020104020203" pitchFamily="34" charset="-79"/>
              </a:defRPr>
            </a:lvl1pPr>
          </a:lstStyle>
          <a:p>
            <a:fld id="{BEF5F9A7-FFD9-4159-A58F-AE73538ED447}" type="slidenum">
              <a:rPr lang="en-US" smtClean="0"/>
              <a:pPr/>
              <a:t>‹#›</a:t>
            </a:fld>
            <a:endParaRPr lang="en-US" dirty="0"/>
          </a:p>
        </p:txBody>
      </p:sp>
      <p:sp>
        <p:nvSpPr>
          <p:cNvPr id="11" name="object 95">
            <a:extLst>
              <a:ext uri="{FF2B5EF4-FFF2-40B4-BE49-F238E27FC236}">
                <a16:creationId xmlns:a16="http://schemas.microsoft.com/office/drawing/2014/main" id="{3A04983A-3BE9-4191-9A56-37CD35078BF5}"/>
              </a:ext>
            </a:extLst>
          </p:cNvPr>
          <p:cNvSpPr/>
          <p:nvPr userDrawn="1"/>
        </p:nvSpPr>
        <p:spPr>
          <a:xfrm>
            <a:off x="-2541" y="6310084"/>
            <a:ext cx="12192000" cy="18288"/>
          </a:xfrm>
          <a:custGeom>
            <a:avLst/>
            <a:gdLst/>
            <a:ahLst/>
            <a:cxnLst/>
            <a:rect l="l" t="t" r="r" b="b"/>
            <a:pathLst>
              <a:path w="9144000" h="73659">
                <a:moveTo>
                  <a:pt x="0" y="73151"/>
                </a:moveTo>
                <a:lnTo>
                  <a:pt x="9144000" y="73151"/>
                </a:lnTo>
                <a:lnTo>
                  <a:pt x="9144000" y="0"/>
                </a:lnTo>
                <a:lnTo>
                  <a:pt x="0" y="0"/>
                </a:lnTo>
                <a:lnTo>
                  <a:pt x="0" y="73151"/>
                </a:lnTo>
                <a:close/>
              </a:path>
            </a:pathLst>
          </a:custGeom>
          <a:solidFill>
            <a:srgbClr val="231F20"/>
          </a:solidFill>
        </p:spPr>
        <p:txBody>
          <a:bodyPr wrap="square" lIns="0" tIns="0" rIns="0" bIns="0" rtlCol="0"/>
          <a:lstStyle/>
          <a:p>
            <a:endParaRPr sz="1800" b="0" i="0">
              <a:latin typeface="Gill Sans" panose="020B0502020104020203" pitchFamily="34" charset="-79"/>
              <a:ea typeface="Tahoma" panose="020B0604030504040204" pitchFamily="34" charset="0"/>
              <a:cs typeface="Gill Sans" panose="020B0502020104020203" pitchFamily="34" charset="-79"/>
            </a:endParaRPr>
          </a:p>
        </p:txBody>
      </p:sp>
      <p:sp>
        <p:nvSpPr>
          <p:cNvPr id="8" name="object 7" descr="Purdue University Logo" title="Purdue University Logo">
            <a:extLst>
              <a:ext uri="{FF2B5EF4-FFF2-40B4-BE49-F238E27FC236}">
                <a16:creationId xmlns:a16="http://schemas.microsoft.com/office/drawing/2014/main" id="{5CB5FF7F-025D-F9DB-070C-10E7DB1BF168}"/>
              </a:ext>
            </a:extLst>
          </p:cNvPr>
          <p:cNvSpPr/>
          <p:nvPr userDrawn="1"/>
        </p:nvSpPr>
        <p:spPr>
          <a:xfrm>
            <a:off x="35770" y="6373547"/>
            <a:ext cx="1575904" cy="470673"/>
          </a:xfrm>
          <a:prstGeom prst="rect">
            <a:avLst/>
          </a:prstGeom>
          <a:blipFill>
            <a:blip r:embed="rId13" cstate="print"/>
            <a:stretch>
              <a:fillRect/>
            </a:stretch>
          </a:blipFill>
        </p:spPr>
        <p:txBody>
          <a:bodyPr wrap="square" lIns="0" tIns="0" rIns="0" bIns="0" rtlCol="0"/>
          <a:lstStyle/>
          <a:p>
            <a:endParaRPr b="0" i="0">
              <a:latin typeface="Gill Sans" panose="020B0502020104020203" pitchFamily="34" charset="-79"/>
              <a:cs typeface="Gill Sans" panose="020B0502020104020203" pitchFamily="34" charset="-79"/>
            </a:endParaRPr>
          </a:p>
        </p:txBody>
      </p:sp>
      <p:sp>
        <p:nvSpPr>
          <p:cNvPr id="4" name="TextBox 3">
            <a:extLst>
              <a:ext uri="{FF2B5EF4-FFF2-40B4-BE49-F238E27FC236}">
                <a16:creationId xmlns:a16="http://schemas.microsoft.com/office/drawing/2014/main" id="{5FBAD981-E110-B6A4-0B12-BA40E02FFED0}"/>
              </a:ext>
            </a:extLst>
          </p:cNvPr>
          <p:cNvSpPr txBox="1"/>
          <p:nvPr userDrawn="1"/>
        </p:nvSpPr>
        <p:spPr>
          <a:xfrm>
            <a:off x="3419869" y="6387212"/>
            <a:ext cx="5050361" cy="338554"/>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i="0">
                <a:latin typeface="Gill Sans" panose="020B0502020104020203" pitchFamily="34" charset="-79"/>
                <a:cs typeface="Gill Sans" panose="020B0502020104020203" pitchFamily="34" charset="-79"/>
              </a:rPr>
              <a:t>16th Non-Volatile Memories Workshop (NVMW’25)</a:t>
            </a:r>
            <a:endParaRPr lang="en-US" sz="1600" b="0" i="0" dirty="0">
              <a:latin typeface="Gill Sans" panose="020B0502020104020203" pitchFamily="34" charset="-79"/>
              <a:cs typeface="Gill Sans" panose="020B0502020104020203" pitchFamily="34" charset="-79"/>
            </a:endParaRPr>
          </a:p>
        </p:txBody>
      </p:sp>
    </p:spTree>
    <p:extLst>
      <p:ext uri="{BB962C8B-B14F-4D97-AF65-F5344CB8AC3E}">
        <p14:creationId xmlns:p14="http://schemas.microsoft.com/office/powerpoint/2010/main" val="1933316233"/>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hf hdr="0" ftr="0" dt="0"/>
  <p:txStyles>
    <p:titleStyle>
      <a:lvl1pPr algn="l" defTabSz="914400" rtl="0" eaLnBrk="1" latinLnBrk="0" hangingPunct="1">
        <a:lnSpc>
          <a:spcPct val="90000"/>
        </a:lnSpc>
        <a:spcBef>
          <a:spcPct val="0"/>
        </a:spcBef>
        <a:buNone/>
        <a:defRPr lang="en-US" sz="4400" b="0" i="0" kern="1200" dirty="0">
          <a:solidFill>
            <a:srgbClr val="3B31BD"/>
          </a:solidFill>
          <a:latin typeface="Gill Sans" panose="020B0502020104020203" pitchFamily="34" charset="-79"/>
          <a:ea typeface="Tahoma" panose="020B0604030504040204" pitchFamily="34" charset="0"/>
          <a:cs typeface="Gill Sans" panose="020B0502020104020203" pitchFamily="34" charset="-79"/>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Gill Sans" panose="020B0502020104020203" pitchFamily="34" charset="-79"/>
          <a:ea typeface="Tahoma" panose="020B0604030504040204" pitchFamily="34" charset="0"/>
          <a:cs typeface="Gill Sans" panose="020B0502020104020203" pitchFamily="34" charset="-79"/>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Gill Sans" panose="020B0502020104020203" pitchFamily="34" charset="-79"/>
          <a:ea typeface="Tahoma" panose="020B0604030504040204" pitchFamily="34" charset="0"/>
          <a:cs typeface="Gill Sans" panose="020B0502020104020203" pitchFamily="34" charset="-79"/>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Gill Sans" panose="020B0502020104020203" pitchFamily="34" charset="-79"/>
          <a:ea typeface="Tahoma" panose="020B0604030504040204" pitchFamily="34" charset="0"/>
          <a:cs typeface="Gill Sans" panose="020B0502020104020203" pitchFamily="34" charset="-79"/>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Gill Sans" panose="020B0502020104020203" pitchFamily="34" charset="-79"/>
          <a:ea typeface="Tahoma" panose="020B0604030504040204" pitchFamily="34" charset="0"/>
          <a:cs typeface="Gill Sans" panose="020B0502020104020203" pitchFamily="34" charset="-79"/>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Gill Sans" panose="020B0502020104020203" pitchFamily="34" charset="-79"/>
          <a:ea typeface="Tahoma" panose="020B0604030504040204" pitchFamily="34" charset="0"/>
          <a:cs typeface="Gill Sans" panose="020B05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5.png"/><Relationship Id="rId7" Type="http://schemas.openxmlformats.org/officeDocument/2006/relationships/image" Target="../media/image31.png"/><Relationship Id="rId12" Type="http://schemas.openxmlformats.org/officeDocument/2006/relationships/image" Target="../media/image34.sv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23.png"/><Relationship Id="rId11" Type="http://schemas.openxmlformats.org/officeDocument/2006/relationships/image" Target="../media/image33.png"/><Relationship Id="rId5" Type="http://schemas.openxmlformats.org/officeDocument/2006/relationships/image" Target="../media/image17.jpeg"/><Relationship Id="rId10" Type="http://schemas.openxmlformats.org/officeDocument/2006/relationships/image" Target="../media/image18.png"/><Relationship Id="rId4" Type="http://schemas.openxmlformats.org/officeDocument/2006/relationships/image" Target="../media/image26.jpeg"/><Relationship Id="rId9"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32.sv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3.png"/><Relationship Id="rId7"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17.jpeg"/><Relationship Id="rId5" Type="http://schemas.openxmlformats.org/officeDocument/2006/relationships/image" Target="../media/image36.svg"/><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14.png"/><Relationship Id="rId7" Type="http://schemas.openxmlformats.org/officeDocument/2006/relationships/image" Target="../media/image16.sv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15.png"/><Relationship Id="rId11" Type="http://schemas.openxmlformats.org/officeDocument/2006/relationships/image" Target="../media/image32.svg"/><Relationship Id="rId5" Type="http://schemas.openxmlformats.org/officeDocument/2006/relationships/image" Target="../media/image38.svg"/><Relationship Id="rId10" Type="http://schemas.openxmlformats.org/officeDocument/2006/relationships/image" Target="../media/image31.png"/><Relationship Id="rId4" Type="http://schemas.openxmlformats.org/officeDocument/2006/relationships/image" Target="../media/image37.png"/><Relationship Id="rId9" Type="http://schemas.openxmlformats.org/officeDocument/2006/relationships/image" Target="../media/image36.svg"/></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39.pn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38.svg"/></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image" Target="../media/image17.jpeg"/></Relationships>
</file>

<file path=ppt/slides/_rels/slide19.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40.png"/><Relationship Id="rId7" Type="http://schemas.openxmlformats.org/officeDocument/2006/relationships/image" Target="../media/image39.png"/><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42.svg"/><Relationship Id="rId5" Type="http://schemas.openxmlformats.org/officeDocument/2006/relationships/image" Target="../media/image41.png"/><Relationship Id="rId10" Type="http://schemas.openxmlformats.org/officeDocument/2006/relationships/image" Target="../media/image44.svg"/><Relationship Id="rId4" Type="http://schemas.openxmlformats.org/officeDocument/2006/relationships/image" Target="../media/image14.png"/><Relationship Id="rId9" Type="http://schemas.openxmlformats.org/officeDocument/2006/relationships/image" Target="../media/image4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40.png"/><Relationship Id="rId7" Type="http://schemas.openxmlformats.org/officeDocument/2006/relationships/image" Target="../media/image39.png"/><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image" Target="../media/image42.svg"/><Relationship Id="rId5" Type="http://schemas.openxmlformats.org/officeDocument/2006/relationships/image" Target="../media/image41.png"/><Relationship Id="rId10" Type="http://schemas.openxmlformats.org/officeDocument/2006/relationships/image" Target="../media/image44.svg"/><Relationship Id="rId4" Type="http://schemas.openxmlformats.org/officeDocument/2006/relationships/image" Target="../media/image14.png"/><Relationship Id="rId9" Type="http://schemas.openxmlformats.org/officeDocument/2006/relationships/image" Target="../media/image43.png"/></Relationships>
</file>

<file path=ppt/slides/_rels/slide22.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23.png"/><Relationship Id="rId7"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image" Target="../media/image24.png"/><Relationship Id="rId5" Type="http://schemas.openxmlformats.org/officeDocument/2006/relationships/image" Target="../media/image17.jpeg"/><Relationship Id="rId10" Type="http://schemas.openxmlformats.org/officeDocument/2006/relationships/image" Target="../media/image42.svg"/><Relationship Id="rId4" Type="http://schemas.openxmlformats.org/officeDocument/2006/relationships/image" Target="../media/image39.png"/><Relationship Id="rId9" Type="http://schemas.openxmlformats.org/officeDocument/2006/relationships/image" Target="../media/image41.png"/></Relationships>
</file>

<file path=ppt/slides/_rels/slide23.xml.rels><?xml version="1.0" encoding="UTF-8" standalone="yes"?>
<Relationships xmlns="http://schemas.openxmlformats.org/package/2006/relationships"><Relationship Id="rId8" Type="http://schemas.openxmlformats.org/officeDocument/2006/relationships/image" Target="../media/image32.svg"/><Relationship Id="rId13" Type="http://schemas.openxmlformats.org/officeDocument/2006/relationships/image" Target="../media/image34.svg"/><Relationship Id="rId3" Type="http://schemas.openxmlformats.org/officeDocument/2006/relationships/image" Target="../media/image23.png"/><Relationship Id="rId7" Type="http://schemas.openxmlformats.org/officeDocument/2006/relationships/image" Target="../media/image31.png"/><Relationship Id="rId12"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image" Target="../media/image39.png"/><Relationship Id="rId11" Type="http://schemas.openxmlformats.org/officeDocument/2006/relationships/image" Target="../media/image18.png"/><Relationship Id="rId5" Type="http://schemas.openxmlformats.org/officeDocument/2006/relationships/image" Target="../media/image24.png"/><Relationship Id="rId10" Type="http://schemas.openxmlformats.org/officeDocument/2006/relationships/image" Target="../media/image42.svg"/><Relationship Id="rId4" Type="http://schemas.openxmlformats.org/officeDocument/2006/relationships/image" Target="../media/image17.jpeg"/><Relationship Id="rId9" Type="http://schemas.openxmlformats.org/officeDocument/2006/relationships/image" Target="../media/image41.png"/></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image" Target="../media/image24.png"/><Relationship Id="rId5" Type="http://schemas.openxmlformats.org/officeDocument/2006/relationships/image" Target="../media/image17.jpe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4.xml"/><Relationship Id="rId6" Type="http://schemas.openxmlformats.org/officeDocument/2006/relationships/image" Target="../media/image24.png"/><Relationship Id="rId5" Type="http://schemas.openxmlformats.org/officeDocument/2006/relationships/image" Target="../media/image17.jpe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46.png"/></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svg"/><Relationship Id="rId10" Type="http://schemas.openxmlformats.org/officeDocument/2006/relationships/image" Target="../media/image11.svg"/><Relationship Id="rId4" Type="http://schemas.openxmlformats.org/officeDocument/2006/relationships/image" Target="../media/image5.jpg"/><Relationship Id="rId9" Type="http://schemas.openxmlformats.org/officeDocument/2006/relationships/image" Target="../media/image10.png"/><Relationship Id="rId14" Type="http://schemas.openxmlformats.org/officeDocument/2006/relationships/image" Target="../media/image15.png"/></Relationships>
</file>

<file path=ppt/slides/_rels/slide30.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30.xml"/><Relationship Id="rId1" Type="http://schemas.openxmlformats.org/officeDocument/2006/relationships/slideLayout" Target="../slideLayouts/slideLayout4.xml"/><Relationship Id="rId5" Type="http://schemas.openxmlformats.org/officeDocument/2006/relationships/image" Target="../media/image50.png"/><Relationship Id="rId4" Type="http://schemas.openxmlformats.org/officeDocument/2006/relationships/image" Target="../media/image49.jpeg"/></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4.xml"/><Relationship Id="rId6" Type="http://schemas.openxmlformats.org/officeDocument/2006/relationships/image" Target="../media/image24.png"/><Relationship Id="rId5" Type="http://schemas.openxmlformats.org/officeDocument/2006/relationships/image" Target="../media/image18.png"/><Relationship Id="rId4" Type="http://schemas.openxmlformats.org/officeDocument/2006/relationships/image" Target="../media/image17.jpe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image" Target="../media/image17.jpeg"/></Relationships>
</file>

<file path=ppt/slides/_rels/slide3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4.xml"/><Relationship Id="rId1" Type="http://schemas.openxmlformats.org/officeDocument/2006/relationships/slideLayout" Target="../slideLayouts/slideLayout4.xml"/><Relationship Id="rId6" Type="http://schemas.openxmlformats.org/officeDocument/2006/relationships/image" Target="../media/image24.png"/><Relationship Id="rId5" Type="http://schemas.openxmlformats.org/officeDocument/2006/relationships/image" Target="../media/image17.jpeg"/><Relationship Id="rId4" Type="http://schemas.openxmlformats.org/officeDocument/2006/relationships/image" Target="../media/image23.png"/></Relationships>
</file>

<file path=ppt/slides/_rels/slide3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notesSlide" Target="../notesSlides/notesSlide38.xml"/><Relationship Id="rId1" Type="http://schemas.openxmlformats.org/officeDocument/2006/relationships/slideLayout" Target="../slideLayouts/slideLayout4.xml"/><Relationship Id="rId6" Type="http://schemas.openxmlformats.org/officeDocument/2006/relationships/image" Target="../media/image57.svg"/><Relationship Id="rId5" Type="http://schemas.openxmlformats.org/officeDocument/2006/relationships/image" Target="../media/image56.png"/><Relationship Id="rId4" Type="http://schemas.openxmlformats.org/officeDocument/2006/relationships/image" Target="../media/image55.svg"/></Relationships>
</file>

<file path=ppt/slides/_rels/slide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19.jpg"/><Relationship Id="rId7"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image" Target="../media/image17.jpeg"/><Relationship Id="rId7"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17.jpe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30.png"/><Relationship Id="rId5" Type="http://schemas.openxmlformats.org/officeDocument/2006/relationships/image" Target="../media/image29.sv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1">
            <a:extLst>
              <a:ext uri="{FF2B5EF4-FFF2-40B4-BE49-F238E27FC236}">
                <a16:creationId xmlns:a16="http://schemas.microsoft.com/office/drawing/2014/main" id="{2FD0C90D-FA58-45E7-A18E-CBAB04F2C036}"/>
              </a:ext>
            </a:extLst>
          </p:cNvPr>
          <p:cNvSpPr txBox="1">
            <a:spLocks/>
          </p:cNvSpPr>
          <p:nvPr/>
        </p:nvSpPr>
        <p:spPr>
          <a:xfrm>
            <a:off x="113306" y="1199836"/>
            <a:ext cx="12042924" cy="185450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a:solidFill>
                  <a:srgbClr val="3B31BD"/>
                </a:solidFill>
                <a:latin typeface="Gill Sans" panose="020B0502020104020203" pitchFamily="34" charset="-79"/>
                <a:ea typeface="Tahoma" panose="020B0604030504040204" pitchFamily="34" charset="0"/>
                <a:cs typeface="Gill Sans" panose="020B0502020104020203" pitchFamily="34" charset="-79"/>
              </a:rPr>
              <a:t>Hybrid Power Failure Recovery </a:t>
            </a:r>
          </a:p>
          <a:p>
            <a:pPr algn="ctr"/>
            <a:r>
              <a:rPr lang="en-US" sz="5400">
                <a:solidFill>
                  <a:srgbClr val="3B31BD"/>
                </a:solidFill>
                <a:latin typeface="Gill Sans" panose="020B0502020104020203" pitchFamily="34" charset="-79"/>
                <a:ea typeface="Tahoma" panose="020B0604030504040204" pitchFamily="34" charset="0"/>
                <a:cs typeface="Gill Sans" panose="020B0502020104020203" pitchFamily="34" charset="-79"/>
              </a:rPr>
              <a:t>for Intermittent Computing</a:t>
            </a:r>
            <a:endParaRPr lang="en-US" sz="5400" dirty="0">
              <a:solidFill>
                <a:srgbClr val="3B31BD"/>
              </a:solidFill>
              <a:latin typeface="Gill Sans" panose="020B0502020104020203" pitchFamily="34" charset="-79"/>
              <a:ea typeface="Tahoma" panose="020B0604030504040204" pitchFamily="34" charset="0"/>
              <a:cs typeface="Gill Sans" panose="020B0502020104020203" pitchFamily="34" charset="-79"/>
            </a:endParaRPr>
          </a:p>
        </p:txBody>
      </p:sp>
      <p:sp>
        <p:nvSpPr>
          <p:cNvPr id="2" name="Slide Number Placeholder 1">
            <a:extLst>
              <a:ext uri="{FF2B5EF4-FFF2-40B4-BE49-F238E27FC236}">
                <a16:creationId xmlns:a16="http://schemas.microsoft.com/office/drawing/2014/main" id="{F5A4EC94-AA39-7B3E-B148-D1A8D75888DE}"/>
              </a:ext>
            </a:extLst>
          </p:cNvPr>
          <p:cNvSpPr>
            <a:spLocks noGrp="1"/>
          </p:cNvSpPr>
          <p:nvPr>
            <p:ph type="sldNum" sz="quarter" idx="12"/>
          </p:nvPr>
        </p:nvSpPr>
        <p:spPr/>
        <p:txBody>
          <a:bodyPr/>
          <a:lstStyle/>
          <a:p>
            <a:fld id="{BEF5F9A7-FFD9-4159-A58F-AE73538ED447}" type="slidenum">
              <a:rPr lang="en-US" smtClean="0"/>
              <a:pPr/>
              <a:t>1</a:t>
            </a:fld>
            <a:endParaRPr lang="en-US" dirty="0"/>
          </a:p>
        </p:txBody>
      </p:sp>
      <p:sp>
        <p:nvSpPr>
          <p:cNvPr id="9" name="Google Shape;55;p13">
            <a:extLst>
              <a:ext uri="{FF2B5EF4-FFF2-40B4-BE49-F238E27FC236}">
                <a16:creationId xmlns:a16="http://schemas.microsoft.com/office/drawing/2014/main" id="{53D1B7F9-1F4C-3B17-D238-D6D9F6F68C86}"/>
              </a:ext>
            </a:extLst>
          </p:cNvPr>
          <p:cNvSpPr txBox="1">
            <a:spLocks/>
          </p:cNvSpPr>
          <p:nvPr/>
        </p:nvSpPr>
        <p:spPr>
          <a:xfrm>
            <a:off x="1233697" y="3202621"/>
            <a:ext cx="9802141" cy="646331"/>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Arial" panose="020B0604020202020204" pitchFamily="34" charset="0"/>
              <a:buNone/>
            </a:pPr>
            <a:r>
              <a:rPr lang="en-US" b="1" dirty="0">
                <a:latin typeface="Gill Sans" panose="020B0502020104020203" pitchFamily="34" charset="-79"/>
                <a:cs typeface="Gill Sans" panose="020B0502020104020203" pitchFamily="34" charset="-79"/>
              </a:rPr>
              <a:t>Gan Fang</a:t>
            </a:r>
            <a:r>
              <a:rPr lang="en-US" b="1" baseline="30000" dirty="0">
                <a:latin typeface="Gill Sans" panose="020B0502020104020203" pitchFamily="34" charset="-79"/>
                <a:cs typeface="Gill Sans" panose="020B0502020104020203" pitchFamily="34" charset="-79"/>
              </a:rPr>
              <a:t>1</a:t>
            </a:r>
            <a:r>
              <a:rPr lang="en-US" dirty="0">
                <a:latin typeface="Gill Sans" panose="020B0502020104020203" pitchFamily="34" charset="-79"/>
                <a:cs typeface="Gill Sans" panose="020B0502020104020203" pitchFamily="34" charset="-79"/>
              </a:rPr>
              <a:t>, </a:t>
            </a:r>
            <a:r>
              <a:rPr lang="en-US" dirty="0" err="1">
                <a:latin typeface="Gill Sans" panose="020B0502020104020203" pitchFamily="34" charset="-79"/>
                <a:cs typeface="Gill Sans" panose="020B0502020104020203" pitchFamily="34" charset="-79"/>
              </a:rPr>
              <a:t>Jongouk</a:t>
            </a:r>
            <a:r>
              <a:rPr lang="en-US" dirty="0">
                <a:latin typeface="Gill Sans" panose="020B0502020104020203" pitchFamily="34" charset="-79"/>
                <a:cs typeface="Gill Sans" panose="020B0502020104020203" pitchFamily="34" charset="-79"/>
              </a:rPr>
              <a:t> Choi</a:t>
            </a:r>
            <a:r>
              <a:rPr lang="en-US" baseline="30000" dirty="0">
                <a:latin typeface="Gill Sans" panose="020B0502020104020203" pitchFamily="34" charset="-79"/>
                <a:cs typeface="Gill Sans" panose="020B0502020104020203" pitchFamily="34" charset="-79"/>
              </a:rPr>
              <a:t>2</a:t>
            </a:r>
            <a:r>
              <a:rPr lang="en-US" dirty="0">
                <a:latin typeface="Gill Sans" panose="020B0502020104020203" pitchFamily="34" charset="-79"/>
                <a:cs typeface="Gill Sans" panose="020B0502020104020203" pitchFamily="34" charset="-79"/>
              </a:rPr>
              <a:t>, Changhee Jung</a:t>
            </a:r>
            <a:r>
              <a:rPr lang="en-US" baseline="30000" dirty="0">
                <a:latin typeface="Gill Sans" panose="020B0502020104020203" pitchFamily="34" charset="-79"/>
                <a:cs typeface="Gill Sans" panose="020B0502020104020203" pitchFamily="34" charset="-79"/>
              </a:rPr>
              <a:t>1</a:t>
            </a:r>
          </a:p>
        </p:txBody>
      </p:sp>
      <p:sp>
        <p:nvSpPr>
          <p:cNvPr id="10" name="TextBox 9">
            <a:extLst>
              <a:ext uri="{FF2B5EF4-FFF2-40B4-BE49-F238E27FC236}">
                <a16:creationId xmlns:a16="http://schemas.microsoft.com/office/drawing/2014/main" id="{EE229306-EF73-E9E6-793B-D917D5DB091A}"/>
              </a:ext>
            </a:extLst>
          </p:cNvPr>
          <p:cNvSpPr txBox="1"/>
          <p:nvPr/>
        </p:nvSpPr>
        <p:spPr>
          <a:xfrm>
            <a:off x="3361406" y="3931903"/>
            <a:ext cx="5469190" cy="954107"/>
          </a:xfrm>
          <a:prstGeom prst="rect">
            <a:avLst/>
          </a:prstGeom>
          <a:noFill/>
        </p:spPr>
        <p:txBody>
          <a:bodyPr wrap="none" rtlCol="0">
            <a:spAutoFit/>
          </a:bodyPr>
          <a:lstStyle/>
          <a:p>
            <a:pPr algn="ctr"/>
            <a:r>
              <a:rPr lang="en-US" sz="2800" dirty="0">
                <a:latin typeface="Gill Sans" panose="020B0502020104020203" pitchFamily="34" charset="-79"/>
                <a:ea typeface="Tahoma" panose="020B0604030504040204" pitchFamily="34" charset="0"/>
                <a:cs typeface="Gill Sans" panose="020B0502020104020203" pitchFamily="34" charset="-79"/>
              </a:rPr>
              <a:t>1. Purdue University, USA</a:t>
            </a:r>
          </a:p>
          <a:p>
            <a:pPr algn="ctr"/>
            <a:r>
              <a:rPr lang="en-US" sz="2800" dirty="0">
                <a:latin typeface="Gill Sans" panose="020B0502020104020203" pitchFamily="34" charset="-79"/>
                <a:ea typeface="Tahoma" panose="020B0604030504040204" pitchFamily="34" charset="0"/>
                <a:cs typeface="Gill Sans" panose="020B0502020104020203" pitchFamily="34" charset="-79"/>
              </a:rPr>
              <a:t>2. University of Central Florida, USA</a:t>
            </a:r>
          </a:p>
        </p:txBody>
      </p:sp>
    </p:spTree>
    <p:extLst>
      <p:ext uri="{BB962C8B-B14F-4D97-AF65-F5344CB8AC3E}">
        <p14:creationId xmlns:p14="http://schemas.microsoft.com/office/powerpoint/2010/main" val="3839648102"/>
      </p:ext>
    </p:extLst>
  </p:cSld>
  <p:clrMapOvr>
    <a:masterClrMapping/>
  </p:clrMapOvr>
  <mc:AlternateContent xmlns:mc="http://schemas.openxmlformats.org/markup-compatibility/2006" xmlns:p14="http://schemas.microsoft.com/office/powerpoint/2010/main">
    <mc:Choice Requires="p14">
      <p:transition spd="slow" p14:dur="2000" advTm="4168"/>
    </mc:Choice>
    <mc:Fallback xmlns="">
      <p:transition spd="slow" advTm="416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DF0AE-AFA1-8396-9751-103FC3B41913}"/>
              </a:ext>
            </a:extLst>
          </p:cNvPr>
          <p:cNvSpPr>
            <a:spLocks noGrp="1"/>
          </p:cNvSpPr>
          <p:nvPr>
            <p:ph type="title"/>
          </p:nvPr>
        </p:nvSpPr>
        <p:spPr/>
        <p:txBody>
          <a:bodyPr/>
          <a:lstStyle/>
          <a:p>
            <a:r>
              <a:rPr lang="en-US" dirty="0"/>
              <a:t>Rollback Recovery</a:t>
            </a:r>
          </a:p>
        </p:txBody>
      </p:sp>
      <p:sp>
        <p:nvSpPr>
          <p:cNvPr id="5" name="Slide Number Placeholder 4">
            <a:extLst>
              <a:ext uri="{FF2B5EF4-FFF2-40B4-BE49-F238E27FC236}">
                <a16:creationId xmlns:a16="http://schemas.microsoft.com/office/drawing/2014/main" id="{614F1E51-0D6D-B668-48F0-12E094DB4AFD}"/>
              </a:ext>
            </a:extLst>
          </p:cNvPr>
          <p:cNvSpPr>
            <a:spLocks noGrp="1"/>
          </p:cNvSpPr>
          <p:nvPr>
            <p:ph type="sldNum" sz="quarter" idx="12"/>
          </p:nvPr>
        </p:nvSpPr>
        <p:spPr/>
        <p:txBody>
          <a:bodyPr/>
          <a:lstStyle/>
          <a:p>
            <a:fld id="{BEF5F9A7-FFD9-4159-A58F-AE73538ED447}" type="slidenum">
              <a:rPr lang="en-US" smtClean="0"/>
              <a:pPr/>
              <a:t>10</a:t>
            </a:fld>
            <a:endParaRPr lang="en-US" dirty="0"/>
          </a:p>
        </p:txBody>
      </p:sp>
      <p:pic>
        <p:nvPicPr>
          <p:cNvPr id="8" name="Picture 7">
            <a:extLst>
              <a:ext uri="{FF2B5EF4-FFF2-40B4-BE49-F238E27FC236}">
                <a16:creationId xmlns:a16="http://schemas.microsoft.com/office/drawing/2014/main" id="{A716E7B7-BF77-0FE1-0E75-3D6DBE445CAC}"/>
              </a:ext>
            </a:extLst>
          </p:cNvPr>
          <p:cNvPicPr>
            <a:picLocks noChangeAspect="1"/>
          </p:cNvPicPr>
          <p:nvPr/>
        </p:nvPicPr>
        <p:blipFill>
          <a:blip r:embed="rId3"/>
          <a:stretch>
            <a:fillRect/>
          </a:stretch>
        </p:blipFill>
        <p:spPr>
          <a:xfrm>
            <a:off x="6688780" y="26528"/>
            <a:ext cx="3321498" cy="2470029"/>
          </a:xfrm>
          <a:prstGeom prst="rect">
            <a:avLst/>
          </a:prstGeom>
        </p:spPr>
      </p:pic>
      <p:cxnSp>
        <p:nvCxnSpPr>
          <p:cNvPr id="11" name="Straight Arrow Connector 10">
            <a:extLst>
              <a:ext uri="{FF2B5EF4-FFF2-40B4-BE49-F238E27FC236}">
                <a16:creationId xmlns:a16="http://schemas.microsoft.com/office/drawing/2014/main" id="{B889311A-E9D2-8838-DBB9-8B6DA05ED00C}"/>
              </a:ext>
            </a:extLst>
          </p:cNvPr>
          <p:cNvCxnSpPr/>
          <p:nvPr/>
        </p:nvCxnSpPr>
        <p:spPr>
          <a:xfrm>
            <a:off x="1526729" y="4474641"/>
            <a:ext cx="8784976" cy="12194"/>
          </a:xfrm>
          <a:prstGeom prst="straightConnector1">
            <a:avLst/>
          </a:prstGeom>
          <a:ln w="1016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8F99B7E-2198-5F58-C8AD-451B80F717EA}"/>
              </a:ext>
            </a:extLst>
          </p:cNvPr>
          <p:cNvSpPr txBox="1"/>
          <p:nvPr/>
        </p:nvSpPr>
        <p:spPr>
          <a:xfrm>
            <a:off x="2102793" y="5155994"/>
            <a:ext cx="7632848" cy="707886"/>
          </a:xfrm>
          <a:prstGeom prst="rect">
            <a:avLst/>
          </a:prstGeom>
          <a:noFill/>
        </p:spPr>
        <p:txBody>
          <a:bodyPr wrap="square" rtlCol="0">
            <a:spAutoFit/>
          </a:bodyPr>
          <a:lstStyle/>
          <a:p>
            <a:r>
              <a:rPr lang="en-US" sz="4000" dirty="0">
                <a:latin typeface="Tahoma" panose="020B0604030504040204" pitchFamily="34" charset="0"/>
                <a:ea typeface="Tahoma" panose="020B0604030504040204" pitchFamily="34" charset="0"/>
                <a:cs typeface="Tahoma" panose="020B0604030504040204" pitchFamily="34" charset="0"/>
              </a:rPr>
              <a:t>Timeline of program execution</a:t>
            </a:r>
          </a:p>
        </p:txBody>
      </p:sp>
      <p:sp>
        <p:nvSpPr>
          <p:cNvPr id="24" name="Curved Right Arrow 10">
            <a:extLst>
              <a:ext uri="{FF2B5EF4-FFF2-40B4-BE49-F238E27FC236}">
                <a16:creationId xmlns:a16="http://schemas.microsoft.com/office/drawing/2014/main" id="{AFA120F8-327F-37A9-4ABA-D90E3B5C5EE8}"/>
              </a:ext>
            </a:extLst>
          </p:cNvPr>
          <p:cNvSpPr/>
          <p:nvPr/>
        </p:nvSpPr>
        <p:spPr>
          <a:xfrm rot="5400000">
            <a:off x="7333144" y="1844350"/>
            <a:ext cx="923575" cy="3202156"/>
          </a:xfrm>
          <a:prstGeom prst="curvedRightArrow">
            <a:avLst/>
          </a:prstGeom>
          <a:solidFill>
            <a:srgbClr val="92D05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Rounded Rectangle 27">
            <a:extLst>
              <a:ext uri="{FF2B5EF4-FFF2-40B4-BE49-F238E27FC236}">
                <a16:creationId xmlns:a16="http://schemas.microsoft.com/office/drawing/2014/main" id="{0DB145D4-9215-5A0C-EEEA-45FF44F5BD3F}"/>
              </a:ext>
            </a:extLst>
          </p:cNvPr>
          <p:cNvSpPr/>
          <p:nvPr/>
        </p:nvSpPr>
        <p:spPr>
          <a:xfrm>
            <a:off x="1161339" y="3089084"/>
            <a:ext cx="1634651" cy="792088"/>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Registers</a:t>
            </a:r>
            <a:endParaRPr lang="en-US"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29" name="Picture 10" descr="Image result for stt ram">
            <a:extLst>
              <a:ext uri="{FF2B5EF4-FFF2-40B4-BE49-F238E27FC236}">
                <a16:creationId xmlns:a16="http://schemas.microsoft.com/office/drawing/2014/main" id="{F397711B-D376-0942-F7E3-6856080FF2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13801" y="338033"/>
            <a:ext cx="1720893" cy="1296144"/>
          </a:xfrm>
          <a:prstGeom prst="rect">
            <a:avLst/>
          </a:prstGeom>
          <a:noFill/>
          <a:extLst>
            <a:ext uri="{909E8E84-426E-40dd-AFC4-6F175D3DCCD1}">
              <a14:hiddenFill xmlns:a14="http://schemas.microsoft.com/office/drawing/2010/main" xmlns="">
                <a:solidFill>
                  <a:srgbClr val="FFFFFF"/>
                </a:solidFill>
              </a14:hiddenFill>
            </a:ext>
          </a:extLst>
        </p:spPr>
      </p:pic>
      <p:pic>
        <p:nvPicPr>
          <p:cNvPr id="30" name="Picture 2" descr="Image result for power outage">
            <a:extLst>
              <a:ext uri="{FF2B5EF4-FFF2-40B4-BE49-F238E27FC236}">
                <a16:creationId xmlns:a16="http://schemas.microsoft.com/office/drawing/2014/main" id="{1C366976-E248-5F4C-16D3-D06C76EF465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36659" y="3715878"/>
            <a:ext cx="1002622" cy="900155"/>
          </a:xfrm>
          <a:prstGeom prst="rect">
            <a:avLst/>
          </a:prstGeom>
          <a:noFill/>
          <a:extLst>
            <a:ext uri="{909E8E84-426E-40dd-AFC4-6F175D3DCCD1}">
              <a14:hiddenFill xmlns:a14="http://schemas.microsoft.com/office/drawing/2010/main" xmlns="">
                <a:solidFill>
                  <a:srgbClr val="FFFFFF"/>
                </a:solidFill>
              </a14:hiddenFill>
            </a:ext>
          </a:extLst>
        </p:spPr>
      </p:pic>
      <p:pic>
        <p:nvPicPr>
          <p:cNvPr id="3" name="Content Placeholder 13" descr="A green and yellow check mark&#10;&#10;Description automatically generated">
            <a:extLst>
              <a:ext uri="{FF2B5EF4-FFF2-40B4-BE49-F238E27FC236}">
                <a16:creationId xmlns:a16="http://schemas.microsoft.com/office/drawing/2014/main" id="{47A1AA96-15C8-ABFC-1550-1CC0DDF5340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92730" y="3923738"/>
            <a:ext cx="579620" cy="579620"/>
          </a:xfrm>
          <a:prstGeom prst="rect">
            <a:avLst/>
          </a:prstGeom>
        </p:spPr>
      </p:pic>
      <p:pic>
        <p:nvPicPr>
          <p:cNvPr id="6" name="Content Placeholder 13" descr="A green and yellow check mark&#10;&#10;Description automatically generated">
            <a:extLst>
              <a:ext uri="{FF2B5EF4-FFF2-40B4-BE49-F238E27FC236}">
                <a16:creationId xmlns:a16="http://schemas.microsoft.com/office/drawing/2014/main" id="{FFFDC68A-2380-039D-6306-DC3EC2E1D67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91621" y="3895021"/>
            <a:ext cx="579620" cy="579620"/>
          </a:xfrm>
          <a:prstGeom prst="rect">
            <a:avLst/>
          </a:prstGeom>
        </p:spPr>
      </p:pic>
      <p:pic>
        <p:nvPicPr>
          <p:cNvPr id="7" name="Content Placeholder 13" descr="A green and yellow check mark&#10;&#10;Description automatically generated">
            <a:extLst>
              <a:ext uri="{FF2B5EF4-FFF2-40B4-BE49-F238E27FC236}">
                <a16:creationId xmlns:a16="http://schemas.microsoft.com/office/drawing/2014/main" id="{7412CB52-DC5F-7805-D418-C82E2EADF48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87955" y="3907215"/>
            <a:ext cx="579620" cy="579620"/>
          </a:xfrm>
          <a:prstGeom prst="rect">
            <a:avLst/>
          </a:prstGeom>
        </p:spPr>
      </p:pic>
      <p:sp>
        <p:nvSpPr>
          <p:cNvPr id="15" name="Speech Bubble: Rectangle with Corners Rounded 14">
            <a:extLst>
              <a:ext uri="{FF2B5EF4-FFF2-40B4-BE49-F238E27FC236}">
                <a16:creationId xmlns:a16="http://schemas.microsoft.com/office/drawing/2014/main" id="{054C4401-DA6C-E391-7DDE-58A4FD7A2963}"/>
              </a:ext>
            </a:extLst>
          </p:cNvPr>
          <p:cNvSpPr/>
          <p:nvPr/>
        </p:nvSpPr>
        <p:spPr>
          <a:xfrm>
            <a:off x="3933474" y="1491098"/>
            <a:ext cx="2596724" cy="1506449"/>
          </a:xfrm>
          <a:prstGeom prst="wedgeRoundRectCallout">
            <a:avLst>
              <a:gd name="adj1" fmla="val 96371"/>
              <a:gd name="adj2" fmla="val 125971"/>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r>
              <a:rPr lang="en-US" sz="2800" dirty="0">
                <a:latin typeface="Tahoma" panose="020B0604030504040204" pitchFamily="34" charset="0"/>
                <a:ea typeface="Tahoma" panose="020B0604030504040204" pitchFamily="34" charset="0"/>
                <a:cs typeface="Tahoma" panose="020B0604030504040204" pitchFamily="34" charset="0"/>
              </a:rPr>
              <a:t>Potential memory inconsistency</a:t>
            </a:r>
          </a:p>
        </p:txBody>
      </p:sp>
      <p:pic>
        <p:nvPicPr>
          <p:cNvPr id="16" name="Graphic 15" descr="Crying face with solid fill with solid fill">
            <a:extLst>
              <a:ext uri="{FF2B5EF4-FFF2-40B4-BE49-F238E27FC236}">
                <a16:creationId xmlns:a16="http://schemas.microsoft.com/office/drawing/2014/main" id="{5DAD1F9C-0E4A-5E1E-0893-1683B9DC720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499736" y="1802439"/>
            <a:ext cx="694118" cy="694118"/>
          </a:xfrm>
          <a:prstGeom prst="rect">
            <a:avLst/>
          </a:prstGeom>
        </p:spPr>
      </p:pic>
      <p:pic>
        <p:nvPicPr>
          <p:cNvPr id="17" name="Content Placeholder 13" descr="A green and yellow check mark&#10;&#10;Description automatically generated">
            <a:extLst>
              <a:ext uri="{FF2B5EF4-FFF2-40B4-BE49-F238E27FC236}">
                <a16:creationId xmlns:a16="http://schemas.microsoft.com/office/drawing/2014/main" id="{3BC56A3B-60D8-1521-369A-E6596BA0932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853" y="795798"/>
            <a:ext cx="1201329" cy="1201329"/>
          </a:xfrm>
          <a:prstGeom prst="rect">
            <a:avLst/>
          </a:prstGeom>
        </p:spPr>
      </p:pic>
      <p:sp>
        <p:nvSpPr>
          <p:cNvPr id="18" name="TextBox 17">
            <a:extLst>
              <a:ext uri="{FF2B5EF4-FFF2-40B4-BE49-F238E27FC236}">
                <a16:creationId xmlns:a16="http://schemas.microsoft.com/office/drawing/2014/main" id="{DB0E49BF-C313-ABC7-63C7-2E8B0B4BFE61}"/>
              </a:ext>
            </a:extLst>
          </p:cNvPr>
          <p:cNvSpPr txBox="1"/>
          <p:nvPr/>
        </p:nvSpPr>
        <p:spPr>
          <a:xfrm>
            <a:off x="1081983" y="1163306"/>
            <a:ext cx="2214693" cy="523220"/>
          </a:xfrm>
          <a:prstGeom prst="rect">
            <a:avLst/>
          </a:prstGeom>
          <a:noFill/>
        </p:spPr>
        <p:txBody>
          <a:bodyPr wrap="square" rtlCol="0">
            <a:spAutoFit/>
          </a:bodyPr>
          <a:lstStyle/>
          <a:p>
            <a:r>
              <a:rPr lang="en-US" sz="2800">
                <a:latin typeface="Tahoma" panose="020B0604030504040204" pitchFamily="34" charset="0"/>
                <a:ea typeface="Tahoma" panose="020B0604030504040204" pitchFamily="34" charset="0"/>
                <a:cs typeface="Tahoma" panose="020B0604030504040204" pitchFamily="34" charset="0"/>
              </a:rPr>
              <a:t>Checkpoint</a:t>
            </a:r>
          </a:p>
        </p:txBody>
      </p:sp>
      <p:sp>
        <p:nvSpPr>
          <p:cNvPr id="19" name="TextBox 9">
            <a:extLst>
              <a:ext uri="{FF2B5EF4-FFF2-40B4-BE49-F238E27FC236}">
                <a16:creationId xmlns:a16="http://schemas.microsoft.com/office/drawing/2014/main" id="{1945CCF4-C085-90D4-9A10-3EC7404B10C1}"/>
              </a:ext>
            </a:extLst>
          </p:cNvPr>
          <p:cNvSpPr txBox="1"/>
          <p:nvPr/>
        </p:nvSpPr>
        <p:spPr>
          <a:xfrm>
            <a:off x="9602668" y="2164034"/>
            <a:ext cx="1229825" cy="707886"/>
          </a:xfrm>
          <a:prstGeom prst="rect">
            <a:avLst/>
          </a:prstGeom>
          <a:noFill/>
        </p:spPr>
        <p:txBody>
          <a:bodyPr wrap="none" rtlCol="0">
            <a:spAutoFit/>
          </a:bodyPr>
          <a:lstStyle/>
          <a:p>
            <a:pPr algn="ctr"/>
            <a:r>
              <a:rPr lang="en-US" sz="4000">
                <a:latin typeface="Tahoma" panose="020B0604030504040204" pitchFamily="34" charset="0"/>
                <a:ea typeface="Tahoma" panose="020B0604030504040204" pitchFamily="34" charset="0"/>
                <a:cs typeface="Tahoma" panose="020B0604030504040204" pitchFamily="34" charset="0"/>
              </a:rPr>
              <a:t>NVM</a:t>
            </a:r>
            <a:endParaRPr lang="en-US" sz="4000" dirty="0">
              <a:latin typeface="Tahoma" panose="020B0604030504040204" pitchFamily="34" charset="0"/>
              <a:ea typeface="Tahoma" panose="020B0604030504040204" pitchFamily="34" charset="0"/>
              <a:cs typeface="Tahoma" panose="020B0604030504040204" pitchFamily="34" charset="0"/>
            </a:endParaRPr>
          </a:p>
        </p:txBody>
      </p:sp>
      <p:pic>
        <p:nvPicPr>
          <p:cNvPr id="20" name="Picture 2" descr="Image result for power">
            <a:extLst>
              <a:ext uri="{FF2B5EF4-FFF2-40B4-BE49-F238E27FC236}">
                <a16:creationId xmlns:a16="http://schemas.microsoft.com/office/drawing/2014/main" id="{1EAD5B73-B864-D676-A94E-2FF06968858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736659" y="3750058"/>
            <a:ext cx="1045329" cy="1049997"/>
          </a:xfrm>
          <a:prstGeom prst="rect">
            <a:avLst/>
          </a:prstGeom>
          <a:noFill/>
          <a:extLst>
            <a:ext uri="{909E8E84-426E-40dd-AFC4-6F175D3DCCD1}">
              <a14:hiddenFill xmlns="" xmlns:a14="http://schemas.microsoft.com/office/drawing/2010/main">
                <a:solidFill>
                  <a:srgbClr val="FFFFFF"/>
                </a:solidFill>
              </a14:hiddenFill>
            </a:ext>
          </a:extLst>
        </p:spPr>
      </p:pic>
      <p:pic>
        <p:nvPicPr>
          <p:cNvPr id="21" name="图片 4">
            <a:extLst>
              <a:ext uri="{FF2B5EF4-FFF2-40B4-BE49-F238E27FC236}">
                <a16:creationId xmlns:a16="http://schemas.microsoft.com/office/drawing/2014/main" id="{54C14CE7-C21E-D7D8-2650-B13CA4B7AD98}"/>
              </a:ext>
            </a:extLst>
          </p:cNvPr>
          <p:cNvPicPr>
            <a:picLocks noChangeAspect="1"/>
          </p:cNvPicPr>
          <p:nvPr/>
        </p:nvPicPr>
        <p:blipFill>
          <a:blip r:embed="rId10"/>
          <a:stretch>
            <a:fillRect/>
          </a:stretch>
        </p:blipFill>
        <p:spPr>
          <a:xfrm>
            <a:off x="5910282" y="4488831"/>
            <a:ext cx="1194557" cy="707886"/>
          </a:xfrm>
          <a:prstGeom prst="rect">
            <a:avLst/>
          </a:prstGeom>
        </p:spPr>
      </p:pic>
      <p:pic>
        <p:nvPicPr>
          <p:cNvPr id="23" name="Graphic 22" descr="Devil face with solid fill with solid fill">
            <a:extLst>
              <a:ext uri="{FF2B5EF4-FFF2-40B4-BE49-F238E27FC236}">
                <a16:creationId xmlns:a16="http://schemas.microsoft.com/office/drawing/2014/main" id="{09E45961-658A-4E7E-54CB-181DBCBC3AC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719775" y="3962862"/>
            <a:ext cx="744498" cy="744498"/>
          </a:xfrm>
          <a:prstGeom prst="rect">
            <a:avLst/>
          </a:prstGeom>
        </p:spPr>
      </p:pic>
    </p:spTree>
    <p:extLst>
      <p:ext uri="{BB962C8B-B14F-4D97-AF65-F5344CB8AC3E}">
        <p14:creationId xmlns:p14="http://schemas.microsoft.com/office/powerpoint/2010/main" val="3143560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par>
                          <p:cTn id="17" fill="hold">
                            <p:stCondLst>
                              <p:cond delay="500"/>
                            </p:stCondLst>
                            <p:childTnLst>
                              <p:par>
                                <p:cTn id="18" presetID="42" presetClass="path" presetSubtype="0" accel="10000" decel="16000" fill="hold" grpId="1" nodeType="afterEffect">
                                  <p:stCondLst>
                                    <p:cond delay="500"/>
                                  </p:stCondLst>
                                  <p:childTnLst>
                                    <p:animMotion origin="layout" path="M 4.16667E-7 -1.85185E-6 L 0.5543 -0.30324 " pathEditMode="relative" rAng="0" ptsTypes="AA">
                                      <p:cBhvr>
                                        <p:cTn id="19" dur="500" fill="hold"/>
                                        <p:tgtEl>
                                          <p:spTgt spid="26"/>
                                        </p:tgtEl>
                                        <p:attrNameLst>
                                          <p:attrName>ppt_x</p:attrName>
                                          <p:attrName>ppt_y</p:attrName>
                                        </p:attrNameLst>
                                      </p:cBhvr>
                                      <p:rCtr x="27708" y="-15162"/>
                                    </p:animMotion>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50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1000"/>
                                        <p:tgtEl>
                                          <p:spTgt spid="30"/>
                                        </p:tgtEl>
                                      </p:cBhvr>
                                    </p:animEffect>
                                    <p:anim calcmode="lin" valueType="num">
                                      <p:cBhvr>
                                        <p:cTn id="25" dur="1000" fill="hold"/>
                                        <p:tgtEl>
                                          <p:spTgt spid="30"/>
                                        </p:tgtEl>
                                        <p:attrNameLst>
                                          <p:attrName>ppt_x</p:attrName>
                                        </p:attrNameLst>
                                      </p:cBhvr>
                                      <p:tavLst>
                                        <p:tav tm="0">
                                          <p:val>
                                            <p:strVal val="#ppt_x"/>
                                          </p:val>
                                        </p:tav>
                                        <p:tav tm="100000">
                                          <p:val>
                                            <p:strVal val="#ppt_x"/>
                                          </p:val>
                                        </p:tav>
                                      </p:tavLst>
                                    </p:anim>
                                    <p:anim calcmode="lin" valueType="num">
                                      <p:cBhvr>
                                        <p:cTn id="26" dur="1000" fill="hold"/>
                                        <p:tgtEl>
                                          <p:spTgt spid="30"/>
                                        </p:tgtEl>
                                        <p:attrNameLst>
                                          <p:attrName>ppt_y</p:attrName>
                                        </p:attrNameLst>
                                      </p:cBhvr>
                                      <p:tavLst>
                                        <p:tav tm="0">
                                          <p:val>
                                            <p:strVal val="#ppt_y+.1"/>
                                          </p:val>
                                        </p:tav>
                                        <p:tav tm="100000">
                                          <p:val>
                                            <p:strVal val="#ppt_y"/>
                                          </p:val>
                                        </p:tav>
                                      </p:tavLst>
                                    </p:anim>
                                  </p:childTnLst>
                                </p:cTn>
                              </p:par>
                            </p:childTnLst>
                          </p:cTn>
                        </p:par>
                        <p:par>
                          <p:cTn id="27" fill="hold">
                            <p:stCondLst>
                              <p:cond delay="1500"/>
                            </p:stCondLst>
                            <p:childTnLst>
                              <p:par>
                                <p:cTn id="28" presetID="42" presetClass="entr" presetSubtype="0"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1000"/>
                                        <p:tgtEl>
                                          <p:spTgt spid="24"/>
                                        </p:tgtEl>
                                      </p:cBhvr>
                                    </p:animEffect>
                                    <p:anim calcmode="lin" valueType="num">
                                      <p:cBhvr>
                                        <p:cTn id="31" dur="1000" fill="hold"/>
                                        <p:tgtEl>
                                          <p:spTgt spid="24"/>
                                        </p:tgtEl>
                                        <p:attrNameLst>
                                          <p:attrName>ppt_x</p:attrName>
                                        </p:attrNameLst>
                                      </p:cBhvr>
                                      <p:tavLst>
                                        <p:tav tm="0">
                                          <p:val>
                                            <p:strVal val="#ppt_x"/>
                                          </p:val>
                                        </p:tav>
                                        <p:tav tm="100000">
                                          <p:val>
                                            <p:strVal val="#ppt_x"/>
                                          </p:val>
                                        </p:tav>
                                      </p:tavLst>
                                    </p:anim>
                                    <p:anim calcmode="lin" valueType="num">
                                      <p:cBhvr>
                                        <p:cTn id="32" dur="1000" fill="hold"/>
                                        <p:tgtEl>
                                          <p:spTgt spid="24"/>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1000"/>
                                        <p:tgtEl>
                                          <p:spTgt spid="20"/>
                                        </p:tgtEl>
                                      </p:cBhvr>
                                    </p:animEffect>
                                    <p:anim calcmode="lin" valueType="num">
                                      <p:cBhvr>
                                        <p:cTn id="36" dur="1000" fill="hold"/>
                                        <p:tgtEl>
                                          <p:spTgt spid="20"/>
                                        </p:tgtEl>
                                        <p:attrNameLst>
                                          <p:attrName>ppt_x</p:attrName>
                                        </p:attrNameLst>
                                      </p:cBhvr>
                                      <p:tavLst>
                                        <p:tav tm="0">
                                          <p:val>
                                            <p:strVal val="#ppt_x"/>
                                          </p:val>
                                        </p:tav>
                                        <p:tav tm="100000">
                                          <p:val>
                                            <p:strVal val="#ppt_x"/>
                                          </p:val>
                                        </p:tav>
                                      </p:tavLst>
                                    </p:anim>
                                    <p:anim calcmode="lin" valueType="num">
                                      <p:cBhvr>
                                        <p:cTn id="37"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1000"/>
                                        <p:tgtEl>
                                          <p:spTgt spid="21"/>
                                        </p:tgtEl>
                                      </p:cBhvr>
                                    </p:animEffect>
                                    <p:anim calcmode="lin" valueType="num">
                                      <p:cBhvr>
                                        <p:cTn id="43" dur="1000" fill="hold"/>
                                        <p:tgtEl>
                                          <p:spTgt spid="21"/>
                                        </p:tgtEl>
                                        <p:attrNameLst>
                                          <p:attrName>ppt_x</p:attrName>
                                        </p:attrNameLst>
                                      </p:cBhvr>
                                      <p:tavLst>
                                        <p:tav tm="0">
                                          <p:val>
                                            <p:strVal val="#ppt_x"/>
                                          </p:val>
                                        </p:tav>
                                        <p:tav tm="100000">
                                          <p:val>
                                            <p:strVal val="#ppt_x"/>
                                          </p:val>
                                        </p:tav>
                                      </p:tavLst>
                                    </p:anim>
                                    <p:anim calcmode="lin" valueType="num">
                                      <p:cBhvr>
                                        <p:cTn id="44" dur="1000" fill="hold"/>
                                        <p:tgtEl>
                                          <p:spTgt spid="21"/>
                                        </p:tgtEl>
                                        <p:attrNameLst>
                                          <p:attrName>ppt_y</p:attrName>
                                        </p:attrNameLst>
                                      </p:cBhvr>
                                      <p:tavLst>
                                        <p:tav tm="0">
                                          <p:val>
                                            <p:strVal val="#ppt_y+.1"/>
                                          </p:val>
                                        </p:tav>
                                        <p:tav tm="100000">
                                          <p:val>
                                            <p:strVal val="#ppt_y"/>
                                          </p:val>
                                        </p:tav>
                                      </p:tavLst>
                                    </p:anim>
                                  </p:childTnLst>
                                </p:cTn>
                              </p:par>
                              <p:par>
                                <p:cTn id="45" presetID="0" presetClass="path" presetSubtype="0" accel="50000" decel="50000" fill="hold" nodeType="withEffect">
                                  <p:stCondLst>
                                    <p:cond delay="0"/>
                                  </p:stCondLst>
                                  <p:childTnLst>
                                    <p:animMotion origin="layout" path="M 0.00638 0.00093 L 0.12396 0.00278 " pathEditMode="relative" rAng="0" ptsTypes="AA">
                                      <p:cBhvr>
                                        <p:cTn id="46" dur="2000" fill="hold"/>
                                        <p:tgtEl>
                                          <p:spTgt spid="21"/>
                                        </p:tgtEl>
                                        <p:attrNameLst>
                                          <p:attrName>ppt_x</p:attrName>
                                          <p:attrName>ppt_y</p:attrName>
                                        </p:attrNameLst>
                                      </p:cBhvr>
                                      <p:rCtr x="5872" y="93"/>
                                    </p:animMotion>
                                  </p:childTnLst>
                                </p:cTn>
                              </p:par>
                            </p:childTnLst>
                          </p:cTn>
                        </p:par>
                        <p:par>
                          <p:cTn id="47" fill="hold">
                            <p:stCondLst>
                              <p:cond delay="2000"/>
                            </p:stCondLst>
                            <p:childTnLst>
                              <p:par>
                                <p:cTn id="48" presetID="10" presetClass="entr" presetSubtype="0" fill="hold" nodeType="after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fade">
                                      <p:cBhvr>
                                        <p:cTn id="50" dur="500"/>
                                        <p:tgtEl>
                                          <p:spTgt spid="23"/>
                                        </p:tgtEl>
                                      </p:cBhvr>
                                    </p:animEffect>
                                  </p:childTnLst>
                                </p:cTn>
                              </p:par>
                            </p:childTnLst>
                          </p:cTn>
                        </p:par>
                        <p:par>
                          <p:cTn id="51" fill="hold">
                            <p:stCondLst>
                              <p:cond delay="2500"/>
                            </p:stCondLst>
                            <p:childTnLst>
                              <p:par>
                                <p:cTn id="52" presetID="1" presetClass="entr" presetSubtype="0" fill="hold" nodeType="afterEffect">
                                  <p:stCondLst>
                                    <p:cond delay="0"/>
                                  </p:stCondLst>
                                  <p:childTnLst>
                                    <p:set>
                                      <p:cBhvr>
                                        <p:cTn id="53" dur="1" fill="hold">
                                          <p:stCondLst>
                                            <p:cond delay="0"/>
                                          </p:stCondLst>
                                        </p:cTn>
                                        <p:tgtEl>
                                          <p:spTgt spid="16"/>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6" grpId="0" animBg="1"/>
      <p:bldP spid="26" grpId="1" animBg="1"/>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49779-8D1C-D24F-10DA-50634C7E7FDE}"/>
              </a:ext>
            </a:extLst>
          </p:cNvPr>
          <p:cNvSpPr>
            <a:spLocks noGrp="1"/>
          </p:cNvSpPr>
          <p:nvPr>
            <p:ph type="title"/>
          </p:nvPr>
        </p:nvSpPr>
        <p:spPr>
          <a:xfrm>
            <a:off x="0" y="0"/>
            <a:ext cx="12192000" cy="694117"/>
          </a:xfrm>
        </p:spPr>
        <p:txBody>
          <a:bodyPr/>
          <a:lstStyle/>
          <a:p>
            <a:r>
              <a:rPr lang="en-US" altLang="zh-CN" sz="4400">
                <a:solidFill>
                  <a:srgbClr val="3B31BD"/>
                </a:solidFill>
              </a:rPr>
              <a:t>Memory Inconsistency</a:t>
            </a:r>
            <a:endParaRPr lang="en-US"/>
          </a:p>
        </p:txBody>
      </p:sp>
      <p:sp>
        <p:nvSpPr>
          <p:cNvPr id="5" name="Slide Number Placeholder 4">
            <a:extLst>
              <a:ext uri="{FF2B5EF4-FFF2-40B4-BE49-F238E27FC236}">
                <a16:creationId xmlns:a16="http://schemas.microsoft.com/office/drawing/2014/main" id="{A5660067-52C0-1B3C-FE7C-97CDB6A8BB30}"/>
              </a:ext>
            </a:extLst>
          </p:cNvPr>
          <p:cNvSpPr>
            <a:spLocks noGrp="1"/>
          </p:cNvSpPr>
          <p:nvPr>
            <p:ph type="sldNum" sz="quarter" idx="12"/>
          </p:nvPr>
        </p:nvSpPr>
        <p:spPr/>
        <p:txBody>
          <a:bodyPr/>
          <a:lstStyle/>
          <a:p>
            <a:fld id="{BEF5F9A7-FFD9-4159-A58F-AE73538ED447}" type="slidenum">
              <a:rPr lang="en-US" smtClean="0"/>
              <a:pPr/>
              <a:t>11</a:t>
            </a:fld>
            <a:endParaRPr lang="en-US" dirty="0"/>
          </a:p>
        </p:txBody>
      </p:sp>
      <p:sp>
        <p:nvSpPr>
          <p:cNvPr id="10" name="Rectangle 9">
            <a:extLst>
              <a:ext uri="{FF2B5EF4-FFF2-40B4-BE49-F238E27FC236}">
                <a16:creationId xmlns:a16="http://schemas.microsoft.com/office/drawing/2014/main" id="{62140B84-EBAD-F4B2-0B8E-3DF7121CACB1}"/>
              </a:ext>
            </a:extLst>
          </p:cNvPr>
          <p:cNvSpPr/>
          <p:nvPr/>
        </p:nvSpPr>
        <p:spPr>
          <a:xfrm>
            <a:off x="2418204" y="1694153"/>
            <a:ext cx="2958291" cy="2042552"/>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Arial" panose="020B0604020202020204" pitchFamily="34" charset="0"/>
              <a:buChar char="•"/>
            </a:pPr>
            <a:r>
              <a:rPr lang="en-US" sz="3200" i="1" dirty="0">
                <a:solidFill>
                  <a:schemeClr val="tx1"/>
                </a:solidFill>
                <a:latin typeface="Tahoma" panose="020B0604030504040204" pitchFamily="34" charset="0"/>
                <a:ea typeface="Tahoma" panose="020B0604030504040204" pitchFamily="34" charset="0"/>
                <a:cs typeface="Tahoma" panose="020B0604030504040204" pitchFamily="34" charset="0"/>
              </a:rPr>
              <a:t>Checkpoint</a:t>
            </a:r>
          </a:p>
          <a:p>
            <a:pPr marL="514350" indent="-514350">
              <a:buFont typeface="+mj-lt"/>
              <a:buAutoNum type="arabicPeriod"/>
            </a:pPr>
            <a:r>
              <a:rPr lang="en-US" sz="3200" dirty="0">
                <a:solidFill>
                  <a:schemeClr val="tx1"/>
                </a:solidFill>
                <a:latin typeface="Tahoma" panose="020B0604030504040204" pitchFamily="34" charset="0"/>
                <a:ea typeface="Tahoma" panose="020B0604030504040204" pitchFamily="34" charset="0"/>
                <a:cs typeface="Tahoma" panose="020B0604030504040204" pitchFamily="34" charset="0"/>
              </a:rPr>
              <a:t>r1 = m1</a:t>
            </a:r>
          </a:p>
          <a:p>
            <a:pPr marL="514350" indent="-514350">
              <a:buFont typeface="+mj-lt"/>
              <a:buAutoNum type="arabicPeriod"/>
            </a:pPr>
            <a:r>
              <a:rPr lang="en-US" sz="3200" dirty="0">
                <a:solidFill>
                  <a:schemeClr val="tx1"/>
                </a:solidFill>
                <a:latin typeface="Tahoma" panose="020B0604030504040204" pitchFamily="34" charset="0"/>
                <a:ea typeface="Tahoma" panose="020B0604030504040204" pitchFamily="34" charset="0"/>
                <a:cs typeface="Tahoma" panose="020B0604030504040204" pitchFamily="34" charset="0"/>
              </a:rPr>
              <a:t>m1 = r1 </a:t>
            </a:r>
            <a:r>
              <a:rPr lang="en-US" sz="3200">
                <a:solidFill>
                  <a:schemeClr val="tx1"/>
                </a:solidFill>
                <a:latin typeface="Tahoma" panose="020B0604030504040204" pitchFamily="34" charset="0"/>
                <a:ea typeface="Tahoma" panose="020B0604030504040204" pitchFamily="34" charset="0"/>
                <a:cs typeface="Tahoma" panose="020B0604030504040204" pitchFamily="34" charset="0"/>
              </a:rPr>
              <a:t>+ 1</a:t>
            </a:r>
          </a:p>
          <a:p>
            <a:pPr marL="514350" indent="-514350">
              <a:buFont typeface="+mj-lt"/>
              <a:buAutoNum type="arabicPeriod"/>
            </a:pPr>
            <a:endParaRPr lang="en-US" sz="32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1" name="TextBox 10">
            <a:extLst>
              <a:ext uri="{FF2B5EF4-FFF2-40B4-BE49-F238E27FC236}">
                <a16:creationId xmlns:a16="http://schemas.microsoft.com/office/drawing/2014/main" id="{B118D02D-8710-CD61-D6F3-BAC1BE9138BC}"/>
              </a:ext>
            </a:extLst>
          </p:cNvPr>
          <p:cNvSpPr txBox="1"/>
          <p:nvPr/>
        </p:nvSpPr>
        <p:spPr>
          <a:xfrm>
            <a:off x="2474225" y="1108416"/>
            <a:ext cx="3734131" cy="523220"/>
          </a:xfrm>
          <a:prstGeom prst="rect">
            <a:avLst/>
          </a:prstGeom>
          <a:noFill/>
        </p:spPr>
        <p:txBody>
          <a:bodyPr wrap="square" rtlCol="0">
            <a:spAutoFit/>
          </a:bodyPr>
          <a:lstStyle/>
          <a:p>
            <a:r>
              <a:rPr lang="en-US" sz="2800" b="1">
                <a:latin typeface="Tahoma" panose="020B0604030504040204" pitchFamily="34" charset="0"/>
                <a:ea typeface="Tahoma" panose="020B0604030504040204" pitchFamily="34" charset="0"/>
                <a:cs typeface="Tahoma" panose="020B0604030504040204" pitchFamily="34" charset="0"/>
              </a:rPr>
              <a:t>Initial: m1 </a:t>
            </a:r>
            <a:r>
              <a:rPr lang="en-US" sz="2800" b="1" dirty="0">
                <a:latin typeface="Tahoma" panose="020B0604030504040204" pitchFamily="34" charset="0"/>
                <a:ea typeface="Tahoma" panose="020B0604030504040204" pitchFamily="34" charset="0"/>
                <a:cs typeface="Tahoma" panose="020B0604030504040204" pitchFamily="34" charset="0"/>
              </a:rPr>
              <a:t>= 0</a:t>
            </a:r>
          </a:p>
        </p:txBody>
      </p:sp>
      <p:sp>
        <p:nvSpPr>
          <p:cNvPr id="12" name="TextBox 11">
            <a:extLst>
              <a:ext uri="{FF2B5EF4-FFF2-40B4-BE49-F238E27FC236}">
                <a16:creationId xmlns:a16="http://schemas.microsoft.com/office/drawing/2014/main" id="{61E2A818-9E0D-6E2F-BBDD-C165F92AA89F}"/>
              </a:ext>
            </a:extLst>
          </p:cNvPr>
          <p:cNvSpPr txBox="1"/>
          <p:nvPr/>
        </p:nvSpPr>
        <p:spPr>
          <a:xfrm>
            <a:off x="1766230" y="3771480"/>
            <a:ext cx="3972166" cy="584775"/>
          </a:xfrm>
          <a:prstGeom prst="rect">
            <a:avLst/>
          </a:prstGeom>
          <a:noFill/>
        </p:spPr>
        <p:txBody>
          <a:bodyPr wrap="square" rtlCol="0">
            <a:spAutoFit/>
          </a:bodyPr>
          <a:lstStyle/>
          <a:p>
            <a:pPr algn="r"/>
            <a:r>
              <a:rPr lang="en-US" sz="3200" b="1" dirty="0">
                <a:solidFill>
                  <a:schemeClr val="accent6"/>
                </a:solidFill>
                <a:latin typeface="Tahoma" panose="020B0604030504040204" pitchFamily="34" charset="0"/>
                <a:ea typeface="Tahoma" panose="020B0604030504040204" pitchFamily="34" charset="0"/>
                <a:cs typeface="Tahoma" panose="020B0604030504040204" pitchFamily="34" charset="0"/>
              </a:rPr>
              <a:t>Expected: m1 = 1</a:t>
            </a:r>
          </a:p>
        </p:txBody>
      </p:sp>
      <p:sp>
        <p:nvSpPr>
          <p:cNvPr id="14" name="Rectangle 13">
            <a:extLst>
              <a:ext uri="{FF2B5EF4-FFF2-40B4-BE49-F238E27FC236}">
                <a16:creationId xmlns:a16="http://schemas.microsoft.com/office/drawing/2014/main" id="{50C8D395-553E-4FB2-D7E1-D42B70750041}"/>
              </a:ext>
            </a:extLst>
          </p:cNvPr>
          <p:cNvSpPr/>
          <p:nvPr/>
        </p:nvSpPr>
        <p:spPr>
          <a:xfrm>
            <a:off x="7446243" y="1694153"/>
            <a:ext cx="2958292" cy="2030122"/>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Arial" panose="020B0604020202020204" pitchFamily="34" charset="0"/>
              <a:buChar char="•"/>
            </a:pPr>
            <a:r>
              <a:rPr lang="en-US" sz="3200" i="1" dirty="0">
                <a:solidFill>
                  <a:schemeClr val="tx1"/>
                </a:solidFill>
                <a:latin typeface="Tahoma" panose="020B0604030504040204" pitchFamily="34" charset="0"/>
                <a:ea typeface="Tahoma" panose="020B0604030504040204" pitchFamily="34" charset="0"/>
                <a:cs typeface="Tahoma" panose="020B0604030504040204" pitchFamily="34" charset="0"/>
              </a:rPr>
              <a:t>Recover</a:t>
            </a:r>
          </a:p>
          <a:p>
            <a:pPr marL="514350" indent="-514350">
              <a:buFont typeface="+mj-lt"/>
              <a:buAutoNum type="arabicPeriod"/>
            </a:pPr>
            <a:r>
              <a:rPr lang="en-US" sz="3200" dirty="0">
                <a:solidFill>
                  <a:schemeClr val="tx1"/>
                </a:solidFill>
                <a:latin typeface="Tahoma" panose="020B0604030504040204" pitchFamily="34" charset="0"/>
                <a:ea typeface="Tahoma" panose="020B0604030504040204" pitchFamily="34" charset="0"/>
                <a:cs typeface="Tahoma" panose="020B0604030504040204" pitchFamily="34" charset="0"/>
              </a:rPr>
              <a:t>r1 = m1</a:t>
            </a:r>
          </a:p>
          <a:p>
            <a:pPr marL="514350" indent="-514350">
              <a:buFont typeface="+mj-lt"/>
              <a:buAutoNum type="arabicPeriod"/>
            </a:pPr>
            <a:r>
              <a:rPr lang="en-US" sz="3200" dirty="0">
                <a:solidFill>
                  <a:schemeClr val="tx1"/>
                </a:solidFill>
                <a:latin typeface="Tahoma" panose="020B0604030504040204" pitchFamily="34" charset="0"/>
                <a:ea typeface="Tahoma" panose="020B0604030504040204" pitchFamily="34" charset="0"/>
                <a:cs typeface="Tahoma" panose="020B0604030504040204" pitchFamily="34" charset="0"/>
              </a:rPr>
              <a:t>m1 = r1 </a:t>
            </a:r>
            <a:r>
              <a:rPr lang="en-US" sz="3200">
                <a:solidFill>
                  <a:schemeClr val="tx1"/>
                </a:solidFill>
                <a:latin typeface="Tahoma" panose="020B0604030504040204" pitchFamily="34" charset="0"/>
                <a:ea typeface="Tahoma" panose="020B0604030504040204" pitchFamily="34" charset="0"/>
                <a:cs typeface="Tahoma" panose="020B0604030504040204" pitchFamily="34" charset="0"/>
              </a:rPr>
              <a:t>+ 1</a:t>
            </a:r>
          </a:p>
          <a:p>
            <a:pPr marL="514350" indent="-514350">
              <a:buFont typeface="+mj-lt"/>
              <a:buAutoNum type="arabicPeriod"/>
            </a:pPr>
            <a:endParaRPr lang="en-US" sz="32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5" name="Right Arrow 14">
            <a:extLst>
              <a:ext uri="{FF2B5EF4-FFF2-40B4-BE49-F238E27FC236}">
                <a16:creationId xmlns:a16="http://schemas.microsoft.com/office/drawing/2014/main" id="{41217F6B-ADC5-6FB1-7DB8-5AB9F496BC49}"/>
              </a:ext>
            </a:extLst>
          </p:cNvPr>
          <p:cNvSpPr/>
          <p:nvPr/>
        </p:nvSpPr>
        <p:spPr>
          <a:xfrm rot="18994015">
            <a:off x="5420996" y="2176384"/>
            <a:ext cx="2206315" cy="603832"/>
          </a:xfrm>
          <a:prstGeom prst="rightArrow">
            <a:avLst>
              <a:gd name="adj1" fmla="val 25073"/>
              <a:gd name="adj2" fmla="val 58869"/>
            </a:avLst>
          </a:prstGeo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B725C518-80B9-2F27-889A-E39EE32363D1}"/>
              </a:ext>
            </a:extLst>
          </p:cNvPr>
          <p:cNvSpPr txBox="1"/>
          <p:nvPr/>
        </p:nvSpPr>
        <p:spPr>
          <a:xfrm>
            <a:off x="7208511" y="3771479"/>
            <a:ext cx="3368521" cy="584775"/>
          </a:xfrm>
          <a:prstGeom prst="rect">
            <a:avLst/>
          </a:prstGeom>
          <a:noFill/>
        </p:spPr>
        <p:txBody>
          <a:bodyPr wrap="square" rtlCol="0">
            <a:spAutoFit/>
          </a:bodyPr>
          <a:lstStyle/>
          <a:p>
            <a:pPr algn="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Wrong: m1 = 2</a:t>
            </a:r>
          </a:p>
        </p:txBody>
      </p:sp>
      <p:sp>
        <p:nvSpPr>
          <p:cNvPr id="17" name="TextBox 16">
            <a:extLst>
              <a:ext uri="{FF2B5EF4-FFF2-40B4-BE49-F238E27FC236}">
                <a16:creationId xmlns:a16="http://schemas.microsoft.com/office/drawing/2014/main" id="{A473F3F4-DFE8-5F53-2D11-C2DC35BDCFF2}"/>
              </a:ext>
            </a:extLst>
          </p:cNvPr>
          <p:cNvSpPr txBox="1"/>
          <p:nvPr/>
        </p:nvSpPr>
        <p:spPr>
          <a:xfrm>
            <a:off x="7475575" y="1136773"/>
            <a:ext cx="3229243" cy="523220"/>
          </a:xfrm>
          <a:prstGeom prst="rect">
            <a:avLst/>
          </a:prstGeom>
          <a:noFill/>
        </p:spPr>
        <p:txBody>
          <a:bodyPr wrap="square" rtlCol="0">
            <a:spAutoFit/>
          </a:bodyPr>
          <a:lstStyle/>
          <a:p>
            <a:r>
              <a:rPr lang="en-US" sz="2800" b="1">
                <a:latin typeface="Tahoma" panose="020B0604030504040204" pitchFamily="34" charset="0"/>
                <a:ea typeface="Tahoma" panose="020B0604030504040204" pitchFamily="34" charset="0"/>
                <a:cs typeface="Tahoma" panose="020B0604030504040204" pitchFamily="34" charset="0"/>
              </a:rPr>
              <a:t>Reboot: m1 </a:t>
            </a:r>
            <a:r>
              <a:rPr lang="en-US" sz="2800" b="1" dirty="0">
                <a:latin typeface="Tahoma" panose="020B0604030504040204" pitchFamily="34" charset="0"/>
                <a:ea typeface="Tahoma" panose="020B0604030504040204" pitchFamily="34" charset="0"/>
                <a:cs typeface="Tahoma" panose="020B0604030504040204" pitchFamily="34" charset="0"/>
              </a:rPr>
              <a:t>= 1</a:t>
            </a:r>
          </a:p>
        </p:txBody>
      </p:sp>
      <p:sp>
        <p:nvSpPr>
          <p:cNvPr id="18" name="TextBox 17">
            <a:extLst>
              <a:ext uri="{FF2B5EF4-FFF2-40B4-BE49-F238E27FC236}">
                <a16:creationId xmlns:a16="http://schemas.microsoft.com/office/drawing/2014/main" id="{718D3526-F712-384F-AFA9-DBA714AD0A9D}"/>
              </a:ext>
            </a:extLst>
          </p:cNvPr>
          <p:cNvSpPr txBox="1"/>
          <p:nvPr/>
        </p:nvSpPr>
        <p:spPr>
          <a:xfrm>
            <a:off x="2106979" y="4853213"/>
            <a:ext cx="9464749" cy="1015663"/>
          </a:xfrm>
          <a:prstGeom prst="rect">
            <a:avLst/>
          </a:prstGeom>
          <a:noFill/>
        </p:spPr>
        <p:txBody>
          <a:bodyPr wrap="square" rtlCol="0">
            <a:spAutoFit/>
          </a:bodyPr>
          <a:lstStyle/>
          <a:p>
            <a:r>
              <a:rPr lang="en-US" sz="6000" dirty="0">
                <a:latin typeface="Tahoma" panose="020B0604030504040204" pitchFamily="34" charset="0"/>
                <a:ea typeface="Tahoma" panose="020B0604030504040204" pitchFamily="34" charset="0"/>
                <a:cs typeface="Tahoma" panose="020B0604030504040204" pitchFamily="34" charset="0"/>
              </a:rPr>
              <a:t>Memory Inconsistency!!!</a:t>
            </a:r>
          </a:p>
        </p:txBody>
      </p:sp>
      <p:sp>
        <p:nvSpPr>
          <p:cNvPr id="19" name="TextBox 18">
            <a:extLst>
              <a:ext uri="{FF2B5EF4-FFF2-40B4-BE49-F238E27FC236}">
                <a16:creationId xmlns:a16="http://schemas.microsoft.com/office/drawing/2014/main" id="{55775A48-3B59-EEB5-E8CD-DCB13BB1F3BB}"/>
              </a:ext>
            </a:extLst>
          </p:cNvPr>
          <p:cNvSpPr txBox="1"/>
          <p:nvPr/>
        </p:nvSpPr>
        <p:spPr>
          <a:xfrm>
            <a:off x="28512" y="690660"/>
            <a:ext cx="2417201" cy="954107"/>
          </a:xfrm>
          <a:prstGeom prst="rect">
            <a:avLst/>
          </a:prstGeom>
          <a:noFill/>
        </p:spPr>
        <p:txBody>
          <a:bodyPr wrap="square" rtlCol="0">
            <a:spAutoFit/>
          </a:bodyPr>
          <a:lstStyle/>
          <a:p>
            <a:r>
              <a:rPr lang="en-US" sz="2800" dirty="0">
                <a:latin typeface="Tahoma" panose="020B0604030504040204" pitchFamily="34" charset="0"/>
                <a:ea typeface="Tahoma" panose="020B0604030504040204" pitchFamily="34" charset="0"/>
                <a:cs typeface="Tahoma" panose="020B0604030504040204" pitchFamily="34" charset="0"/>
              </a:rPr>
              <a:t>r: </a:t>
            </a:r>
            <a:r>
              <a:rPr lang="en-US" sz="2800">
                <a:latin typeface="Tahoma" panose="020B0604030504040204" pitchFamily="34" charset="0"/>
                <a:ea typeface="Tahoma" panose="020B0604030504040204" pitchFamily="34" charset="0"/>
                <a:cs typeface="Tahoma" panose="020B0604030504040204" pitchFamily="34" charset="0"/>
              </a:rPr>
              <a:t>register   </a:t>
            </a:r>
          </a:p>
          <a:p>
            <a:r>
              <a:rPr lang="en-US" sz="2800">
                <a:latin typeface="Tahoma" panose="020B0604030504040204" pitchFamily="34" charset="0"/>
                <a:ea typeface="Tahoma" panose="020B0604030504040204" pitchFamily="34" charset="0"/>
                <a:cs typeface="Tahoma" panose="020B0604030504040204" pitchFamily="34" charset="0"/>
              </a:rPr>
              <a:t>m</a:t>
            </a:r>
            <a:r>
              <a:rPr lang="en-US" sz="2800" dirty="0">
                <a:latin typeface="Tahoma" panose="020B0604030504040204" pitchFamily="34" charset="0"/>
                <a:ea typeface="Tahoma" panose="020B0604030504040204" pitchFamily="34" charset="0"/>
                <a:cs typeface="Tahoma" panose="020B0604030504040204" pitchFamily="34" charset="0"/>
              </a:rPr>
              <a:t>: memory</a:t>
            </a:r>
          </a:p>
        </p:txBody>
      </p:sp>
      <p:pic>
        <p:nvPicPr>
          <p:cNvPr id="20" name="Picture 2" descr="Image result for power outage">
            <a:extLst>
              <a:ext uri="{FF2B5EF4-FFF2-40B4-BE49-F238E27FC236}">
                <a16:creationId xmlns:a16="http://schemas.microsoft.com/office/drawing/2014/main" id="{1CFDDC55-904A-243B-7214-C1C1BB198D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6162" y="3171097"/>
            <a:ext cx="810260" cy="727452"/>
          </a:xfrm>
          <a:prstGeom prst="rect">
            <a:avLst/>
          </a:prstGeom>
          <a:noFill/>
          <a:extLst>
            <a:ext uri="{909E8E84-426E-40dd-AFC4-6F175D3DCCD1}">
              <a14:hiddenFill xmlns:a14="http://schemas.microsoft.com/office/drawing/2010/main" xmlns="">
                <a:solidFill>
                  <a:srgbClr val="FFFFFF"/>
                </a:solidFill>
              </a14:hiddenFill>
            </a:ext>
          </a:extLst>
        </p:spPr>
      </p:pic>
      <p:sp>
        <p:nvSpPr>
          <p:cNvPr id="3" name="Arrow: Down 2">
            <a:extLst>
              <a:ext uri="{FF2B5EF4-FFF2-40B4-BE49-F238E27FC236}">
                <a16:creationId xmlns:a16="http://schemas.microsoft.com/office/drawing/2014/main" id="{824240F6-5978-1F3E-1408-7F94506D39E6}"/>
              </a:ext>
            </a:extLst>
          </p:cNvPr>
          <p:cNvSpPr/>
          <p:nvPr/>
        </p:nvSpPr>
        <p:spPr>
          <a:xfrm>
            <a:off x="4277650" y="4372109"/>
            <a:ext cx="389367" cy="754771"/>
          </a:xfrm>
          <a:prstGeom prst="down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Down 5">
            <a:extLst>
              <a:ext uri="{FF2B5EF4-FFF2-40B4-BE49-F238E27FC236}">
                <a16:creationId xmlns:a16="http://schemas.microsoft.com/office/drawing/2014/main" id="{990ECE47-4CA7-4278-DB50-A028596FD025}"/>
              </a:ext>
            </a:extLst>
          </p:cNvPr>
          <p:cNvSpPr/>
          <p:nvPr/>
        </p:nvSpPr>
        <p:spPr>
          <a:xfrm>
            <a:off x="9118336" y="4379616"/>
            <a:ext cx="389367" cy="754771"/>
          </a:xfrm>
          <a:prstGeom prst="down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68AD6A4-9167-11A8-74B7-1A13CF0A0DBD}"/>
              </a:ext>
            </a:extLst>
          </p:cNvPr>
          <p:cNvSpPr/>
          <p:nvPr/>
        </p:nvSpPr>
        <p:spPr>
          <a:xfrm>
            <a:off x="0" y="-4219"/>
            <a:ext cx="12192000" cy="6350631"/>
          </a:xfrm>
          <a:prstGeom prst="rect">
            <a:avLst/>
          </a:prstGeom>
          <a:solidFill>
            <a:schemeClr val="lt1">
              <a:alpha val="9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 name="Rectangle 3">
            <a:extLst>
              <a:ext uri="{FF2B5EF4-FFF2-40B4-BE49-F238E27FC236}">
                <a16:creationId xmlns:a16="http://schemas.microsoft.com/office/drawing/2014/main" id="{A5372115-E033-64F7-A565-759C0D29F1EC}"/>
              </a:ext>
            </a:extLst>
          </p:cNvPr>
          <p:cNvSpPr/>
          <p:nvPr/>
        </p:nvSpPr>
        <p:spPr>
          <a:xfrm>
            <a:off x="0" y="2335427"/>
            <a:ext cx="12220512" cy="2467798"/>
          </a:xfrm>
          <a:prstGeom prst="rect">
            <a:avLst/>
          </a:prstGeom>
          <a:solidFill>
            <a:srgbClr val="2F2FD7">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a:solidFill>
                  <a:srgbClr val="FFC000"/>
                </a:solidFill>
                <a:latin typeface="Tahoma" panose="020B0604030504040204" pitchFamily="34" charset="0"/>
                <a:ea typeface="Tahoma" panose="020B0604030504040204" pitchFamily="34" charset="0"/>
                <a:cs typeface="Tahoma" panose="020B0604030504040204" pitchFamily="34" charset="0"/>
              </a:rPr>
              <a:t>Register → Persists upon JIT checkpoint</a:t>
            </a:r>
          </a:p>
          <a:p>
            <a:pPr algn="ctr"/>
            <a:r>
              <a:rPr lang="en-US" sz="4400">
                <a:solidFill>
                  <a:srgbClr val="FFC000"/>
                </a:solidFill>
                <a:latin typeface="Tahoma" panose="020B0604030504040204" pitchFamily="34" charset="0"/>
                <a:ea typeface="Tahoma" panose="020B0604030504040204" pitchFamily="34" charset="0"/>
                <a:cs typeface="Tahoma" panose="020B0604030504040204" pitchFamily="34" charset="0"/>
              </a:rPr>
              <a:t>Memory → Persists when store commits</a:t>
            </a:r>
          </a:p>
        </p:txBody>
      </p:sp>
    </p:spTree>
    <p:extLst>
      <p:ext uri="{BB962C8B-B14F-4D97-AF65-F5344CB8AC3E}">
        <p14:creationId xmlns:p14="http://schemas.microsoft.com/office/powerpoint/2010/main" val="420677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7"/>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par>
                          <p:cTn id="19" fill="hold">
                            <p:stCondLst>
                              <p:cond delay="0"/>
                            </p:stCondLst>
                            <p:childTnLst>
                              <p:par>
                                <p:cTn id="20" presetID="2" presetClass="entr" presetSubtype="4"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ppt_x"/>
                                          </p:val>
                                        </p:tav>
                                        <p:tav tm="100000">
                                          <p:val>
                                            <p:strVal val="#ppt_x"/>
                                          </p:val>
                                        </p:tav>
                                      </p:tavLst>
                                    </p:anim>
                                    <p:anim calcmode="lin" valueType="num">
                                      <p:cBhvr additive="base">
                                        <p:cTn id="23" dur="500" fill="hold"/>
                                        <p:tgtEl>
                                          <p:spTgt spid="3"/>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fill="hold"/>
                                        <p:tgtEl>
                                          <p:spTgt spid="6"/>
                                        </p:tgtEl>
                                        <p:attrNameLst>
                                          <p:attrName>ppt_x</p:attrName>
                                        </p:attrNameLst>
                                      </p:cBhvr>
                                      <p:tavLst>
                                        <p:tav tm="0">
                                          <p:val>
                                            <p:strVal val="#ppt_x"/>
                                          </p:val>
                                        </p:tav>
                                        <p:tav tm="100000">
                                          <p:val>
                                            <p:strVal val="#ppt_x"/>
                                          </p:val>
                                        </p:tav>
                                      </p:tavLst>
                                    </p:anim>
                                    <p:anim calcmode="lin" valueType="num">
                                      <p:cBhvr additive="base">
                                        <p:cTn id="27" dur="500" fill="hold"/>
                                        <p:tgtEl>
                                          <p:spTgt spid="6"/>
                                        </p:tgtEl>
                                        <p:attrNameLst>
                                          <p:attrName>ppt_y</p:attrName>
                                        </p:attrNameLst>
                                      </p:cBhvr>
                                      <p:tavLst>
                                        <p:tav tm="0">
                                          <p:val>
                                            <p:strVal val="1+#ppt_h/2"/>
                                          </p:val>
                                        </p:tav>
                                        <p:tav tm="100000">
                                          <p:val>
                                            <p:strVal val="#ppt_y"/>
                                          </p:val>
                                        </p:tav>
                                      </p:tavLst>
                                    </p:anim>
                                  </p:childTnLst>
                                </p:cTn>
                              </p:par>
                            </p:childTnLst>
                          </p:cTn>
                        </p:par>
                        <p:par>
                          <p:cTn id="28" fill="hold">
                            <p:stCondLst>
                              <p:cond delay="500"/>
                            </p:stCondLst>
                            <p:childTnLst>
                              <p:par>
                                <p:cTn id="29" presetID="2" presetClass="entr" presetSubtype="4"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p:bldP spid="17" grpId="0"/>
      <p:bldP spid="18" grpId="0"/>
      <p:bldP spid="3" grpId="0" animBg="1"/>
      <p:bldP spid="6" grpId="0" animBg="1"/>
      <p:bldP spid="7" grpId="0" animBg="1"/>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DAE1E-06E3-5CFB-45D2-F0F67CC35A43}"/>
              </a:ext>
            </a:extLst>
          </p:cNvPr>
          <p:cNvSpPr>
            <a:spLocks noGrp="1"/>
          </p:cNvSpPr>
          <p:nvPr>
            <p:ph type="title"/>
          </p:nvPr>
        </p:nvSpPr>
        <p:spPr>
          <a:xfrm>
            <a:off x="0" y="0"/>
            <a:ext cx="12192000" cy="694117"/>
          </a:xfrm>
        </p:spPr>
        <p:txBody>
          <a:bodyPr/>
          <a:lstStyle/>
          <a:p>
            <a:r>
              <a:rPr lang="en-US"/>
              <a:t>Memory Inconsistency</a:t>
            </a:r>
          </a:p>
        </p:txBody>
      </p:sp>
      <p:sp>
        <p:nvSpPr>
          <p:cNvPr id="5" name="Slide Number Placeholder 4">
            <a:extLst>
              <a:ext uri="{FF2B5EF4-FFF2-40B4-BE49-F238E27FC236}">
                <a16:creationId xmlns:a16="http://schemas.microsoft.com/office/drawing/2014/main" id="{41CBB3CC-0863-1877-83D9-0AF31A05E4E5}"/>
              </a:ext>
            </a:extLst>
          </p:cNvPr>
          <p:cNvSpPr>
            <a:spLocks noGrp="1"/>
          </p:cNvSpPr>
          <p:nvPr>
            <p:ph type="sldNum" sz="quarter" idx="12"/>
          </p:nvPr>
        </p:nvSpPr>
        <p:spPr/>
        <p:txBody>
          <a:bodyPr/>
          <a:lstStyle/>
          <a:p>
            <a:fld id="{BEF5F9A7-FFD9-4159-A58F-AE73538ED447}" type="slidenum">
              <a:rPr lang="en-US" smtClean="0"/>
              <a:pPr/>
              <a:t>12</a:t>
            </a:fld>
            <a:endParaRPr lang="en-US" dirty="0"/>
          </a:p>
        </p:txBody>
      </p:sp>
      <p:sp>
        <p:nvSpPr>
          <p:cNvPr id="21" name="Rectangle 20">
            <a:extLst>
              <a:ext uri="{FF2B5EF4-FFF2-40B4-BE49-F238E27FC236}">
                <a16:creationId xmlns:a16="http://schemas.microsoft.com/office/drawing/2014/main" id="{4690E20E-4A78-1DB4-02CA-D8D0BEF0BF3A}"/>
              </a:ext>
            </a:extLst>
          </p:cNvPr>
          <p:cNvSpPr/>
          <p:nvPr/>
        </p:nvSpPr>
        <p:spPr>
          <a:xfrm>
            <a:off x="4463234" y="2303280"/>
            <a:ext cx="3240360" cy="3064786"/>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Arial" panose="020B0604020202020204" pitchFamily="34" charset="0"/>
              <a:buChar char="•"/>
            </a:pPr>
            <a:r>
              <a:rPr lang="en-US" sz="3200" i="1">
                <a:solidFill>
                  <a:schemeClr val="tx1"/>
                </a:solidFill>
                <a:latin typeface="Tahoma" panose="020B0604030504040204" pitchFamily="34" charset="0"/>
                <a:ea typeface="Tahoma" panose="020B0604030504040204" pitchFamily="34" charset="0"/>
                <a:cs typeface="Tahoma" panose="020B0604030504040204" pitchFamily="34" charset="0"/>
              </a:rPr>
              <a:t>Checkpoint1</a:t>
            </a:r>
            <a:endParaRPr lang="en-US" sz="3200" i="1" dirty="0">
              <a:solidFill>
                <a:schemeClr val="tx1"/>
              </a:solidFill>
              <a:latin typeface="Tahoma" panose="020B0604030504040204" pitchFamily="34" charset="0"/>
              <a:ea typeface="Tahoma" panose="020B0604030504040204" pitchFamily="34" charset="0"/>
              <a:cs typeface="Tahoma" panose="020B0604030504040204" pitchFamily="34" charset="0"/>
            </a:endParaRPr>
          </a:p>
          <a:p>
            <a:r>
              <a:rPr lang="en-US" sz="3200">
                <a:solidFill>
                  <a:schemeClr val="tx1"/>
                </a:solidFill>
                <a:latin typeface="Tahoma" panose="020B0604030504040204" pitchFamily="34" charset="0"/>
                <a:ea typeface="Tahoma" panose="020B0604030504040204" pitchFamily="34" charset="0"/>
                <a:cs typeface="Tahoma" panose="020B0604030504040204" pitchFamily="34" charset="0"/>
              </a:rPr>
              <a:t>1. r1 </a:t>
            </a:r>
            <a:r>
              <a:rPr lang="en-US" sz="3200" dirty="0">
                <a:solidFill>
                  <a:schemeClr val="tx1"/>
                </a:solidFill>
                <a:latin typeface="Tahoma" panose="020B0604030504040204" pitchFamily="34" charset="0"/>
                <a:ea typeface="Tahoma" panose="020B0604030504040204" pitchFamily="34" charset="0"/>
                <a:cs typeface="Tahoma" panose="020B0604030504040204" pitchFamily="34" charset="0"/>
              </a:rPr>
              <a:t>= r1 + 1</a:t>
            </a:r>
          </a:p>
          <a:p>
            <a:r>
              <a:rPr lang="en-US" sz="3200">
                <a:solidFill>
                  <a:schemeClr val="tx1"/>
                </a:solidFill>
                <a:latin typeface="Tahoma" panose="020B0604030504040204" pitchFamily="34" charset="0"/>
                <a:ea typeface="Tahoma" panose="020B0604030504040204" pitchFamily="34" charset="0"/>
                <a:cs typeface="Tahoma" panose="020B0604030504040204" pitchFamily="34" charset="0"/>
              </a:rPr>
              <a:t>2. m1 </a:t>
            </a:r>
            <a:r>
              <a:rPr lang="en-US" sz="3200" dirty="0">
                <a:solidFill>
                  <a:schemeClr val="tx1"/>
                </a:solidFill>
                <a:latin typeface="Tahoma" panose="020B0604030504040204" pitchFamily="34" charset="0"/>
                <a:ea typeface="Tahoma" panose="020B0604030504040204" pitchFamily="34" charset="0"/>
                <a:cs typeface="Tahoma" panose="020B0604030504040204" pitchFamily="34" charset="0"/>
              </a:rPr>
              <a:t>= m1 + 1</a:t>
            </a:r>
          </a:p>
          <a:p>
            <a:r>
              <a:rPr lang="en-US" sz="3200">
                <a:solidFill>
                  <a:schemeClr val="tx1"/>
                </a:solidFill>
                <a:latin typeface="Tahoma" panose="020B0604030504040204" pitchFamily="34" charset="0"/>
                <a:ea typeface="Tahoma" panose="020B0604030504040204" pitchFamily="34" charset="0"/>
                <a:cs typeface="Tahoma" panose="020B0604030504040204" pitchFamily="34" charset="0"/>
              </a:rPr>
              <a:t>……</a:t>
            </a:r>
          </a:p>
          <a:p>
            <a:r>
              <a:rPr lang="en-US" sz="3200">
                <a:solidFill>
                  <a:schemeClr val="tx1"/>
                </a:solidFill>
                <a:latin typeface="Tahoma" panose="020B0604030504040204" pitchFamily="34" charset="0"/>
                <a:ea typeface="Tahoma" panose="020B0604030504040204" pitchFamily="34" charset="0"/>
                <a:cs typeface="Tahoma" panose="020B0604030504040204" pitchFamily="34" charset="0"/>
              </a:rPr>
              <a:t>……</a:t>
            </a:r>
            <a:endParaRPr lang="en-US" sz="32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457200" indent="-457200">
              <a:buFont typeface="Arial" panose="020B0604020202020204" pitchFamily="34" charset="0"/>
              <a:buChar char="•"/>
            </a:pPr>
            <a:r>
              <a:rPr lang="en-US" sz="3200" i="1">
                <a:solidFill>
                  <a:schemeClr val="tx1"/>
                </a:solidFill>
                <a:latin typeface="Tahoma" panose="020B0604030504040204" pitchFamily="34" charset="0"/>
                <a:ea typeface="Tahoma" panose="020B0604030504040204" pitchFamily="34" charset="0"/>
                <a:cs typeface="Tahoma" panose="020B0604030504040204" pitchFamily="34" charset="0"/>
              </a:rPr>
              <a:t>Checkpoint2</a:t>
            </a:r>
            <a:endParaRPr lang="en-US" sz="3200" i="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4" name="TextBox 23">
            <a:extLst>
              <a:ext uri="{FF2B5EF4-FFF2-40B4-BE49-F238E27FC236}">
                <a16:creationId xmlns:a16="http://schemas.microsoft.com/office/drawing/2014/main" id="{EC14FDC4-65C3-5A37-E370-1F4653173EE2}"/>
              </a:ext>
            </a:extLst>
          </p:cNvPr>
          <p:cNvSpPr txBox="1"/>
          <p:nvPr/>
        </p:nvSpPr>
        <p:spPr>
          <a:xfrm>
            <a:off x="7756931" y="3502273"/>
            <a:ext cx="3651991" cy="584775"/>
          </a:xfrm>
          <a:prstGeom prst="rect">
            <a:avLst/>
          </a:prstGeom>
          <a:noFill/>
        </p:spPr>
        <p:txBody>
          <a:bodyPr wrap="square" rtlCol="0">
            <a:spAutoFit/>
          </a:bodyPr>
          <a:lstStyle/>
          <a:p>
            <a:r>
              <a:rPr lang="en-US" sz="3200" b="1" dirty="0">
                <a:latin typeface="Tahoma" panose="020B0604030504040204" pitchFamily="34" charset="0"/>
                <a:ea typeface="Tahoma" panose="020B0604030504040204" pitchFamily="34" charset="0"/>
                <a:cs typeface="Tahoma" panose="020B0604030504040204" pitchFamily="34" charset="0"/>
              </a:rPr>
              <a:t>m1 persists to 1</a:t>
            </a:r>
          </a:p>
        </p:txBody>
      </p:sp>
      <p:sp>
        <p:nvSpPr>
          <p:cNvPr id="26" name="TextBox 25">
            <a:extLst>
              <a:ext uri="{FF2B5EF4-FFF2-40B4-BE49-F238E27FC236}">
                <a16:creationId xmlns:a16="http://schemas.microsoft.com/office/drawing/2014/main" id="{55D0BB96-048F-3037-E5D6-3F66533EC9B3}"/>
              </a:ext>
            </a:extLst>
          </p:cNvPr>
          <p:cNvSpPr txBox="1"/>
          <p:nvPr/>
        </p:nvSpPr>
        <p:spPr>
          <a:xfrm>
            <a:off x="4381007" y="1709656"/>
            <a:ext cx="3691033" cy="523220"/>
          </a:xfrm>
          <a:prstGeom prst="rect">
            <a:avLst/>
          </a:prstGeom>
          <a:noFill/>
        </p:spPr>
        <p:txBody>
          <a:bodyPr wrap="square" rtlCol="0">
            <a:spAutoFit/>
          </a:bodyPr>
          <a:lstStyle/>
          <a:p>
            <a:r>
              <a:rPr lang="en-US" sz="2800" dirty="0" err="1">
                <a:latin typeface="Tahoma" panose="020B0604030504040204" pitchFamily="34" charset="0"/>
                <a:ea typeface="Tahoma" panose="020B0604030504040204" pitchFamily="34" charset="0"/>
                <a:cs typeface="Tahoma" panose="020B0604030504040204" pitchFamily="34" charset="0"/>
              </a:rPr>
              <a:t>Init</a:t>
            </a:r>
            <a:r>
              <a:rPr lang="en-US" sz="2800" dirty="0">
                <a:latin typeface="Tahoma" panose="020B0604030504040204" pitchFamily="34" charset="0"/>
                <a:ea typeface="Tahoma" panose="020B0604030504040204" pitchFamily="34" charset="0"/>
                <a:cs typeface="Tahoma" panose="020B0604030504040204" pitchFamily="34" charset="0"/>
              </a:rPr>
              <a:t>: r1 = 0, m1 = 0</a:t>
            </a:r>
          </a:p>
        </p:txBody>
      </p:sp>
      <p:sp>
        <p:nvSpPr>
          <p:cNvPr id="31" name="Curved Right Arrow 17">
            <a:extLst>
              <a:ext uri="{FF2B5EF4-FFF2-40B4-BE49-F238E27FC236}">
                <a16:creationId xmlns:a16="http://schemas.microsoft.com/office/drawing/2014/main" id="{F90AF8F7-9640-FDC8-967F-286EDC159429}"/>
              </a:ext>
            </a:extLst>
          </p:cNvPr>
          <p:cNvSpPr/>
          <p:nvPr/>
        </p:nvSpPr>
        <p:spPr>
          <a:xfrm rot="10800000">
            <a:off x="7756931" y="2601591"/>
            <a:ext cx="923575" cy="1908677"/>
          </a:xfrm>
          <a:prstGeom prst="curvedRightArrow">
            <a:avLst/>
          </a:prstGeom>
          <a:solidFill>
            <a:srgbClr val="92D05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33" name="Picture 2" descr="Image result for power outage">
            <a:extLst>
              <a:ext uri="{FF2B5EF4-FFF2-40B4-BE49-F238E27FC236}">
                <a16:creationId xmlns:a16="http://schemas.microsoft.com/office/drawing/2014/main" id="{DC49EEFB-91DC-08CE-4DA3-AFE6A16E4E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1544" y="3989125"/>
            <a:ext cx="864096" cy="775786"/>
          </a:xfrm>
          <a:prstGeom prst="rect">
            <a:avLst/>
          </a:prstGeom>
          <a:noFill/>
          <a:extLst>
            <a:ext uri="{909E8E84-426E-40dd-AFC4-6F175D3DCCD1}">
              <a14:hiddenFill xmlns:a14="http://schemas.microsoft.com/office/drawing/2010/main" xmlns="">
                <a:solidFill>
                  <a:srgbClr val="FFFFFF"/>
                </a:solidFill>
              </a14:hiddenFill>
            </a:ext>
          </a:extLst>
        </p:spPr>
      </p:pic>
      <p:sp>
        <p:nvSpPr>
          <p:cNvPr id="36" name="Speech Bubble: Rectangle with Corners Rounded 35">
            <a:extLst>
              <a:ext uri="{FF2B5EF4-FFF2-40B4-BE49-F238E27FC236}">
                <a16:creationId xmlns:a16="http://schemas.microsoft.com/office/drawing/2014/main" id="{FF185180-B3FD-AB32-A964-227ACFF8195F}"/>
              </a:ext>
            </a:extLst>
          </p:cNvPr>
          <p:cNvSpPr/>
          <p:nvPr/>
        </p:nvSpPr>
        <p:spPr>
          <a:xfrm>
            <a:off x="1277714" y="5310656"/>
            <a:ext cx="3103293" cy="954107"/>
          </a:xfrm>
          <a:prstGeom prst="wedgeRoundRectCallout">
            <a:avLst>
              <a:gd name="adj1" fmla="val 68708"/>
              <a:gd name="adj2" fmla="val -6818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r>
              <a:rPr lang="en-US" sz="3200">
                <a:latin typeface="Tahoma" panose="020B0604030504040204" pitchFamily="34" charset="0"/>
                <a:ea typeface="Tahoma" panose="020B0604030504040204" pitchFamily="34" charset="0"/>
                <a:cs typeface="Tahoma" panose="020B0604030504040204" pitchFamily="34" charset="0"/>
              </a:rPr>
              <a:t>r1 = 1, m1 = 1</a:t>
            </a:r>
          </a:p>
        </p:txBody>
      </p:sp>
      <p:sp>
        <p:nvSpPr>
          <p:cNvPr id="38" name="Speech Bubble: Rectangle with Corners Rounded 37">
            <a:extLst>
              <a:ext uri="{FF2B5EF4-FFF2-40B4-BE49-F238E27FC236}">
                <a16:creationId xmlns:a16="http://schemas.microsoft.com/office/drawing/2014/main" id="{40B8B0E4-FBA1-9AEF-EDAE-E320302E954D}"/>
              </a:ext>
            </a:extLst>
          </p:cNvPr>
          <p:cNvSpPr/>
          <p:nvPr/>
        </p:nvSpPr>
        <p:spPr>
          <a:xfrm>
            <a:off x="1680464" y="694117"/>
            <a:ext cx="3039315" cy="954107"/>
          </a:xfrm>
          <a:prstGeom prst="wedgeRoundRectCallout">
            <a:avLst>
              <a:gd name="adj1" fmla="val 55203"/>
              <a:gd name="adj2" fmla="val 167052"/>
              <a:gd name="adj3" fmla="val 16667"/>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r>
              <a:rPr lang="en-US" sz="3200">
                <a:latin typeface="Tahoma" panose="020B0604030504040204" pitchFamily="34" charset="0"/>
                <a:ea typeface="Tahoma" panose="020B0604030504040204" pitchFamily="34" charset="0"/>
                <a:cs typeface="Tahoma" panose="020B0604030504040204" pitchFamily="34" charset="0"/>
              </a:rPr>
              <a:t>r1 = 0, m1 = 0</a:t>
            </a:r>
          </a:p>
        </p:txBody>
      </p:sp>
      <p:sp>
        <p:nvSpPr>
          <p:cNvPr id="40" name="Speech Bubble: Rectangle with Corners Rounded 39">
            <a:extLst>
              <a:ext uri="{FF2B5EF4-FFF2-40B4-BE49-F238E27FC236}">
                <a16:creationId xmlns:a16="http://schemas.microsoft.com/office/drawing/2014/main" id="{7E52660E-AF1E-250E-F9FF-DB460742D4C2}"/>
              </a:ext>
            </a:extLst>
          </p:cNvPr>
          <p:cNvSpPr/>
          <p:nvPr/>
        </p:nvSpPr>
        <p:spPr>
          <a:xfrm>
            <a:off x="253275" y="2984452"/>
            <a:ext cx="3512693" cy="1187498"/>
          </a:xfrm>
          <a:prstGeom prst="wedgeRoundRectCallout">
            <a:avLst>
              <a:gd name="adj1" fmla="val 82215"/>
              <a:gd name="adj2" fmla="val -55118"/>
              <a:gd name="adj3" fmla="val 16667"/>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r>
              <a:rPr lang="en-US" sz="3200">
                <a:solidFill>
                  <a:srgbClr val="FF0000"/>
                </a:solidFill>
                <a:latin typeface="Tahoma" panose="020B0604030504040204" pitchFamily="34" charset="0"/>
                <a:ea typeface="Tahoma" panose="020B0604030504040204" pitchFamily="34" charset="0"/>
                <a:cs typeface="Tahoma" panose="020B0604030504040204" pitchFamily="34" charset="0"/>
              </a:rPr>
              <a:t>Inconsistent:</a:t>
            </a:r>
          </a:p>
          <a:p>
            <a:r>
              <a:rPr lang="en-US" sz="3200">
                <a:solidFill>
                  <a:srgbClr val="FF0000"/>
                </a:solidFill>
                <a:latin typeface="Tahoma" panose="020B0604030504040204" pitchFamily="34" charset="0"/>
                <a:ea typeface="Tahoma" panose="020B0604030504040204" pitchFamily="34" charset="0"/>
                <a:cs typeface="Tahoma" panose="020B0604030504040204" pitchFamily="34" charset="0"/>
              </a:rPr>
              <a:t>r1 = 0, m1 = 1</a:t>
            </a:r>
          </a:p>
        </p:txBody>
      </p:sp>
      <p:pic>
        <p:nvPicPr>
          <p:cNvPr id="41" name="Graphic 40" descr="Crying face with solid fill with solid fill">
            <a:extLst>
              <a:ext uri="{FF2B5EF4-FFF2-40B4-BE49-F238E27FC236}">
                <a16:creationId xmlns:a16="http://schemas.microsoft.com/office/drawing/2014/main" id="{3F20089B-364A-8F9E-EAED-D6C5CED8C37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00548" y="3141555"/>
            <a:ext cx="694118" cy="694118"/>
          </a:xfrm>
          <a:prstGeom prst="rect">
            <a:avLst/>
          </a:prstGeom>
        </p:spPr>
      </p:pic>
      <p:sp>
        <p:nvSpPr>
          <p:cNvPr id="42" name="TextBox 41">
            <a:extLst>
              <a:ext uri="{FF2B5EF4-FFF2-40B4-BE49-F238E27FC236}">
                <a16:creationId xmlns:a16="http://schemas.microsoft.com/office/drawing/2014/main" id="{1147CE29-07E3-3E31-F7FD-F9E7F3629C57}"/>
              </a:ext>
            </a:extLst>
          </p:cNvPr>
          <p:cNvSpPr txBox="1"/>
          <p:nvPr/>
        </p:nvSpPr>
        <p:spPr>
          <a:xfrm>
            <a:off x="7716085" y="4748644"/>
            <a:ext cx="3733682" cy="584775"/>
          </a:xfrm>
          <a:prstGeom prst="rect">
            <a:avLst/>
          </a:prstGeom>
          <a:noFill/>
        </p:spPr>
        <p:txBody>
          <a:bodyPr wrap="square" rtlCol="0">
            <a:spAutoFit/>
          </a:bodyPr>
          <a:lstStyle/>
          <a:p>
            <a:r>
              <a:rPr lang="en-US" sz="3200" b="1" dirty="0">
                <a:latin typeface="Tahoma" panose="020B0604030504040204" pitchFamily="34" charset="0"/>
                <a:ea typeface="Tahoma" panose="020B0604030504040204" pitchFamily="34" charset="0"/>
                <a:cs typeface="Tahoma" panose="020B0604030504040204" pitchFamily="34" charset="0"/>
              </a:rPr>
              <a:t>r1 persists </a:t>
            </a:r>
            <a:r>
              <a:rPr lang="en-US" sz="3200" b="1">
                <a:latin typeface="Tahoma" panose="020B0604030504040204" pitchFamily="34" charset="0"/>
                <a:ea typeface="Tahoma" panose="020B0604030504040204" pitchFamily="34" charset="0"/>
                <a:cs typeface="Tahoma" panose="020B0604030504040204" pitchFamily="34" charset="0"/>
              </a:rPr>
              <a:t>to 1</a:t>
            </a:r>
            <a:endParaRPr lang="en-US" sz="3200"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591857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down)">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down)">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wipe(down)">
                                      <p:cBhvr>
                                        <p:cTn id="17" dur="500"/>
                                        <p:tgtEl>
                                          <p:spTgt spid="42"/>
                                        </p:tgtEl>
                                      </p:cBhvr>
                                    </p:animEffect>
                                  </p:childTnLst>
                                </p:cTn>
                              </p:par>
                            </p:childTnLst>
                          </p:cTn>
                        </p:par>
                        <p:par>
                          <p:cTn id="18" fill="hold">
                            <p:stCondLst>
                              <p:cond delay="500"/>
                            </p:stCondLst>
                            <p:childTnLst>
                              <p:par>
                                <p:cTn id="19" presetID="22" presetClass="entr" presetSubtype="4" fill="hold" grpId="0" nodeType="after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wipe(down)">
                                      <p:cBhvr>
                                        <p:cTn id="21" dur="500"/>
                                        <p:tgtEl>
                                          <p:spTgt spid="3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wipe(down)">
                                      <p:cBhvr>
                                        <p:cTn id="26" dur="500"/>
                                        <p:tgtEl>
                                          <p:spTgt spid="33"/>
                                        </p:tgtEl>
                                      </p:cBhvr>
                                    </p:animEffect>
                                  </p:childTnLst>
                                </p:cTn>
                              </p:par>
                            </p:childTnLst>
                          </p:cTn>
                        </p:par>
                        <p:par>
                          <p:cTn id="27" fill="hold">
                            <p:stCondLst>
                              <p:cond delay="500"/>
                            </p:stCondLst>
                            <p:childTnLst>
                              <p:par>
                                <p:cTn id="28" presetID="22" presetClass="exit" presetSubtype="4" fill="hold" grpId="1" nodeType="afterEffect">
                                  <p:stCondLst>
                                    <p:cond delay="0"/>
                                  </p:stCondLst>
                                  <p:childTnLst>
                                    <p:animEffect transition="out" filter="wipe(down)">
                                      <p:cBhvr>
                                        <p:cTn id="29" dur="500"/>
                                        <p:tgtEl>
                                          <p:spTgt spid="42"/>
                                        </p:tgtEl>
                                      </p:cBhvr>
                                    </p:animEffect>
                                    <p:set>
                                      <p:cBhvr>
                                        <p:cTn id="30" dur="1" fill="hold">
                                          <p:stCondLst>
                                            <p:cond delay="499"/>
                                          </p:stCondLst>
                                        </p:cTn>
                                        <p:tgtEl>
                                          <p:spTgt spid="42"/>
                                        </p:tgtEl>
                                        <p:attrNameLst>
                                          <p:attrName>style.visibility</p:attrName>
                                        </p:attrNameLst>
                                      </p:cBhvr>
                                      <p:to>
                                        <p:strVal val="hidden"/>
                                      </p:to>
                                    </p:set>
                                  </p:childTnLst>
                                </p:cTn>
                              </p:par>
                              <p:par>
                                <p:cTn id="31" presetID="22" presetClass="exit" presetSubtype="4" fill="hold" grpId="1" nodeType="withEffect">
                                  <p:stCondLst>
                                    <p:cond delay="0"/>
                                  </p:stCondLst>
                                  <p:childTnLst>
                                    <p:animEffect transition="out" filter="wipe(down)">
                                      <p:cBhvr>
                                        <p:cTn id="32" dur="500"/>
                                        <p:tgtEl>
                                          <p:spTgt spid="36"/>
                                        </p:tgtEl>
                                      </p:cBhvr>
                                    </p:animEffect>
                                    <p:set>
                                      <p:cBhvr>
                                        <p:cTn id="33" dur="1" fill="hold">
                                          <p:stCondLst>
                                            <p:cond delay="499"/>
                                          </p:stCondLst>
                                        </p:cTn>
                                        <p:tgtEl>
                                          <p:spTgt spid="36"/>
                                        </p:tgtEl>
                                        <p:attrNameLst>
                                          <p:attrName>style.visibility</p:attrName>
                                        </p:attrNameLst>
                                      </p:cBhvr>
                                      <p:to>
                                        <p:strVal val="hidden"/>
                                      </p:to>
                                    </p:set>
                                  </p:childTnLst>
                                </p:cTn>
                              </p:par>
                            </p:childTnLst>
                          </p:cTn>
                        </p:par>
                        <p:par>
                          <p:cTn id="34" fill="hold">
                            <p:stCondLst>
                              <p:cond delay="1000"/>
                            </p:stCondLst>
                            <p:childTnLst>
                              <p:par>
                                <p:cTn id="35" presetID="22" presetClass="entr" presetSubtype="4" fill="hold" grpId="0" nodeType="after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wipe(down)">
                                      <p:cBhvr>
                                        <p:cTn id="37" dur="500"/>
                                        <p:tgtEl>
                                          <p:spTgt spid="31"/>
                                        </p:tgtEl>
                                      </p:cBhvr>
                                    </p:animEffect>
                                  </p:childTnLst>
                                </p:cTn>
                              </p:par>
                            </p:childTnLst>
                          </p:cTn>
                        </p:par>
                        <p:par>
                          <p:cTn id="38" fill="hold">
                            <p:stCondLst>
                              <p:cond delay="1500"/>
                            </p:stCondLst>
                            <p:childTnLst>
                              <p:par>
                                <p:cTn id="39" presetID="22" presetClass="entr" presetSubtype="4"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wipe(down)">
                                      <p:cBhvr>
                                        <p:cTn id="41" dur="500"/>
                                        <p:tgtEl>
                                          <p:spTgt spid="40"/>
                                        </p:tgtEl>
                                      </p:cBhvr>
                                    </p:animEffect>
                                  </p:childTnLst>
                                </p:cTn>
                              </p:par>
                              <p:par>
                                <p:cTn id="42" presetID="22" presetClass="entr" presetSubtype="4" fill="hold" nodeType="withEffect">
                                  <p:stCondLst>
                                    <p:cond delay="0"/>
                                  </p:stCondLst>
                                  <p:childTnLst>
                                    <p:set>
                                      <p:cBhvr>
                                        <p:cTn id="43" dur="1" fill="hold">
                                          <p:stCondLst>
                                            <p:cond delay="0"/>
                                          </p:stCondLst>
                                        </p:cTn>
                                        <p:tgtEl>
                                          <p:spTgt spid="41"/>
                                        </p:tgtEl>
                                        <p:attrNameLst>
                                          <p:attrName>style.visibility</p:attrName>
                                        </p:attrNameLst>
                                      </p:cBhvr>
                                      <p:to>
                                        <p:strVal val="visible"/>
                                      </p:to>
                                    </p:set>
                                    <p:animEffect transition="in" filter="wipe(down)">
                                      <p:cBhvr>
                                        <p:cTn id="44"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1" grpId="0" animBg="1"/>
      <p:bldP spid="36" grpId="0" animBg="1"/>
      <p:bldP spid="36" grpId="1" animBg="1"/>
      <p:bldP spid="38" grpId="0" animBg="1"/>
      <p:bldP spid="40" grpId="0" animBg="1"/>
      <p:bldP spid="42" grpId="0"/>
      <p:bldP spid="42"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32DC7-47F0-C8A6-1C61-B456326902D9}"/>
              </a:ext>
            </a:extLst>
          </p:cNvPr>
          <p:cNvSpPr>
            <a:spLocks noGrp="1"/>
          </p:cNvSpPr>
          <p:nvPr>
            <p:ph type="title"/>
          </p:nvPr>
        </p:nvSpPr>
        <p:spPr>
          <a:xfrm>
            <a:off x="0" y="0"/>
            <a:ext cx="12063369" cy="694117"/>
          </a:xfrm>
        </p:spPr>
        <p:txBody>
          <a:bodyPr/>
          <a:lstStyle/>
          <a:p>
            <a:r>
              <a:rPr lang="en-US"/>
              <a:t>TCCP</a:t>
            </a:r>
            <a:endParaRPr lang="en-US" dirty="0"/>
          </a:p>
        </p:txBody>
      </p:sp>
      <p:sp>
        <p:nvSpPr>
          <p:cNvPr id="5" name="Slide Number Placeholder 4">
            <a:extLst>
              <a:ext uri="{FF2B5EF4-FFF2-40B4-BE49-F238E27FC236}">
                <a16:creationId xmlns:a16="http://schemas.microsoft.com/office/drawing/2014/main" id="{4A30521A-07FE-F613-6240-00E791C0F1EC}"/>
              </a:ext>
            </a:extLst>
          </p:cNvPr>
          <p:cNvSpPr>
            <a:spLocks noGrp="1"/>
          </p:cNvSpPr>
          <p:nvPr>
            <p:ph type="sldNum" sz="quarter" idx="12"/>
          </p:nvPr>
        </p:nvSpPr>
        <p:spPr>
          <a:xfrm>
            <a:off x="8368522" y="4577822"/>
            <a:ext cx="2743200" cy="365125"/>
          </a:xfrm>
        </p:spPr>
        <p:txBody>
          <a:bodyPr/>
          <a:lstStyle/>
          <a:p>
            <a:fld id="{BEF5F9A7-FFD9-4159-A58F-AE73538ED447}" type="slidenum">
              <a:rPr lang="en-US" smtClean="0"/>
              <a:pPr/>
              <a:t>13</a:t>
            </a:fld>
            <a:endParaRPr lang="en-US" dirty="0"/>
          </a:p>
        </p:txBody>
      </p:sp>
      <p:sp>
        <p:nvSpPr>
          <p:cNvPr id="7" name="Rectangle 6">
            <a:extLst>
              <a:ext uri="{FF2B5EF4-FFF2-40B4-BE49-F238E27FC236}">
                <a16:creationId xmlns:a16="http://schemas.microsoft.com/office/drawing/2014/main" id="{126686A0-A1DC-256E-9830-62CE78AAD70F}"/>
              </a:ext>
            </a:extLst>
          </p:cNvPr>
          <p:cNvSpPr/>
          <p:nvPr/>
        </p:nvSpPr>
        <p:spPr>
          <a:xfrm>
            <a:off x="2222658" y="1209445"/>
            <a:ext cx="2413999" cy="4824536"/>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latin typeface="Tahoma" panose="020B0604030504040204" pitchFamily="34" charset="0"/>
                <a:ea typeface="Tahoma" panose="020B0604030504040204" pitchFamily="34" charset="0"/>
                <a:cs typeface="Tahoma" panose="020B0604030504040204" pitchFamily="34" charset="0"/>
              </a:rPr>
              <a:t>Load [A]</a:t>
            </a:r>
          </a:p>
          <a:p>
            <a:r>
              <a:rPr lang="en-US" sz="3200" dirty="0">
                <a:solidFill>
                  <a:schemeClr val="tx1"/>
                </a:solidFill>
                <a:latin typeface="Tahoma" panose="020B0604030504040204" pitchFamily="34" charset="0"/>
                <a:ea typeface="Tahoma" panose="020B0604030504040204" pitchFamily="34" charset="0"/>
                <a:cs typeface="Tahoma" panose="020B0604030504040204" pitchFamily="34" charset="0"/>
              </a:rPr>
              <a:t>Load [B]</a:t>
            </a:r>
          </a:p>
          <a:p>
            <a:r>
              <a:rPr lang="en-US" sz="3200" dirty="0">
                <a:solidFill>
                  <a:schemeClr val="tx1"/>
                </a:solidFill>
                <a:latin typeface="Tahoma" panose="020B0604030504040204" pitchFamily="34" charset="0"/>
                <a:ea typeface="Tahoma" panose="020B0604030504040204" pitchFamily="34" charset="0"/>
                <a:cs typeface="Tahoma" panose="020B0604030504040204" pitchFamily="34" charset="0"/>
              </a:rPr>
              <a:t>…</a:t>
            </a:r>
          </a:p>
          <a:p>
            <a:r>
              <a:rPr lang="en-US" sz="3200" dirty="0">
                <a:solidFill>
                  <a:schemeClr val="tx1"/>
                </a:solidFill>
                <a:latin typeface="Tahoma" panose="020B0604030504040204" pitchFamily="34" charset="0"/>
                <a:ea typeface="Tahoma" panose="020B0604030504040204" pitchFamily="34" charset="0"/>
                <a:cs typeface="Tahoma" panose="020B0604030504040204" pitchFamily="34" charset="0"/>
              </a:rPr>
              <a:t>Store [A]</a:t>
            </a:r>
          </a:p>
          <a:p>
            <a:r>
              <a:rPr lang="en-US" sz="3200" dirty="0">
                <a:solidFill>
                  <a:schemeClr val="tx1"/>
                </a:solidFill>
                <a:latin typeface="Tahoma" panose="020B0604030504040204" pitchFamily="34" charset="0"/>
                <a:ea typeface="Tahoma" panose="020B0604030504040204" pitchFamily="34" charset="0"/>
                <a:cs typeface="Tahoma" panose="020B0604030504040204" pitchFamily="34" charset="0"/>
              </a:rPr>
              <a:t>Store [B]</a:t>
            </a:r>
          </a:p>
          <a:p>
            <a:r>
              <a:rPr lang="en-US" sz="3200" dirty="0">
                <a:solidFill>
                  <a:schemeClr val="tx1"/>
                </a:solidFill>
                <a:latin typeface="Tahoma" panose="020B0604030504040204" pitchFamily="34" charset="0"/>
                <a:ea typeface="Tahoma" panose="020B0604030504040204" pitchFamily="34" charset="0"/>
                <a:cs typeface="Tahoma" panose="020B0604030504040204" pitchFamily="34" charset="0"/>
              </a:rPr>
              <a:t>…</a:t>
            </a:r>
          </a:p>
          <a:p>
            <a:r>
              <a:rPr lang="en-US" sz="3200">
                <a:solidFill>
                  <a:schemeClr val="tx1"/>
                </a:solidFill>
                <a:latin typeface="Tahoma" panose="020B0604030504040204" pitchFamily="34" charset="0"/>
                <a:ea typeface="Tahoma" panose="020B0604030504040204" pitchFamily="34" charset="0"/>
                <a:cs typeface="Tahoma" panose="020B0604030504040204" pitchFamily="34" charset="0"/>
              </a:rPr>
              <a:t>Load [A]</a:t>
            </a:r>
            <a:endParaRPr lang="en-US" sz="3200" dirty="0">
              <a:solidFill>
                <a:schemeClr val="tx1"/>
              </a:solidFill>
              <a:latin typeface="Tahoma" panose="020B0604030504040204" pitchFamily="34" charset="0"/>
              <a:ea typeface="Tahoma" panose="020B0604030504040204" pitchFamily="34" charset="0"/>
              <a:cs typeface="Tahoma" panose="020B0604030504040204" pitchFamily="34" charset="0"/>
            </a:endParaRPr>
          </a:p>
          <a:p>
            <a:r>
              <a:rPr lang="en-US" sz="3200" dirty="0">
                <a:solidFill>
                  <a:schemeClr val="tx1"/>
                </a:solidFill>
                <a:latin typeface="Tahoma" panose="020B0604030504040204" pitchFamily="34" charset="0"/>
                <a:ea typeface="Tahoma" panose="020B0604030504040204" pitchFamily="34" charset="0"/>
                <a:cs typeface="Tahoma" panose="020B0604030504040204" pitchFamily="34" charset="0"/>
              </a:rPr>
              <a:t>…</a:t>
            </a:r>
          </a:p>
          <a:p>
            <a:r>
              <a:rPr lang="en-US" sz="3200">
                <a:solidFill>
                  <a:schemeClr val="tx1"/>
                </a:solidFill>
                <a:latin typeface="Tahoma" panose="020B0604030504040204" pitchFamily="34" charset="0"/>
                <a:ea typeface="Tahoma" panose="020B0604030504040204" pitchFamily="34" charset="0"/>
                <a:cs typeface="Tahoma" panose="020B0604030504040204" pitchFamily="34" charset="0"/>
              </a:rPr>
              <a:t>Store [A]</a:t>
            </a:r>
            <a:endParaRPr lang="en-US" sz="3200" dirty="0">
              <a:solidFill>
                <a:schemeClr val="tx1"/>
              </a:solidFill>
              <a:latin typeface="Tahoma" panose="020B0604030504040204" pitchFamily="34" charset="0"/>
              <a:ea typeface="Tahoma" panose="020B0604030504040204" pitchFamily="34" charset="0"/>
              <a:cs typeface="Tahoma" panose="020B0604030504040204" pitchFamily="34" charset="0"/>
            </a:endParaRPr>
          </a:p>
          <a:p>
            <a:r>
              <a:rPr lang="en-US" sz="3200" dirty="0">
                <a:solidFill>
                  <a:schemeClr val="tx1"/>
                </a:solidFill>
                <a:latin typeface="Tahoma" panose="020B0604030504040204" pitchFamily="34" charset="0"/>
                <a:ea typeface="Tahoma" panose="020B0604030504040204" pitchFamily="34" charset="0"/>
                <a:cs typeface="Tahoma" panose="020B0604030504040204" pitchFamily="34" charset="0"/>
              </a:rPr>
              <a:t>…</a:t>
            </a:r>
          </a:p>
        </p:txBody>
      </p:sp>
      <p:sp>
        <p:nvSpPr>
          <p:cNvPr id="11" name="Rectangle 10">
            <a:extLst>
              <a:ext uri="{FF2B5EF4-FFF2-40B4-BE49-F238E27FC236}">
                <a16:creationId xmlns:a16="http://schemas.microsoft.com/office/drawing/2014/main" id="{D4C6DE99-CCFC-8D6B-23CE-CEFA05E61508}"/>
              </a:ext>
            </a:extLst>
          </p:cNvPr>
          <p:cNvSpPr/>
          <p:nvPr/>
        </p:nvSpPr>
        <p:spPr>
          <a:xfrm>
            <a:off x="1998658" y="3770072"/>
            <a:ext cx="2808312" cy="36004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i="1">
                <a:solidFill>
                  <a:schemeClr val="tx1"/>
                </a:solidFill>
                <a:latin typeface="Tahoma" panose="020B0604030504040204" pitchFamily="34" charset="0"/>
                <a:ea typeface="Tahoma" panose="020B0604030504040204" pitchFamily="34" charset="0"/>
                <a:cs typeface="Tahoma" panose="020B0604030504040204" pitchFamily="34" charset="0"/>
              </a:rPr>
              <a:t>Checkpoint1</a:t>
            </a:r>
            <a:endParaRPr lang="en-US" sz="3200" i="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2" name="Rectangle 11">
            <a:extLst>
              <a:ext uri="{FF2B5EF4-FFF2-40B4-BE49-F238E27FC236}">
                <a16:creationId xmlns:a16="http://schemas.microsoft.com/office/drawing/2014/main" id="{4A1AE9B2-A4CF-0889-0856-E781A35C879F}"/>
              </a:ext>
            </a:extLst>
          </p:cNvPr>
          <p:cNvSpPr/>
          <p:nvPr/>
        </p:nvSpPr>
        <p:spPr>
          <a:xfrm>
            <a:off x="2039499" y="885625"/>
            <a:ext cx="2808312" cy="36004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i="1">
                <a:solidFill>
                  <a:schemeClr val="tx1"/>
                </a:solidFill>
                <a:latin typeface="Tahoma" panose="020B0604030504040204" pitchFamily="34" charset="0"/>
                <a:ea typeface="Tahoma" panose="020B0604030504040204" pitchFamily="34" charset="0"/>
                <a:cs typeface="Tahoma" panose="020B0604030504040204" pitchFamily="34" charset="0"/>
              </a:rPr>
              <a:t>Checkpoint0</a:t>
            </a:r>
            <a:endParaRPr lang="en-US" sz="3200" i="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3" name="Curved Right Arrow 32">
            <a:extLst>
              <a:ext uri="{FF2B5EF4-FFF2-40B4-BE49-F238E27FC236}">
                <a16:creationId xmlns:a16="http://schemas.microsoft.com/office/drawing/2014/main" id="{87A92687-29E5-B64F-3174-E543282A2121}"/>
              </a:ext>
            </a:extLst>
          </p:cNvPr>
          <p:cNvSpPr/>
          <p:nvPr/>
        </p:nvSpPr>
        <p:spPr>
          <a:xfrm rot="10800000">
            <a:off x="4814505" y="3713026"/>
            <a:ext cx="923575" cy="2478491"/>
          </a:xfrm>
          <a:prstGeom prst="curvedRightArrow">
            <a:avLst/>
          </a:prstGeom>
          <a:solidFill>
            <a:srgbClr val="92D05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Rounded Rectangle 13">
            <a:extLst>
              <a:ext uri="{FF2B5EF4-FFF2-40B4-BE49-F238E27FC236}">
                <a16:creationId xmlns:a16="http://schemas.microsoft.com/office/drawing/2014/main" id="{05CA14AF-8F45-1BBE-BBB1-17DC45882C20}"/>
              </a:ext>
            </a:extLst>
          </p:cNvPr>
          <p:cNvSpPr/>
          <p:nvPr/>
        </p:nvSpPr>
        <p:spPr>
          <a:xfrm>
            <a:off x="6564123" y="2279014"/>
            <a:ext cx="5361899" cy="39125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6" name="Rounded Rectangle 14">
            <a:extLst>
              <a:ext uri="{FF2B5EF4-FFF2-40B4-BE49-F238E27FC236}">
                <a16:creationId xmlns:a16="http://schemas.microsoft.com/office/drawing/2014/main" id="{32BAEB9C-69FD-5A0D-32AA-669D3BE9EE9F}"/>
              </a:ext>
            </a:extLst>
          </p:cNvPr>
          <p:cNvSpPr/>
          <p:nvPr/>
        </p:nvSpPr>
        <p:spPr>
          <a:xfrm>
            <a:off x="6850654" y="4153067"/>
            <a:ext cx="5016703" cy="1926772"/>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37" name="Rounded Rectangle 15">
            <a:extLst>
              <a:ext uri="{FF2B5EF4-FFF2-40B4-BE49-F238E27FC236}">
                <a16:creationId xmlns:a16="http://schemas.microsoft.com/office/drawing/2014/main" id="{36828259-375C-229D-079E-585ED6A02C2E}"/>
              </a:ext>
            </a:extLst>
          </p:cNvPr>
          <p:cNvSpPr/>
          <p:nvPr/>
        </p:nvSpPr>
        <p:spPr>
          <a:xfrm>
            <a:off x="9965034" y="2928422"/>
            <a:ext cx="1632857" cy="78783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Voltage monitor</a:t>
            </a:r>
          </a:p>
        </p:txBody>
      </p:sp>
      <p:sp>
        <p:nvSpPr>
          <p:cNvPr id="38" name="Rounded Rectangle 16">
            <a:extLst>
              <a:ext uri="{FF2B5EF4-FFF2-40B4-BE49-F238E27FC236}">
                <a16:creationId xmlns:a16="http://schemas.microsoft.com/office/drawing/2014/main" id="{B39EC31D-4A9B-C3AD-048D-1B6EFC56C0E6}"/>
              </a:ext>
            </a:extLst>
          </p:cNvPr>
          <p:cNvSpPr/>
          <p:nvPr/>
        </p:nvSpPr>
        <p:spPr>
          <a:xfrm>
            <a:off x="9350665" y="4204658"/>
            <a:ext cx="2516691" cy="78783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Backup/recovery controller</a:t>
            </a:r>
          </a:p>
        </p:txBody>
      </p:sp>
      <p:sp>
        <p:nvSpPr>
          <p:cNvPr id="39" name="Rounded Rectangle 17">
            <a:extLst>
              <a:ext uri="{FF2B5EF4-FFF2-40B4-BE49-F238E27FC236}">
                <a16:creationId xmlns:a16="http://schemas.microsoft.com/office/drawing/2014/main" id="{6113585D-C5FD-CFB3-B977-1CE4897136E2}"/>
              </a:ext>
            </a:extLst>
          </p:cNvPr>
          <p:cNvSpPr/>
          <p:nvPr/>
        </p:nvSpPr>
        <p:spPr>
          <a:xfrm>
            <a:off x="10467658" y="5129477"/>
            <a:ext cx="1291913" cy="457529"/>
          </a:xfrm>
          <a:prstGeom prst="roundRect">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ysClr val="windowText" lastClr="000000"/>
                </a:solidFill>
                <a:latin typeface="Tahoma" panose="020B0604030504040204" pitchFamily="34" charset="0"/>
                <a:ea typeface="Tahoma" panose="020B0604030504040204" pitchFamily="34" charset="0"/>
                <a:cs typeface="Tahoma" panose="020B0604030504040204" pitchFamily="34" charset="0"/>
              </a:rPr>
              <a:t>NVFF</a:t>
            </a:r>
          </a:p>
        </p:txBody>
      </p:sp>
      <p:cxnSp>
        <p:nvCxnSpPr>
          <p:cNvPr id="40" name="Straight Arrow Connector 39">
            <a:extLst>
              <a:ext uri="{FF2B5EF4-FFF2-40B4-BE49-F238E27FC236}">
                <a16:creationId xmlns:a16="http://schemas.microsoft.com/office/drawing/2014/main" id="{D4ABD39E-2E75-04B5-8657-009FE9B41E4D}"/>
              </a:ext>
            </a:extLst>
          </p:cNvPr>
          <p:cNvCxnSpPr>
            <a:stCxn id="37" idx="2"/>
          </p:cNvCxnSpPr>
          <p:nvPr/>
        </p:nvCxnSpPr>
        <p:spPr>
          <a:xfrm flipH="1">
            <a:off x="10781462" y="3716258"/>
            <a:ext cx="1" cy="47897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AA2DA5F4-1446-7ABB-0E13-08B9E4DFB074}"/>
              </a:ext>
            </a:extLst>
          </p:cNvPr>
          <p:cNvCxnSpPr>
            <a:cxnSpLocks/>
          </p:cNvCxnSpPr>
          <p:nvPr/>
        </p:nvCxnSpPr>
        <p:spPr>
          <a:xfrm>
            <a:off x="10292349" y="5001768"/>
            <a:ext cx="0" cy="2882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2" name="Rounded Rectangle 20">
            <a:extLst>
              <a:ext uri="{FF2B5EF4-FFF2-40B4-BE49-F238E27FC236}">
                <a16:creationId xmlns:a16="http://schemas.microsoft.com/office/drawing/2014/main" id="{CE944C04-EE43-91A3-182D-0DA65F0D5B5E}"/>
              </a:ext>
            </a:extLst>
          </p:cNvPr>
          <p:cNvSpPr/>
          <p:nvPr/>
        </p:nvSpPr>
        <p:spPr>
          <a:xfrm>
            <a:off x="8759074" y="5132782"/>
            <a:ext cx="1291914" cy="45752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ysClr val="windowText" lastClr="000000"/>
                </a:solidFill>
                <a:latin typeface="Tahoma" panose="020B0604030504040204" pitchFamily="34" charset="0"/>
                <a:ea typeface="Tahoma" panose="020B0604030504040204" pitchFamily="34" charset="0"/>
                <a:cs typeface="Tahoma" panose="020B0604030504040204" pitchFamily="34" charset="0"/>
              </a:rPr>
              <a:t>Reg</a:t>
            </a:r>
            <a:endParaRPr lang="en-US" sz="2400" dirty="0">
              <a:solidFill>
                <a:sysClr val="windowText" lastClr="000000"/>
              </a:solidFill>
              <a:latin typeface="Tahoma" panose="020B0604030504040204" pitchFamily="34" charset="0"/>
              <a:ea typeface="Tahoma" panose="020B0604030504040204" pitchFamily="34" charset="0"/>
              <a:cs typeface="Tahoma" panose="020B0604030504040204" pitchFamily="34" charset="0"/>
            </a:endParaRPr>
          </a:p>
        </p:txBody>
      </p:sp>
      <p:sp>
        <p:nvSpPr>
          <p:cNvPr id="43" name="Left-Right Arrow 21">
            <a:extLst>
              <a:ext uri="{FF2B5EF4-FFF2-40B4-BE49-F238E27FC236}">
                <a16:creationId xmlns:a16="http://schemas.microsoft.com/office/drawing/2014/main" id="{FC9099D9-0B0B-07E9-EA2A-42C3BDEB6763}"/>
              </a:ext>
            </a:extLst>
          </p:cNvPr>
          <p:cNvSpPr/>
          <p:nvPr/>
        </p:nvSpPr>
        <p:spPr>
          <a:xfrm>
            <a:off x="9903465" y="5195006"/>
            <a:ext cx="741864" cy="332241"/>
          </a:xfrm>
          <a:prstGeom prst="lef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44" name="Rounded Rectangle 22">
            <a:extLst>
              <a:ext uri="{FF2B5EF4-FFF2-40B4-BE49-F238E27FC236}">
                <a16:creationId xmlns:a16="http://schemas.microsoft.com/office/drawing/2014/main" id="{48E9B8F6-C056-E708-D788-B99FC09F0188}"/>
              </a:ext>
            </a:extLst>
          </p:cNvPr>
          <p:cNvSpPr/>
          <p:nvPr/>
        </p:nvSpPr>
        <p:spPr>
          <a:xfrm>
            <a:off x="7874923" y="4373125"/>
            <a:ext cx="1031188" cy="42331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Pipeline</a:t>
            </a:r>
          </a:p>
        </p:txBody>
      </p:sp>
      <p:cxnSp>
        <p:nvCxnSpPr>
          <p:cNvPr id="45" name="Elbow Connector 23">
            <a:extLst>
              <a:ext uri="{FF2B5EF4-FFF2-40B4-BE49-F238E27FC236}">
                <a16:creationId xmlns:a16="http://schemas.microsoft.com/office/drawing/2014/main" id="{B4CAD70C-FB84-CE09-DE6B-4F60D06B6890}"/>
              </a:ext>
            </a:extLst>
          </p:cNvPr>
          <p:cNvCxnSpPr>
            <a:cxnSpLocks/>
            <a:endCxn id="37" idx="0"/>
          </p:cNvCxnSpPr>
          <p:nvPr/>
        </p:nvCxnSpPr>
        <p:spPr>
          <a:xfrm>
            <a:off x="6658342" y="2635761"/>
            <a:ext cx="4123121" cy="292661"/>
          </a:xfrm>
          <a:prstGeom prst="bentConnector2">
            <a:avLst/>
          </a:prstGeom>
          <a:ln w="38100">
            <a:tailEnd type="triangle"/>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EB8F74E0-5924-87AF-FF7F-3347D7FE926E}"/>
              </a:ext>
            </a:extLst>
          </p:cNvPr>
          <p:cNvCxnSpPr>
            <a:cxnSpLocks/>
          </p:cNvCxnSpPr>
          <p:nvPr/>
        </p:nvCxnSpPr>
        <p:spPr>
          <a:xfrm>
            <a:off x="8136234" y="3108037"/>
            <a:ext cx="479988"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D82B8FFF-DD52-F9AE-9BE3-DE7E7E3DBC7C}"/>
              </a:ext>
            </a:extLst>
          </p:cNvPr>
          <p:cNvCxnSpPr>
            <a:cxnSpLocks/>
          </p:cNvCxnSpPr>
          <p:nvPr/>
        </p:nvCxnSpPr>
        <p:spPr>
          <a:xfrm>
            <a:off x="8221022" y="3765245"/>
            <a:ext cx="297226"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9B8F9FEF-9F03-B39E-D806-55E09EBBAB9E}"/>
              </a:ext>
            </a:extLst>
          </p:cNvPr>
          <p:cNvCxnSpPr>
            <a:cxnSpLocks/>
          </p:cNvCxnSpPr>
          <p:nvPr/>
        </p:nvCxnSpPr>
        <p:spPr>
          <a:xfrm>
            <a:off x="8305972" y="3855592"/>
            <a:ext cx="15240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C8CD66E6-8666-BE86-FF38-5B7987331220}"/>
              </a:ext>
            </a:extLst>
          </p:cNvPr>
          <p:cNvCxnSpPr>
            <a:cxnSpLocks/>
          </p:cNvCxnSpPr>
          <p:nvPr/>
        </p:nvCxnSpPr>
        <p:spPr>
          <a:xfrm>
            <a:off x="8152563" y="3669145"/>
            <a:ext cx="458209"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22FCE7C9-2370-1567-0A7B-293F6B779A37}"/>
              </a:ext>
            </a:extLst>
          </p:cNvPr>
          <p:cNvCxnSpPr/>
          <p:nvPr/>
        </p:nvCxnSpPr>
        <p:spPr>
          <a:xfrm>
            <a:off x="8384645" y="2618405"/>
            <a:ext cx="0" cy="489632"/>
          </a:xfrm>
          <a:prstGeom prst="line">
            <a:avLst/>
          </a:prstGeom>
          <a:ln w="38100"/>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26AA1627-DAAF-B598-FE4E-EFED4F245A27}"/>
              </a:ext>
            </a:extLst>
          </p:cNvPr>
          <p:cNvCxnSpPr>
            <a:cxnSpLocks/>
          </p:cNvCxnSpPr>
          <p:nvPr/>
        </p:nvCxnSpPr>
        <p:spPr>
          <a:xfrm>
            <a:off x="8376228" y="3246099"/>
            <a:ext cx="8417" cy="423046"/>
          </a:xfrm>
          <a:prstGeom prst="line">
            <a:avLst/>
          </a:prstGeom>
          <a:ln w="38100"/>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E7D38C7D-41DD-54C0-B049-841D3E543C65}"/>
              </a:ext>
            </a:extLst>
          </p:cNvPr>
          <p:cNvCxnSpPr/>
          <p:nvPr/>
        </p:nvCxnSpPr>
        <p:spPr>
          <a:xfrm>
            <a:off x="9284677" y="2618405"/>
            <a:ext cx="0" cy="153466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53" name="TextBox 52">
            <a:extLst>
              <a:ext uri="{FF2B5EF4-FFF2-40B4-BE49-F238E27FC236}">
                <a16:creationId xmlns:a16="http://schemas.microsoft.com/office/drawing/2014/main" id="{3FEE5802-0552-0AB2-C468-63932AB110F4}"/>
              </a:ext>
            </a:extLst>
          </p:cNvPr>
          <p:cNvSpPr txBox="1"/>
          <p:nvPr/>
        </p:nvSpPr>
        <p:spPr>
          <a:xfrm>
            <a:off x="8533953" y="2279014"/>
            <a:ext cx="681597" cy="400110"/>
          </a:xfrm>
          <a:prstGeom prst="rect">
            <a:avLst/>
          </a:prstGeom>
          <a:noFill/>
        </p:spPr>
        <p:txBody>
          <a:bodyPr wrap="none" rtlCol="0">
            <a:spAutoFit/>
          </a:bodyPr>
          <a:lstStyle/>
          <a:p>
            <a:r>
              <a:rPr lang="en-US" sz="2000" b="1" i="1" dirty="0" err="1">
                <a:latin typeface="Tahoma" panose="020B0604030504040204" pitchFamily="34" charset="0"/>
                <a:ea typeface="Tahoma" panose="020B0604030504040204" pitchFamily="34" charset="0"/>
                <a:cs typeface="Tahoma" panose="020B0604030504040204" pitchFamily="34" charset="0"/>
              </a:rPr>
              <a:t>Vdd</a:t>
            </a:r>
            <a:endParaRPr lang="en-US" sz="2000" b="1" i="1" dirty="0">
              <a:latin typeface="Tahoma" panose="020B0604030504040204" pitchFamily="34" charset="0"/>
              <a:ea typeface="Tahoma" panose="020B0604030504040204" pitchFamily="34" charset="0"/>
              <a:cs typeface="Tahoma" panose="020B0604030504040204" pitchFamily="34" charset="0"/>
            </a:endParaRPr>
          </a:p>
        </p:txBody>
      </p:sp>
      <p:sp>
        <p:nvSpPr>
          <p:cNvPr id="54" name="TextBox 53">
            <a:extLst>
              <a:ext uri="{FF2B5EF4-FFF2-40B4-BE49-F238E27FC236}">
                <a16:creationId xmlns:a16="http://schemas.microsoft.com/office/drawing/2014/main" id="{F3F2D1A9-6B09-823B-0B2F-42C0ACD6D19D}"/>
              </a:ext>
            </a:extLst>
          </p:cNvPr>
          <p:cNvSpPr txBox="1"/>
          <p:nvPr/>
        </p:nvSpPr>
        <p:spPr>
          <a:xfrm>
            <a:off x="8604321" y="3738742"/>
            <a:ext cx="681597" cy="400110"/>
          </a:xfrm>
          <a:prstGeom prst="rect">
            <a:avLst/>
          </a:prstGeom>
          <a:noFill/>
        </p:spPr>
        <p:txBody>
          <a:bodyPr wrap="none" rtlCol="0">
            <a:spAutoFit/>
          </a:bodyPr>
          <a:lstStyle/>
          <a:p>
            <a:r>
              <a:rPr lang="en-US" sz="2000" b="1" i="1" dirty="0" err="1">
                <a:latin typeface="Tahoma" panose="020B0604030504040204" pitchFamily="34" charset="0"/>
                <a:ea typeface="Tahoma" panose="020B0604030504040204" pitchFamily="34" charset="0"/>
                <a:cs typeface="Tahoma" panose="020B0604030504040204" pitchFamily="34" charset="0"/>
              </a:rPr>
              <a:t>Vdd</a:t>
            </a:r>
            <a:endParaRPr lang="en-US" sz="2000" b="1" i="1" dirty="0">
              <a:latin typeface="Tahoma" panose="020B0604030504040204" pitchFamily="34" charset="0"/>
              <a:ea typeface="Tahoma" panose="020B0604030504040204" pitchFamily="34" charset="0"/>
              <a:cs typeface="Tahoma" panose="020B0604030504040204" pitchFamily="34" charset="0"/>
            </a:endParaRPr>
          </a:p>
        </p:txBody>
      </p:sp>
      <p:cxnSp>
        <p:nvCxnSpPr>
          <p:cNvPr id="55" name="Straight Connector 54">
            <a:extLst>
              <a:ext uri="{FF2B5EF4-FFF2-40B4-BE49-F238E27FC236}">
                <a16:creationId xmlns:a16="http://schemas.microsoft.com/office/drawing/2014/main" id="{CAFCB214-C158-5A66-ECD0-B0F64A6BF3A9}"/>
              </a:ext>
            </a:extLst>
          </p:cNvPr>
          <p:cNvCxnSpPr>
            <a:cxnSpLocks/>
          </p:cNvCxnSpPr>
          <p:nvPr/>
        </p:nvCxnSpPr>
        <p:spPr>
          <a:xfrm>
            <a:off x="8141673" y="3260437"/>
            <a:ext cx="479988" cy="0"/>
          </a:xfrm>
          <a:prstGeom prst="line">
            <a:avLst/>
          </a:prstGeom>
          <a:ln w="57150"/>
        </p:spPr>
        <p:style>
          <a:lnRef idx="1">
            <a:schemeClr val="dk1"/>
          </a:lnRef>
          <a:fillRef idx="0">
            <a:schemeClr val="dk1"/>
          </a:fillRef>
          <a:effectRef idx="0">
            <a:schemeClr val="dk1"/>
          </a:effectRef>
          <a:fontRef idx="minor">
            <a:schemeClr val="tx1"/>
          </a:fontRef>
        </p:style>
      </p:cxnSp>
      <p:sp>
        <p:nvSpPr>
          <p:cNvPr id="56" name="TextBox 55">
            <a:extLst>
              <a:ext uri="{FF2B5EF4-FFF2-40B4-BE49-F238E27FC236}">
                <a16:creationId xmlns:a16="http://schemas.microsoft.com/office/drawing/2014/main" id="{9B6B90FD-A812-9F9E-6CFA-6082AA516D5F}"/>
              </a:ext>
            </a:extLst>
          </p:cNvPr>
          <p:cNvSpPr txBox="1"/>
          <p:nvPr/>
        </p:nvSpPr>
        <p:spPr>
          <a:xfrm>
            <a:off x="6618062" y="2644924"/>
            <a:ext cx="1572866" cy="707886"/>
          </a:xfrm>
          <a:prstGeom prst="rect">
            <a:avLst/>
          </a:prstGeom>
          <a:noFill/>
        </p:spPr>
        <p:txBody>
          <a:bodyPr wrap="none" rtlCol="0">
            <a:spAutoFit/>
          </a:bodyPr>
          <a:lstStyle/>
          <a:p>
            <a:r>
              <a:rPr lang="en-US" sz="2000" b="1" dirty="0">
                <a:latin typeface="Tahoma" panose="020B0604030504040204" pitchFamily="34" charset="0"/>
                <a:ea typeface="Tahoma" panose="020B0604030504040204" pitchFamily="34" charset="0"/>
                <a:cs typeface="Tahoma" panose="020B0604030504040204" pitchFamily="34" charset="0"/>
              </a:rPr>
              <a:t>Harvested </a:t>
            </a:r>
          </a:p>
          <a:p>
            <a:r>
              <a:rPr lang="en-US" sz="2000" b="1" dirty="0">
                <a:latin typeface="Tahoma" panose="020B0604030504040204" pitchFamily="34" charset="0"/>
                <a:ea typeface="Tahoma" panose="020B0604030504040204" pitchFamily="34" charset="0"/>
                <a:cs typeface="Tahoma" panose="020B0604030504040204" pitchFamily="34" charset="0"/>
              </a:rPr>
              <a:t>energy</a:t>
            </a:r>
          </a:p>
        </p:txBody>
      </p:sp>
      <p:sp>
        <p:nvSpPr>
          <p:cNvPr id="59" name="Rounded Rectangle 44">
            <a:extLst>
              <a:ext uri="{FF2B5EF4-FFF2-40B4-BE49-F238E27FC236}">
                <a16:creationId xmlns:a16="http://schemas.microsoft.com/office/drawing/2014/main" id="{EED7C3A4-956D-479E-8708-26FBBDDEEF16}"/>
              </a:ext>
            </a:extLst>
          </p:cNvPr>
          <p:cNvSpPr/>
          <p:nvPr/>
        </p:nvSpPr>
        <p:spPr>
          <a:xfrm>
            <a:off x="6974241" y="5132335"/>
            <a:ext cx="1592137" cy="787836"/>
          </a:xfrm>
          <a:prstGeom prst="roundRect">
            <a:avLst/>
          </a:prstGeom>
          <a:solidFill>
            <a:schemeClr val="accent5">
              <a:lumMod val="40000"/>
              <a:lumOff val="60000"/>
              <a:alpha val="34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Tahoma" panose="020B0604030504040204" pitchFamily="34" charset="0"/>
                <a:ea typeface="Tahoma" panose="020B0604030504040204" pitchFamily="34" charset="0"/>
                <a:cs typeface="Tahoma" panose="020B0604030504040204" pitchFamily="34" charset="0"/>
              </a:rPr>
              <a:t>NVM</a:t>
            </a:r>
          </a:p>
        </p:txBody>
      </p:sp>
      <p:sp>
        <p:nvSpPr>
          <p:cNvPr id="60" name="Left-Up Arrow 3">
            <a:extLst>
              <a:ext uri="{FF2B5EF4-FFF2-40B4-BE49-F238E27FC236}">
                <a16:creationId xmlns:a16="http://schemas.microsoft.com/office/drawing/2014/main" id="{54580E5A-CADA-3CE0-D668-C13CB544DAF8}"/>
              </a:ext>
            </a:extLst>
          </p:cNvPr>
          <p:cNvSpPr/>
          <p:nvPr/>
        </p:nvSpPr>
        <p:spPr>
          <a:xfrm rot="16200000">
            <a:off x="8802908" y="4538145"/>
            <a:ext cx="641972" cy="528960"/>
          </a:xfrm>
          <a:prstGeom prst="leftUpArrow">
            <a:avLst>
              <a:gd name="adj1" fmla="val 25000"/>
              <a:gd name="adj2" fmla="val 25902"/>
              <a:gd name="adj3" fmla="val 25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61" name="Left-Up Arrow 46">
            <a:extLst>
              <a:ext uri="{FF2B5EF4-FFF2-40B4-BE49-F238E27FC236}">
                <a16:creationId xmlns:a16="http://schemas.microsoft.com/office/drawing/2014/main" id="{2DD4CC83-27D8-6F36-771A-FBAB37767B5B}"/>
              </a:ext>
            </a:extLst>
          </p:cNvPr>
          <p:cNvSpPr/>
          <p:nvPr/>
        </p:nvSpPr>
        <p:spPr>
          <a:xfrm rot="10800000">
            <a:off x="7414675" y="4487499"/>
            <a:ext cx="468489" cy="641975"/>
          </a:xfrm>
          <a:prstGeom prst="leftUpArrow">
            <a:avLst>
              <a:gd name="adj1" fmla="val 25000"/>
              <a:gd name="adj2" fmla="val 25902"/>
              <a:gd name="adj3" fmla="val 25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62" name="TextBox 61">
            <a:extLst>
              <a:ext uri="{FF2B5EF4-FFF2-40B4-BE49-F238E27FC236}">
                <a16:creationId xmlns:a16="http://schemas.microsoft.com/office/drawing/2014/main" id="{2A8E1460-DB71-B883-130F-F0DFA7E53BCE}"/>
              </a:ext>
            </a:extLst>
          </p:cNvPr>
          <p:cNvSpPr txBox="1"/>
          <p:nvPr/>
        </p:nvSpPr>
        <p:spPr>
          <a:xfrm>
            <a:off x="10930770" y="2321758"/>
            <a:ext cx="785793" cy="369332"/>
          </a:xfrm>
          <a:prstGeom prst="rect">
            <a:avLst/>
          </a:prstGeom>
          <a:noFill/>
        </p:spPr>
        <p:txBody>
          <a:bodyPr wrap="none" rtlCol="0">
            <a:spAutoFit/>
          </a:bodyPr>
          <a:lstStyle/>
          <a:p>
            <a:r>
              <a:rPr lang="en-US" b="1">
                <a:latin typeface="Tahoma" panose="020B0604030504040204" pitchFamily="34" charset="0"/>
                <a:ea typeface="Tahoma" panose="020B0604030504040204" pitchFamily="34" charset="0"/>
                <a:cs typeface="Tahoma" panose="020B0604030504040204" pitchFamily="34" charset="0"/>
              </a:rPr>
              <a:t>TCCP</a:t>
            </a:r>
            <a:endParaRPr lang="en-US" b="1" dirty="0">
              <a:latin typeface="Tahoma" panose="020B0604030504040204" pitchFamily="34" charset="0"/>
              <a:ea typeface="Tahoma" panose="020B0604030504040204" pitchFamily="34" charset="0"/>
              <a:cs typeface="Tahoma" panose="020B0604030504040204" pitchFamily="34" charset="0"/>
            </a:endParaRPr>
          </a:p>
        </p:txBody>
      </p:sp>
      <p:sp>
        <p:nvSpPr>
          <p:cNvPr id="67" name="Rounded Rectangle 17">
            <a:extLst>
              <a:ext uri="{FF2B5EF4-FFF2-40B4-BE49-F238E27FC236}">
                <a16:creationId xmlns:a16="http://schemas.microsoft.com/office/drawing/2014/main" id="{5276AD49-0C9B-B36E-1113-EFA7E6618C3D}"/>
              </a:ext>
            </a:extLst>
          </p:cNvPr>
          <p:cNvSpPr/>
          <p:nvPr/>
        </p:nvSpPr>
        <p:spPr>
          <a:xfrm>
            <a:off x="10467658" y="5587003"/>
            <a:ext cx="1291913" cy="457529"/>
          </a:xfrm>
          <a:prstGeom prst="roundRect">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ysClr val="windowText" lastClr="000000"/>
                </a:solidFill>
                <a:latin typeface="Tahoma" panose="020B0604030504040204" pitchFamily="34" charset="0"/>
                <a:ea typeface="Tahoma" panose="020B0604030504040204" pitchFamily="34" charset="0"/>
                <a:cs typeface="Tahoma" panose="020B0604030504040204" pitchFamily="34" charset="0"/>
              </a:rPr>
              <a:t>NVSB</a:t>
            </a:r>
          </a:p>
        </p:txBody>
      </p:sp>
      <p:sp>
        <p:nvSpPr>
          <p:cNvPr id="68" name="Rounded Rectangle 20">
            <a:extLst>
              <a:ext uri="{FF2B5EF4-FFF2-40B4-BE49-F238E27FC236}">
                <a16:creationId xmlns:a16="http://schemas.microsoft.com/office/drawing/2014/main" id="{03E69999-401A-E100-6D4D-89062458E9A0}"/>
              </a:ext>
            </a:extLst>
          </p:cNvPr>
          <p:cNvSpPr/>
          <p:nvPr/>
        </p:nvSpPr>
        <p:spPr>
          <a:xfrm>
            <a:off x="8759074" y="5590308"/>
            <a:ext cx="1291914" cy="45752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ysClr val="windowText" lastClr="000000"/>
                </a:solidFill>
                <a:latin typeface="Tahoma" panose="020B0604030504040204" pitchFamily="34" charset="0"/>
                <a:ea typeface="Tahoma" panose="020B0604030504040204" pitchFamily="34" charset="0"/>
                <a:cs typeface="Tahoma" panose="020B0604030504040204" pitchFamily="34" charset="0"/>
              </a:rPr>
              <a:t>SB</a:t>
            </a:r>
            <a:endParaRPr lang="en-US" sz="2400" dirty="0">
              <a:solidFill>
                <a:sysClr val="windowText" lastClr="000000"/>
              </a:solidFill>
              <a:latin typeface="Tahoma" panose="020B0604030504040204" pitchFamily="34" charset="0"/>
              <a:ea typeface="Tahoma" panose="020B0604030504040204" pitchFamily="34" charset="0"/>
              <a:cs typeface="Tahoma" panose="020B0604030504040204" pitchFamily="34" charset="0"/>
            </a:endParaRPr>
          </a:p>
        </p:txBody>
      </p:sp>
      <p:sp>
        <p:nvSpPr>
          <p:cNvPr id="69" name="Left-Right Arrow 21">
            <a:extLst>
              <a:ext uri="{FF2B5EF4-FFF2-40B4-BE49-F238E27FC236}">
                <a16:creationId xmlns:a16="http://schemas.microsoft.com/office/drawing/2014/main" id="{C66D69AA-365C-0D4E-6CF1-76EDE7E6C6C1}"/>
              </a:ext>
            </a:extLst>
          </p:cNvPr>
          <p:cNvSpPr/>
          <p:nvPr/>
        </p:nvSpPr>
        <p:spPr>
          <a:xfrm>
            <a:off x="9903465" y="5652532"/>
            <a:ext cx="741864" cy="332241"/>
          </a:xfrm>
          <a:prstGeom prst="lef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cxnSp>
        <p:nvCxnSpPr>
          <p:cNvPr id="74" name="Straight Arrow Connector 73">
            <a:extLst>
              <a:ext uri="{FF2B5EF4-FFF2-40B4-BE49-F238E27FC236}">
                <a16:creationId xmlns:a16="http://schemas.microsoft.com/office/drawing/2014/main" id="{A3141EA6-88EF-F9A1-8EA4-79E7B396390F}"/>
              </a:ext>
            </a:extLst>
          </p:cNvPr>
          <p:cNvCxnSpPr>
            <a:cxnSpLocks/>
            <a:endCxn id="69" idx="1"/>
          </p:cNvCxnSpPr>
          <p:nvPr/>
        </p:nvCxnSpPr>
        <p:spPr>
          <a:xfrm flipH="1">
            <a:off x="10274397" y="5132335"/>
            <a:ext cx="22345" cy="60325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34FD3B5-2D52-6CC3-988C-F37BB81D8F53}"/>
              </a:ext>
            </a:extLst>
          </p:cNvPr>
          <p:cNvSpPr/>
          <p:nvPr/>
        </p:nvSpPr>
        <p:spPr>
          <a:xfrm>
            <a:off x="10470807" y="5138892"/>
            <a:ext cx="1265855" cy="457529"/>
          </a:xfrm>
          <a:prstGeom prst="rect">
            <a:avLst/>
          </a:prstGeom>
          <a:solidFill>
            <a:srgbClr val="92D050">
              <a:alpha val="67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B0F36B8-AE08-4436-135C-D80D80C52005}"/>
              </a:ext>
            </a:extLst>
          </p:cNvPr>
          <p:cNvSpPr/>
          <p:nvPr/>
        </p:nvSpPr>
        <p:spPr>
          <a:xfrm>
            <a:off x="8762224" y="5141955"/>
            <a:ext cx="1291913" cy="420837"/>
          </a:xfrm>
          <a:prstGeom prst="rect">
            <a:avLst/>
          </a:prstGeom>
          <a:solidFill>
            <a:schemeClr val="accent4">
              <a:alpha val="6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992339E6-78BD-18E5-3E6D-C2FA3719582D}"/>
              </a:ext>
            </a:extLst>
          </p:cNvPr>
          <p:cNvSpPr/>
          <p:nvPr/>
        </p:nvSpPr>
        <p:spPr>
          <a:xfrm>
            <a:off x="8755124" y="5151319"/>
            <a:ext cx="1291913" cy="420837"/>
          </a:xfrm>
          <a:prstGeom prst="rect">
            <a:avLst/>
          </a:prstGeom>
          <a:solidFill>
            <a:schemeClr val="accent4">
              <a:alpha val="6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A30015BD-5F17-F7F7-32C2-0C818D45E062}"/>
              </a:ext>
            </a:extLst>
          </p:cNvPr>
          <p:cNvSpPr/>
          <p:nvPr/>
        </p:nvSpPr>
        <p:spPr>
          <a:xfrm>
            <a:off x="10484929" y="5141954"/>
            <a:ext cx="1251733" cy="459411"/>
          </a:xfrm>
          <a:prstGeom prst="rect">
            <a:avLst/>
          </a:prstGeom>
          <a:solidFill>
            <a:srgbClr val="92D050">
              <a:alpha val="67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4A98EEF-03A4-0ECD-135C-D22478023EB1}"/>
              </a:ext>
            </a:extLst>
          </p:cNvPr>
          <p:cNvSpPr/>
          <p:nvPr/>
        </p:nvSpPr>
        <p:spPr>
          <a:xfrm>
            <a:off x="8839749" y="5640309"/>
            <a:ext cx="551474" cy="350915"/>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3200">
                <a:solidFill>
                  <a:prstClr val="black"/>
                </a:solidFill>
                <a:latin typeface="Tahoma" panose="020B0604030504040204" pitchFamily="34" charset="0"/>
                <a:ea typeface="Tahoma" panose="020B0604030504040204" pitchFamily="34" charset="0"/>
                <a:cs typeface="Tahoma" panose="020B0604030504040204" pitchFamily="34" charset="0"/>
              </a:rPr>
              <a:t>B’</a:t>
            </a:r>
            <a:endParaRPr lang="en-US" sz="3200">
              <a:solidFill>
                <a:prstClr val="black"/>
              </a:solidFill>
              <a:latin typeface="Tahoma" panose="020B0604030504040204" pitchFamily="34" charset="0"/>
              <a:ea typeface="Tahoma" panose="020B0604030504040204" pitchFamily="34" charset="0"/>
              <a:cs typeface="Tahoma" panose="020B0604030504040204" pitchFamily="34" charset="0"/>
            </a:endParaRPr>
          </a:p>
        </p:txBody>
      </p:sp>
      <p:sp>
        <p:nvSpPr>
          <p:cNvPr id="19" name="Rectangle 18">
            <a:extLst>
              <a:ext uri="{FF2B5EF4-FFF2-40B4-BE49-F238E27FC236}">
                <a16:creationId xmlns:a16="http://schemas.microsoft.com/office/drawing/2014/main" id="{B4A531CF-7089-C917-4A3C-8B0AE751F65B}"/>
              </a:ext>
            </a:extLst>
          </p:cNvPr>
          <p:cNvSpPr/>
          <p:nvPr/>
        </p:nvSpPr>
        <p:spPr>
          <a:xfrm>
            <a:off x="10562716" y="5654416"/>
            <a:ext cx="552884" cy="345119"/>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3200">
                <a:solidFill>
                  <a:prstClr val="black"/>
                </a:solidFill>
                <a:latin typeface="Tahoma" panose="020B0604030504040204" pitchFamily="34" charset="0"/>
                <a:ea typeface="Tahoma" panose="020B0604030504040204" pitchFamily="34" charset="0"/>
                <a:cs typeface="Tahoma" panose="020B0604030504040204" pitchFamily="34" charset="0"/>
              </a:rPr>
              <a:t>B’</a:t>
            </a:r>
            <a:endParaRPr lang="en-US" sz="3200">
              <a:solidFill>
                <a:prstClr val="black"/>
              </a:solidFill>
              <a:latin typeface="Tahoma" panose="020B0604030504040204" pitchFamily="34" charset="0"/>
              <a:ea typeface="Tahoma" panose="020B0604030504040204" pitchFamily="34" charset="0"/>
              <a:cs typeface="Tahoma" panose="020B0604030504040204" pitchFamily="34" charset="0"/>
            </a:endParaRPr>
          </a:p>
        </p:txBody>
      </p:sp>
      <p:sp>
        <p:nvSpPr>
          <p:cNvPr id="20" name="Rectangle 19">
            <a:extLst>
              <a:ext uri="{FF2B5EF4-FFF2-40B4-BE49-F238E27FC236}">
                <a16:creationId xmlns:a16="http://schemas.microsoft.com/office/drawing/2014/main" id="{F813BBA6-3CCC-9930-4E67-4F81CDB690AE}"/>
              </a:ext>
            </a:extLst>
          </p:cNvPr>
          <p:cNvSpPr/>
          <p:nvPr/>
        </p:nvSpPr>
        <p:spPr>
          <a:xfrm>
            <a:off x="11168251" y="5649591"/>
            <a:ext cx="545010" cy="34844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3200">
                <a:solidFill>
                  <a:prstClr val="black"/>
                </a:solidFill>
                <a:latin typeface="Tahoma" panose="020B0604030504040204" pitchFamily="34" charset="0"/>
                <a:ea typeface="Tahoma" panose="020B0604030504040204" pitchFamily="34" charset="0"/>
                <a:cs typeface="Tahoma" panose="020B0604030504040204" pitchFamily="34" charset="0"/>
              </a:rPr>
              <a:t>A’</a:t>
            </a:r>
          </a:p>
        </p:txBody>
      </p:sp>
      <p:sp>
        <p:nvSpPr>
          <p:cNvPr id="32" name="Rectangle 31">
            <a:extLst>
              <a:ext uri="{FF2B5EF4-FFF2-40B4-BE49-F238E27FC236}">
                <a16:creationId xmlns:a16="http://schemas.microsoft.com/office/drawing/2014/main" id="{00A571EA-9BBF-661F-DC9B-A5CB590A6043}"/>
              </a:ext>
            </a:extLst>
          </p:cNvPr>
          <p:cNvSpPr/>
          <p:nvPr/>
        </p:nvSpPr>
        <p:spPr>
          <a:xfrm>
            <a:off x="10563914" y="5659275"/>
            <a:ext cx="552884" cy="346712"/>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3200">
                <a:solidFill>
                  <a:prstClr val="black"/>
                </a:solidFill>
                <a:latin typeface="Tahoma" panose="020B0604030504040204" pitchFamily="34" charset="0"/>
                <a:ea typeface="Tahoma" panose="020B0604030504040204" pitchFamily="34" charset="0"/>
                <a:cs typeface="Tahoma" panose="020B0604030504040204" pitchFamily="34" charset="0"/>
              </a:rPr>
              <a:t>B’</a:t>
            </a:r>
            <a:endParaRPr lang="en-US" sz="3200">
              <a:solidFill>
                <a:prstClr val="black"/>
              </a:solidFill>
              <a:latin typeface="Tahoma" panose="020B0604030504040204" pitchFamily="34" charset="0"/>
              <a:ea typeface="Tahoma" panose="020B0604030504040204" pitchFamily="34" charset="0"/>
              <a:cs typeface="Tahoma" panose="020B0604030504040204" pitchFamily="34" charset="0"/>
            </a:endParaRPr>
          </a:p>
        </p:txBody>
      </p:sp>
      <p:sp>
        <p:nvSpPr>
          <p:cNvPr id="33" name="Rectangle 32">
            <a:extLst>
              <a:ext uri="{FF2B5EF4-FFF2-40B4-BE49-F238E27FC236}">
                <a16:creationId xmlns:a16="http://schemas.microsoft.com/office/drawing/2014/main" id="{DB238826-5A9F-B644-241C-52260567A3AE}"/>
              </a:ext>
            </a:extLst>
          </p:cNvPr>
          <p:cNvSpPr/>
          <p:nvPr/>
        </p:nvSpPr>
        <p:spPr>
          <a:xfrm>
            <a:off x="11158751" y="5662633"/>
            <a:ext cx="568486" cy="328693"/>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3200">
                <a:solidFill>
                  <a:prstClr val="black"/>
                </a:solidFill>
                <a:latin typeface="Tahoma" panose="020B0604030504040204" pitchFamily="34" charset="0"/>
                <a:ea typeface="Tahoma" panose="020B0604030504040204" pitchFamily="34" charset="0"/>
                <a:cs typeface="Tahoma" panose="020B0604030504040204" pitchFamily="34" charset="0"/>
              </a:rPr>
              <a:t>A’</a:t>
            </a:r>
          </a:p>
        </p:txBody>
      </p:sp>
      <p:pic>
        <p:nvPicPr>
          <p:cNvPr id="6" name="Content Placeholder 13" descr="A green and yellow check mark&#10;&#10;Description automatically generated">
            <a:extLst>
              <a:ext uri="{FF2B5EF4-FFF2-40B4-BE49-F238E27FC236}">
                <a16:creationId xmlns:a16="http://schemas.microsoft.com/office/drawing/2014/main" id="{8BD295D5-E46B-FB44-F395-399B863009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8848" y="763358"/>
            <a:ext cx="579620" cy="579620"/>
          </a:xfrm>
          <a:prstGeom prst="rect">
            <a:avLst/>
          </a:prstGeom>
        </p:spPr>
      </p:pic>
      <p:pic>
        <p:nvPicPr>
          <p:cNvPr id="8" name="Content Placeholder 13" descr="A green and yellow check mark&#10;&#10;Description automatically generated">
            <a:extLst>
              <a:ext uri="{FF2B5EF4-FFF2-40B4-BE49-F238E27FC236}">
                <a16:creationId xmlns:a16="http://schemas.microsoft.com/office/drawing/2014/main" id="{7945ECC5-3B55-C580-3316-72BA0677E6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6681" y="3625038"/>
            <a:ext cx="579620" cy="579620"/>
          </a:xfrm>
          <a:prstGeom prst="rect">
            <a:avLst/>
          </a:prstGeom>
        </p:spPr>
      </p:pic>
      <p:sp>
        <p:nvSpPr>
          <p:cNvPr id="25" name="Rectangle 24">
            <a:extLst>
              <a:ext uri="{FF2B5EF4-FFF2-40B4-BE49-F238E27FC236}">
                <a16:creationId xmlns:a16="http://schemas.microsoft.com/office/drawing/2014/main" id="{E385B999-34AC-97C5-13C7-6B09A13E4639}"/>
              </a:ext>
            </a:extLst>
          </p:cNvPr>
          <p:cNvSpPr/>
          <p:nvPr/>
        </p:nvSpPr>
        <p:spPr>
          <a:xfrm>
            <a:off x="2226770" y="1219556"/>
            <a:ext cx="2393733" cy="2519580"/>
          </a:xfrm>
          <a:prstGeom prst="rect">
            <a:avLst/>
          </a:prstGeom>
          <a:solidFill>
            <a:schemeClr val="accent4">
              <a:alpha val="20000"/>
            </a:schemeClr>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3261A1D-2AC0-BF39-C099-67CB23136103}"/>
              </a:ext>
            </a:extLst>
          </p:cNvPr>
          <p:cNvSpPr/>
          <p:nvPr/>
        </p:nvSpPr>
        <p:spPr>
          <a:xfrm>
            <a:off x="2223702" y="4096411"/>
            <a:ext cx="2393733" cy="1939984"/>
          </a:xfrm>
          <a:prstGeom prst="rect">
            <a:avLst/>
          </a:prstGeom>
          <a:solidFill>
            <a:schemeClr val="accent4">
              <a:alpha val="20000"/>
            </a:schemeClr>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8" name="Flowchart: Connector 27">
            <a:extLst>
              <a:ext uri="{FF2B5EF4-FFF2-40B4-BE49-F238E27FC236}">
                <a16:creationId xmlns:a16="http://schemas.microsoft.com/office/drawing/2014/main" id="{1ACBBB3B-10C9-C71A-B4D3-B09F5C45D178}"/>
              </a:ext>
            </a:extLst>
          </p:cNvPr>
          <p:cNvSpPr/>
          <p:nvPr/>
        </p:nvSpPr>
        <p:spPr>
          <a:xfrm>
            <a:off x="3302131" y="4134939"/>
            <a:ext cx="548640" cy="548640"/>
          </a:xfrm>
          <a:prstGeom prst="flowChartConnector">
            <a:avLst/>
          </a:prstGeom>
          <a:noFill/>
          <a:ln w="381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Flowchart: Connector 30">
            <a:extLst>
              <a:ext uri="{FF2B5EF4-FFF2-40B4-BE49-F238E27FC236}">
                <a16:creationId xmlns:a16="http://schemas.microsoft.com/office/drawing/2014/main" id="{9075078B-0C5D-9497-D568-FD765CF84CBB}"/>
              </a:ext>
            </a:extLst>
          </p:cNvPr>
          <p:cNvSpPr/>
          <p:nvPr/>
        </p:nvSpPr>
        <p:spPr>
          <a:xfrm>
            <a:off x="3374993" y="5088464"/>
            <a:ext cx="548640" cy="548640"/>
          </a:xfrm>
          <a:prstGeom prst="flowChartConnector">
            <a:avLst/>
          </a:prstGeom>
          <a:noFill/>
          <a:ln w="381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7" name="Straight Connector 56">
            <a:extLst>
              <a:ext uri="{FF2B5EF4-FFF2-40B4-BE49-F238E27FC236}">
                <a16:creationId xmlns:a16="http://schemas.microsoft.com/office/drawing/2014/main" id="{5D8C257B-8DD7-81B1-F12E-DFDF9CE6160E}"/>
              </a:ext>
            </a:extLst>
          </p:cNvPr>
          <p:cNvCxnSpPr>
            <a:stCxn id="31" idx="0"/>
            <a:endCxn id="28" idx="4"/>
          </p:cNvCxnSpPr>
          <p:nvPr/>
        </p:nvCxnSpPr>
        <p:spPr>
          <a:xfrm flipH="1" flipV="1">
            <a:off x="3576451" y="4683579"/>
            <a:ext cx="72862" cy="40488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8" name="Speech Bubble: Rectangle with Corners Rounded 57">
            <a:extLst>
              <a:ext uri="{FF2B5EF4-FFF2-40B4-BE49-F238E27FC236}">
                <a16:creationId xmlns:a16="http://schemas.microsoft.com/office/drawing/2014/main" id="{A80F970E-EB10-EA93-1A73-9E41BB77098C}"/>
              </a:ext>
            </a:extLst>
          </p:cNvPr>
          <p:cNvSpPr/>
          <p:nvPr/>
        </p:nvSpPr>
        <p:spPr>
          <a:xfrm>
            <a:off x="5379589" y="1005845"/>
            <a:ext cx="2413999" cy="987453"/>
          </a:xfrm>
          <a:prstGeom prst="wedgeRoundRectCallout">
            <a:avLst>
              <a:gd name="adj1" fmla="val -106572"/>
              <a:gd name="adj2" fmla="val 292615"/>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r>
              <a:rPr lang="en-US" sz="2800">
                <a:latin typeface="Tahoma" panose="020B0604030504040204" pitchFamily="34" charset="0"/>
                <a:ea typeface="Tahoma" panose="020B0604030504040204" pitchFamily="34" charset="0"/>
                <a:cs typeface="Tahoma" panose="020B0604030504040204" pitchFamily="34" charset="0"/>
              </a:rPr>
              <a:t>Memory consistent</a:t>
            </a:r>
          </a:p>
        </p:txBody>
      </p:sp>
      <p:pic>
        <p:nvPicPr>
          <p:cNvPr id="63" name="Graphic 62" descr="Smiling face with solid fill with solid fill">
            <a:extLst>
              <a:ext uri="{FF2B5EF4-FFF2-40B4-BE49-F238E27FC236}">
                <a16:creationId xmlns:a16="http://schemas.microsoft.com/office/drawing/2014/main" id="{5F894EC8-AADF-F80D-1A49-718DF0F2D8B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057436" y="1129925"/>
            <a:ext cx="694118" cy="694118"/>
          </a:xfrm>
          <a:prstGeom prst="rect">
            <a:avLst/>
          </a:prstGeom>
        </p:spPr>
      </p:pic>
      <p:pic>
        <p:nvPicPr>
          <p:cNvPr id="3" name="Picture 2" descr="Image result for power outage">
            <a:extLst>
              <a:ext uri="{FF2B5EF4-FFF2-40B4-BE49-F238E27FC236}">
                <a16:creationId xmlns:a16="http://schemas.microsoft.com/office/drawing/2014/main" id="{9A514539-06BF-1406-48C3-65C2F5AEAB7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2727" y="5637104"/>
            <a:ext cx="1102293" cy="989639"/>
          </a:xfrm>
          <a:prstGeom prst="rect">
            <a:avLst/>
          </a:prstGeom>
          <a:noFill/>
          <a:extLst>
            <a:ext uri="{909E8E84-426E-40dd-AFC4-6F175D3DCCD1}">
              <a14:hiddenFill xmlns:a14="http://schemas.microsoft.com/office/drawing/2010/main" xmlns="">
                <a:solidFill>
                  <a:srgbClr val="FFFFFF"/>
                </a:solidFill>
              </a14:hiddenFill>
            </a:ext>
          </a:extLst>
        </p:spPr>
      </p:pic>
      <p:pic>
        <p:nvPicPr>
          <p:cNvPr id="35" name="Picture 2" descr="Image result for power">
            <a:extLst>
              <a:ext uri="{FF2B5EF4-FFF2-40B4-BE49-F238E27FC236}">
                <a16:creationId xmlns:a16="http://schemas.microsoft.com/office/drawing/2014/main" id="{8A967166-5CA8-17ED-08C9-3F936060F9F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43302" y="5645618"/>
            <a:ext cx="1081718" cy="1086547"/>
          </a:xfrm>
          <a:prstGeom prst="rect">
            <a:avLst/>
          </a:prstGeom>
          <a:noFill/>
          <a:extLst>
            <a:ext uri="{909E8E84-426E-40dd-AFC4-6F175D3DCCD1}">
              <a14:hiddenFill xmlns:a14="http://schemas.microsoft.com/office/drawing/2010/main" xmlns="">
                <a:solidFill>
                  <a:srgbClr val="FFFFFF"/>
                </a:solidFill>
              </a14:hiddenFill>
            </a:ext>
          </a:extLst>
        </p:spPr>
      </p:pic>
      <p:pic>
        <p:nvPicPr>
          <p:cNvPr id="34" name="图片 4">
            <a:extLst>
              <a:ext uri="{FF2B5EF4-FFF2-40B4-BE49-F238E27FC236}">
                <a16:creationId xmlns:a16="http://schemas.microsoft.com/office/drawing/2014/main" id="{F9E16371-7A24-1086-8957-6A63E50C47A5}"/>
              </a:ext>
            </a:extLst>
          </p:cNvPr>
          <p:cNvPicPr>
            <a:picLocks noChangeAspect="1"/>
          </p:cNvPicPr>
          <p:nvPr/>
        </p:nvPicPr>
        <p:blipFill>
          <a:blip r:embed="rId8"/>
          <a:stretch>
            <a:fillRect/>
          </a:stretch>
        </p:blipFill>
        <p:spPr>
          <a:xfrm>
            <a:off x="1053749" y="1149338"/>
            <a:ext cx="1194557" cy="707886"/>
          </a:xfrm>
          <a:prstGeom prst="rect">
            <a:avLst/>
          </a:prstGeom>
        </p:spPr>
      </p:pic>
      <p:pic>
        <p:nvPicPr>
          <p:cNvPr id="65" name="图片 4">
            <a:extLst>
              <a:ext uri="{FF2B5EF4-FFF2-40B4-BE49-F238E27FC236}">
                <a16:creationId xmlns:a16="http://schemas.microsoft.com/office/drawing/2014/main" id="{EC628B4B-2E95-B630-8CF1-D36A18EE4770}"/>
              </a:ext>
            </a:extLst>
          </p:cNvPr>
          <p:cNvPicPr>
            <a:picLocks noChangeAspect="1"/>
          </p:cNvPicPr>
          <p:nvPr/>
        </p:nvPicPr>
        <p:blipFill>
          <a:blip r:embed="rId8"/>
          <a:stretch>
            <a:fillRect/>
          </a:stretch>
        </p:blipFill>
        <p:spPr>
          <a:xfrm>
            <a:off x="1083459" y="2611436"/>
            <a:ext cx="1194557" cy="707886"/>
          </a:xfrm>
          <a:prstGeom prst="rect">
            <a:avLst/>
          </a:prstGeom>
        </p:spPr>
      </p:pic>
      <p:pic>
        <p:nvPicPr>
          <p:cNvPr id="66" name="图片 4">
            <a:extLst>
              <a:ext uri="{FF2B5EF4-FFF2-40B4-BE49-F238E27FC236}">
                <a16:creationId xmlns:a16="http://schemas.microsoft.com/office/drawing/2014/main" id="{1C32F4BB-6ECC-44F5-8A5E-E113AE1ED255}"/>
              </a:ext>
            </a:extLst>
          </p:cNvPr>
          <p:cNvPicPr>
            <a:picLocks noChangeAspect="1"/>
          </p:cNvPicPr>
          <p:nvPr/>
        </p:nvPicPr>
        <p:blipFill>
          <a:blip r:embed="rId8"/>
          <a:stretch>
            <a:fillRect/>
          </a:stretch>
        </p:blipFill>
        <p:spPr>
          <a:xfrm>
            <a:off x="1085794" y="3209878"/>
            <a:ext cx="1194557" cy="707886"/>
          </a:xfrm>
          <a:prstGeom prst="rect">
            <a:avLst/>
          </a:prstGeom>
        </p:spPr>
      </p:pic>
      <p:pic>
        <p:nvPicPr>
          <p:cNvPr id="70" name="图片 4">
            <a:extLst>
              <a:ext uri="{FF2B5EF4-FFF2-40B4-BE49-F238E27FC236}">
                <a16:creationId xmlns:a16="http://schemas.microsoft.com/office/drawing/2014/main" id="{CDFEE986-F1E1-3111-F92A-9A7FAF4BE920}"/>
              </a:ext>
            </a:extLst>
          </p:cNvPr>
          <p:cNvPicPr>
            <a:picLocks noChangeAspect="1"/>
          </p:cNvPicPr>
          <p:nvPr/>
        </p:nvPicPr>
        <p:blipFill>
          <a:blip r:embed="rId8"/>
          <a:stretch>
            <a:fillRect/>
          </a:stretch>
        </p:blipFill>
        <p:spPr>
          <a:xfrm>
            <a:off x="1094683" y="4055796"/>
            <a:ext cx="1194557" cy="707886"/>
          </a:xfrm>
          <a:prstGeom prst="rect">
            <a:avLst/>
          </a:prstGeom>
        </p:spPr>
      </p:pic>
      <p:sp>
        <p:nvSpPr>
          <p:cNvPr id="15" name="Slide Number Placeholder 4">
            <a:extLst>
              <a:ext uri="{FF2B5EF4-FFF2-40B4-BE49-F238E27FC236}">
                <a16:creationId xmlns:a16="http://schemas.microsoft.com/office/drawing/2014/main" id="{B4F29423-20EE-2D7F-327B-0460E208AEF2}"/>
              </a:ext>
            </a:extLst>
          </p:cNvPr>
          <p:cNvSpPr txBox="1">
            <a:spLocks/>
          </p:cNvSpPr>
          <p:nvPr/>
        </p:nvSpPr>
        <p:spPr>
          <a:xfrm>
            <a:off x="9413030" y="642892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800" b="0" i="0" kern="1200">
                <a:solidFill>
                  <a:schemeClr val="tx1"/>
                </a:solidFill>
                <a:latin typeface="Gill Sans" panose="020B0502020104020203" pitchFamily="34" charset="-79"/>
                <a:ea typeface="Tahoma" panose="020B0604030504040204" pitchFamily="34" charset="0"/>
                <a:cs typeface="Gill Sans" panose="020B0502020104020203" pitchFamily="34" charset="-79"/>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EF5F9A7-FFD9-4159-A58F-AE73538ED447}" type="slidenum">
              <a:rPr lang="en-US" smtClean="0"/>
              <a:pPr/>
              <a:t>13</a:t>
            </a:fld>
            <a:endParaRPr lang="en-US" dirty="0"/>
          </a:p>
        </p:txBody>
      </p:sp>
      <p:sp>
        <p:nvSpPr>
          <p:cNvPr id="9" name="Rectangle 8">
            <a:extLst>
              <a:ext uri="{FF2B5EF4-FFF2-40B4-BE49-F238E27FC236}">
                <a16:creationId xmlns:a16="http://schemas.microsoft.com/office/drawing/2014/main" id="{685443B1-2C80-81F5-38F5-1E8194DD43F0}"/>
              </a:ext>
            </a:extLst>
          </p:cNvPr>
          <p:cNvSpPr/>
          <p:nvPr/>
        </p:nvSpPr>
        <p:spPr>
          <a:xfrm>
            <a:off x="3997827" y="2761171"/>
            <a:ext cx="551475" cy="360040"/>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latin typeface="Tahoma" panose="020B0604030504040204" pitchFamily="34" charset="0"/>
                <a:ea typeface="Tahoma" panose="020B0604030504040204" pitchFamily="34" charset="0"/>
                <a:cs typeface="Tahoma" panose="020B0604030504040204" pitchFamily="34" charset="0"/>
              </a:rPr>
              <a:t>A’</a:t>
            </a:r>
          </a:p>
        </p:txBody>
      </p:sp>
      <p:sp>
        <p:nvSpPr>
          <p:cNvPr id="14" name="Rectangle 13">
            <a:extLst>
              <a:ext uri="{FF2B5EF4-FFF2-40B4-BE49-F238E27FC236}">
                <a16:creationId xmlns:a16="http://schemas.microsoft.com/office/drawing/2014/main" id="{53FB7F61-E5F4-7321-DD94-B34EF206A033}"/>
              </a:ext>
            </a:extLst>
          </p:cNvPr>
          <p:cNvSpPr/>
          <p:nvPr/>
        </p:nvSpPr>
        <p:spPr>
          <a:xfrm>
            <a:off x="3997827" y="3260437"/>
            <a:ext cx="551475" cy="363197"/>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prstClr val="black"/>
                </a:solidFill>
                <a:latin typeface="Tahoma" panose="020B0604030504040204" pitchFamily="34" charset="0"/>
                <a:ea typeface="Tahoma" panose="020B0604030504040204" pitchFamily="34" charset="0"/>
                <a:cs typeface="Tahoma" panose="020B0604030504040204" pitchFamily="34" charset="0"/>
              </a:rPr>
              <a:t>B’</a:t>
            </a:r>
            <a:endParaRPr lang="en-US"/>
          </a:p>
        </p:txBody>
      </p:sp>
      <p:sp>
        <p:nvSpPr>
          <p:cNvPr id="10" name="Rectangle 9">
            <a:extLst>
              <a:ext uri="{FF2B5EF4-FFF2-40B4-BE49-F238E27FC236}">
                <a16:creationId xmlns:a16="http://schemas.microsoft.com/office/drawing/2014/main" id="{AA27B852-F69B-4F5F-736C-270AF5EE5D43}"/>
              </a:ext>
            </a:extLst>
          </p:cNvPr>
          <p:cNvSpPr/>
          <p:nvPr/>
        </p:nvSpPr>
        <p:spPr>
          <a:xfrm>
            <a:off x="3997827" y="5181105"/>
            <a:ext cx="602441" cy="360041"/>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prstClr val="black"/>
                </a:solidFill>
                <a:latin typeface="Tahoma" panose="020B0604030504040204" pitchFamily="34" charset="0"/>
                <a:ea typeface="Tahoma" panose="020B0604030504040204" pitchFamily="34" charset="0"/>
                <a:cs typeface="Tahoma" panose="020B0604030504040204" pitchFamily="34" charset="0"/>
              </a:rPr>
              <a:t>A’’</a:t>
            </a:r>
            <a:endParaRPr lang="en-US"/>
          </a:p>
        </p:txBody>
      </p:sp>
      <p:sp>
        <p:nvSpPr>
          <p:cNvPr id="64" name="Rectangle 63">
            <a:extLst>
              <a:ext uri="{FF2B5EF4-FFF2-40B4-BE49-F238E27FC236}">
                <a16:creationId xmlns:a16="http://schemas.microsoft.com/office/drawing/2014/main" id="{927F4BF7-BA8A-2194-0C70-361C15609B03}"/>
              </a:ext>
            </a:extLst>
          </p:cNvPr>
          <p:cNvSpPr/>
          <p:nvPr/>
        </p:nvSpPr>
        <p:spPr>
          <a:xfrm>
            <a:off x="7057436" y="5449366"/>
            <a:ext cx="551474" cy="360041"/>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prstClr val="black"/>
                </a:solidFill>
                <a:latin typeface="Tahoma" panose="020B0604030504040204" pitchFamily="34" charset="0"/>
                <a:ea typeface="Tahoma" panose="020B0604030504040204" pitchFamily="34" charset="0"/>
                <a:cs typeface="Tahoma" panose="020B0604030504040204" pitchFamily="34" charset="0"/>
              </a:rPr>
              <a:t>A</a:t>
            </a:r>
            <a:endParaRPr lang="en-US"/>
          </a:p>
        </p:txBody>
      </p:sp>
      <p:sp>
        <p:nvSpPr>
          <p:cNvPr id="18" name="Rectangle 17">
            <a:extLst>
              <a:ext uri="{FF2B5EF4-FFF2-40B4-BE49-F238E27FC236}">
                <a16:creationId xmlns:a16="http://schemas.microsoft.com/office/drawing/2014/main" id="{849F37B2-F3B3-0BA8-7C09-AAA82D8FF939}"/>
              </a:ext>
            </a:extLst>
          </p:cNvPr>
          <p:cNvSpPr/>
          <p:nvPr/>
        </p:nvSpPr>
        <p:spPr>
          <a:xfrm>
            <a:off x="9429996" y="5658764"/>
            <a:ext cx="552885" cy="342914"/>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3200">
                <a:solidFill>
                  <a:prstClr val="black"/>
                </a:solidFill>
                <a:latin typeface="Tahoma" panose="020B0604030504040204" pitchFamily="34" charset="0"/>
                <a:ea typeface="Tahoma" panose="020B0604030504040204" pitchFamily="34" charset="0"/>
                <a:cs typeface="Tahoma" panose="020B0604030504040204" pitchFamily="34" charset="0"/>
              </a:rPr>
              <a:t>A’</a:t>
            </a:r>
          </a:p>
        </p:txBody>
      </p:sp>
    </p:spTree>
    <p:extLst>
      <p:ext uri="{BB962C8B-B14F-4D97-AF65-F5344CB8AC3E}">
        <p14:creationId xmlns:p14="http://schemas.microsoft.com/office/powerpoint/2010/main" val="2415803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0638 0.00093 L 0.00468 0.20787 " pathEditMode="relative" rAng="0" ptsTypes="AA">
                                      <p:cBhvr>
                                        <p:cTn id="6" dur="2000" fill="hold"/>
                                        <p:tgtEl>
                                          <p:spTgt spid="34"/>
                                        </p:tgtEl>
                                        <p:attrNameLst>
                                          <p:attrName>ppt_x</p:attrName>
                                          <p:attrName>ppt_y</p:attrName>
                                        </p:attrNameLst>
                                      </p:cBhvr>
                                      <p:rCtr x="-91" y="10347"/>
                                    </p:animMotion>
                                  </p:childTnLst>
                                </p:cTn>
                              </p:par>
                            </p:childTnLst>
                          </p:cTn>
                        </p:par>
                        <p:par>
                          <p:cTn id="7" fill="hold">
                            <p:stCondLst>
                              <p:cond delay="2000"/>
                            </p:stCondLst>
                            <p:childTnLst>
                              <p:par>
                                <p:cTn id="8" presetID="42" presetClass="path" presetSubtype="0" accel="50000" decel="50000" fill="hold" grpId="0" nodeType="afterEffect">
                                  <p:stCondLst>
                                    <p:cond delay="0"/>
                                  </p:stCondLst>
                                  <p:childTnLst>
                                    <p:animMotion origin="layout" path="M -8.33333E-7 -3.7037E-6 L 0.44544 0.41991 " pathEditMode="relative" rAng="0" ptsTypes="AA">
                                      <p:cBhvr>
                                        <p:cTn id="9" dur="500" fill="hold"/>
                                        <p:tgtEl>
                                          <p:spTgt spid="9"/>
                                        </p:tgtEl>
                                        <p:attrNameLst>
                                          <p:attrName>ppt_x</p:attrName>
                                          <p:attrName>ppt_y</p:attrName>
                                        </p:attrNameLst>
                                      </p:cBhvr>
                                      <p:rCtr x="22266" y="20995"/>
                                    </p:animMotion>
                                  </p:childTnLst>
                                </p:cTn>
                              </p:par>
                            </p:childTnLst>
                          </p:cTn>
                        </p:par>
                        <p:par>
                          <p:cTn id="10" fill="hold">
                            <p:stCondLst>
                              <p:cond delay="2500"/>
                            </p:stCondLst>
                            <p:childTnLst>
                              <p:par>
                                <p:cTn id="11" presetID="1" presetClass="exit" presetSubtype="0" fill="hold" nodeType="afterEffect">
                                  <p:stCondLst>
                                    <p:cond delay="0"/>
                                  </p:stCondLst>
                                  <p:childTnLst>
                                    <p:set>
                                      <p:cBhvr>
                                        <p:cTn id="12" dur="1" fill="hold">
                                          <p:stCondLst>
                                            <p:cond delay="0"/>
                                          </p:stCondLst>
                                        </p:cTn>
                                        <p:tgtEl>
                                          <p:spTgt spid="34"/>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par>
                                <p:cTn id="15" presetID="0" presetClass="path" presetSubtype="0" accel="50000" decel="50000" fill="hold" nodeType="withEffect">
                                  <p:stCondLst>
                                    <p:cond delay="0"/>
                                  </p:stCondLst>
                                  <p:childTnLst>
                                    <p:animMotion origin="layout" path="M 0.00638 0.00092 L 0.00234 0.08287 " pathEditMode="relative" rAng="0" ptsTypes="AA">
                                      <p:cBhvr>
                                        <p:cTn id="16" dur="1000" fill="hold"/>
                                        <p:tgtEl>
                                          <p:spTgt spid="65"/>
                                        </p:tgtEl>
                                        <p:attrNameLst>
                                          <p:attrName>ppt_x</p:attrName>
                                          <p:attrName>ppt_y</p:attrName>
                                        </p:attrNameLst>
                                      </p:cBhvr>
                                      <p:rCtr x="-208" y="4097"/>
                                    </p:animMotion>
                                  </p:childTnLst>
                                </p:cTn>
                              </p:par>
                            </p:childTnLst>
                          </p:cTn>
                        </p:par>
                        <p:par>
                          <p:cTn id="17" fill="hold">
                            <p:stCondLst>
                              <p:cond delay="3500"/>
                            </p:stCondLst>
                            <p:childTnLst>
                              <p:par>
                                <p:cTn id="18" presetID="42" presetClass="path" presetSubtype="0" accel="50000" decel="50000" fill="hold" grpId="0" nodeType="afterEffect">
                                  <p:stCondLst>
                                    <p:cond delay="0"/>
                                  </p:stCondLst>
                                  <p:childTnLst>
                                    <p:animMotion origin="layout" path="M -8.33333E-7 0.00116 L 0.40078 0.34537 " pathEditMode="relative" rAng="0" ptsTypes="AA">
                                      <p:cBhvr>
                                        <p:cTn id="19" dur="500" fill="hold"/>
                                        <p:tgtEl>
                                          <p:spTgt spid="14"/>
                                        </p:tgtEl>
                                        <p:attrNameLst>
                                          <p:attrName>ppt_x</p:attrName>
                                          <p:attrName>ppt_y</p:attrName>
                                        </p:attrNameLst>
                                      </p:cBhvr>
                                      <p:rCtr x="19883" y="17269"/>
                                    </p:animMotion>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1" nodeType="clickEffect">
                                  <p:stCondLst>
                                    <p:cond delay="0"/>
                                  </p:stCondLst>
                                  <p:childTnLst>
                                    <p:set>
                                      <p:cBhvr>
                                        <p:cTn id="23" dur="1" fill="hold">
                                          <p:stCondLst>
                                            <p:cond delay="0"/>
                                          </p:stCondLst>
                                        </p:cTn>
                                        <p:tgtEl>
                                          <p:spTgt spid="9"/>
                                        </p:tgtEl>
                                        <p:attrNameLst>
                                          <p:attrName>style.visibility</p:attrName>
                                        </p:attrNameLst>
                                      </p:cBhvr>
                                      <p:to>
                                        <p:strVal val="hidden"/>
                                      </p:to>
                                    </p:set>
                                  </p:childTnLst>
                                </p:cTn>
                              </p:par>
                              <p:par>
                                <p:cTn id="24" presetID="1" presetClass="exit" presetSubtype="0" fill="hold" grpId="1" nodeType="withEffect">
                                  <p:stCondLst>
                                    <p:cond delay="0"/>
                                  </p:stCondLst>
                                  <p:childTnLst>
                                    <p:set>
                                      <p:cBhvr>
                                        <p:cTn id="25" dur="1" fill="hold">
                                          <p:stCondLst>
                                            <p:cond delay="0"/>
                                          </p:stCondLst>
                                        </p:cTn>
                                        <p:tgtEl>
                                          <p:spTgt spid="14"/>
                                        </p:tgtEl>
                                        <p:attrNameLst>
                                          <p:attrName>style.visibility</p:attrName>
                                        </p:attrNameLst>
                                      </p:cBhvr>
                                      <p:to>
                                        <p:strVal val="hidden"/>
                                      </p:to>
                                    </p:set>
                                  </p:childTnLst>
                                </p:cTn>
                              </p:par>
                              <p:par>
                                <p:cTn id="26" presetID="1" presetClass="entr" presetSubtype="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grpId="0" nodeType="after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27"/>
                                        </p:tgtEl>
                                        <p:attrNameLst>
                                          <p:attrName>style.visibility</p:attrName>
                                        </p:attrNameLst>
                                      </p:cBhvr>
                                      <p:to>
                                        <p:strVal val="visible"/>
                                      </p:to>
                                    </p:set>
                                  </p:childTnLst>
                                </p:cTn>
                              </p:par>
                            </p:childTnLst>
                          </p:cTn>
                        </p:par>
                        <p:par>
                          <p:cTn id="38" fill="hold">
                            <p:stCondLst>
                              <p:cond delay="0"/>
                            </p:stCondLst>
                            <p:childTnLst>
                              <p:par>
                                <p:cTn id="39" presetID="42" presetClass="path" presetSubtype="0" accel="50000" decel="50000" fill="hold" grpId="1" nodeType="afterEffect">
                                  <p:stCondLst>
                                    <p:cond delay="0"/>
                                  </p:stCondLst>
                                  <p:childTnLst>
                                    <p:animMotion origin="layout" path="M 0.00209 -4.07407E-6 L 0.13906 0.00231 " pathEditMode="relative" rAng="0" ptsTypes="AA">
                                      <p:cBhvr>
                                        <p:cTn id="40" dur="500" fill="hold"/>
                                        <p:tgtEl>
                                          <p:spTgt spid="27"/>
                                        </p:tgtEl>
                                        <p:attrNameLst>
                                          <p:attrName>ppt_x</p:attrName>
                                          <p:attrName>ppt_y</p:attrName>
                                        </p:attrNameLst>
                                      </p:cBhvr>
                                      <p:rCtr x="6875" y="46"/>
                                    </p:animMotion>
                                  </p:childTnLst>
                                </p:cTn>
                              </p:par>
                            </p:childTnLst>
                          </p:cTn>
                        </p:par>
                        <p:par>
                          <p:cTn id="41" fill="hold">
                            <p:stCondLst>
                              <p:cond delay="500"/>
                            </p:stCondLst>
                            <p:childTnLst>
                              <p:par>
                                <p:cTn id="42" presetID="1" presetClass="entr" presetSubtype="0" fill="hold" grpId="0" nodeType="afterEffect">
                                  <p:stCondLst>
                                    <p:cond delay="0"/>
                                  </p:stCondLst>
                                  <p:childTnLst>
                                    <p:set>
                                      <p:cBhvr>
                                        <p:cTn id="43" dur="1" fill="hold">
                                          <p:stCondLst>
                                            <p:cond delay="0"/>
                                          </p:stCondLst>
                                        </p:cTn>
                                        <p:tgtEl>
                                          <p:spTgt spid="24"/>
                                        </p:tgtEl>
                                        <p:attrNameLst>
                                          <p:attrName>style.visibility</p:attrName>
                                        </p:attrNameLst>
                                      </p:cBhvr>
                                      <p:to>
                                        <p:strVal val="visible"/>
                                      </p:to>
                                    </p:set>
                                  </p:childTnLst>
                                </p:cTn>
                              </p:par>
                            </p:childTnLst>
                          </p:cTn>
                        </p:par>
                        <p:par>
                          <p:cTn id="44" fill="hold">
                            <p:stCondLst>
                              <p:cond delay="500"/>
                            </p:stCondLst>
                            <p:childTnLst>
                              <p:par>
                                <p:cTn id="45" presetID="1" presetClass="exit" presetSubtype="0" fill="hold" grpId="2" nodeType="afterEffect">
                                  <p:stCondLst>
                                    <p:cond delay="0"/>
                                  </p:stCondLst>
                                  <p:childTnLst>
                                    <p:set>
                                      <p:cBhvr>
                                        <p:cTn id="46" dur="1" fill="hold">
                                          <p:stCondLst>
                                            <p:cond delay="0"/>
                                          </p:stCondLst>
                                        </p:cTn>
                                        <p:tgtEl>
                                          <p:spTgt spid="27"/>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42" presetClass="path" presetSubtype="0" accel="50000" decel="50000" fill="hold" grpId="1" nodeType="clickEffect">
                                  <p:stCondLst>
                                    <p:cond delay="0"/>
                                  </p:stCondLst>
                                  <p:childTnLst>
                                    <p:animMotion origin="layout" path="M -3.75E-6 -1.48148E-6 L -0.19544 -0.02801 " pathEditMode="relative" rAng="0" ptsTypes="AA">
                                      <p:cBhvr>
                                        <p:cTn id="50" dur="500" fill="hold"/>
                                        <p:tgtEl>
                                          <p:spTgt spid="18"/>
                                        </p:tgtEl>
                                        <p:attrNameLst>
                                          <p:attrName>ppt_x</p:attrName>
                                          <p:attrName>ppt_y</p:attrName>
                                        </p:attrNameLst>
                                      </p:cBhvr>
                                      <p:rCtr x="-9779" y="-1412"/>
                                    </p:animMotion>
                                  </p:childTnLst>
                                </p:cTn>
                              </p:par>
                            </p:childTnLst>
                          </p:cTn>
                        </p:par>
                        <p:par>
                          <p:cTn id="51" fill="hold">
                            <p:stCondLst>
                              <p:cond delay="500"/>
                            </p:stCondLst>
                            <p:childTnLst>
                              <p:par>
                                <p:cTn id="52" presetID="1" presetClass="exit" presetSubtype="0" fill="hold" grpId="0" nodeType="afterEffect">
                                  <p:stCondLst>
                                    <p:cond delay="0"/>
                                  </p:stCondLst>
                                  <p:childTnLst>
                                    <p:set>
                                      <p:cBhvr>
                                        <p:cTn id="53" dur="1" fill="hold">
                                          <p:stCondLst>
                                            <p:cond delay="0"/>
                                          </p:stCondLst>
                                        </p:cTn>
                                        <p:tgtEl>
                                          <p:spTgt spid="64"/>
                                        </p:tgtEl>
                                        <p:attrNameLst>
                                          <p:attrName>style.visibility</p:attrName>
                                        </p:attrNameLst>
                                      </p:cBhvr>
                                      <p:to>
                                        <p:strVal val="hidden"/>
                                      </p:to>
                                    </p:set>
                                  </p:childTnLst>
                                </p:cTn>
                              </p:par>
                            </p:childTnLst>
                          </p:cTn>
                        </p:par>
                        <p:par>
                          <p:cTn id="54" fill="hold">
                            <p:stCondLst>
                              <p:cond delay="500"/>
                            </p:stCondLst>
                            <p:childTnLst>
                              <p:par>
                                <p:cTn id="55" presetID="0" presetClass="path" presetSubtype="0" accel="50000" decel="50000" fill="hold" grpId="2" nodeType="afterEffect">
                                  <p:stCondLst>
                                    <p:cond delay="0"/>
                                  </p:stCondLst>
                                  <p:childTnLst>
                                    <p:animMotion origin="layout" path="M 0.00039 0.00231 L 0.00039 0.00254 L 0.04882 -0.00186 L 0.04882 -0.00162 " pathEditMode="relative" rAng="0" ptsTypes="AAAA">
                                      <p:cBhvr>
                                        <p:cTn id="56" dur="500" fill="hold"/>
                                        <p:tgtEl>
                                          <p:spTgt spid="17"/>
                                        </p:tgtEl>
                                        <p:attrNameLst>
                                          <p:attrName>ppt_x</p:attrName>
                                          <p:attrName>ppt_y</p:attrName>
                                        </p:attrNameLst>
                                      </p:cBhvr>
                                      <p:rCtr x="2422" y="-208"/>
                                    </p:animMotion>
                                  </p:childTnLst>
                                </p:cTn>
                              </p:par>
                            </p:childTnLst>
                          </p:cTn>
                        </p:par>
                        <p:par>
                          <p:cTn id="57" fill="hold">
                            <p:stCondLst>
                              <p:cond delay="1000"/>
                            </p:stCondLst>
                            <p:childTnLst>
                              <p:par>
                                <p:cTn id="58" presetID="1" presetClass="exit" presetSubtype="0" fill="hold" nodeType="afterEffect">
                                  <p:stCondLst>
                                    <p:cond delay="0"/>
                                  </p:stCondLst>
                                  <p:childTnLst>
                                    <p:set>
                                      <p:cBhvr>
                                        <p:cTn id="59" dur="1" fill="hold">
                                          <p:stCondLst>
                                            <p:cond delay="0"/>
                                          </p:stCondLst>
                                        </p:cTn>
                                        <p:tgtEl>
                                          <p:spTgt spid="65"/>
                                        </p:tgtEl>
                                        <p:attrNameLst>
                                          <p:attrName>style.visibility</p:attrName>
                                        </p:attrNameLst>
                                      </p:cBhvr>
                                      <p:to>
                                        <p:strVal val="hidden"/>
                                      </p:to>
                                    </p:set>
                                  </p:childTnLst>
                                </p:cTn>
                              </p:par>
                              <p:par>
                                <p:cTn id="60" presetID="1" presetClass="entr" presetSubtype="0" fill="hold" nodeType="withEffect">
                                  <p:stCondLst>
                                    <p:cond delay="0"/>
                                  </p:stCondLst>
                                  <p:childTnLst>
                                    <p:set>
                                      <p:cBhvr>
                                        <p:cTn id="61" dur="1" fill="hold">
                                          <p:stCondLst>
                                            <p:cond delay="0"/>
                                          </p:stCondLst>
                                        </p:cTn>
                                        <p:tgtEl>
                                          <p:spTgt spid="66"/>
                                        </p:tgtEl>
                                        <p:attrNameLst>
                                          <p:attrName>style.visibility</p:attrName>
                                        </p:attrNameLst>
                                      </p:cBhvr>
                                      <p:to>
                                        <p:strVal val="visible"/>
                                      </p:to>
                                    </p:set>
                                  </p:childTnLst>
                                </p:cTn>
                              </p:par>
                              <p:par>
                                <p:cTn id="62" presetID="0" presetClass="path" presetSubtype="0" accel="50000" decel="50000" fill="hold" nodeType="withEffect">
                                  <p:stCondLst>
                                    <p:cond delay="0"/>
                                  </p:stCondLst>
                                  <p:childTnLst>
                                    <p:animMotion origin="layout" path="M 0.00638 0.00092 L 0.00417 0.25162 " pathEditMode="relative" rAng="0" ptsTypes="AA">
                                      <p:cBhvr>
                                        <p:cTn id="63" dur="1000" fill="hold"/>
                                        <p:tgtEl>
                                          <p:spTgt spid="66"/>
                                        </p:tgtEl>
                                        <p:attrNameLst>
                                          <p:attrName>ppt_x</p:attrName>
                                          <p:attrName>ppt_y</p:attrName>
                                        </p:attrNameLst>
                                      </p:cBhvr>
                                      <p:rCtr x="-117" y="12523"/>
                                    </p:animMotion>
                                  </p:childTnLst>
                                </p:cTn>
                              </p:par>
                            </p:childTnLst>
                          </p:cTn>
                        </p:par>
                        <p:par>
                          <p:cTn id="64" fill="hold">
                            <p:stCondLst>
                              <p:cond delay="2000"/>
                            </p:stCondLst>
                            <p:childTnLst>
                              <p:par>
                                <p:cTn id="65" presetID="42" presetClass="path" presetSubtype="0" accel="50000" decel="50000" fill="hold" grpId="0" nodeType="afterEffect">
                                  <p:stCondLst>
                                    <p:cond delay="0"/>
                                  </p:stCondLst>
                                  <p:childTnLst>
                                    <p:animMotion origin="layout" path="M 0.00782 -2.96296E-6 L 0.39714 0.06852 " pathEditMode="relative" rAng="0" ptsTypes="AA">
                                      <p:cBhvr>
                                        <p:cTn id="66" dur="500" fill="hold"/>
                                        <p:tgtEl>
                                          <p:spTgt spid="10"/>
                                        </p:tgtEl>
                                        <p:attrNameLst>
                                          <p:attrName>ppt_x</p:attrName>
                                          <p:attrName>ppt_y</p:attrName>
                                        </p:attrNameLst>
                                      </p:cBhvr>
                                      <p:rCtr x="19466" y="3426"/>
                                    </p:animMotion>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gtEl>
                                        <p:attrNameLst>
                                          <p:attrName>style.visibility</p:attrName>
                                        </p:attrNameLst>
                                      </p:cBhvr>
                                      <p:to>
                                        <p:strVal val="visible"/>
                                      </p:to>
                                    </p:set>
                                  </p:childTnLst>
                                </p:cTn>
                              </p:par>
                            </p:childTnLst>
                          </p:cTn>
                        </p:par>
                        <p:par>
                          <p:cTn id="71" fill="hold">
                            <p:stCondLst>
                              <p:cond delay="0"/>
                            </p:stCondLst>
                            <p:childTnLst>
                              <p:par>
                                <p:cTn id="72" presetID="1" presetClass="entr" presetSubtype="0" fill="hold" grpId="1" nodeType="afterEffect">
                                  <p:stCondLst>
                                    <p:cond delay="0"/>
                                  </p:stCondLst>
                                  <p:childTnLst>
                                    <p:set>
                                      <p:cBhvr>
                                        <p:cTn id="73" dur="1" fill="hold">
                                          <p:stCondLst>
                                            <p:cond delay="0"/>
                                          </p:stCondLst>
                                        </p:cTn>
                                        <p:tgtEl>
                                          <p:spTgt spid="29"/>
                                        </p:tgtEl>
                                        <p:attrNameLst>
                                          <p:attrName>style.visibility</p:attrName>
                                        </p:attrNameLst>
                                      </p:cBhvr>
                                      <p:to>
                                        <p:strVal val="visible"/>
                                      </p:to>
                                    </p:set>
                                  </p:childTnLst>
                                </p:cTn>
                              </p:par>
                            </p:childTnLst>
                          </p:cTn>
                        </p:par>
                        <p:par>
                          <p:cTn id="74" fill="hold">
                            <p:stCondLst>
                              <p:cond delay="0"/>
                            </p:stCondLst>
                            <p:childTnLst>
                              <p:par>
                                <p:cTn id="75" presetID="2" presetClass="exit" presetSubtype="4" fill="hold" grpId="2" nodeType="afterEffect">
                                  <p:stCondLst>
                                    <p:cond delay="0"/>
                                  </p:stCondLst>
                                  <p:childTnLst>
                                    <p:anim calcmode="lin" valueType="num">
                                      <p:cBhvr additive="base">
                                        <p:cTn id="76" dur="500"/>
                                        <p:tgtEl>
                                          <p:spTgt spid="29"/>
                                        </p:tgtEl>
                                        <p:attrNameLst>
                                          <p:attrName>ppt_x</p:attrName>
                                        </p:attrNameLst>
                                      </p:cBhvr>
                                      <p:tavLst>
                                        <p:tav tm="0">
                                          <p:val>
                                            <p:strVal val="ppt_x"/>
                                          </p:val>
                                        </p:tav>
                                        <p:tav tm="100000">
                                          <p:val>
                                            <p:strVal val="ppt_x"/>
                                          </p:val>
                                        </p:tav>
                                      </p:tavLst>
                                    </p:anim>
                                    <p:anim calcmode="lin" valueType="num">
                                      <p:cBhvr additive="base">
                                        <p:cTn id="77" dur="500"/>
                                        <p:tgtEl>
                                          <p:spTgt spid="29"/>
                                        </p:tgtEl>
                                        <p:attrNameLst>
                                          <p:attrName>ppt_y</p:attrName>
                                        </p:attrNameLst>
                                      </p:cBhvr>
                                      <p:tavLst>
                                        <p:tav tm="0">
                                          <p:val>
                                            <p:strVal val="ppt_y"/>
                                          </p:val>
                                        </p:tav>
                                        <p:tav tm="100000">
                                          <p:val>
                                            <p:strVal val="1+ppt_h/2"/>
                                          </p:val>
                                        </p:tav>
                                      </p:tavLst>
                                    </p:anim>
                                    <p:set>
                                      <p:cBhvr>
                                        <p:cTn id="78" dur="1" fill="hold">
                                          <p:stCondLst>
                                            <p:cond delay="499"/>
                                          </p:stCondLst>
                                        </p:cTn>
                                        <p:tgtEl>
                                          <p:spTgt spid="29"/>
                                        </p:tgtEl>
                                        <p:attrNameLst>
                                          <p:attrName>style.visibility</p:attrName>
                                        </p:attrNameLst>
                                      </p:cBhvr>
                                      <p:to>
                                        <p:strVal val="hidden"/>
                                      </p:to>
                                    </p:set>
                                  </p:childTnLst>
                                </p:cTn>
                              </p:par>
                              <p:par>
                                <p:cTn id="79" presetID="2" presetClass="exit" presetSubtype="4" fill="hold" grpId="2" nodeType="withEffect">
                                  <p:stCondLst>
                                    <p:cond delay="0"/>
                                  </p:stCondLst>
                                  <p:childTnLst>
                                    <p:anim calcmode="lin" valueType="num">
                                      <p:cBhvr additive="base">
                                        <p:cTn id="80" dur="500"/>
                                        <p:tgtEl>
                                          <p:spTgt spid="10"/>
                                        </p:tgtEl>
                                        <p:attrNameLst>
                                          <p:attrName>ppt_x</p:attrName>
                                        </p:attrNameLst>
                                      </p:cBhvr>
                                      <p:tavLst>
                                        <p:tav tm="0">
                                          <p:val>
                                            <p:strVal val="ppt_x"/>
                                          </p:val>
                                        </p:tav>
                                        <p:tav tm="100000">
                                          <p:val>
                                            <p:strVal val="ppt_x"/>
                                          </p:val>
                                        </p:tav>
                                      </p:tavLst>
                                    </p:anim>
                                    <p:anim calcmode="lin" valueType="num">
                                      <p:cBhvr additive="base">
                                        <p:cTn id="81" dur="500"/>
                                        <p:tgtEl>
                                          <p:spTgt spid="10"/>
                                        </p:tgtEl>
                                        <p:attrNameLst>
                                          <p:attrName>ppt_y</p:attrName>
                                        </p:attrNameLst>
                                      </p:cBhvr>
                                      <p:tavLst>
                                        <p:tav tm="0">
                                          <p:val>
                                            <p:strVal val="ppt_y"/>
                                          </p:val>
                                        </p:tav>
                                        <p:tav tm="100000">
                                          <p:val>
                                            <p:strVal val="1+ppt_h/2"/>
                                          </p:val>
                                        </p:tav>
                                      </p:tavLst>
                                    </p:anim>
                                    <p:set>
                                      <p:cBhvr>
                                        <p:cTn id="82" dur="1" fill="hold">
                                          <p:stCondLst>
                                            <p:cond delay="499"/>
                                          </p:stCondLst>
                                        </p:cTn>
                                        <p:tgtEl>
                                          <p:spTgt spid="10"/>
                                        </p:tgtEl>
                                        <p:attrNameLst>
                                          <p:attrName>style.visibility</p:attrName>
                                        </p:attrNameLst>
                                      </p:cBhvr>
                                      <p:to>
                                        <p:strVal val="hidden"/>
                                      </p:to>
                                    </p:set>
                                  </p:childTnLst>
                                </p:cTn>
                              </p:par>
                              <p:par>
                                <p:cTn id="83" presetID="2" presetClass="exit" presetSubtype="4" fill="hold" grpId="3" nodeType="withEffect">
                                  <p:stCondLst>
                                    <p:cond delay="0"/>
                                  </p:stCondLst>
                                  <p:childTnLst>
                                    <p:anim calcmode="lin" valueType="num">
                                      <p:cBhvr additive="base">
                                        <p:cTn id="84" dur="500"/>
                                        <p:tgtEl>
                                          <p:spTgt spid="17"/>
                                        </p:tgtEl>
                                        <p:attrNameLst>
                                          <p:attrName>ppt_x</p:attrName>
                                        </p:attrNameLst>
                                      </p:cBhvr>
                                      <p:tavLst>
                                        <p:tav tm="0">
                                          <p:val>
                                            <p:strVal val="ppt_x"/>
                                          </p:val>
                                        </p:tav>
                                        <p:tav tm="100000">
                                          <p:val>
                                            <p:strVal val="ppt_x"/>
                                          </p:val>
                                        </p:tav>
                                      </p:tavLst>
                                    </p:anim>
                                    <p:anim calcmode="lin" valueType="num">
                                      <p:cBhvr additive="base">
                                        <p:cTn id="85" dur="500"/>
                                        <p:tgtEl>
                                          <p:spTgt spid="17"/>
                                        </p:tgtEl>
                                        <p:attrNameLst>
                                          <p:attrName>ppt_y</p:attrName>
                                        </p:attrNameLst>
                                      </p:cBhvr>
                                      <p:tavLst>
                                        <p:tav tm="0">
                                          <p:val>
                                            <p:strVal val="ppt_y"/>
                                          </p:val>
                                        </p:tav>
                                        <p:tav tm="100000">
                                          <p:val>
                                            <p:strVal val="1+ppt_h/2"/>
                                          </p:val>
                                        </p:tav>
                                      </p:tavLst>
                                    </p:anim>
                                    <p:set>
                                      <p:cBhvr>
                                        <p:cTn id="86" dur="1" fill="hold">
                                          <p:stCondLst>
                                            <p:cond delay="499"/>
                                          </p:stCondLst>
                                        </p:cTn>
                                        <p:tgtEl>
                                          <p:spTgt spid="17"/>
                                        </p:tgtEl>
                                        <p:attrNameLst>
                                          <p:attrName>style.visibility</p:attrName>
                                        </p:attrNameLst>
                                      </p:cBhvr>
                                      <p:to>
                                        <p:strVal val="hidden"/>
                                      </p:to>
                                    </p:set>
                                  </p:childTnLst>
                                </p:cTn>
                              </p:par>
                              <p:par>
                                <p:cTn id="87" presetID="42" presetClass="exit" presetSubtype="0" fill="hold" nodeType="withEffect">
                                  <p:stCondLst>
                                    <p:cond delay="0"/>
                                  </p:stCondLst>
                                  <p:childTnLst>
                                    <p:animEffect transition="out" filter="fade">
                                      <p:cBhvr>
                                        <p:cTn id="88" dur="1000"/>
                                        <p:tgtEl>
                                          <p:spTgt spid="66"/>
                                        </p:tgtEl>
                                      </p:cBhvr>
                                    </p:animEffect>
                                    <p:anim calcmode="lin" valueType="num">
                                      <p:cBhvr>
                                        <p:cTn id="89" dur="1000"/>
                                        <p:tgtEl>
                                          <p:spTgt spid="66"/>
                                        </p:tgtEl>
                                        <p:attrNameLst>
                                          <p:attrName>ppt_x</p:attrName>
                                        </p:attrNameLst>
                                      </p:cBhvr>
                                      <p:tavLst>
                                        <p:tav tm="0">
                                          <p:val>
                                            <p:strVal val="ppt_x"/>
                                          </p:val>
                                        </p:tav>
                                        <p:tav tm="100000">
                                          <p:val>
                                            <p:strVal val="ppt_x"/>
                                          </p:val>
                                        </p:tav>
                                      </p:tavLst>
                                    </p:anim>
                                    <p:anim calcmode="lin" valueType="num">
                                      <p:cBhvr>
                                        <p:cTn id="90" dur="1000"/>
                                        <p:tgtEl>
                                          <p:spTgt spid="66"/>
                                        </p:tgtEl>
                                        <p:attrNameLst>
                                          <p:attrName>ppt_y</p:attrName>
                                        </p:attrNameLst>
                                      </p:cBhvr>
                                      <p:tavLst>
                                        <p:tav tm="0">
                                          <p:val>
                                            <p:strVal val="ppt_y"/>
                                          </p:val>
                                        </p:tav>
                                        <p:tav tm="100000">
                                          <p:val>
                                            <p:strVal val="ppt_y+.1"/>
                                          </p:val>
                                        </p:tav>
                                      </p:tavLst>
                                    </p:anim>
                                    <p:set>
                                      <p:cBhvr>
                                        <p:cTn id="91" dur="1" fill="hold">
                                          <p:stCondLst>
                                            <p:cond delay="999"/>
                                          </p:stCondLst>
                                        </p:cTn>
                                        <p:tgtEl>
                                          <p:spTgt spid="66"/>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43" presetClass="entr" presetSubtype="0" fill="hold" nodeType="clickEffect">
                                  <p:stCondLst>
                                    <p:cond delay="0"/>
                                  </p:stCondLst>
                                  <p:childTnLst>
                                    <p:set>
                                      <p:cBhvr>
                                        <p:cTn id="95" dur="1" fill="hold">
                                          <p:stCondLst>
                                            <p:cond delay="0"/>
                                          </p:stCondLst>
                                        </p:cTn>
                                        <p:tgtEl>
                                          <p:spTgt spid="35"/>
                                        </p:tgtEl>
                                        <p:attrNameLst>
                                          <p:attrName>style.visibility</p:attrName>
                                        </p:attrNameLst>
                                      </p:cBhvr>
                                      <p:to>
                                        <p:strVal val="visible"/>
                                      </p:to>
                                    </p:set>
                                    <p:animEffect transition="in" filter="fade">
                                      <p:cBhvr>
                                        <p:cTn id="96" dur="100"/>
                                        <p:tgtEl>
                                          <p:spTgt spid="35"/>
                                        </p:tgtEl>
                                      </p:cBhvr>
                                    </p:animEffect>
                                    <p:anim calcmode="lin" valueType="num">
                                      <p:cBhvr>
                                        <p:cTn id="97" dur="400" fill="hold"/>
                                        <p:tgtEl>
                                          <p:spTgt spid="35"/>
                                        </p:tgtEl>
                                        <p:attrNameLst>
                                          <p:attrName>ppt_x</p:attrName>
                                        </p:attrNameLst>
                                      </p:cBhvr>
                                      <p:tavLst>
                                        <p:tav tm="0">
                                          <p:val>
                                            <p:strVal val="#ppt_x"/>
                                          </p:val>
                                        </p:tav>
                                        <p:tav tm="100000">
                                          <p:val>
                                            <p:strVal val="#ppt_x"/>
                                          </p:val>
                                        </p:tav>
                                      </p:tavLst>
                                    </p:anim>
                                    <p:anim calcmode="lin" valueType="num">
                                      <p:cBhvr>
                                        <p:cTn id="98" dur="400" fill="hold"/>
                                        <p:tgtEl>
                                          <p:spTgt spid="35"/>
                                        </p:tgtEl>
                                        <p:attrNameLst>
                                          <p:attrName>ppt_y</p:attrName>
                                        </p:attrNameLst>
                                      </p:cBhvr>
                                      <p:tavLst>
                                        <p:tav tm="0">
                                          <p:val>
                                            <p:strVal val="#ppt_y+0.31"/>
                                          </p:val>
                                        </p:tav>
                                        <p:tav tm="100000">
                                          <p:val>
                                            <p:strVal val="#ppt_y+0.31"/>
                                          </p:val>
                                        </p:tav>
                                      </p:tavLst>
                                    </p:anim>
                                    <p:anim calcmode="lin" valueType="num">
                                      <p:cBhvr>
                                        <p:cTn id="99" dur="600" decel="50000" fill="hold">
                                          <p:stCondLst>
                                            <p:cond delay="400"/>
                                          </p:stCondLst>
                                        </p:cTn>
                                        <p:tgtEl>
                                          <p:spTgt spid="35"/>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00" dur="600" decel="50000" fill="hold">
                                          <p:stCondLst>
                                            <p:cond delay="400"/>
                                          </p:stCondLst>
                                        </p:cTn>
                                        <p:tgtEl>
                                          <p:spTgt spid="35"/>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101" fill="hold">
                            <p:stCondLst>
                              <p:cond delay="1000"/>
                            </p:stCondLst>
                            <p:childTnLst>
                              <p:par>
                                <p:cTn id="102" presetID="22" presetClass="entr" presetSubtype="4" fill="hold" grpId="0" nodeType="afterEffect">
                                  <p:stCondLst>
                                    <p:cond delay="0"/>
                                  </p:stCondLst>
                                  <p:childTnLst>
                                    <p:set>
                                      <p:cBhvr>
                                        <p:cTn id="103" dur="1" fill="hold">
                                          <p:stCondLst>
                                            <p:cond delay="0"/>
                                          </p:stCondLst>
                                        </p:cTn>
                                        <p:tgtEl>
                                          <p:spTgt spid="23"/>
                                        </p:tgtEl>
                                        <p:attrNameLst>
                                          <p:attrName>style.visibility</p:attrName>
                                        </p:attrNameLst>
                                      </p:cBhvr>
                                      <p:to>
                                        <p:strVal val="visible"/>
                                      </p:to>
                                    </p:set>
                                    <p:animEffect transition="in" filter="wipe(down)">
                                      <p:cBhvr>
                                        <p:cTn id="104" dur="500"/>
                                        <p:tgtEl>
                                          <p:spTgt spid="23"/>
                                        </p:tgtEl>
                                      </p:cBhvr>
                                    </p:animEffect>
                                  </p:childTnLst>
                                </p:cTn>
                              </p:par>
                            </p:childTnLst>
                          </p:cTn>
                        </p:par>
                        <p:par>
                          <p:cTn id="105" fill="hold">
                            <p:stCondLst>
                              <p:cond delay="1500"/>
                            </p:stCondLst>
                            <p:childTnLst>
                              <p:par>
                                <p:cTn id="106" presetID="42" presetClass="path" presetSubtype="0" accel="50000" decel="50000" fill="hold" grpId="1" nodeType="afterEffect">
                                  <p:stCondLst>
                                    <p:cond delay="0"/>
                                  </p:stCondLst>
                                  <p:childTnLst>
                                    <p:animMotion origin="layout" path="M -2.5E-6 2.96296E-6 L -0.14205 0.00092 " pathEditMode="relative" rAng="0" ptsTypes="AA">
                                      <p:cBhvr>
                                        <p:cTn id="107" dur="500" fill="hold"/>
                                        <p:tgtEl>
                                          <p:spTgt spid="19"/>
                                        </p:tgtEl>
                                        <p:attrNameLst>
                                          <p:attrName>ppt_x</p:attrName>
                                          <p:attrName>ppt_y</p:attrName>
                                        </p:attrNameLst>
                                      </p:cBhvr>
                                      <p:rCtr x="-7109" y="46"/>
                                    </p:animMotion>
                                  </p:childTnLst>
                                </p:cTn>
                              </p:par>
                              <p:par>
                                <p:cTn id="108" presetID="42" presetClass="path" presetSubtype="0" accel="50000" decel="50000" fill="hold" grpId="1" nodeType="withEffect">
                                  <p:stCondLst>
                                    <p:cond delay="0"/>
                                  </p:stCondLst>
                                  <p:childTnLst>
                                    <p:animMotion origin="layout" path="M -1.25E-6 -4.07407E-6 L -0.13997 0.00024 " pathEditMode="relative" rAng="0" ptsTypes="AA">
                                      <p:cBhvr>
                                        <p:cTn id="109" dur="500" fill="hold"/>
                                        <p:tgtEl>
                                          <p:spTgt spid="20"/>
                                        </p:tgtEl>
                                        <p:attrNameLst>
                                          <p:attrName>ppt_x</p:attrName>
                                          <p:attrName>ppt_y</p:attrName>
                                        </p:attrNameLst>
                                      </p:cBhvr>
                                      <p:rCtr x="-7005" y="0"/>
                                    </p:animMotion>
                                  </p:childTnLst>
                                </p:cTn>
                              </p:par>
                              <p:par>
                                <p:cTn id="110" presetID="42" presetClass="path" presetSubtype="0" accel="50000" decel="50000" fill="hold" grpId="1" nodeType="withEffect">
                                  <p:stCondLst>
                                    <p:cond delay="0"/>
                                  </p:stCondLst>
                                  <p:childTnLst>
                                    <p:animMotion origin="layout" path="M 2.91667E-6 1.11111E-6 L -0.13698 -0.00231 " pathEditMode="relative" rAng="0" ptsTypes="AA">
                                      <p:cBhvr>
                                        <p:cTn id="111" dur="500" fill="hold"/>
                                        <p:tgtEl>
                                          <p:spTgt spid="24"/>
                                        </p:tgtEl>
                                        <p:attrNameLst>
                                          <p:attrName>ppt_x</p:attrName>
                                          <p:attrName>ppt_y</p:attrName>
                                        </p:attrNameLst>
                                      </p:cBhvr>
                                      <p:rCtr x="-7044" y="-23"/>
                                    </p:animMotion>
                                  </p:childTnLst>
                                </p:cTn>
                              </p:par>
                              <p:par>
                                <p:cTn id="112" presetID="42" presetClass="entr" presetSubtype="0" fill="hold" nodeType="withEffect">
                                  <p:stCondLst>
                                    <p:cond delay="0"/>
                                  </p:stCondLst>
                                  <p:childTnLst>
                                    <p:set>
                                      <p:cBhvr>
                                        <p:cTn id="113" dur="1" fill="hold">
                                          <p:stCondLst>
                                            <p:cond delay="0"/>
                                          </p:stCondLst>
                                        </p:cTn>
                                        <p:tgtEl>
                                          <p:spTgt spid="70"/>
                                        </p:tgtEl>
                                        <p:attrNameLst>
                                          <p:attrName>style.visibility</p:attrName>
                                        </p:attrNameLst>
                                      </p:cBhvr>
                                      <p:to>
                                        <p:strVal val="visible"/>
                                      </p:to>
                                    </p:set>
                                    <p:animEffect transition="in" filter="fade">
                                      <p:cBhvr>
                                        <p:cTn id="114" dur="1000"/>
                                        <p:tgtEl>
                                          <p:spTgt spid="70"/>
                                        </p:tgtEl>
                                      </p:cBhvr>
                                    </p:animEffect>
                                    <p:anim calcmode="lin" valueType="num">
                                      <p:cBhvr>
                                        <p:cTn id="115" dur="1000" fill="hold"/>
                                        <p:tgtEl>
                                          <p:spTgt spid="70"/>
                                        </p:tgtEl>
                                        <p:attrNameLst>
                                          <p:attrName>ppt_x</p:attrName>
                                        </p:attrNameLst>
                                      </p:cBhvr>
                                      <p:tavLst>
                                        <p:tav tm="0">
                                          <p:val>
                                            <p:strVal val="#ppt_x"/>
                                          </p:val>
                                        </p:tav>
                                        <p:tav tm="100000">
                                          <p:val>
                                            <p:strVal val="#ppt_x"/>
                                          </p:val>
                                        </p:tav>
                                      </p:tavLst>
                                    </p:anim>
                                    <p:anim calcmode="lin" valueType="num">
                                      <p:cBhvr>
                                        <p:cTn id="116" dur="1000" fill="hold"/>
                                        <p:tgtEl>
                                          <p:spTgt spid="70"/>
                                        </p:tgtEl>
                                        <p:attrNameLst>
                                          <p:attrName>ppt_y</p:attrName>
                                        </p:attrNameLst>
                                      </p:cBhvr>
                                      <p:tavLst>
                                        <p:tav tm="0">
                                          <p:val>
                                            <p:strVal val="#ppt_y+.1"/>
                                          </p:val>
                                        </p:tav>
                                        <p:tav tm="100000">
                                          <p:val>
                                            <p:strVal val="#ppt_y"/>
                                          </p:val>
                                        </p:tav>
                                      </p:tavLst>
                                    </p:anim>
                                  </p:childTnLst>
                                </p:cTn>
                              </p:par>
                              <p:par>
                                <p:cTn id="117" presetID="1" presetClass="entr" presetSubtype="0" fill="hold" grpId="0" nodeType="withEffect">
                                  <p:stCondLst>
                                    <p:cond delay="0"/>
                                  </p:stCondLst>
                                  <p:childTnLst>
                                    <p:set>
                                      <p:cBhvr>
                                        <p:cTn id="118" dur="1" fill="hold">
                                          <p:stCondLst>
                                            <p:cond delay="0"/>
                                          </p:stCondLst>
                                        </p:cTn>
                                        <p:tgtEl>
                                          <p:spTgt spid="30"/>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33"/>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32"/>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63"/>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58"/>
                                        </p:tgtEl>
                                        <p:attrNameLst>
                                          <p:attrName>style.visibility</p:attrName>
                                        </p:attrNameLst>
                                      </p:cBhvr>
                                      <p:to>
                                        <p:strVal val="visible"/>
                                      </p:to>
                                    </p:set>
                                  </p:childTnLst>
                                </p:cTn>
                              </p:par>
                              <p:par>
                                <p:cTn id="129" presetID="42" presetClass="path" presetSubtype="0" accel="50000" decel="50000" fill="hold" grpId="2" nodeType="withEffect">
                                  <p:stCondLst>
                                    <p:cond delay="0"/>
                                  </p:stCondLst>
                                  <p:childTnLst>
                                    <p:animMotion origin="layout" path="M -0.14232 -0.00046 L -0.58594 -0.2125 " pathEditMode="relative" rAng="0" ptsTypes="AA">
                                      <p:cBhvr>
                                        <p:cTn id="130" dur="2000" fill="hold"/>
                                        <p:tgtEl>
                                          <p:spTgt spid="20"/>
                                        </p:tgtEl>
                                        <p:attrNameLst>
                                          <p:attrName>ppt_x</p:attrName>
                                          <p:attrName>ppt_y</p:attrName>
                                        </p:attrNameLst>
                                      </p:cBhvr>
                                      <p:rCtr x="-22214" y="-1083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4" grpId="1" animBg="1"/>
      <p:bldP spid="27" grpId="0" animBg="1"/>
      <p:bldP spid="27" grpId="1" animBg="1"/>
      <p:bldP spid="27" grpId="2" animBg="1"/>
      <p:bldP spid="29" grpId="1" animBg="1"/>
      <p:bldP spid="29" grpId="2" animBg="1"/>
      <p:bldP spid="30" grpId="0" animBg="1"/>
      <p:bldP spid="17" grpId="0" animBg="1"/>
      <p:bldP spid="17" grpId="2" animBg="1"/>
      <p:bldP spid="17" grpId="3" animBg="1"/>
      <p:bldP spid="19" grpId="0" animBg="1"/>
      <p:bldP spid="19" grpId="1" animBg="1"/>
      <p:bldP spid="20" grpId="0" animBg="1"/>
      <p:bldP spid="20" grpId="1" animBg="1"/>
      <p:bldP spid="20" grpId="2" animBg="1"/>
      <p:bldP spid="32" grpId="0" animBg="1"/>
      <p:bldP spid="33" grpId="0" animBg="1"/>
      <p:bldP spid="58" grpId="0" animBg="1"/>
      <p:bldP spid="9" grpId="0" animBg="1"/>
      <p:bldP spid="9" grpId="1" animBg="1"/>
      <p:bldP spid="14" grpId="0" animBg="1"/>
      <p:bldP spid="14" grpId="1" animBg="1"/>
      <p:bldP spid="10" grpId="0" animBg="1"/>
      <p:bldP spid="10" grpId="2" animBg="1"/>
      <p:bldP spid="64" grpId="0" animBg="1"/>
      <p:bldP spid="18" grpId="0" animBg="1"/>
      <p:bldP spid="18"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C1537-664D-B416-8E0F-E197A7DF0268}"/>
              </a:ext>
            </a:extLst>
          </p:cNvPr>
          <p:cNvSpPr>
            <a:spLocks noGrp="1"/>
          </p:cNvSpPr>
          <p:nvPr>
            <p:ph type="title"/>
          </p:nvPr>
        </p:nvSpPr>
        <p:spPr>
          <a:xfrm>
            <a:off x="0" y="0"/>
            <a:ext cx="11887200" cy="694117"/>
          </a:xfrm>
        </p:spPr>
        <p:txBody>
          <a:bodyPr/>
          <a:lstStyle/>
          <a:p>
            <a:r>
              <a:rPr lang="en-US"/>
              <a:t>Rollback: Advantage</a:t>
            </a:r>
            <a:endParaRPr lang="en-CN"/>
          </a:p>
        </p:txBody>
      </p:sp>
      <p:sp>
        <p:nvSpPr>
          <p:cNvPr id="4" name="Content Placeholder 3">
            <a:extLst>
              <a:ext uri="{FF2B5EF4-FFF2-40B4-BE49-F238E27FC236}">
                <a16:creationId xmlns:a16="http://schemas.microsoft.com/office/drawing/2014/main" id="{07DD9DB3-8384-2B24-EFFC-0231E6FA8F79}"/>
              </a:ext>
            </a:extLst>
          </p:cNvPr>
          <p:cNvSpPr>
            <a:spLocks noGrp="1"/>
          </p:cNvSpPr>
          <p:nvPr>
            <p:ph sz="half" idx="2"/>
          </p:nvPr>
        </p:nvSpPr>
        <p:spPr>
          <a:xfrm>
            <a:off x="6851078" y="1255820"/>
            <a:ext cx="5181600" cy="4351338"/>
          </a:xfrm>
        </p:spPr>
        <p:txBody>
          <a:bodyPr/>
          <a:lstStyle/>
          <a:p>
            <a:r>
              <a:rPr lang="en-US" b="1"/>
              <a:t>Advantage:</a:t>
            </a:r>
          </a:p>
          <a:p>
            <a:r>
              <a:rPr lang="en-US"/>
              <a:t>No need to secure high amount of energy always.</a:t>
            </a:r>
          </a:p>
          <a:p>
            <a:endParaRPr lang="en-CN"/>
          </a:p>
        </p:txBody>
      </p:sp>
      <p:sp>
        <p:nvSpPr>
          <p:cNvPr id="5" name="Slide Number Placeholder 4">
            <a:extLst>
              <a:ext uri="{FF2B5EF4-FFF2-40B4-BE49-F238E27FC236}">
                <a16:creationId xmlns:a16="http://schemas.microsoft.com/office/drawing/2014/main" id="{E9823C79-037C-09BA-5ADC-82CAB89125E2}"/>
              </a:ext>
            </a:extLst>
          </p:cNvPr>
          <p:cNvSpPr>
            <a:spLocks noGrp="1"/>
          </p:cNvSpPr>
          <p:nvPr>
            <p:ph type="sldNum" sz="quarter" idx="12"/>
          </p:nvPr>
        </p:nvSpPr>
        <p:spPr/>
        <p:txBody>
          <a:bodyPr/>
          <a:lstStyle/>
          <a:p>
            <a:fld id="{BEF5F9A7-FFD9-4159-A58F-AE73538ED447}" type="slidenum">
              <a:rPr lang="en-US" smtClean="0"/>
              <a:pPr/>
              <a:t>14</a:t>
            </a:fld>
            <a:endParaRPr lang="en-US" dirty="0"/>
          </a:p>
        </p:txBody>
      </p:sp>
      <p:pic>
        <p:nvPicPr>
          <p:cNvPr id="3" name="Picture 2">
            <a:extLst>
              <a:ext uri="{FF2B5EF4-FFF2-40B4-BE49-F238E27FC236}">
                <a16:creationId xmlns:a16="http://schemas.microsoft.com/office/drawing/2014/main" id="{D6A049BA-3C33-6C28-BA1B-508F2EBDE138}"/>
              </a:ext>
            </a:extLst>
          </p:cNvPr>
          <p:cNvPicPr>
            <a:picLocks noChangeAspect="1"/>
          </p:cNvPicPr>
          <p:nvPr/>
        </p:nvPicPr>
        <p:blipFill rotWithShape="1">
          <a:blip r:embed="rId3"/>
          <a:srcRect l="7738" t="10525" r="9231" b="8502"/>
          <a:stretch/>
        </p:blipFill>
        <p:spPr>
          <a:xfrm>
            <a:off x="49026" y="1255820"/>
            <a:ext cx="6061455" cy="4457701"/>
          </a:xfrm>
          <a:prstGeom prst="rect">
            <a:avLst/>
          </a:prstGeom>
        </p:spPr>
      </p:pic>
      <p:sp>
        <p:nvSpPr>
          <p:cNvPr id="18" name="Rectangle 17">
            <a:extLst>
              <a:ext uri="{FF2B5EF4-FFF2-40B4-BE49-F238E27FC236}">
                <a16:creationId xmlns:a16="http://schemas.microsoft.com/office/drawing/2014/main" id="{5BAB3B7C-A058-1823-74CC-870350D82595}"/>
              </a:ext>
            </a:extLst>
          </p:cNvPr>
          <p:cNvSpPr/>
          <p:nvPr/>
        </p:nvSpPr>
        <p:spPr>
          <a:xfrm>
            <a:off x="6947" y="1255821"/>
            <a:ext cx="310243" cy="4457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20" name="Rectangle 19">
            <a:extLst>
              <a:ext uri="{FF2B5EF4-FFF2-40B4-BE49-F238E27FC236}">
                <a16:creationId xmlns:a16="http://schemas.microsoft.com/office/drawing/2014/main" id="{456C397A-9C4D-FE01-025C-DCC214AE8388}"/>
              </a:ext>
            </a:extLst>
          </p:cNvPr>
          <p:cNvSpPr/>
          <p:nvPr/>
        </p:nvSpPr>
        <p:spPr>
          <a:xfrm>
            <a:off x="60575" y="5608498"/>
            <a:ext cx="6038356" cy="2253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21" name="TextBox 20">
            <a:extLst>
              <a:ext uri="{FF2B5EF4-FFF2-40B4-BE49-F238E27FC236}">
                <a16:creationId xmlns:a16="http://schemas.microsoft.com/office/drawing/2014/main" id="{7CFF4369-D043-72ED-6FEB-AA01059418B0}"/>
              </a:ext>
            </a:extLst>
          </p:cNvPr>
          <p:cNvSpPr txBox="1"/>
          <p:nvPr/>
        </p:nvSpPr>
        <p:spPr>
          <a:xfrm>
            <a:off x="2635285" y="5517494"/>
            <a:ext cx="816249" cy="400110"/>
          </a:xfrm>
          <a:prstGeom prst="rect">
            <a:avLst/>
          </a:prstGeom>
          <a:noFill/>
        </p:spPr>
        <p:txBody>
          <a:bodyPr wrap="none" rtlCol="0">
            <a:spAutoFit/>
          </a:bodyPr>
          <a:lstStyle/>
          <a:p>
            <a:r>
              <a:rPr lang="en-US" sz="2000" b="1" dirty="0">
                <a:latin typeface="Tahoma" panose="020B0604030504040204" pitchFamily="34" charset="0"/>
                <a:ea typeface="Tahoma" panose="020B0604030504040204" pitchFamily="34" charset="0"/>
                <a:cs typeface="Tahoma" panose="020B0604030504040204" pitchFamily="34" charset="0"/>
              </a:rPr>
              <a:t>Time</a:t>
            </a:r>
          </a:p>
        </p:txBody>
      </p:sp>
      <p:sp>
        <p:nvSpPr>
          <p:cNvPr id="30" name="TextBox 29">
            <a:extLst>
              <a:ext uri="{FF2B5EF4-FFF2-40B4-BE49-F238E27FC236}">
                <a16:creationId xmlns:a16="http://schemas.microsoft.com/office/drawing/2014/main" id="{D2CDB216-3A2B-3C5C-61DF-2BD091721D74}"/>
              </a:ext>
            </a:extLst>
          </p:cNvPr>
          <p:cNvSpPr txBox="1"/>
          <p:nvPr/>
        </p:nvSpPr>
        <p:spPr>
          <a:xfrm rot="16200000">
            <a:off x="-1017351" y="3018821"/>
            <a:ext cx="2364750" cy="400110"/>
          </a:xfrm>
          <a:prstGeom prst="rect">
            <a:avLst/>
          </a:prstGeom>
          <a:noFill/>
        </p:spPr>
        <p:txBody>
          <a:bodyPr wrap="none" rtlCol="0">
            <a:spAutoFit/>
          </a:bodyPr>
          <a:lstStyle/>
          <a:p>
            <a:r>
              <a:rPr lang="en-US" sz="2000" b="1" dirty="0">
                <a:latin typeface="Tahoma" panose="020B0604030504040204" pitchFamily="34" charset="0"/>
                <a:ea typeface="Tahoma" panose="020B0604030504040204" pitchFamily="34" charset="0"/>
                <a:cs typeface="Tahoma" panose="020B0604030504040204" pitchFamily="34" charset="0"/>
              </a:rPr>
              <a:t>Capacitor charge</a:t>
            </a:r>
          </a:p>
        </p:txBody>
      </p:sp>
      <p:cxnSp>
        <p:nvCxnSpPr>
          <p:cNvPr id="32" name="Straight Connector 31">
            <a:extLst>
              <a:ext uri="{FF2B5EF4-FFF2-40B4-BE49-F238E27FC236}">
                <a16:creationId xmlns:a16="http://schemas.microsoft.com/office/drawing/2014/main" id="{45F133F8-E73C-310F-A57F-EF16BA1A819D}"/>
              </a:ext>
            </a:extLst>
          </p:cNvPr>
          <p:cNvCxnSpPr/>
          <p:nvPr/>
        </p:nvCxnSpPr>
        <p:spPr>
          <a:xfrm>
            <a:off x="375854" y="4713571"/>
            <a:ext cx="5599946" cy="0"/>
          </a:xfrm>
          <a:prstGeom prst="line">
            <a:avLst/>
          </a:prstGeom>
          <a:ln w="38100">
            <a:solidFill>
              <a:srgbClr val="FF0000"/>
            </a:solidFill>
            <a:prstDash val="dash"/>
          </a:ln>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16C92B36-9790-1D9D-20F9-AE65FF8C7803}"/>
              </a:ext>
            </a:extLst>
          </p:cNvPr>
          <p:cNvSpPr txBox="1"/>
          <p:nvPr/>
        </p:nvSpPr>
        <p:spPr>
          <a:xfrm>
            <a:off x="5850071" y="4328322"/>
            <a:ext cx="712054" cy="400110"/>
          </a:xfrm>
          <a:prstGeom prst="rect">
            <a:avLst/>
          </a:prstGeom>
          <a:noFill/>
        </p:spPr>
        <p:txBody>
          <a:bodyPr wrap="none" rtlCol="0">
            <a:spAutoFit/>
          </a:bodyPr>
          <a:lstStyle/>
          <a:p>
            <a:r>
              <a:rPr lang="en-US" sz="2000" b="1" dirty="0" err="1">
                <a:latin typeface="Tahoma" panose="020B0604030504040204" pitchFamily="34" charset="0"/>
                <a:ea typeface="Tahoma" panose="020B0604030504040204" pitchFamily="34" charset="0"/>
                <a:cs typeface="Tahoma" panose="020B0604030504040204" pitchFamily="34" charset="0"/>
              </a:rPr>
              <a:t>Voff</a:t>
            </a:r>
            <a:endParaRPr lang="en-US" sz="2000" b="1" dirty="0">
              <a:latin typeface="Tahoma" panose="020B0604030504040204" pitchFamily="34" charset="0"/>
              <a:ea typeface="Tahoma" panose="020B0604030504040204" pitchFamily="34" charset="0"/>
              <a:cs typeface="Tahoma" panose="020B0604030504040204" pitchFamily="34" charset="0"/>
            </a:endParaRPr>
          </a:p>
        </p:txBody>
      </p:sp>
      <p:sp>
        <p:nvSpPr>
          <p:cNvPr id="35" name="Rectangle 34">
            <a:extLst>
              <a:ext uri="{FF2B5EF4-FFF2-40B4-BE49-F238E27FC236}">
                <a16:creationId xmlns:a16="http://schemas.microsoft.com/office/drawing/2014/main" id="{69D13BC2-0D1C-9F83-FEC8-42F581BFD951}"/>
              </a:ext>
            </a:extLst>
          </p:cNvPr>
          <p:cNvSpPr/>
          <p:nvPr/>
        </p:nvSpPr>
        <p:spPr>
          <a:xfrm>
            <a:off x="351080" y="1622953"/>
            <a:ext cx="5484772" cy="3090617"/>
          </a:xfrm>
          <a:prstGeom prst="rect">
            <a:avLst/>
          </a:prstGeom>
          <a:solidFill>
            <a:schemeClr val="accent6">
              <a:alpha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Can 2">
            <a:extLst>
              <a:ext uri="{FF2B5EF4-FFF2-40B4-BE49-F238E27FC236}">
                <a16:creationId xmlns:a16="http://schemas.microsoft.com/office/drawing/2014/main" id="{448F5650-C9A7-A8E4-1DA5-AE9FD9F59EAD}"/>
              </a:ext>
            </a:extLst>
          </p:cNvPr>
          <p:cNvSpPr/>
          <p:nvPr/>
        </p:nvSpPr>
        <p:spPr>
          <a:xfrm>
            <a:off x="8194782" y="3249061"/>
            <a:ext cx="1875295" cy="2138766"/>
          </a:xfrm>
          <a:prstGeom prst="can">
            <a:avLst/>
          </a:prstGeom>
          <a:solidFill>
            <a:schemeClr val="bg1"/>
          </a:solidFill>
          <a:ln w="635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40" name="TextBox 39">
            <a:extLst>
              <a:ext uri="{FF2B5EF4-FFF2-40B4-BE49-F238E27FC236}">
                <a16:creationId xmlns:a16="http://schemas.microsoft.com/office/drawing/2014/main" id="{0E09AEB3-0B0E-651B-260B-E2CA5CF63813}"/>
              </a:ext>
            </a:extLst>
          </p:cNvPr>
          <p:cNvSpPr txBox="1"/>
          <p:nvPr/>
        </p:nvSpPr>
        <p:spPr>
          <a:xfrm>
            <a:off x="8304910" y="5341055"/>
            <a:ext cx="1875295" cy="523220"/>
          </a:xfrm>
          <a:prstGeom prst="rect">
            <a:avLst/>
          </a:prstGeom>
          <a:noFill/>
        </p:spPr>
        <p:txBody>
          <a:bodyPr wrap="square" rtlCol="0">
            <a:spAutoFit/>
          </a:bodyPr>
          <a:lstStyle/>
          <a:p>
            <a:r>
              <a:rPr lang="en-CN" sz="2800" dirty="0">
                <a:solidFill>
                  <a:schemeClr val="tx1"/>
                </a:solidFill>
                <a:latin typeface="Tahoma" panose="020B0604030504040204" pitchFamily="34" charset="0"/>
                <a:ea typeface="Tahoma" panose="020B0604030504040204" pitchFamily="34" charset="0"/>
                <a:cs typeface="Tahoma" panose="020B0604030504040204" pitchFamily="34" charset="0"/>
              </a:rPr>
              <a:t>Capacitor</a:t>
            </a:r>
            <a:endParaRPr lang="en-CN" sz="2800" dirty="0"/>
          </a:p>
        </p:txBody>
      </p:sp>
      <p:sp>
        <p:nvSpPr>
          <p:cNvPr id="41" name="Can 2">
            <a:extLst>
              <a:ext uri="{FF2B5EF4-FFF2-40B4-BE49-F238E27FC236}">
                <a16:creationId xmlns:a16="http://schemas.microsoft.com/office/drawing/2014/main" id="{E81949A5-6C1F-35DC-E858-596AA87818D3}"/>
              </a:ext>
            </a:extLst>
          </p:cNvPr>
          <p:cNvSpPr/>
          <p:nvPr/>
        </p:nvSpPr>
        <p:spPr>
          <a:xfrm>
            <a:off x="8194781" y="3266340"/>
            <a:ext cx="1875295" cy="2138765"/>
          </a:xfrm>
          <a:prstGeom prst="can">
            <a:avLst>
              <a:gd name="adj" fmla="val 23460"/>
            </a:avLst>
          </a:prstGeom>
          <a:solidFill>
            <a:schemeClr val="accent6"/>
          </a:solidFill>
          <a:ln w="635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dirty="0"/>
          </a:p>
        </p:txBody>
      </p:sp>
      <p:cxnSp>
        <p:nvCxnSpPr>
          <p:cNvPr id="42" name="Straight Connector 41">
            <a:extLst>
              <a:ext uri="{FF2B5EF4-FFF2-40B4-BE49-F238E27FC236}">
                <a16:creationId xmlns:a16="http://schemas.microsoft.com/office/drawing/2014/main" id="{D9A45F84-D532-C79A-A8E2-BB90BFF7C229}"/>
              </a:ext>
            </a:extLst>
          </p:cNvPr>
          <p:cNvCxnSpPr>
            <a:cxnSpLocks/>
          </p:cNvCxnSpPr>
          <p:nvPr/>
        </p:nvCxnSpPr>
        <p:spPr>
          <a:xfrm>
            <a:off x="5835852" y="1622952"/>
            <a:ext cx="2358928" cy="1898233"/>
          </a:xfrm>
          <a:prstGeom prst="line">
            <a:avLst/>
          </a:prstGeom>
          <a:ln w="381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3422D1A-0172-198A-786B-EC208490C10A}"/>
              </a:ext>
            </a:extLst>
          </p:cNvPr>
          <p:cNvCxnSpPr>
            <a:cxnSpLocks/>
          </p:cNvCxnSpPr>
          <p:nvPr/>
        </p:nvCxnSpPr>
        <p:spPr>
          <a:xfrm>
            <a:off x="5938831" y="4696293"/>
            <a:ext cx="2255949" cy="545999"/>
          </a:xfrm>
          <a:prstGeom prst="line">
            <a:avLst/>
          </a:prstGeom>
          <a:ln w="38100">
            <a:solidFill>
              <a:schemeClr val="tx1"/>
            </a:solidFill>
            <a:prstDash val="lgDash"/>
          </a:ln>
        </p:spPr>
        <p:style>
          <a:lnRef idx="1">
            <a:schemeClr val="accent1"/>
          </a:lnRef>
          <a:fillRef idx="0">
            <a:schemeClr val="accent1"/>
          </a:fillRef>
          <a:effectRef idx="0">
            <a:schemeClr val="accent1"/>
          </a:effectRef>
          <a:fontRef idx="minor">
            <a:schemeClr val="tx1"/>
          </a:fontRef>
        </p:style>
      </p:cxnSp>
      <p:pic>
        <p:nvPicPr>
          <p:cNvPr id="50" name="Picture 49" descr="A yellow hand with two fingers&#10;&#10;Description automatically generated">
            <a:extLst>
              <a:ext uri="{FF2B5EF4-FFF2-40B4-BE49-F238E27FC236}">
                <a16:creationId xmlns:a16="http://schemas.microsoft.com/office/drawing/2014/main" id="{B61A0D43-DEAD-0C99-29F6-FED86043D7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3127" y="1934509"/>
            <a:ext cx="2434951" cy="2434951"/>
          </a:xfrm>
          <a:prstGeom prst="rect">
            <a:avLst/>
          </a:prstGeom>
        </p:spPr>
      </p:pic>
      <p:pic>
        <p:nvPicPr>
          <p:cNvPr id="51" name="Picture 50" descr="A yellow hand with two fingers&#10;&#10;Description automatically generated">
            <a:extLst>
              <a:ext uri="{FF2B5EF4-FFF2-40B4-BE49-F238E27FC236}">
                <a16:creationId xmlns:a16="http://schemas.microsoft.com/office/drawing/2014/main" id="{C8D08736-41CC-FA44-9CDE-FB4FB5DECC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08940" y="3845176"/>
            <a:ext cx="1534281" cy="1534281"/>
          </a:xfrm>
          <a:prstGeom prst="rect">
            <a:avLst/>
          </a:prstGeom>
        </p:spPr>
      </p:pic>
    </p:spTree>
    <p:extLst>
      <p:ext uri="{BB962C8B-B14F-4D97-AF65-F5344CB8AC3E}">
        <p14:creationId xmlns:p14="http://schemas.microsoft.com/office/powerpoint/2010/main" val="2267767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1000"/>
                                        <p:tgtEl>
                                          <p:spTgt spid="35"/>
                                        </p:tgtEl>
                                      </p:cBhvr>
                                    </p:animEffect>
                                    <p:anim calcmode="lin" valueType="num">
                                      <p:cBhvr>
                                        <p:cTn id="8" dur="1000" fill="hold"/>
                                        <p:tgtEl>
                                          <p:spTgt spid="35"/>
                                        </p:tgtEl>
                                        <p:attrNameLst>
                                          <p:attrName>ppt_x</p:attrName>
                                        </p:attrNameLst>
                                      </p:cBhvr>
                                      <p:tavLst>
                                        <p:tav tm="0">
                                          <p:val>
                                            <p:strVal val="#ppt_x"/>
                                          </p:val>
                                        </p:tav>
                                        <p:tav tm="100000">
                                          <p:val>
                                            <p:strVal val="#ppt_x"/>
                                          </p:val>
                                        </p:tav>
                                      </p:tavLst>
                                    </p:anim>
                                    <p:anim calcmode="lin" valueType="num">
                                      <p:cBhvr>
                                        <p:cTn id="9" dur="1000" fill="hold"/>
                                        <p:tgtEl>
                                          <p:spTgt spid="3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fade">
                                      <p:cBhvr>
                                        <p:cTn id="13" dur="1000"/>
                                        <p:tgtEl>
                                          <p:spTgt spid="42"/>
                                        </p:tgtEl>
                                      </p:cBhvr>
                                    </p:animEffect>
                                    <p:anim calcmode="lin" valueType="num">
                                      <p:cBhvr>
                                        <p:cTn id="14" dur="1000" fill="hold"/>
                                        <p:tgtEl>
                                          <p:spTgt spid="42"/>
                                        </p:tgtEl>
                                        <p:attrNameLst>
                                          <p:attrName>ppt_x</p:attrName>
                                        </p:attrNameLst>
                                      </p:cBhvr>
                                      <p:tavLst>
                                        <p:tav tm="0">
                                          <p:val>
                                            <p:strVal val="#ppt_x"/>
                                          </p:val>
                                        </p:tav>
                                        <p:tav tm="100000">
                                          <p:val>
                                            <p:strVal val="#ppt_x"/>
                                          </p:val>
                                        </p:tav>
                                      </p:tavLst>
                                    </p:anim>
                                    <p:anim calcmode="lin" valueType="num">
                                      <p:cBhvr>
                                        <p:cTn id="15" dur="1000" fill="hold"/>
                                        <p:tgtEl>
                                          <p:spTgt spid="42"/>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43"/>
                                        </p:tgtEl>
                                        <p:attrNameLst>
                                          <p:attrName>style.visibility</p:attrName>
                                        </p:attrNameLst>
                                      </p:cBhvr>
                                      <p:to>
                                        <p:strVal val="visible"/>
                                      </p:to>
                                    </p:set>
                                    <p:animEffect transition="in" filter="fade">
                                      <p:cBhvr>
                                        <p:cTn id="18" dur="1000"/>
                                        <p:tgtEl>
                                          <p:spTgt spid="43"/>
                                        </p:tgtEl>
                                      </p:cBhvr>
                                    </p:animEffect>
                                    <p:anim calcmode="lin" valueType="num">
                                      <p:cBhvr>
                                        <p:cTn id="19" dur="1000" fill="hold"/>
                                        <p:tgtEl>
                                          <p:spTgt spid="43"/>
                                        </p:tgtEl>
                                        <p:attrNameLst>
                                          <p:attrName>ppt_x</p:attrName>
                                        </p:attrNameLst>
                                      </p:cBhvr>
                                      <p:tavLst>
                                        <p:tav tm="0">
                                          <p:val>
                                            <p:strVal val="#ppt_x"/>
                                          </p:val>
                                        </p:tav>
                                        <p:tav tm="100000">
                                          <p:val>
                                            <p:strVal val="#ppt_x"/>
                                          </p:val>
                                        </p:tav>
                                      </p:tavLst>
                                    </p:anim>
                                    <p:anim calcmode="lin" valueType="num">
                                      <p:cBhvr>
                                        <p:cTn id="20" dur="1000" fill="hold"/>
                                        <p:tgtEl>
                                          <p:spTgt spid="43"/>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50"/>
                                        </p:tgtEl>
                                        <p:attrNameLst>
                                          <p:attrName>style.visibility</p:attrName>
                                        </p:attrNameLst>
                                      </p:cBhvr>
                                      <p:to>
                                        <p:strVal val="visible"/>
                                      </p:to>
                                    </p:set>
                                    <p:animEffect transition="in" filter="fade">
                                      <p:cBhvr>
                                        <p:cTn id="23" dur="1000"/>
                                        <p:tgtEl>
                                          <p:spTgt spid="50"/>
                                        </p:tgtEl>
                                      </p:cBhvr>
                                    </p:animEffect>
                                    <p:anim calcmode="lin" valueType="num">
                                      <p:cBhvr>
                                        <p:cTn id="24" dur="1000" fill="hold"/>
                                        <p:tgtEl>
                                          <p:spTgt spid="50"/>
                                        </p:tgtEl>
                                        <p:attrNameLst>
                                          <p:attrName>ppt_x</p:attrName>
                                        </p:attrNameLst>
                                      </p:cBhvr>
                                      <p:tavLst>
                                        <p:tav tm="0">
                                          <p:val>
                                            <p:strVal val="#ppt_x"/>
                                          </p:val>
                                        </p:tav>
                                        <p:tav tm="100000">
                                          <p:val>
                                            <p:strVal val="#ppt_x"/>
                                          </p:val>
                                        </p:tav>
                                      </p:tavLst>
                                    </p:anim>
                                    <p:anim calcmode="lin" valueType="num">
                                      <p:cBhvr>
                                        <p:cTn id="25" dur="1000" fill="hold"/>
                                        <p:tgtEl>
                                          <p:spTgt spid="50"/>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39"/>
                                        </p:tgtEl>
                                        <p:attrNameLst>
                                          <p:attrName>style.visibility</p:attrName>
                                        </p:attrNameLst>
                                      </p:cBhvr>
                                      <p:to>
                                        <p:strVal val="visible"/>
                                      </p:to>
                                    </p:set>
                                    <p:animEffect transition="in" filter="fade">
                                      <p:cBhvr>
                                        <p:cTn id="29" dur="1000"/>
                                        <p:tgtEl>
                                          <p:spTgt spid="39"/>
                                        </p:tgtEl>
                                      </p:cBhvr>
                                    </p:animEffect>
                                    <p:anim calcmode="lin" valueType="num">
                                      <p:cBhvr>
                                        <p:cTn id="30" dur="1000" fill="hold"/>
                                        <p:tgtEl>
                                          <p:spTgt spid="39"/>
                                        </p:tgtEl>
                                        <p:attrNameLst>
                                          <p:attrName>ppt_x</p:attrName>
                                        </p:attrNameLst>
                                      </p:cBhvr>
                                      <p:tavLst>
                                        <p:tav tm="0">
                                          <p:val>
                                            <p:strVal val="#ppt_x"/>
                                          </p:val>
                                        </p:tav>
                                        <p:tav tm="100000">
                                          <p:val>
                                            <p:strVal val="#ppt_x"/>
                                          </p:val>
                                        </p:tav>
                                      </p:tavLst>
                                    </p:anim>
                                    <p:anim calcmode="lin" valueType="num">
                                      <p:cBhvr>
                                        <p:cTn id="31" dur="1000" fill="hold"/>
                                        <p:tgtEl>
                                          <p:spTgt spid="39"/>
                                        </p:tgtEl>
                                        <p:attrNameLst>
                                          <p:attrName>ppt_y</p:attrName>
                                        </p:attrNameLst>
                                      </p:cBhvr>
                                      <p:tavLst>
                                        <p:tav tm="0">
                                          <p:val>
                                            <p:strVal val="#ppt_y+.1"/>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40"/>
                                        </p:tgtEl>
                                        <p:attrNameLst>
                                          <p:attrName>style.visibility</p:attrName>
                                        </p:attrNameLst>
                                      </p:cBhvr>
                                      <p:to>
                                        <p:strVal val="visible"/>
                                      </p:to>
                                    </p:set>
                                    <p:anim calcmode="lin" valueType="num">
                                      <p:cBhvr additive="base">
                                        <p:cTn id="34" dur="500" fill="hold"/>
                                        <p:tgtEl>
                                          <p:spTgt spid="40"/>
                                        </p:tgtEl>
                                        <p:attrNameLst>
                                          <p:attrName>ppt_x</p:attrName>
                                        </p:attrNameLst>
                                      </p:cBhvr>
                                      <p:tavLst>
                                        <p:tav tm="0">
                                          <p:val>
                                            <p:strVal val="#ppt_x"/>
                                          </p:val>
                                        </p:tav>
                                        <p:tav tm="100000">
                                          <p:val>
                                            <p:strVal val="#ppt_x"/>
                                          </p:val>
                                        </p:tav>
                                      </p:tavLst>
                                    </p:anim>
                                    <p:anim calcmode="lin" valueType="num">
                                      <p:cBhvr additive="base">
                                        <p:cTn id="35" dur="500" fill="hold"/>
                                        <p:tgtEl>
                                          <p:spTgt spid="40"/>
                                        </p:tgtEl>
                                        <p:attrNameLst>
                                          <p:attrName>ppt_y</p:attrName>
                                        </p:attrNameLst>
                                      </p:cBhvr>
                                      <p:tavLst>
                                        <p:tav tm="0">
                                          <p:val>
                                            <p:strVal val="1+#ppt_h/2"/>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fade">
                                      <p:cBhvr>
                                        <p:cTn id="38" dur="1000"/>
                                        <p:tgtEl>
                                          <p:spTgt spid="41"/>
                                        </p:tgtEl>
                                      </p:cBhvr>
                                    </p:animEffect>
                                    <p:anim calcmode="lin" valueType="num">
                                      <p:cBhvr>
                                        <p:cTn id="39" dur="1000" fill="hold"/>
                                        <p:tgtEl>
                                          <p:spTgt spid="41"/>
                                        </p:tgtEl>
                                        <p:attrNameLst>
                                          <p:attrName>ppt_x</p:attrName>
                                        </p:attrNameLst>
                                      </p:cBhvr>
                                      <p:tavLst>
                                        <p:tav tm="0">
                                          <p:val>
                                            <p:strVal val="#ppt_x"/>
                                          </p:val>
                                        </p:tav>
                                        <p:tav tm="100000">
                                          <p:val>
                                            <p:strVal val="#ppt_x"/>
                                          </p:val>
                                        </p:tav>
                                      </p:tavLst>
                                    </p:anim>
                                    <p:anim calcmode="lin" valueType="num">
                                      <p:cBhvr>
                                        <p:cTn id="40" dur="1000" fill="hold"/>
                                        <p:tgtEl>
                                          <p:spTgt spid="41"/>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fade">
                                      <p:cBhvr>
                                        <p:cTn id="43" dur="1000"/>
                                        <p:tgtEl>
                                          <p:spTgt spid="51"/>
                                        </p:tgtEl>
                                      </p:cBhvr>
                                    </p:animEffect>
                                    <p:anim calcmode="lin" valueType="num">
                                      <p:cBhvr>
                                        <p:cTn id="44" dur="1000" fill="hold"/>
                                        <p:tgtEl>
                                          <p:spTgt spid="51"/>
                                        </p:tgtEl>
                                        <p:attrNameLst>
                                          <p:attrName>ppt_x</p:attrName>
                                        </p:attrNameLst>
                                      </p:cBhvr>
                                      <p:tavLst>
                                        <p:tav tm="0">
                                          <p:val>
                                            <p:strVal val="#ppt_x"/>
                                          </p:val>
                                        </p:tav>
                                        <p:tav tm="100000">
                                          <p:val>
                                            <p:strVal val="#ppt_x"/>
                                          </p:val>
                                        </p:tav>
                                      </p:tavLst>
                                    </p:anim>
                                    <p:anim calcmode="lin" valueType="num">
                                      <p:cBhvr>
                                        <p:cTn id="45"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9" grpId="0" animBg="1"/>
      <p:bldP spid="40" grpId="0"/>
      <p:bldP spid="4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088F-D1FA-6E63-D6E2-6CB58489649F}"/>
              </a:ext>
            </a:extLst>
          </p:cNvPr>
          <p:cNvSpPr>
            <a:spLocks noGrp="1"/>
          </p:cNvSpPr>
          <p:nvPr>
            <p:ph type="title"/>
          </p:nvPr>
        </p:nvSpPr>
        <p:spPr>
          <a:xfrm>
            <a:off x="0" y="0"/>
            <a:ext cx="12395200" cy="694117"/>
          </a:xfrm>
        </p:spPr>
        <p:txBody>
          <a:bodyPr/>
          <a:lstStyle/>
          <a:p>
            <a:r>
              <a:rPr lang="en-US"/>
              <a:t>Rollback: Disadvantage</a:t>
            </a:r>
          </a:p>
        </p:txBody>
      </p:sp>
      <p:sp>
        <p:nvSpPr>
          <p:cNvPr id="4" name="Content Placeholder 3">
            <a:extLst>
              <a:ext uri="{FF2B5EF4-FFF2-40B4-BE49-F238E27FC236}">
                <a16:creationId xmlns:a16="http://schemas.microsoft.com/office/drawing/2014/main" id="{9942F06F-B4CD-D3C6-8A41-41A40946F35B}"/>
              </a:ext>
            </a:extLst>
          </p:cNvPr>
          <p:cNvSpPr>
            <a:spLocks noGrp="1"/>
          </p:cNvSpPr>
          <p:nvPr>
            <p:ph sz="half" idx="2"/>
          </p:nvPr>
        </p:nvSpPr>
        <p:spPr>
          <a:xfrm>
            <a:off x="6587196" y="1566266"/>
            <a:ext cx="5181600" cy="4351338"/>
          </a:xfrm>
        </p:spPr>
        <p:txBody>
          <a:bodyPr/>
          <a:lstStyle/>
          <a:p>
            <a:r>
              <a:rPr lang="en-US" b="1"/>
              <a:t>Disadvantage:</a:t>
            </a:r>
          </a:p>
          <a:p>
            <a:r>
              <a:rPr lang="en-US"/>
              <a:t>Redundant checkpoints when energy harvesting is good and steady. </a:t>
            </a:r>
          </a:p>
        </p:txBody>
      </p:sp>
      <p:sp>
        <p:nvSpPr>
          <p:cNvPr id="5" name="Slide Number Placeholder 4">
            <a:extLst>
              <a:ext uri="{FF2B5EF4-FFF2-40B4-BE49-F238E27FC236}">
                <a16:creationId xmlns:a16="http://schemas.microsoft.com/office/drawing/2014/main" id="{314FDC11-FFF2-127D-46F6-2A24231CF2E6}"/>
              </a:ext>
            </a:extLst>
          </p:cNvPr>
          <p:cNvSpPr>
            <a:spLocks noGrp="1"/>
          </p:cNvSpPr>
          <p:nvPr>
            <p:ph type="sldNum" sz="quarter" idx="12"/>
          </p:nvPr>
        </p:nvSpPr>
        <p:spPr/>
        <p:txBody>
          <a:bodyPr/>
          <a:lstStyle/>
          <a:p>
            <a:fld id="{BEF5F9A7-FFD9-4159-A58F-AE73538ED447}" type="slidenum">
              <a:rPr lang="en-US" smtClean="0"/>
              <a:pPr/>
              <a:t>15</a:t>
            </a:fld>
            <a:endParaRPr lang="en-US" dirty="0"/>
          </a:p>
        </p:txBody>
      </p:sp>
      <p:pic>
        <p:nvPicPr>
          <p:cNvPr id="10" name="Picture 9">
            <a:extLst>
              <a:ext uri="{FF2B5EF4-FFF2-40B4-BE49-F238E27FC236}">
                <a16:creationId xmlns:a16="http://schemas.microsoft.com/office/drawing/2014/main" id="{2C000AEF-4F32-83DD-1302-A5F6D9677B2A}"/>
              </a:ext>
            </a:extLst>
          </p:cNvPr>
          <p:cNvPicPr>
            <a:picLocks noChangeAspect="1"/>
          </p:cNvPicPr>
          <p:nvPr/>
        </p:nvPicPr>
        <p:blipFill rotWithShape="1">
          <a:blip r:embed="rId3"/>
          <a:srcRect l="7738" t="10525" r="9231" b="8502"/>
          <a:stretch/>
        </p:blipFill>
        <p:spPr>
          <a:xfrm>
            <a:off x="60575" y="1285145"/>
            <a:ext cx="6061455" cy="4457701"/>
          </a:xfrm>
          <a:prstGeom prst="rect">
            <a:avLst/>
          </a:prstGeom>
        </p:spPr>
      </p:pic>
      <p:sp>
        <p:nvSpPr>
          <p:cNvPr id="11" name="Rectangle 10">
            <a:extLst>
              <a:ext uri="{FF2B5EF4-FFF2-40B4-BE49-F238E27FC236}">
                <a16:creationId xmlns:a16="http://schemas.microsoft.com/office/drawing/2014/main" id="{03124834-C9CB-41D0-2BC1-C6081E0E37C3}"/>
              </a:ext>
            </a:extLst>
          </p:cNvPr>
          <p:cNvSpPr/>
          <p:nvPr/>
        </p:nvSpPr>
        <p:spPr>
          <a:xfrm>
            <a:off x="423204" y="1429078"/>
            <a:ext cx="5444455" cy="408841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2" name="Picture 11">
            <a:extLst>
              <a:ext uri="{FF2B5EF4-FFF2-40B4-BE49-F238E27FC236}">
                <a16:creationId xmlns:a16="http://schemas.microsoft.com/office/drawing/2014/main" id="{22BECD2E-3831-7FE3-69F5-DA4E51315B88}"/>
              </a:ext>
            </a:extLst>
          </p:cNvPr>
          <p:cNvPicPr>
            <a:picLocks noChangeAspect="1"/>
          </p:cNvPicPr>
          <p:nvPr/>
        </p:nvPicPr>
        <p:blipFill rotWithShape="1">
          <a:blip r:embed="rId3"/>
          <a:srcRect l="12769" t="14791" r="34976" b="15552"/>
          <a:stretch/>
        </p:blipFill>
        <p:spPr>
          <a:xfrm>
            <a:off x="423205" y="1420424"/>
            <a:ext cx="3814688" cy="1504544"/>
          </a:xfrm>
          <a:prstGeom prst="rect">
            <a:avLst/>
          </a:prstGeom>
        </p:spPr>
      </p:pic>
      <p:sp>
        <p:nvSpPr>
          <p:cNvPr id="13" name="Rectangle 12">
            <a:extLst>
              <a:ext uri="{FF2B5EF4-FFF2-40B4-BE49-F238E27FC236}">
                <a16:creationId xmlns:a16="http://schemas.microsoft.com/office/drawing/2014/main" id="{761C0D9F-6DE1-DB5E-7040-80659831AB19}"/>
              </a:ext>
            </a:extLst>
          </p:cNvPr>
          <p:cNvSpPr/>
          <p:nvPr/>
        </p:nvSpPr>
        <p:spPr>
          <a:xfrm>
            <a:off x="6947" y="1255821"/>
            <a:ext cx="310243" cy="4457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14" name="Rectangle 13">
            <a:extLst>
              <a:ext uri="{FF2B5EF4-FFF2-40B4-BE49-F238E27FC236}">
                <a16:creationId xmlns:a16="http://schemas.microsoft.com/office/drawing/2014/main" id="{A25469E4-22CA-3196-75F8-040F00AB1A7B}"/>
              </a:ext>
            </a:extLst>
          </p:cNvPr>
          <p:cNvSpPr/>
          <p:nvPr/>
        </p:nvSpPr>
        <p:spPr>
          <a:xfrm>
            <a:off x="60575" y="5608498"/>
            <a:ext cx="6038356" cy="2253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15" name="TextBox 14">
            <a:extLst>
              <a:ext uri="{FF2B5EF4-FFF2-40B4-BE49-F238E27FC236}">
                <a16:creationId xmlns:a16="http://schemas.microsoft.com/office/drawing/2014/main" id="{CA0F8F81-FED0-D3EC-56C2-AA5F12313679}"/>
              </a:ext>
            </a:extLst>
          </p:cNvPr>
          <p:cNvSpPr txBox="1"/>
          <p:nvPr/>
        </p:nvSpPr>
        <p:spPr>
          <a:xfrm>
            <a:off x="2635285" y="5517494"/>
            <a:ext cx="816249" cy="400110"/>
          </a:xfrm>
          <a:prstGeom prst="rect">
            <a:avLst/>
          </a:prstGeom>
          <a:noFill/>
        </p:spPr>
        <p:txBody>
          <a:bodyPr wrap="none" rtlCol="0">
            <a:spAutoFit/>
          </a:bodyPr>
          <a:lstStyle/>
          <a:p>
            <a:r>
              <a:rPr lang="en-US" sz="2000" b="1" dirty="0">
                <a:latin typeface="Tahoma" panose="020B0604030504040204" pitchFamily="34" charset="0"/>
                <a:ea typeface="Tahoma" panose="020B0604030504040204" pitchFamily="34" charset="0"/>
                <a:cs typeface="Tahoma" panose="020B0604030504040204" pitchFamily="34" charset="0"/>
              </a:rPr>
              <a:t>Time</a:t>
            </a:r>
          </a:p>
        </p:txBody>
      </p:sp>
      <p:sp>
        <p:nvSpPr>
          <p:cNvPr id="16" name="TextBox 15">
            <a:extLst>
              <a:ext uri="{FF2B5EF4-FFF2-40B4-BE49-F238E27FC236}">
                <a16:creationId xmlns:a16="http://schemas.microsoft.com/office/drawing/2014/main" id="{A5F97DCD-FDA2-8F16-89E7-C626C410D59E}"/>
              </a:ext>
            </a:extLst>
          </p:cNvPr>
          <p:cNvSpPr txBox="1"/>
          <p:nvPr/>
        </p:nvSpPr>
        <p:spPr>
          <a:xfrm rot="16200000">
            <a:off x="-1017351" y="3018821"/>
            <a:ext cx="2364750" cy="400110"/>
          </a:xfrm>
          <a:prstGeom prst="rect">
            <a:avLst/>
          </a:prstGeom>
          <a:noFill/>
        </p:spPr>
        <p:txBody>
          <a:bodyPr wrap="none" rtlCol="0">
            <a:spAutoFit/>
          </a:bodyPr>
          <a:lstStyle/>
          <a:p>
            <a:r>
              <a:rPr lang="en-US" sz="2000" b="1" dirty="0">
                <a:latin typeface="Tahoma" panose="020B0604030504040204" pitchFamily="34" charset="0"/>
                <a:ea typeface="Tahoma" panose="020B0604030504040204" pitchFamily="34" charset="0"/>
                <a:cs typeface="Tahoma" panose="020B0604030504040204" pitchFamily="34" charset="0"/>
              </a:rPr>
              <a:t>Capacitor charge</a:t>
            </a:r>
          </a:p>
        </p:txBody>
      </p:sp>
      <p:sp>
        <p:nvSpPr>
          <p:cNvPr id="19" name="TextBox 18">
            <a:extLst>
              <a:ext uri="{FF2B5EF4-FFF2-40B4-BE49-F238E27FC236}">
                <a16:creationId xmlns:a16="http://schemas.microsoft.com/office/drawing/2014/main" id="{9FC82D5F-5507-5EA6-1BD8-D6C04F599806}"/>
              </a:ext>
            </a:extLst>
          </p:cNvPr>
          <p:cNvSpPr txBox="1"/>
          <p:nvPr/>
        </p:nvSpPr>
        <p:spPr>
          <a:xfrm>
            <a:off x="5830998" y="3008434"/>
            <a:ext cx="673582" cy="400110"/>
          </a:xfrm>
          <a:prstGeom prst="rect">
            <a:avLst/>
          </a:prstGeom>
          <a:noFill/>
        </p:spPr>
        <p:txBody>
          <a:bodyPr wrap="none" rtlCol="0">
            <a:spAutoFit/>
          </a:bodyPr>
          <a:lstStyle/>
          <a:p>
            <a:r>
              <a:rPr lang="en-US" sz="2000" b="1" dirty="0" err="1">
                <a:latin typeface="Tahoma" panose="020B0604030504040204" pitchFamily="34" charset="0"/>
                <a:ea typeface="Tahoma" panose="020B0604030504040204" pitchFamily="34" charset="0"/>
                <a:cs typeface="Tahoma" panose="020B0604030504040204" pitchFamily="34" charset="0"/>
              </a:rPr>
              <a:t>Vbk</a:t>
            </a:r>
            <a:endParaRPr lang="en-US" sz="2000" b="1" dirty="0">
              <a:latin typeface="Tahoma" panose="020B0604030504040204" pitchFamily="34" charset="0"/>
              <a:ea typeface="Tahoma" panose="020B0604030504040204" pitchFamily="34" charset="0"/>
              <a:cs typeface="Tahoma" panose="020B0604030504040204" pitchFamily="34" charset="0"/>
            </a:endParaRPr>
          </a:p>
        </p:txBody>
      </p:sp>
      <p:sp>
        <p:nvSpPr>
          <p:cNvPr id="20" name="TextBox 19">
            <a:extLst>
              <a:ext uri="{FF2B5EF4-FFF2-40B4-BE49-F238E27FC236}">
                <a16:creationId xmlns:a16="http://schemas.microsoft.com/office/drawing/2014/main" id="{DD58BDD4-3A28-C836-DCFA-B1AA0D35C3A3}"/>
              </a:ext>
            </a:extLst>
          </p:cNvPr>
          <p:cNvSpPr txBox="1"/>
          <p:nvPr/>
        </p:nvSpPr>
        <p:spPr>
          <a:xfrm>
            <a:off x="5830998" y="4478583"/>
            <a:ext cx="712054" cy="400110"/>
          </a:xfrm>
          <a:prstGeom prst="rect">
            <a:avLst/>
          </a:prstGeom>
          <a:noFill/>
        </p:spPr>
        <p:txBody>
          <a:bodyPr wrap="none" rtlCol="0">
            <a:spAutoFit/>
          </a:bodyPr>
          <a:lstStyle/>
          <a:p>
            <a:r>
              <a:rPr lang="en-US" sz="2000" b="1" dirty="0" err="1">
                <a:latin typeface="Tahoma" panose="020B0604030504040204" pitchFamily="34" charset="0"/>
                <a:ea typeface="Tahoma" panose="020B0604030504040204" pitchFamily="34" charset="0"/>
                <a:cs typeface="Tahoma" panose="020B0604030504040204" pitchFamily="34" charset="0"/>
              </a:rPr>
              <a:t>Voff</a:t>
            </a:r>
            <a:endParaRPr lang="en-US" sz="2000" b="1" dirty="0">
              <a:latin typeface="Tahoma" panose="020B0604030504040204" pitchFamily="34" charset="0"/>
              <a:ea typeface="Tahoma" panose="020B0604030504040204" pitchFamily="34" charset="0"/>
              <a:cs typeface="Tahoma" panose="020B0604030504040204" pitchFamily="34" charset="0"/>
            </a:endParaRPr>
          </a:p>
        </p:txBody>
      </p:sp>
      <p:pic>
        <p:nvPicPr>
          <p:cNvPr id="21" name="Content Placeholder 13" descr="A green and yellow check mark&#10;&#10;Description automatically generated">
            <a:extLst>
              <a:ext uri="{FF2B5EF4-FFF2-40B4-BE49-F238E27FC236}">
                <a16:creationId xmlns:a16="http://schemas.microsoft.com/office/drawing/2014/main" id="{FC699141-D22B-F962-65B5-51EE992ACF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9934" y="1526865"/>
            <a:ext cx="579620" cy="579620"/>
          </a:xfrm>
          <a:prstGeom prst="rect">
            <a:avLst/>
          </a:prstGeom>
        </p:spPr>
      </p:pic>
      <p:pic>
        <p:nvPicPr>
          <p:cNvPr id="22" name="Content Placeholder 13" descr="A green and yellow check mark&#10;&#10;Description automatically generated">
            <a:extLst>
              <a:ext uri="{FF2B5EF4-FFF2-40B4-BE49-F238E27FC236}">
                <a16:creationId xmlns:a16="http://schemas.microsoft.com/office/drawing/2014/main" id="{D2E25F03-1FFA-AB30-FE50-70CB25B4BF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0065" y="2345359"/>
            <a:ext cx="579620" cy="579620"/>
          </a:xfrm>
          <a:prstGeom prst="rect">
            <a:avLst/>
          </a:prstGeom>
        </p:spPr>
      </p:pic>
      <p:pic>
        <p:nvPicPr>
          <p:cNvPr id="23" name="Content Placeholder 13" descr="A green and yellow check mark&#10;&#10;Description automatically generated">
            <a:extLst>
              <a:ext uri="{FF2B5EF4-FFF2-40B4-BE49-F238E27FC236}">
                <a16:creationId xmlns:a16="http://schemas.microsoft.com/office/drawing/2014/main" id="{F314ED7D-F075-33A1-E814-2907E30C45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9029" y="1760437"/>
            <a:ext cx="579620" cy="579620"/>
          </a:xfrm>
          <a:prstGeom prst="rect">
            <a:avLst/>
          </a:prstGeom>
        </p:spPr>
      </p:pic>
      <p:pic>
        <p:nvPicPr>
          <p:cNvPr id="24" name="Content Placeholder 13" descr="A green and yellow check mark&#10;&#10;Description automatically generated">
            <a:extLst>
              <a:ext uri="{FF2B5EF4-FFF2-40B4-BE49-F238E27FC236}">
                <a16:creationId xmlns:a16="http://schemas.microsoft.com/office/drawing/2014/main" id="{38824EBF-81DB-8606-F7EB-019DB9ACA8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02069" y="2064607"/>
            <a:ext cx="579620" cy="579620"/>
          </a:xfrm>
          <a:prstGeom prst="rect">
            <a:avLst/>
          </a:prstGeom>
        </p:spPr>
      </p:pic>
      <p:pic>
        <p:nvPicPr>
          <p:cNvPr id="26" name="Picture 25">
            <a:extLst>
              <a:ext uri="{FF2B5EF4-FFF2-40B4-BE49-F238E27FC236}">
                <a16:creationId xmlns:a16="http://schemas.microsoft.com/office/drawing/2014/main" id="{6698D095-D230-98A6-A339-D2913C735237}"/>
              </a:ext>
            </a:extLst>
          </p:cNvPr>
          <p:cNvPicPr>
            <a:picLocks noChangeAspect="1"/>
          </p:cNvPicPr>
          <p:nvPr/>
        </p:nvPicPr>
        <p:blipFill rotWithShape="1">
          <a:blip r:embed="rId3"/>
          <a:srcRect l="64743" t="14791" r="25261" b="15552"/>
          <a:stretch/>
        </p:blipFill>
        <p:spPr>
          <a:xfrm>
            <a:off x="4204235" y="1462305"/>
            <a:ext cx="729762" cy="3584479"/>
          </a:xfrm>
          <a:prstGeom prst="rect">
            <a:avLst/>
          </a:prstGeom>
        </p:spPr>
      </p:pic>
      <p:pic>
        <p:nvPicPr>
          <p:cNvPr id="25" name="Content Placeholder 13" descr="A green and yellow check mark&#10;&#10;Description automatically generated">
            <a:extLst>
              <a:ext uri="{FF2B5EF4-FFF2-40B4-BE49-F238E27FC236}">
                <a16:creationId xmlns:a16="http://schemas.microsoft.com/office/drawing/2014/main" id="{17E1C7BC-B5DF-1AB6-26E6-C80DAEFD7C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06208" y="1746690"/>
            <a:ext cx="579620" cy="579620"/>
          </a:xfrm>
          <a:prstGeom prst="rect">
            <a:avLst/>
          </a:prstGeom>
        </p:spPr>
      </p:pic>
      <p:pic>
        <p:nvPicPr>
          <p:cNvPr id="27" name="Picture 26">
            <a:extLst>
              <a:ext uri="{FF2B5EF4-FFF2-40B4-BE49-F238E27FC236}">
                <a16:creationId xmlns:a16="http://schemas.microsoft.com/office/drawing/2014/main" id="{5D5EE051-FEC4-AFAE-D62B-22963B945058}"/>
              </a:ext>
            </a:extLst>
          </p:cNvPr>
          <p:cNvPicPr>
            <a:picLocks noChangeAspect="1"/>
          </p:cNvPicPr>
          <p:nvPr/>
        </p:nvPicPr>
        <p:blipFill rotWithShape="1">
          <a:blip r:embed="rId3"/>
          <a:srcRect l="75333" t="15316" r="14671" b="15027"/>
          <a:stretch/>
        </p:blipFill>
        <p:spPr>
          <a:xfrm>
            <a:off x="4910291" y="1420423"/>
            <a:ext cx="920707" cy="3418543"/>
          </a:xfrm>
          <a:prstGeom prst="rect">
            <a:avLst/>
          </a:prstGeom>
        </p:spPr>
      </p:pic>
      <p:cxnSp>
        <p:nvCxnSpPr>
          <p:cNvPr id="17" name="Straight Connector 16">
            <a:extLst>
              <a:ext uri="{FF2B5EF4-FFF2-40B4-BE49-F238E27FC236}">
                <a16:creationId xmlns:a16="http://schemas.microsoft.com/office/drawing/2014/main" id="{8645EDA2-22EE-EB34-73B2-640338216CC2}"/>
              </a:ext>
            </a:extLst>
          </p:cNvPr>
          <p:cNvCxnSpPr/>
          <p:nvPr/>
        </p:nvCxnSpPr>
        <p:spPr>
          <a:xfrm>
            <a:off x="359230" y="3251035"/>
            <a:ext cx="5599946" cy="0"/>
          </a:xfrm>
          <a:prstGeom prst="line">
            <a:avLst/>
          </a:prstGeom>
          <a:ln w="38100">
            <a:solidFill>
              <a:schemeClr val="tx1"/>
            </a:solidFill>
            <a:prstDash val="dash"/>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47C95EE8-3AAF-9934-8F5C-0E4DE9359714}"/>
              </a:ext>
            </a:extLst>
          </p:cNvPr>
          <p:cNvCxnSpPr/>
          <p:nvPr/>
        </p:nvCxnSpPr>
        <p:spPr>
          <a:xfrm>
            <a:off x="375854" y="4713571"/>
            <a:ext cx="5599946" cy="0"/>
          </a:xfrm>
          <a:prstGeom prst="line">
            <a:avLst/>
          </a:prstGeom>
          <a:ln w="38100">
            <a:solidFill>
              <a:srgbClr val="FF0000"/>
            </a:solidFill>
            <a:prstDash val="dash"/>
          </a:ln>
        </p:spPr>
        <p:style>
          <a:lnRef idx="1">
            <a:schemeClr val="dk1"/>
          </a:lnRef>
          <a:fillRef idx="0">
            <a:schemeClr val="dk1"/>
          </a:fillRef>
          <a:effectRef idx="0">
            <a:schemeClr val="dk1"/>
          </a:effectRef>
          <a:fontRef idx="minor">
            <a:schemeClr val="tx1"/>
          </a:fontRef>
        </p:style>
      </p:cxnSp>
      <p:sp>
        <p:nvSpPr>
          <p:cNvPr id="28" name="Rectangle: Rounded Corners 27">
            <a:extLst>
              <a:ext uri="{FF2B5EF4-FFF2-40B4-BE49-F238E27FC236}">
                <a16:creationId xmlns:a16="http://schemas.microsoft.com/office/drawing/2014/main" id="{D71478CC-C0F1-AF2C-5B9B-8FA9B1137B07}"/>
              </a:ext>
            </a:extLst>
          </p:cNvPr>
          <p:cNvSpPr/>
          <p:nvPr/>
        </p:nvSpPr>
        <p:spPr>
          <a:xfrm>
            <a:off x="904661" y="1445903"/>
            <a:ext cx="3039287" cy="1519231"/>
          </a:xfrm>
          <a:prstGeom prst="roundRect">
            <a:avLst/>
          </a:prstGeom>
          <a:solidFill>
            <a:schemeClr val="lt1">
              <a:alpha val="0"/>
            </a:schemeClr>
          </a:solidFill>
          <a:ln w="38100">
            <a:solidFill>
              <a:srgbClr val="FF0000"/>
            </a:solidFill>
            <a:prstDash val="lg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 name="TextBox 28">
            <a:extLst>
              <a:ext uri="{FF2B5EF4-FFF2-40B4-BE49-F238E27FC236}">
                <a16:creationId xmlns:a16="http://schemas.microsoft.com/office/drawing/2014/main" id="{17673F14-F262-3945-B663-4669DAF0EF50}"/>
              </a:ext>
            </a:extLst>
          </p:cNvPr>
          <p:cNvSpPr txBox="1"/>
          <p:nvPr/>
        </p:nvSpPr>
        <p:spPr>
          <a:xfrm>
            <a:off x="1476891" y="919882"/>
            <a:ext cx="2518831" cy="523220"/>
          </a:xfrm>
          <a:prstGeom prst="rect">
            <a:avLst/>
          </a:prstGeom>
          <a:noFill/>
        </p:spPr>
        <p:txBody>
          <a:bodyPr wrap="square" rtlCol="0">
            <a:spAutoFit/>
          </a:bodyPr>
          <a:lstStyle/>
          <a:p>
            <a:r>
              <a:rPr lang="en-US" sz="2800">
                <a:solidFill>
                  <a:srgbClr val="FF0000"/>
                </a:solidFill>
                <a:latin typeface="Tahoma" panose="020B0604030504040204" pitchFamily="34" charset="0"/>
                <a:ea typeface="Tahoma" panose="020B0604030504040204" pitchFamily="34" charset="0"/>
                <a:cs typeface="Tahoma" panose="020B0604030504040204" pitchFamily="34" charset="0"/>
              </a:rPr>
              <a:t>Redundant!</a:t>
            </a:r>
          </a:p>
        </p:txBody>
      </p:sp>
      <p:sp>
        <p:nvSpPr>
          <p:cNvPr id="30" name="Rectangle: Rounded Corners 29">
            <a:extLst>
              <a:ext uri="{FF2B5EF4-FFF2-40B4-BE49-F238E27FC236}">
                <a16:creationId xmlns:a16="http://schemas.microsoft.com/office/drawing/2014/main" id="{3AD17FE3-F6DC-F15B-0004-83CC15D418DB}"/>
              </a:ext>
            </a:extLst>
          </p:cNvPr>
          <p:cNvSpPr/>
          <p:nvPr/>
        </p:nvSpPr>
        <p:spPr>
          <a:xfrm>
            <a:off x="3997217" y="1458301"/>
            <a:ext cx="646584" cy="1519231"/>
          </a:xfrm>
          <a:prstGeom prst="roundRect">
            <a:avLst/>
          </a:prstGeom>
          <a:solidFill>
            <a:schemeClr val="lt1">
              <a:alpha val="0"/>
            </a:schemeClr>
          </a:solidFill>
          <a:ln w="38100">
            <a:solidFill>
              <a:schemeClr val="accent6"/>
            </a:solidFill>
            <a:prstDash val="lg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TextBox 30">
            <a:extLst>
              <a:ext uri="{FF2B5EF4-FFF2-40B4-BE49-F238E27FC236}">
                <a16:creationId xmlns:a16="http://schemas.microsoft.com/office/drawing/2014/main" id="{6EDCC676-EFB0-24D4-62E6-A4E003DF9FB1}"/>
              </a:ext>
            </a:extLst>
          </p:cNvPr>
          <p:cNvSpPr txBox="1"/>
          <p:nvPr/>
        </p:nvSpPr>
        <p:spPr>
          <a:xfrm>
            <a:off x="3706956" y="949713"/>
            <a:ext cx="1444425" cy="523220"/>
          </a:xfrm>
          <a:prstGeom prst="rect">
            <a:avLst/>
          </a:prstGeom>
          <a:noFill/>
        </p:spPr>
        <p:txBody>
          <a:bodyPr wrap="square" rtlCol="0">
            <a:spAutoFit/>
          </a:bodyPr>
          <a:lstStyle/>
          <a:p>
            <a:r>
              <a:rPr lang="en-US" sz="2800">
                <a:solidFill>
                  <a:schemeClr val="accent6"/>
                </a:solidFill>
                <a:latin typeface="Tahoma" panose="020B0604030504040204" pitchFamily="34" charset="0"/>
                <a:ea typeface="Tahoma" panose="020B0604030504040204" pitchFamily="34" charset="0"/>
                <a:cs typeface="Tahoma" panose="020B0604030504040204" pitchFamily="34" charset="0"/>
              </a:rPr>
              <a:t>Useful!</a:t>
            </a:r>
          </a:p>
        </p:txBody>
      </p:sp>
    </p:spTree>
    <p:extLst>
      <p:ext uri="{BB962C8B-B14F-4D97-AF65-F5344CB8AC3E}">
        <p14:creationId xmlns:p14="http://schemas.microsoft.com/office/powerpoint/2010/main" val="1142848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1000"/>
                                        <p:tgtEl>
                                          <p:spTgt spid="29"/>
                                        </p:tgtEl>
                                      </p:cBhvr>
                                    </p:animEffect>
                                    <p:anim calcmode="lin" valueType="num">
                                      <p:cBhvr>
                                        <p:cTn id="13" dur="1000" fill="hold"/>
                                        <p:tgtEl>
                                          <p:spTgt spid="29"/>
                                        </p:tgtEl>
                                        <p:attrNameLst>
                                          <p:attrName>ppt_x</p:attrName>
                                        </p:attrNameLst>
                                      </p:cBhvr>
                                      <p:tavLst>
                                        <p:tav tm="0">
                                          <p:val>
                                            <p:strVal val="#ppt_x"/>
                                          </p:val>
                                        </p:tav>
                                        <p:tav tm="100000">
                                          <p:val>
                                            <p:strVal val="#ppt_x"/>
                                          </p:val>
                                        </p:tav>
                                      </p:tavLst>
                                    </p:anim>
                                    <p:anim calcmode="lin" valueType="num">
                                      <p:cBhvr>
                                        <p:cTn id="14"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1000"/>
                                        <p:tgtEl>
                                          <p:spTgt spid="30"/>
                                        </p:tgtEl>
                                      </p:cBhvr>
                                    </p:animEffect>
                                    <p:anim calcmode="lin" valueType="num">
                                      <p:cBhvr>
                                        <p:cTn id="20" dur="1000" fill="hold"/>
                                        <p:tgtEl>
                                          <p:spTgt spid="30"/>
                                        </p:tgtEl>
                                        <p:attrNameLst>
                                          <p:attrName>ppt_x</p:attrName>
                                        </p:attrNameLst>
                                      </p:cBhvr>
                                      <p:tavLst>
                                        <p:tav tm="0">
                                          <p:val>
                                            <p:strVal val="#ppt_x"/>
                                          </p:val>
                                        </p:tav>
                                        <p:tav tm="100000">
                                          <p:val>
                                            <p:strVal val="#ppt_x"/>
                                          </p:val>
                                        </p:tav>
                                      </p:tavLst>
                                    </p:anim>
                                    <p:anim calcmode="lin" valueType="num">
                                      <p:cBhvr>
                                        <p:cTn id="21" dur="1000" fill="hold"/>
                                        <p:tgtEl>
                                          <p:spTgt spid="30"/>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fade">
                                      <p:cBhvr>
                                        <p:cTn id="24" dur="1000"/>
                                        <p:tgtEl>
                                          <p:spTgt spid="31"/>
                                        </p:tgtEl>
                                      </p:cBhvr>
                                    </p:animEffect>
                                    <p:anim calcmode="lin" valueType="num">
                                      <p:cBhvr>
                                        <p:cTn id="25" dur="1000" fill="hold"/>
                                        <p:tgtEl>
                                          <p:spTgt spid="31"/>
                                        </p:tgtEl>
                                        <p:attrNameLst>
                                          <p:attrName>ppt_x</p:attrName>
                                        </p:attrNameLst>
                                      </p:cBhvr>
                                      <p:tavLst>
                                        <p:tav tm="0">
                                          <p:val>
                                            <p:strVal val="#ppt_x"/>
                                          </p:val>
                                        </p:tav>
                                        <p:tav tm="100000">
                                          <p:val>
                                            <p:strVal val="#ppt_x"/>
                                          </p:val>
                                        </p:tav>
                                      </p:tavLst>
                                    </p:anim>
                                    <p:anim calcmode="lin" valueType="num">
                                      <p:cBhvr>
                                        <p:cTn id="26"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P spid="30" grpId="0" animBg="1"/>
      <p:bldP spid="3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F546B-CF75-F1CB-FE15-E8021B46A994}"/>
              </a:ext>
            </a:extLst>
          </p:cNvPr>
          <p:cNvSpPr>
            <a:spLocks noGrp="1"/>
          </p:cNvSpPr>
          <p:nvPr>
            <p:ph type="title"/>
          </p:nvPr>
        </p:nvSpPr>
        <p:spPr/>
        <p:txBody>
          <a:bodyPr/>
          <a:lstStyle/>
          <a:p>
            <a:r>
              <a:rPr lang="en-US">
                <a:latin typeface="LinLibertineT"/>
              </a:rPr>
              <a:t>S</a:t>
            </a:r>
            <a:r>
              <a:rPr lang="en-US" sz="4400" b="0" i="0" u="none" strike="noStrike" baseline="0">
                <a:latin typeface="LinLibertineT"/>
              </a:rPr>
              <a:t>ummary</a:t>
            </a:r>
            <a:endParaRPr lang="en-CN"/>
          </a:p>
        </p:txBody>
      </p:sp>
      <p:sp>
        <p:nvSpPr>
          <p:cNvPr id="5" name="Slide Number Placeholder 4">
            <a:extLst>
              <a:ext uri="{FF2B5EF4-FFF2-40B4-BE49-F238E27FC236}">
                <a16:creationId xmlns:a16="http://schemas.microsoft.com/office/drawing/2014/main" id="{96570AD2-5730-ED6F-E69B-67D73342CFE1}"/>
              </a:ext>
            </a:extLst>
          </p:cNvPr>
          <p:cNvSpPr>
            <a:spLocks noGrp="1"/>
          </p:cNvSpPr>
          <p:nvPr>
            <p:ph type="sldNum" sz="quarter" idx="12"/>
          </p:nvPr>
        </p:nvSpPr>
        <p:spPr/>
        <p:txBody>
          <a:bodyPr/>
          <a:lstStyle/>
          <a:p>
            <a:fld id="{BEF5F9A7-FFD9-4159-A58F-AE73538ED447}" type="slidenum">
              <a:rPr lang="en-US" smtClean="0"/>
              <a:pPr/>
              <a:t>16</a:t>
            </a:fld>
            <a:endParaRPr lang="en-US" dirty="0"/>
          </a:p>
        </p:txBody>
      </p:sp>
      <p:pic>
        <p:nvPicPr>
          <p:cNvPr id="6" name="Picture 5">
            <a:extLst>
              <a:ext uri="{FF2B5EF4-FFF2-40B4-BE49-F238E27FC236}">
                <a16:creationId xmlns:a16="http://schemas.microsoft.com/office/drawing/2014/main" id="{00B6764D-DBFE-E53F-A386-4F268614D0FF}"/>
              </a:ext>
            </a:extLst>
          </p:cNvPr>
          <p:cNvPicPr>
            <a:picLocks noChangeAspect="1"/>
          </p:cNvPicPr>
          <p:nvPr/>
        </p:nvPicPr>
        <p:blipFill>
          <a:blip r:embed="rId3"/>
          <a:srcRect l="49200" t="49952"/>
          <a:stretch/>
        </p:blipFill>
        <p:spPr>
          <a:xfrm>
            <a:off x="2892192" y="2599839"/>
            <a:ext cx="6046703" cy="3504225"/>
          </a:xfrm>
          <a:prstGeom prst="rect">
            <a:avLst/>
          </a:prstGeom>
        </p:spPr>
      </p:pic>
      <p:pic>
        <p:nvPicPr>
          <p:cNvPr id="8" name="Graphic 7" descr="Dim (Smaller Sun) with solid fill">
            <a:extLst>
              <a:ext uri="{FF2B5EF4-FFF2-40B4-BE49-F238E27FC236}">
                <a16:creationId xmlns:a16="http://schemas.microsoft.com/office/drawing/2014/main" id="{642E92DE-3645-D261-5680-ED53FB8B87F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82930" y="1546223"/>
            <a:ext cx="914400" cy="914400"/>
          </a:xfrm>
          <a:prstGeom prst="rect">
            <a:avLst/>
          </a:prstGeom>
        </p:spPr>
      </p:pic>
      <p:pic>
        <p:nvPicPr>
          <p:cNvPr id="9" name="Graphic 8" descr="Partial sun with solid fill">
            <a:extLst>
              <a:ext uri="{FF2B5EF4-FFF2-40B4-BE49-F238E27FC236}">
                <a16:creationId xmlns:a16="http://schemas.microsoft.com/office/drawing/2014/main" id="{EF82DC11-2FE8-DC62-997F-3AEEBE2805F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72889" y="1546223"/>
            <a:ext cx="914400" cy="914400"/>
          </a:xfrm>
          <a:prstGeom prst="rect">
            <a:avLst/>
          </a:prstGeom>
        </p:spPr>
      </p:pic>
      <p:sp>
        <p:nvSpPr>
          <p:cNvPr id="10" name="Left Brace 9">
            <a:extLst>
              <a:ext uri="{FF2B5EF4-FFF2-40B4-BE49-F238E27FC236}">
                <a16:creationId xmlns:a16="http://schemas.microsoft.com/office/drawing/2014/main" id="{14EC087D-A52A-F231-4057-9FF6D0C75ECB}"/>
              </a:ext>
            </a:extLst>
          </p:cNvPr>
          <p:cNvSpPr/>
          <p:nvPr/>
        </p:nvSpPr>
        <p:spPr>
          <a:xfrm rot="5400000">
            <a:off x="5259156" y="1756507"/>
            <a:ext cx="361948" cy="1685925"/>
          </a:xfrm>
          <a:prstGeom prst="leftBrace">
            <a:avLst>
              <a:gd name="adj1" fmla="val 53070"/>
              <a:gd name="adj2"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Left Brace 10">
            <a:extLst>
              <a:ext uri="{FF2B5EF4-FFF2-40B4-BE49-F238E27FC236}">
                <a16:creationId xmlns:a16="http://schemas.microsoft.com/office/drawing/2014/main" id="{99D3CD87-4D91-5A21-2946-0F3AF4F9385A}"/>
              </a:ext>
            </a:extLst>
          </p:cNvPr>
          <p:cNvSpPr/>
          <p:nvPr/>
        </p:nvSpPr>
        <p:spPr>
          <a:xfrm rot="5400000">
            <a:off x="7171294" y="1750220"/>
            <a:ext cx="361948" cy="1685925"/>
          </a:xfrm>
          <a:prstGeom prst="leftBrace">
            <a:avLst>
              <a:gd name="adj1" fmla="val 53070"/>
              <a:gd name="adj2"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Speech Bubble: Rectangle with Corners Rounded 11">
            <a:extLst>
              <a:ext uri="{FF2B5EF4-FFF2-40B4-BE49-F238E27FC236}">
                <a16:creationId xmlns:a16="http://schemas.microsoft.com/office/drawing/2014/main" id="{8095BF1F-9228-F418-EF3D-A5FDCF61EE5E}"/>
              </a:ext>
            </a:extLst>
          </p:cNvPr>
          <p:cNvSpPr/>
          <p:nvPr/>
        </p:nvSpPr>
        <p:spPr>
          <a:xfrm>
            <a:off x="796954" y="1009607"/>
            <a:ext cx="2785145" cy="1266738"/>
          </a:xfrm>
          <a:prstGeom prst="wedgeRoundRectCallout">
            <a:avLst>
              <a:gd name="adj1" fmla="val 93136"/>
              <a:gd name="adj2" fmla="val 33361"/>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r>
              <a:rPr lang="en-US" sz="2800">
                <a:latin typeface="Tahoma" panose="020B0604030504040204" pitchFamily="34" charset="0"/>
                <a:ea typeface="Tahoma" panose="020B0604030504040204" pitchFamily="34" charset="0"/>
                <a:cs typeface="Tahoma" panose="020B0604030504040204" pitchFamily="34" charset="0"/>
              </a:rPr>
              <a:t>Roll-Forward</a:t>
            </a:r>
          </a:p>
          <a:p>
            <a:r>
              <a:rPr lang="en-US" sz="2800">
                <a:latin typeface="Tahoma" panose="020B0604030504040204" pitchFamily="34" charset="0"/>
                <a:ea typeface="Tahoma" panose="020B0604030504040204" pitchFamily="34" charset="0"/>
                <a:cs typeface="Tahoma" panose="020B0604030504040204" pitchFamily="34" charset="0"/>
              </a:rPr>
              <a:t>Rollback</a:t>
            </a:r>
          </a:p>
        </p:txBody>
      </p:sp>
      <p:pic>
        <p:nvPicPr>
          <p:cNvPr id="16" name="Graphic 15" descr="Smiling face with solid fill with solid fill">
            <a:extLst>
              <a:ext uri="{FF2B5EF4-FFF2-40B4-BE49-F238E27FC236}">
                <a16:creationId xmlns:a16="http://schemas.microsoft.com/office/drawing/2014/main" id="{BF9AF987-71D8-5F09-C881-96BCFBD925B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892192" y="1076405"/>
            <a:ext cx="694118" cy="694118"/>
          </a:xfrm>
          <a:prstGeom prst="rect">
            <a:avLst/>
          </a:prstGeom>
        </p:spPr>
      </p:pic>
      <p:pic>
        <p:nvPicPr>
          <p:cNvPr id="18" name="Graphic 17" descr="Crying face with solid fill with solid fill">
            <a:extLst>
              <a:ext uri="{FF2B5EF4-FFF2-40B4-BE49-F238E27FC236}">
                <a16:creationId xmlns:a16="http://schemas.microsoft.com/office/drawing/2014/main" id="{0BEDB546-ADEF-BDF3-BA82-599F735A008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313341" y="1585751"/>
            <a:ext cx="694118" cy="694118"/>
          </a:xfrm>
          <a:prstGeom prst="rect">
            <a:avLst/>
          </a:prstGeom>
        </p:spPr>
      </p:pic>
      <p:sp>
        <p:nvSpPr>
          <p:cNvPr id="19" name="Speech Bubble: Rectangle with Corners Rounded 18">
            <a:extLst>
              <a:ext uri="{FF2B5EF4-FFF2-40B4-BE49-F238E27FC236}">
                <a16:creationId xmlns:a16="http://schemas.microsoft.com/office/drawing/2014/main" id="{FBCD6704-3D40-7BC8-6AF2-1769C9EDB648}"/>
              </a:ext>
            </a:extLst>
          </p:cNvPr>
          <p:cNvSpPr/>
          <p:nvPr/>
        </p:nvSpPr>
        <p:spPr>
          <a:xfrm>
            <a:off x="9128621" y="952382"/>
            <a:ext cx="2785145" cy="1266738"/>
          </a:xfrm>
          <a:prstGeom prst="wedgeRoundRectCallout">
            <a:avLst>
              <a:gd name="adj1" fmla="val -88189"/>
              <a:gd name="adj2" fmla="val 3799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r>
              <a:rPr lang="en-US" sz="2800">
                <a:latin typeface="Tahoma" panose="020B0604030504040204" pitchFamily="34" charset="0"/>
                <a:ea typeface="Tahoma" panose="020B0604030504040204" pitchFamily="34" charset="0"/>
                <a:cs typeface="Tahoma" panose="020B0604030504040204" pitchFamily="34" charset="0"/>
              </a:rPr>
              <a:t>Roll-Forward</a:t>
            </a:r>
          </a:p>
          <a:p>
            <a:r>
              <a:rPr lang="en-US" sz="2800">
                <a:latin typeface="Tahoma" panose="020B0604030504040204" pitchFamily="34" charset="0"/>
                <a:ea typeface="Tahoma" panose="020B0604030504040204" pitchFamily="34" charset="0"/>
                <a:cs typeface="Tahoma" panose="020B0604030504040204" pitchFamily="34" charset="0"/>
              </a:rPr>
              <a:t>Rollback</a:t>
            </a:r>
          </a:p>
        </p:txBody>
      </p:sp>
      <p:pic>
        <p:nvPicPr>
          <p:cNvPr id="20" name="Graphic 19" descr="Smiling face with solid fill with solid fill">
            <a:extLst>
              <a:ext uri="{FF2B5EF4-FFF2-40B4-BE49-F238E27FC236}">
                <a16:creationId xmlns:a16="http://schemas.microsoft.com/office/drawing/2014/main" id="{B035CD3E-37B5-5E57-291A-817D40EE626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582542" y="1525002"/>
            <a:ext cx="694118" cy="694118"/>
          </a:xfrm>
          <a:prstGeom prst="rect">
            <a:avLst/>
          </a:prstGeom>
        </p:spPr>
      </p:pic>
      <p:pic>
        <p:nvPicPr>
          <p:cNvPr id="21" name="Graphic 20" descr="Crying face with solid fill with solid fill">
            <a:extLst>
              <a:ext uri="{FF2B5EF4-FFF2-40B4-BE49-F238E27FC236}">
                <a16:creationId xmlns:a16="http://schemas.microsoft.com/office/drawing/2014/main" id="{F4C30314-292E-A84D-D120-9FD9A59053F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219648" y="1026831"/>
            <a:ext cx="694118" cy="694118"/>
          </a:xfrm>
          <a:prstGeom prst="rect">
            <a:avLst/>
          </a:prstGeom>
        </p:spPr>
      </p:pic>
    </p:spTree>
    <p:extLst>
      <p:ext uri="{BB962C8B-B14F-4D97-AF65-F5344CB8AC3E}">
        <p14:creationId xmlns:p14="http://schemas.microsoft.com/office/powerpoint/2010/main" val="3510142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8"/>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6"/>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8"/>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1445C-9872-712E-19C9-41100FADEF69}"/>
              </a:ext>
            </a:extLst>
          </p:cNvPr>
          <p:cNvSpPr>
            <a:spLocks noGrp="1"/>
          </p:cNvSpPr>
          <p:nvPr>
            <p:ph type="title"/>
          </p:nvPr>
        </p:nvSpPr>
        <p:spPr/>
        <p:txBody>
          <a:bodyPr/>
          <a:lstStyle/>
          <a:p>
            <a:r>
              <a:rPr lang="en-US" dirty="0"/>
              <a:t>Proposed Solution: </a:t>
            </a:r>
            <a:r>
              <a:rPr lang="en-US" dirty="0" err="1"/>
              <a:t>RollSwitch</a:t>
            </a:r>
            <a:endParaRPr lang="en-US" dirty="0"/>
          </a:p>
        </p:txBody>
      </p:sp>
      <p:sp>
        <p:nvSpPr>
          <p:cNvPr id="3" name="Content Placeholder 2">
            <a:extLst>
              <a:ext uri="{FF2B5EF4-FFF2-40B4-BE49-F238E27FC236}">
                <a16:creationId xmlns:a16="http://schemas.microsoft.com/office/drawing/2014/main" id="{497F4E17-6CAA-214C-1E2B-A3952154031B}"/>
              </a:ext>
            </a:extLst>
          </p:cNvPr>
          <p:cNvSpPr>
            <a:spLocks noGrp="1"/>
          </p:cNvSpPr>
          <p:nvPr>
            <p:ph sz="half" idx="1"/>
          </p:nvPr>
        </p:nvSpPr>
        <p:spPr>
          <a:xfrm>
            <a:off x="838199" y="1580300"/>
            <a:ext cx="10294257" cy="4351338"/>
          </a:xfrm>
        </p:spPr>
        <p:txBody>
          <a:bodyPr/>
          <a:lstStyle/>
          <a:p>
            <a:r>
              <a:rPr lang="en-US"/>
              <a:t>Switches between rollback (TCCP) and roll-forward (NVP).</a:t>
            </a:r>
          </a:p>
        </p:txBody>
      </p:sp>
      <p:sp>
        <p:nvSpPr>
          <p:cNvPr id="5" name="Slide Number Placeholder 4">
            <a:extLst>
              <a:ext uri="{FF2B5EF4-FFF2-40B4-BE49-F238E27FC236}">
                <a16:creationId xmlns:a16="http://schemas.microsoft.com/office/drawing/2014/main" id="{889A3760-0BD9-6FF4-CD08-47FD8452BD28}"/>
              </a:ext>
            </a:extLst>
          </p:cNvPr>
          <p:cNvSpPr>
            <a:spLocks noGrp="1"/>
          </p:cNvSpPr>
          <p:nvPr>
            <p:ph type="sldNum" sz="quarter" idx="12"/>
          </p:nvPr>
        </p:nvSpPr>
        <p:spPr/>
        <p:txBody>
          <a:bodyPr/>
          <a:lstStyle/>
          <a:p>
            <a:fld id="{BEF5F9A7-FFD9-4159-A58F-AE73538ED447}" type="slidenum">
              <a:rPr lang="en-US" smtClean="0"/>
              <a:pPr/>
              <a:t>17</a:t>
            </a:fld>
            <a:endParaRPr lang="en-US" dirty="0"/>
          </a:p>
        </p:txBody>
      </p:sp>
      <p:cxnSp>
        <p:nvCxnSpPr>
          <p:cNvPr id="9" name="Straight Arrow Connector 8">
            <a:extLst>
              <a:ext uri="{FF2B5EF4-FFF2-40B4-BE49-F238E27FC236}">
                <a16:creationId xmlns:a16="http://schemas.microsoft.com/office/drawing/2014/main" id="{D4BBC509-E0D7-9855-3388-690AE91D8FBB}"/>
              </a:ext>
            </a:extLst>
          </p:cNvPr>
          <p:cNvCxnSpPr>
            <a:cxnSpLocks/>
          </p:cNvCxnSpPr>
          <p:nvPr/>
        </p:nvCxnSpPr>
        <p:spPr>
          <a:xfrm>
            <a:off x="914400" y="4903842"/>
            <a:ext cx="10511246"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2E2277EC-675A-2990-C3BF-87386CD1A913}"/>
              </a:ext>
            </a:extLst>
          </p:cNvPr>
          <p:cNvSpPr/>
          <p:nvPr/>
        </p:nvSpPr>
        <p:spPr>
          <a:xfrm>
            <a:off x="2742791" y="4628974"/>
            <a:ext cx="2499770" cy="250979"/>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ahoma" panose="020B0604030504040204" pitchFamily="34" charset="0"/>
                <a:ea typeface="Tahoma" panose="020B0604030504040204" pitchFamily="34" charset="0"/>
                <a:cs typeface="Tahoma" panose="020B0604030504040204" pitchFamily="34" charset="0"/>
              </a:rPr>
              <a:t>Roll-forward mode</a:t>
            </a:r>
          </a:p>
        </p:txBody>
      </p:sp>
      <p:sp>
        <p:nvSpPr>
          <p:cNvPr id="11" name="Rectangle 10">
            <a:extLst>
              <a:ext uri="{FF2B5EF4-FFF2-40B4-BE49-F238E27FC236}">
                <a16:creationId xmlns:a16="http://schemas.microsoft.com/office/drawing/2014/main" id="{A339B596-2236-DF83-BF98-F585D8FB09C7}"/>
              </a:ext>
            </a:extLst>
          </p:cNvPr>
          <p:cNvSpPr/>
          <p:nvPr/>
        </p:nvSpPr>
        <p:spPr>
          <a:xfrm>
            <a:off x="5242561" y="4631092"/>
            <a:ext cx="2220548" cy="250980"/>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ahoma" panose="020B0604030504040204" pitchFamily="34" charset="0"/>
                <a:ea typeface="Tahoma" panose="020B0604030504040204" pitchFamily="34" charset="0"/>
                <a:cs typeface="Tahoma" panose="020B0604030504040204" pitchFamily="34" charset="0"/>
              </a:rPr>
              <a:t>Rollback mode</a:t>
            </a:r>
          </a:p>
        </p:txBody>
      </p:sp>
      <p:pic>
        <p:nvPicPr>
          <p:cNvPr id="13" name="Graphic 12" descr="Dim (Smaller Sun) with solid fill">
            <a:extLst>
              <a:ext uri="{FF2B5EF4-FFF2-40B4-BE49-F238E27FC236}">
                <a16:creationId xmlns:a16="http://schemas.microsoft.com/office/drawing/2014/main" id="{F2DDD5BA-27D5-84FD-D164-6BC8A9A6E45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26424" y="2770128"/>
            <a:ext cx="914400" cy="914400"/>
          </a:xfrm>
          <a:prstGeom prst="rect">
            <a:avLst/>
          </a:prstGeom>
        </p:spPr>
      </p:pic>
      <p:pic>
        <p:nvPicPr>
          <p:cNvPr id="15" name="Graphic 14" descr="Partial sun with solid fill">
            <a:extLst>
              <a:ext uri="{FF2B5EF4-FFF2-40B4-BE49-F238E27FC236}">
                <a16:creationId xmlns:a16="http://schemas.microsoft.com/office/drawing/2014/main" id="{524FCBFF-4A46-ABDA-FB27-680E3EB5608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895929" y="2741627"/>
            <a:ext cx="914400" cy="914400"/>
          </a:xfrm>
          <a:prstGeom prst="rect">
            <a:avLst/>
          </a:prstGeom>
        </p:spPr>
      </p:pic>
      <p:pic>
        <p:nvPicPr>
          <p:cNvPr id="8" name="Picture 7" descr="A blue and yellow arrows&#10;&#10;Description automatically generated">
            <a:extLst>
              <a:ext uri="{FF2B5EF4-FFF2-40B4-BE49-F238E27FC236}">
                <a16:creationId xmlns:a16="http://schemas.microsoft.com/office/drawing/2014/main" id="{D5F91387-1E00-435E-094F-6831FD712F4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79195" y="3808589"/>
            <a:ext cx="997810" cy="997810"/>
          </a:xfrm>
          <a:prstGeom prst="rect">
            <a:avLst/>
          </a:prstGeom>
        </p:spPr>
      </p:pic>
      <p:sp>
        <p:nvSpPr>
          <p:cNvPr id="16" name="Rectangle 15">
            <a:extLst>
              <a:ext uri="{FF2B5EF4-FFF2-40B4-BE49-F238E27FC236}">
                <a16:creationId xmlns:a16="http://schemas.microsoft.com/office/drawing/2014/main" id="{A901A229-8093-1B9B-98EB-0F951355EB50}"/>
              </a:ext>
            </a:extLst>
          </p:cNvPr>
          <p:cNvSpPr/>
          <p:nvPr/>
        </p:nvSpPr>
        <p:spPr>
          <a:xfrm>
            <a:off x="1044757" y="4631092"/>
            <a:ext cx="1698033" cy="250979"/>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ahoma" panose="020B0604030504040204" pitchFamily="34" charset="0"/>
                <a:ea typeface="Tahoma" panose="020B0604030504040204" pitchFamily="34" charset="0"/>
                <a:cs typeface="Tahoma" panose="020B0604030504040204" pitchFamily="34" charset="0"/>
              </a:rPr>
              <a:t>Rollback mode</a:t>
            </a:r>
          </a:p>
        </p:txBody>
      </p:sp>
      <p:sp>
        <p:nvSpPr>
          <p:cNvPr id="18" name="Rectangle 17">
            <a:extLst>
              <a:ext uri="{FF2B5EF4-FFF2-40B4-BE49-F238E27FC236}">
                <a16:creationId xmlns:a16="http://schemas.microsoft.com/office/drawing/2014/main" id="{2E66D27F-B414-49AA-A2F5-FAD57CB22CC2}"/>
              </a:ext>
            </a:extLst>
          </p:cNvPr>
          <p:cNvSpPr/>
          <p:nvPr/>
        </p:nvSpPr>
        <p:spPr>
          <a:xfrm>
            <a:off x="7468569" y="4628974"/>
            <a:ext cx="3340351" cy="250980"/>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ahoma" panose="020B0604030504040204" pitchFamily="34" charset="0"/>
                <a:ea typeface="Tahoma" panose="020B0604030504040204" pitchFamily="34" charset="0"/>
                <a:cs typeface="Tahoma" panose="020B0604030504040204" pitchFamily="34" charset="0"/>
              </a:rPr>
              <a:t>Roll-forward mode</a:t>
            </a:r>
          </a:p>
        </p:txBody>
      </p:sp>
      <p:pic>
        <p:nvPicPr>
          <p:cNvPr id="21" name="Graphic 20" descr="Partial sun with solid fill">
            <a:extLst>
              <a:ext uri="{FF2B5EF4-FFF2-40B4-BE49-F238E27FC236}">
                <a16:creationId xmlns:a16="http://schemas.microsoft.com/office/drawing/2014/main" id="{01535B69-FCC8-B464-3FBE-A9DF6D1F853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349737" y="2770128"/>
            <a:ext cx="914400" cy="914400"/>
          </a:xfrm>
          <a:prstGeom prst="rect">
            <a:avLst/>
          </a:prstGeom>
        </p:spPr>
      </p:pic>
      <p:pic>
        <p:nvPicPr>
          <p:cNvPr id="22" name="Graphic 21" descr="Dim (Smaller Sun) with solid fill">
            <a:extLst>
              <a:ext uri="{FF2B5EF4-FFF2-40B4-BE49-F238E27FC236}">
                <a16:creationId xmlns:a16="http://schemas.microsoft.com/office/drawing/2014/main" id="{F3C98C51-16AE-74BF-FC11-DACF8E76625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81544" y="2775270"/>
            <a:ext cx="914400" cy="914400"/>
          </a:xfrm>
          <a:prstGeom prst="rect">
            <a:avLst/>
          </a:prstGeom>
        </p:spPr>
      </p:pic>
      <p:pic>
        <p:nvPicPr>
          <p:cNvPr id="23" name="Picture 22" descr="A blue and yellow arrows&#10;&#10;Description automatically generated">
            <a:extLst>
              <a:ext uri="{FF2B5EF4-FFF2-40B4-BE49-F238E27FC236}">
                <a16:creationId xmlns:a16="http://schemas.microsoft.com/office/drawing/2014/main" id="{35568989-C801-CFA0-1AFF-62A55188B3E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61803" y="3808589"/>
            <a:ext cx="997810" cy="997810"/>
          </a:xfrm>
          <a:prstGeom prst="rect">
            <a:avLst/>
          </a:prstGeom>
        </p:spPr>
      </p:pic>
      <p:pic>
        <p:nvPicPr>
          <p:cNvPr id="24" name="Picture 23" descr="A blue and yellow arrows&#10;&#10;Description automatically generated">
            <a:extLst>
              <a:ext uri="{FF2B5EF4-FFF2-40B4-BE49-F238E27FC236}">
                <a16:creationId xmlns:a16="http://schemas.microsoft.com/office/drawing/2014/main" id="{BC66C134-7BC5-6E43-E4DA-2C6B8AFF2AF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01363" y="3779103"/>
            <a:ext cx="997810" cy="997810"/>
          </a:xfrm>
          <a:prstGeom prst="rect">
            <a:avLst/>
          </a:prstGeom>
        </p:spPr>
      </p:pic>
      <p:cxnSp>
        <p:nvCxnSpPr>
          <p:cNvPr id="26" name="Straight Arrow Connector 25">
            <a:extLst>
              <a:ext uri="{FF2B5EF4-FFF2-40B4-BE49-F238E27FC236}">
                <a16:creationId xmlns:a16="http://schemas.microsoft.com/office/drawing/2014/main" id="{33908BA4-BE6F-AE96-7F4C-98A5567E4125}"/>
              </a:ext>
            </a:extLst>
          </p:cNvPr>
          <p:cNvCxnSpPr>
            <a:cxnSpLocks/>
          </p:cNvCxnSpPr>
          <p:nvPr/>
        </p:nvCxnSpPr>
        <p:spPr>
          <a:xfrm>
            <a:off x="914399" y="5029439"/>
            <a:ext cx="10511247"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Speech Bubble: Rectangle with Corners Rounded 36">
            <a:extLst>
              <a:ext uri="{FF2B5EF4-FFF2-40B4-BE49-F238E27FC236}">
                <a16:creationId xmlns:a16="http://schemas.microsoft.com/office/drawing/2014/main" id="{F7C6DE62-3707-CC43-A079-530D3C494422}"/>
              </a:ext>
            </a:extLst>
          </p:cNvPr>
          <p:cNvSpPr/>
          <p:nvPr/>
        </p:nvSpPr>
        <p:spPr>
          <a:xfrm>
            <a:off x="2412939" y="5516272"/>
            <a:ext cx="9381982" cy="818725"/>
          </a:xfrm>
          <a:prstGeom prst="wedgeRoundRectCallout">
            <a:avLst>
              <a:gd name="adj1" fmla="val -5269"/>
              <a:gd name="adj2" fmla="val -94056"/>
              <a:gd name="adj3" fmla="val 16667"/>
            </a:avLst>
          </a:prstGeom>
          <a:ln w="38100"/>
        </p:spPr>
        <p:style>
          <a:lnRef idx="2">
            <a:schemeClr val="dk1"/>
          </a:lnRef>
          <a:fillRef idx="1">
            <a:schemeClr val="lt1"/>
          </a:fillRef>
          <a:effectRef idx="0">
            <a:schemeClr val="dk1"/>
          </a:effectRef>
          <a:fontRef idx="minor">
            <a:schemeClr val="dk1"/>
          </a:fontRef>
        </p:style>
        <p:txBody>
          <a:bodyPr rtlCol="0" anchor="ctr"/>
          <a:lstStyle/>
          <a:p>
            <a:r>
              <a:rPr lang="en-US" sz="2800" b="0" i="0" u="none" strike="noStrike" baseline="0">
                <a:latin typeface="LinLibertineT"/>
              </a:rPr>
              <a:t>At the end</a:t>
            </a:r>
            <a:r>
              <a:rPr lang="en-US" sz="2800" b="0" i="0" u="none" strike="noStrike">
                <a:latin typeface="LinLibertineT"/>
              </a:rPr>
              <a:t> of </a:t>
            </a:r>
            <a:r>
              <a:rPr lang="en-US" sz="2800" b="0" i="0" u="none" strike="noStrike" baseline="0">
                <a:latin typeface="LinLibertineT"/>
              </a:rPr>
              <a:t>each time quantum, selects suitable recovery modes, based on underlying energy harvesting condition.</a:t>
            </a:r>
          </a:p>
        </p:txBody>
      </p:sp>
      <p:cxnSp>
        <p:nvCxnSpPr>
          <p:cNvPr id="6" name="Straight Connector 5">
            <a:extLst>
              <a:ext uri="{FF2B5EF4-FFF2-40B4-BE49-F238E27FC236}">
                <a16:creationId xmlns:a16="http://schemas.microsoft.com/office/drawing/2014/main" id="{21505AA4-7602-146F-24F8-7110AC1DE6D6}"/>
              </a:ext>
            </a:extLst>
          </p:cNvPr>
          <p:cNvCxnSpPr>
            <a:cxnSpLocks/>
          </p:cNvCxnSpPr>
          <p:nvPr/>
        </p:nvCxnSpPr>
        <p:spPr>
          <a:xfrm flipH="1">
            <a:off x="2719676" y="3912825"/>
            <a:ext cx="0" cy="1095253"/>
          </a:xfrm>
          <a:prstGeom prst="line">
            <a:avLst/>
          </a:prstGeom>
          <a:ln w="381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0A61759-8397-DC50-09A9-B8BA17B3FCD3}"/>
              </a:ext>
            </a:extLst>
          </p:cNvPr>
          <p:cNvCxnSpPr>
            <a:cxnSpLocks/>
          </p:cNvCxnSpPr>
          <p:nvPr/>
        </p:nvCxnSpPr>
        <p:spPr>
          <a:xfrm flipH="1">
            <a:off x="4757514" y="3912824"/>
            <a:ext cx="0" cy="1095253"/>
          </a:xfrm>
          <a:prstGeom prst="line">
            <a:avLst/>
          </a:prstGeom>
          <a:ln w="381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D52B4D7-A3BB-0ABA-5E59-0BD57CCD0004}"/>
              </a:ext>
            </a:extLst>
          </p:cNvPr>
          <p:cNvCxnSpPr>
            <a:cxnSpLocks/>
          </p:cNvCxnSpPr>
          <p:nvPr/>
        </p:nvCxnSpPr>
        <p:spPr>
          <a:xfrm flipH="1">
            <a:off x="6667692" y="3912823"/>
            <a:ext cx="0" cy="1095253"/>
          </a:xfrm>
          <a:prstGeom prst="line">
            <a:avLst/>
          </a:prstGeom>
          <a:ln w="381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77F4AC3-3BD9-78E8-98C9-F016FB78FF5D}"/>
              </a:ext>
            </a:extLst>
          </p:cNvPr>
          <p:cNvCxnSpPr>
            <a:cxnSpLocks/>
          </p:cNvCxnSpPr>
          <p:nvPr/>
        </p:nvCxnSpPr>
        <p:spPr>
          <a:xfrm flipH="1">
            <a:off x="8567514" y="3962551"/>
            <a:ext cx="0" cy="1095253"/>
          </a:xfrm>
          <a:prstGeom prst="line">
            <a:avLst/>
          </a:prstGeom>
          <a:ln w="381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980357E-157D-58C5-7F2D-0AE164A35D65}"/>
              </a:ext>
            </a:extLst>
          </p:cNvPr>
          <p:cNvCxnSpPr>
            <a:cxnSpLocks/>
          </p:cNvCxnSpPr>
          <p:nvPr/>
        </p:nvCxnSpPr>
        <p:spPr>
          <a:xfrm flipH="1">
            <a:off x="10529480" y="3934186"/>
            <a:ext cx="0" cy="1095253"/>
          </a:xfrm>
          <a:prstGeom prst="line">
            <a:avLst/>
          </a:prstGeom>
          <a:ln w="38100">
            <a:solidFill>
              <a:schemeClr val="tx1"/>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773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childTnLst>
                                </p:cTn>
                              </p:par>
                            </p:childTnLst>
                          </p:cTn>
                        </p:par>
                        <p:par>
                          <p:cTn id="18" fill="hold">
                            <p:stCondLst>
                              <p:cond delay="0"/>
                            </p:stCondLst>
                            <p:childTnLst>
                              <p:par>
                                <p:cTn id="19" presetID="2" presetClass="entr" presetSubtype="4" fill="hold" nodeType="afterEffect">
                                  <p:stCondLst>
                                    <p:cond delay="25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par>
                          <p:cTn id="23" fill="hold">
                            <p:stCondLst>
                              <p:cond delay="750"/>
                            </p:stCondLst>
                            <p:childTnLst>
                              <p:par>
                                <p:cTn id="24" presetID="1" presetClass="entr" presetSubtype="0" fill="hold" grpId="0" nodeType="afterEffect">
                                  <p:stCondLst>
                                    <p:cond delay="250"/>
                                  </p:stCondLst>
                                  <p:childTnLst>
                                    <p:set>
                                      <p:cBhvr>
                                        <p:cTn id="25" dur="1" fill="hold">
                                          <p:stCondLst>
                                            <p:cond delay="0"/>
                                          </p:stCondLst>
                                        </p:cTn>
                                        <p:tgtEl>
                                          <p:spTgt spid="10"/>
                                        </p:tgtEl>
                                        <p:attrNameLst>
                                          <p:attrName>style.visibility</p:attrName>
                                        </p:attrNameLst>
                                      </p:cBhvr>
                                      <p:to>
                                        <p:strVal val="visible"/>
                                      </p:to>
                                    </p:set>
                                  </p:childTnLst>
                                </p:cTn>
                              </p:par>
                            </p:childTnLst>
                          </p:cTn>
                        </p:par>
                        <p:par>
                          <p:cTn id="26" fill="hold">
                            <p:stCondLst>
                              <p:cond delay="1000"/>
                            </p:stCondLst>
                            <p:childTnLst>
                              <p:par>
                                <p:cTn id="27" presetID="2" presetClass="entr" presetSubtype="4" fill="hold" nodeType="afterEffect">
                                  <p:stCondLst>
                                    <p:cond delay="250"/>
                                  </p:stCondLst>
                                  <p:childTnLst>
                                    <p:set>
                                      <p:cBhvr>
                                        <p:cTn id="28" dur="1" fill="hold">
                                          <p:stCondLst>
                                            <p:cond delay="0"/>
                                          </p:stCondLst>
                                        </p:cTn>
                                        <p:tgtEl>
                                          <p:spTgt spid="23"/>
                                        </p:tgtEl>
                                        <p:attrNameLst>
                                          <p:attrName>style.visibility</p:attrName>
                                        </p:attrNameLst>
                                      </p:cBhvr>
                                      <p:to>
                                        <p:strVal val="visible"/>
                                      </p:to>
                                    </p:set>
                                    <p:anim calcmode="lin" valueType="num">
                                      <p:cBhvr additive="base">
                                        <p:cTn id="29" dur="500" fill="hold"/>
                                        <p:tgtEl>
                                          <p:spTgt spid="23"/>
                                        </p:tgtEl>
                                        <p:attrNameLst>
                                          <p:attrName>ppt_x</p:attrName>
                                        </p:attrNameLst>
                                      </p:cBhvr>
                                      <p:tavLst>
                                        <p:tav tm="0">
                                          <p:val>
                                            <p:strVal val="#ppt_x"/>
                                          </p:val>
                                        </p:tav>
                                        <p:tav tm="100000">
                                          <p:val>
                                            <p:strVal val="#ppt_x"/>
                                          </p:val>
                                        </p:tav>
                                      </p:tavLst>
                                    </p:anim>
                                    <p:anim calcmode="lin" valueType="num">
                                      <p:cBhvr additive="base">
                                        <p:cTn id="30" dur="500" fill="hold"/>
                                        <p:tgtEl>
                                          <p:spTgt spid="23"/>
                                        </p:tgtEl>
                                        <p:attrNameLst>
                                          <p:attrName>ppt_y</p:attrName>
                                        </p:attrNameLst>
                                      </p:cBhvr>
                                      <p:tavLst>
                                        <p:tav tm="0">
                                          <p:val>
                                            <p:strVal val="1+#ppt_h/2"/>
                                          </p:val>
                                        </p:tav>
                                        <p:tav tm="100000">
                                          <p:val>
                                            <p:strVal val="#ppt_y"/>
                                          </p:val>
                                        </p:tav>
                                      </p:tavLst>
                                    </p:anim>
                                  </p:childTnLst>
                                </p:cTn>
                              </p:par>
                            </p:childTnLst>
                          </p:cTn>
                        </p:par>
                        <p:par>
                          <p:cTn id="31" fill="hold">
                            <p:stCondLst>
                              <p:cond delay="1750"/>
                            </p:stCondLst>
                            <p:childTnLst>
                              <p:par>
                                <p:cTn id="32" presetID="1" presetClass="entr" presetSubtype="0" fill="hold" grpId="0" nodeType="afterEffect">
                                  <p:stCondLst>
                                    <p:cond delay="250"/>
                                  </p:stCondLst>
                                  <p:childTnLst>
                                    <p:set>
                                      <p:cBhvr>
                                        <p:cTn id="33" dur="1" fill="hold">
                                          <p:stCondLst>
                                            <p:cond delay="0"/>
                                          </p:stCondLst>
                                        </p:cTn>
                                        <p:tgtEl>
                                          <p:spTgt spid="11"/>
                                        </p:tgtEl>
                                        <p:attrNameLst>
                                          <p:attrName>style.visibility</p:attrName>
                                        </p:attrNameLst>
                                      </p:cBhvr>
                                      <p:to>
                                        <p:strVal val="visible"/>
                                      </p:to>
                                    </p:set>
                                  </p:childTnLst>
                                </p:cTn>
                              </p:par>
                            </p:childTnLst>
                          </p:cTn>
                        </p:par>
                        <p:par>
                          <p:cTn id="34" fill="hold">
                            <p:stCondLst>
                              <p:cond delay="2000"/>
                            </p:stCondLst>
                            <p:childTnLst>
                              <p:par>
                                <p:cTn id="35" presetID="2" presetClass="entr" presetSubtype="4" fill="hold" nodeType="afterEffect">
                                  <p:stCondLst>
                                    <p:cond delay="250"/>
                                  </p:stCondLst>
                                  <p:childTnLst>
                                    <p:set>
                                      <p:cBhvr>
                                        <p:cTn id="36" dur="1" fill="hold">
                                          <p:stCondLst>
                                            <p:cond delay="0"/>
                                          </p:stCondLst>
                                        </p:cTn>
                                        <p:tgtEl>
                                          <p:spTgt spid="24"/>
                                        </p:tgtEl>
                                        <p:attrNameLst>
                                          <p:attrName>style.visibility</p:attrName>
                                        </p:attrNameLst>
                                      </p:cBhvr>
                                      <p:to>
                                        <p:strVal val="visible"/>
                                      </p:to>
                                    </p:set>
                                    <p:anim calcmode="lin" valueType="num">
                                      <p:cBhvr additive="base">
                                        <p:cTn id="37" dur="500" fill="hold"/>
                                        <p:tgtEl>
                                          <p:spTgt spid="24"/>
                                        </p:tgtEl>
                                        <p:attrNameLst>
                                          <p:attrName>ppt_x</p:attrName>
                                        </p:attrNameLst>
                                      </p:cBhvr>
                                      <p:tavLst>
                                        <p:tav tm="0">
                                          <p:val>
                                            <p:strVal val="#ppt_x"/>
                                          </p:val>
                                        </p:tav>
                                        <p:tav tm="100000">
                                          <p:val>
                                            <p:strVal val="#ppt_x"/>
                                          </p:val>
                                        </p:tav>
                                      </p:tavLst>
                                    </p:anim>
                                    <p:anim calcmode="lin" valueType="num">
                                      <p:cBhvr additive="base">
                                        <p:cTn id="38" dur="500" fill="hold"/>
                                        <p:tgtEl>
                                          <p:spTgt spid="24"/>
                                        </p:tgtEl>
                                        <p:attrNameLst>
                                          <p:attrName>ppt_y</p:attrName>
                                        </p:attrNameLst>
                                      </p:cBhvr>
                                      <p:tavLst>
                                        <p:tav tm="0">
                                          <p:val>
                                            <p:strVal val="1+#ppt_h/2"/>
                                          </p:val>
                                        </p:tav>
                                        <p:tav tm="100000">
                                          <p:val>
                                            <p:strVal val="#ppt_y"/>
                                          </p:val>
                                        </p:tav>
                                      </p:tavLst>
                                    </p:anim>
                                  </p:childTnLst>
                                </p:cTn>
                              </p:par>
                            </p:childTnLst>
                          </p:cTn>
                        </p:par>
                        <p:par>
                          <p:cTn id="39" fill="hold">
                            <p:stCondLst>
                              <p:cond delay="2750"/>
                            </p:stCondLst>
                            <p:childTnLst>
                              <p:par>
                                <p:cTn id="40" presetID="1" presetClass="entr" presetSubtype="0" fill="hold" grpId="0" nodeType="afterEffect">
                                  <p:stCondLst>
                                    <p:cond delay="250"/>
                                  </p:stCondLst>
                                  <p:childTnLst>
                                    <p:set>
                                      <p:cBhvr>
                                        <p:cTn id="41" dur="1" fill="hold">
                                          <p:stCondLst>
                                            <p:cond delay="0"/>
                                          </p:stCondLst>
                                        </p:cTn>
                                        <p:tgtEl>
                                          <p:spTgt spid="18"/>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nodeType="clickEffect">
                                  <p:stCondLst>
                                    <p:cond delay="0"/>
                                  </p:stCondLst>
                                  <p:childTnLst>
                                    <p:set>
                                      <p:cBhvr>
                                        <p:cTn id="45" dur="1" fill="hold">
                                          <p:stCondLst>
                                            <p:cond delay="0"/>
                                          </p:stCondLst>
                                        </p:cTn>
                                        <p:tgtEl>
                                          <p:spTgt spid="9"/>
                                        </p:tgtEl>
                                        <p:attrNameLst>
                                          <p:attrName>style.visibility</p:attrName>
                                        </p:attrNameLst>
                                      </p:cBhvr>
                                      <p:to>
                                        <p:strVal val="hidden"/>
                                      </p:to>
                                    </p:set>
                                  </p:childTnLst>
                                </p:cTn>
                              </p:par>
                              <p:par>
                                <p:cTn id="46" presetID="1" presetClass="exit" presetSubtype="0" fill="hold" nodeType="withEffect">
                                  <p:stCondLst>
                                    <p:cond delay="0"/>
                                  </p:stCondLst>
                                  <p:childTnLst>
                                    <p:set>
                                      <p:cBhvr>
                                        <p:cTn id="47" dur="1" fill="hold">
                                          <p:stCondLst>
                                            <p:cond delay="0"/>
                                          </p:stCondLst>
                                        </p:cTn>
                                        <p:tgtEl>
                                          <p:spTgt spid="21"/>
                                        </p:tgtEl>
                                        <p:attrNameLst>
                                          <p:attrName>style.visibility</p:attrName>
                                        </p:attrNameLst>
                                      </p:cBhvr>
                                      <p:to>
                                        <p:strVal val="hidden"/>
                                      </p:to>
                                    </p:set>
                                  </p:childTnLst>
                                </p:cTn>
                              </p:par>
                              <p:par>
                                <p:cTn id="48" presetID="1" presetClass="exit" presetSubtype="0" fill="hold" nodeType="withEffect">
                                  <p:stCondLst>
                                    <p:cond delay="0"/>
                                  </p:stCondLst>
                                  <p:childTnLst>
                                    <p:set>
                                      <p:cBhvr>
                                        <p:cTn id="49" dur="1" fill="hold">
                                          <p:stCondLst>
                                            <p:cond delay="0"/>
                                          </p:stCondLst>
                                        </p:cTn>
                                        <p:tgtEl>
                                          <p:spTgt spid="15"/>
                                        </p:tgtEl>
                                        <p:attrNameLst>
                                          <p:attrName>style.visibility</p:attrName>
                                        </p:attrNameLst>
                                      </p:cBhvr>
                                      <p:to>
                                        <p:strVal val="hidden"/>
                                      </p:to>
                                    </p:set>
                                  </p:childTnLst>
                                </p:cTn>
                              </p:par>
                              <p:par>
                                <p:cTn id="50" presetID="1" presetClass="exit" presetSubtype="0" fill="hold" nodeType="withEffect">
                                  <p:stCondLst>
                                    <p:cond delay="0"/>
                                  </p:stCondLst>
                                  <p:childTnLst>
                                    <p:set>
                                      <p:cBhvr>
                                        <p:cTn id="51" dur="1" fill="hold">
                                          <p:stCondLst>
                                            <p:cond delay="0"/>
                                          </p:stCondLst>
                                        </p:cTn>
                                        <p:tgtEl>
                                          <p:spTgt spid="22"/>
                                        </p:tgtEl>
                                        <p:attrNameLst>
                                          <p:attrName>style.visibility</p:attrName>
                                        </p:attrNameLst>
                                      </p:cBhvr>
                                      <p:to>
                                        <p:strVal val="hidden"/>
                                      </p:to>
                                    </p:set>
                                  </p:childTnLst>
                                </p:cTn>
                              </p:par>
                              <p:par>
                                <p:cTn id="52" presetID="1" presetClass="exit" presetSubtype="0" fill="hold" nodeType="withEffect">
                                  <p:stCondLst>
                                    <p:cond delay="0"/>
                                  </p:stCondLst>
                                  <p:childTnLst>
                                    <p:set>
                                      <p:cBhvr>
                                        <p:cTn id="53" dur="1" fill="hold">
                                          <p:stCondLst>
                                            <p:cond delay="0"/>
                                          </p:stCondLst>
                                        </p:cTn>
                                        <p:tgtEl>
                                          <p:spTgt spid="13"/>
                                        </p:tgtEl>
                                        <p:attrNameLst>
                                          <p:attrName>style.visibility</p:attrName>
                                        </p:attrNameLst>
                                      </p:cBhvr>
                                      <p:to>
                                        <p:strVal val="hidden"/>
                                      </p:to>
                                    </p:set>
                                  </p:childTnLst>
                                </p:cTn>
                              </p:par>
                              <p:par>
                                <p:cTn id="54" presetID="1" presetClass="exit" presetSubtype="0" fill="hold" grpId="1" nodeType="withEffect">
                                  <p:stCondLst>
                                    <p:cond delay="0"/>
                                  </p:stCondLst>
                                  <p:childTnLst>
                                    <p:set>
                                      <p:cBhvr>
                                        <p:cTn id="55" dur="1" fill="hold">
                                          <p:stCondLst>
                                            <p:cond delay="0"/>
                                          </p:stCondLst>
                                        </p:cTn>
                                        <p:tgtEl>
                                          <p:spTgt spid="16"/>
                                        </p:tgtEl>
                                        <p:attrNameLst>
                                          <p:attrName>style.visibility</p:attrName>
                                        </p:attrNameLst>
                                      </p:cBhvr>
                                      <p:to>
                                        <p:strVal val="hidden"/>
                                      </p:to>
                                    </p:set>
                                  </p:childTnLst>
                                </p:cTn>
                              </p:par>
                              <p:par>
                                <p:cTn id="56" presetID="1" presetClass="exit" presetSubtype="0" fill="hold" nodeType="withEffect">
                                  <p:stCondLst>
                                    <p:cond delay="0"/>
                                  </p:stCondLst>
                                  <p:childTnLst>
                                    <p:set>
                                      <p:cBhvr>
                                        <p:cTn id="57" dur="1" fill="hold">
                                          <p:stCondLst>
                                            <p:cond delay="0"/>
                                          </p:stCondLst>
                                        </p:cTn>
                                        <p:tgtEl>
                                          <p:spTgt spid="8"/>
                                        </p:tgtEl>
                                        <p:attrNameLst>
                                          <p:attrName>style.visibility</p:attrName>
                                        </p:attrNameLst>
                                      </p:cBhvr>
                                      <p:to>
                                        <p:strVal val="hidden"/>
                                      </p:to>
                                    </p:set>
                                  </p:childTnLst>
                                </p:cTn>
                              </p:par>
                              <p:par>
                                <p:cTn id="58" presetID="1" presetClass="exit" presetSubtype="0" fill="hold" grpId="1" nodeType="withEffect">
                                  <p:stCondLst>
                                    <p:cond delay="0"/>
                                  </p:stCondLst>
                                  <p:childTnLst>
                                    <p:set>
                                      <p:cBhvr>
                                        <p:cTn id="59" dur="1" fill="hold">
                                          <p:stCondLst>
                                            <p:cond delay="0"/>
                                          </p:stCondLst>
                                        </p:cTn>
                                        <p:tgtEl>
                                          <p:spTgt spid="10"/>
                                        </p:tgtEl>
                                        <p:attrNameLst>
                                          <p:attrName>style.visibility</p:attrName>
                                        </p:attrNameLst>
                                      </p:cBhvr>
                                      <p:to>
                                        <p:strVal val="hidden"/>
                                      </p:to>
                                    </p:set>
                                  </p:childTnLst>
                                </p:cTn>
                              </p:par>
                              <p:par>
                                <p:cTn id="60" presetID="1" presetClass="exit" presetSubtype="0" fill="hold" nodeType="withEffect">
                                  <p:stCondLst>
                                    <p:cond delay="0"/>
                                  </p:stCondLst>
                                  <p:childTnLst>
                                    <p:set>
                                      <p:cBhvr>
                                        <p:cTn id="61" dur="1" fill="hold">
                                          <p:stCondLst>
                                            <p:cond delay="0"/>
                                          </p:stCondLst>
                                        </p:cTn>
                                        <p:tgtEl>
                                          <p:spTgt spid="23"/>
                                        </p:tgtEl>
                                        <p:attrNameLst>
                                          <p:attrName>style.visibility</p:attrName>
                                        </p:attrNameLst>
                                      </p:cBhvr>
                                      <p:to>
                                        <p:strVal val="hidden"/>
                                      </p:to>
                                    </p:set>
                                  </p:childTnLst>
                                </p:cTn>
                              </p:par>
                              <p:par>
                                <p:cTn id="62" presetID="1" presetClass="exit" presetSubtype="0" fill="hold" grpId="1" nodeType="withEffect">
                                  <p:stCondLst>
                                    <p:cond delay="0"/>
                                  </p:stCondLst>
                                  <p:childTnLst>
                                    <p:set>
                                      <p:cBhvr>
                                        <p:cTn id="63" dur="1" fill="hold">
                                          <p:stCondLst>
                                            <p:cond delay="0"/>
                                          </p:stCondLst>
                                        </p:cTn>
                                        <p:tgtEl>
                                          <p:spTgt spid="11"/>
                                        </p:tgtEl>
                                        <p:attrNameLst>
                                          <p:attrName>style.visibility</p:attrName>
                                        </p:attrNameLst>
                                      </p:cBhvr>
                                      <p:to>
                                        <p:strVal val="hidden"/>
                                      </p:to>
                                    </p:set>
                                  </p:childTnLst>
                                </p:cTn>
                              </p:par>
                              <p:par>
                                <p:cTn id="64" presetID="1" presetClass="exit" presetSubtype="0" fill="hold" nodeType="withEffect">
                                  <p:stCondLst>
                                    <p:cond delay="0"/>
                                  </p:stCondLst>
                                  <p:childTnLst>
                                    <p:set>
                                      <p:cBhvr>
                                        <p:cTn id="65" dur="1" fill="hold">
                                          <p:stCondLst>
                                            <p:cond delay="0"/>
                                          </p:stCondLst>
                                        </p:cTn>
                                        <p:tgtEl>
                                          <p:spTgt spid="24"/>
                                        </p:tgtEl>
                                        <p:attrNameLst>
                                          <p:attrName>style.visibility</p:attrName>
                                        </p:attrNameLst>
                                      </p:cBhvr>
                                      <p:to>
                                        <p:strVal val="hidden"/>
                                      </p:to>
                                    </p:set>
                                  </p:childTnLst>
                                </p:cTn>
                              </p:par>
                              <p:par>
                                <p:cTn id="66" presetID="1" presetClass="exit" presetSubtype="0" fill="hold" grpId="1" nodeType="withEffect">
                                  <p:stCondLst>
                                    <p:cond delay="0"/>
                                  </p:stCondLst>
                                  <p:childTnLst>
                                    <p:set>
                                      <p:cBhvr>
                                        <p:cTn id="67" dur="1" fill="hold">
                                          <p:stCondLst>
                                            <p:cond delay="0"/>
                                          </p:stCondLst>
                                        </p:cTn>
                                        <p:tgtEl>
                                          <p:spTgt spid="18"/>
                                        </p:tgtEl>
                                        <p:attrNameLst>
                                          <p:attrName>style.visibility</p:attrName>
                                        </p:attrNameLst>
                                      </p:cBhvr>
                                      <p:to>
                                        <p:strVal val="hidden"/>
                                      </p:to>
                                    </p:set>
                                  </p:childTnLst>
                                </p:cTn>
                              </p:par>
                            </p:childTnLst>
                          </p:cTn>
                        </p:par>
                        <p:par>
                          <p:cTn id="68" fill="hold">
                            <p:stCondLst>
                              <p:cond delay="0"/>
                            </p:stCondLst>
                            <p:childTnLst>
                              <p:par>
                                <p:cTn id="69" presetID="1" presetClass="entr" presetSubtype="0" fill="hold" nodeType="after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childTnLst>
                          </p:cTn>
                        </p:par>
                        <p:par>
                          <p:cTn id="71" fill="hold">
                            <p:stCondLst>
                              <p:cond delay="0"/>
                            </p:stCondLst>
                            <p:childTnLst>
                              <p:par>
                                <p:cTn id="72" presetID="2" presetClass="entr" presetSubtype="4" fill="hold" grpId="0" nodeType="afterEffect">
                                  <p:stCondLst>
                                    <p:cond delay="0"/>
                                  </p:stCondLst>
                                  <p:childTnLst>
                                    <p:set>
                                      <p:cBhvr>
                                        <p:cTn id="73" dur="1" fill="hold">
                                          <p:stCondLst>
                                            <p:cond delay="0"/>
                                          </p:stCondLst>
                                        </p:cTn>
                                        <p:tgtEl>
                                          <p:spTgt spid="37"/>
                                        </p:tgtEl>
                                        <p:attrNameLst>
                                          <p:attrName>style.visibility</p:attrName>
                                        </p:attrNameLst>
                                      </p:cBhvr>
                                      <p:to>
                                        <p:strVal val="visible"/>
                                      </p:to>
                                    </p:set>
                                    <p:anim calcmode="lin" valueType="num">
                                      <p:cBhvr additive="base">
                                        <p:cTn id="74" dur="500" fill="hold"/>
                                        <p:tgtEl>
                                          <p:spTgt spid="37"/>
                                        </p:tgtEl>
                                        <p:attrNameLst>
                                          <p:attrName>ppt_x</p:attrName>
                                        </p:attrNameLst>
                                      </p:cBhvr>
                                      <p:tavLst>
                                        <p:tav tm="0">
                                          <p:val>
                                            <p:strVal val="#ppt_x"/>
                                          </p:val>
                                        </p:tav>
                                        <p:tav tm="100000">
                                          <p:val>
                                            <p:strVal val="#ppt_x"/>
                                          </p:val>
                                        </p:tav>
                                      </p:tavLst>
                                    </p:anim>
                                    <p:anim calcmode="lin" valueType="num">
                                      <p:cBhvr additive="base">
                                        <p:cTn id="75" dur="500" fill="hold"/>
                                        <p:tgtEl>
                                          <p:spTgt spid="37"/>
                                        </p:tgtEl>
                                        <p:attrNameLst>
                                          <p:attrName>ppt_y</p:attrName>
                                        </p:attrNameLst>
                                      </p:cBhvr>
                                      <p:tavLst>
                                        <p:tav tm="0">
                                          <p:val>
                                            <p:strVal val="1+#ppt_h/2"/>
                                          </p:val>
                                        </p:tav>
                                        <p:tav tm="100000">
                                          <p:val>
                                            <p:strVal val="#ppt_y"/>
                                          </p:val>
                                        </p:tav>
                                      </p:tavLst>
                                    </p:anim>
                                  </p:childTnLst>
                                </p:cTn>
                              </p:par>
                              <p:par>
                                <p:cTn id="76" presetID="1" presetClass="entr" presetSubtype="0" fill="hold" nodeType="withEffect">
                                  <p:stCondLst>
                                    <p:cond delay="0"/>
                                  </p:stCondLst>
                                  <p:childTnLst>
                                    <p:set>
                                      <p:cBhvr>
                                        <p:cTn id="77" dur="1" fill="hold">
                                          <p:stCondLst>
                                            <p:cond delay="0"/>
                                          </p:stCondLst>
                                        </p:cTn>
                                        <p:tgtEl>
                                          <p:spTgt spid="6"/>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7"/>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12"/>
                                        </p:tgtEl>
                                        <p:attrNameLst>
                                          <p:attrName>style.visibility</p:attrName>
                                        </p:attrNameLst>
                                      </p:cBhvr>
                                      <p:to>
                                        <p:strVal val="visible"/>
                                      </p:to>
                                    </p:set>
                                  </p:childTnLst>
                                </p:cTn>
                              </p:par>
                              <p:par>
                                <p:cTn id="82" presetID="1" presetClass="entr" presetSubtype="0" fill="hold" nodeType="withEffect">
                                  <p:stCondLst>
                                    <p:cond delay="0"/>
                                  </p:stCondLst>
                                  <p:childTnLst>
                                    <p:set>
                                      <p:cBhvr>
                                        <p:cTn id="83" dur="1" fill="hold">
                                          <p:stCondLst>
                                            <p:cond delay="0"/>
                                          </p:stCondLst>
                                        </p:cTn>
                                        <p:tgtEl>
                                          <p:spTgt spid="14"/>
                                        </p:tgtEl>
                                        <p:attrNameLst>
                                          <p:attrName>style.visibility</p:attrName>
                                        </p:attrNameLst>
                                      </p:cBhvr>
                                      <p:to>
                                        <p:strVal val="visible"/>
                                      </p:to>
                                    </p:set>
                                  </p:childTnLst>
                                </p:cTn>
                              </p:par>
                              <p:par>
                                <p:cTn id="84" presetID="1" presetClass="entr" presetSubtype="0" fill="hold" nodeType="withEffect">
                                  <p:stCondLst>
                                    <p:cond delay="0"/>
                                  </p:stCondLst>
                                  <p:childTnLst>
                                    <p:set>
                                      <p:cBhvr>
                                        <p:cTn id="85"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P spid="16" grpId="0" animBg="1"/>
      <p:bldP spid="16" grpId="1" animBg="1"/>
      <p:bldP spid="18" grpId="0" animBg="1"/>
      <p:bldP spid="18" grpId="1" animBg="1"/>
      <p:bldP spid="3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C6A74-42D2-A4C8-C302-A0E25C7E12B9}"/>
              </a:ext>
            </a:extLst>
          </p:cNvPr>
          <p:cNvSpPr>
            <a:spLocks noGrp="1"/>
          </p:cNvSpPr>
          <p:nvPr>
            <p:ph type="title"/>
          </p:nvPr>
        </p:nvSpPr>
        <p:spPr/>
        <p:txBody>
          <a:bodyPr/>
          <a:lstStyle/>
          <a:p>
            <a:r>
              <a:rPr lang="en-US"/>
              <a:t>Implementation</a:t>
            </a:r>
            <a:endParaRPr lang="en-US" dirty="0"/>
          </a:p>
        </p:txBody>
      </p:sp>
      <p:sp>
        <p:nvSpPr>
          <p:cNvPr id="5" name="Slide Number Placeholder 4">
            <a:extLst>
              <a:ext uri="{FF2B5EF4-FFF2-40B4-BE49-F238E27FC236}">
                <a16:creationId xmlns:a16="http://schemas.microsoft.com/office/drawing/2014/main" id="{FB82024A-9DE1-AC31-B05B-5A9BD4C668E8}"/>
              </a:ext>
            </a:extLst>
          </p:cNvPr>
          <p:cNvSpPr>
            <a:spLocks noGrp="1"/>
          </p:cNvSpPr>
          <p:nvPr>
            <p:ph type="sldNum" sz="quarter" idx="12"/>
          </p:nvPr>
        </p:nvSpPr>
        <p:spPr/>
        <p:txBody>
          <a:bodyPr/>
          <a:lstStyle/>
          <a:p>
            <a:fld id="{BEF5F9A7-FFD9-4159-A58F-AE73538ED447}" type="slidenum">
              <a:rPr lang="en-US" smtClean="0"/>
              <a:pPr/>
              <a:t>18</a:t>
            </a:fld>
            <a:endParaRPr lang="en-US" dirty="0"/>
          </a:p>
        </p:txBody>
      </p:sp>
      <p:sp>
        <p:nvSpPr>
          <p:cNvPr id="6" name="TextBox 5">
            <a:extLst>
              <a:ext uri="{FF2B5EF4-FFF2-40B4-BE49-F238E27FC236}">
                <a16:creationId xmlns:a16="http://schemas.microsoft.com/office/drawing/2014/main" id="{D7D3CEE6-42CE-5B0D-7949-09E1D6EDB072}"/>
              </a:ext>
            </a:extLst>
          </p:cNvPr>
          <p:cNvSpPr txBox="1"/>
          <p:nvPr/>
        </p:nvSpPr>
        <p:spPr>
          <a:xfrm>
            <a:off x="1171575" y="1314450"/>
            <a:ext cx="9848850" cy="584775"/>
          </a:xfrm>
          <a:prstGeom prst="rect">
            <a:avLst/>
          </a:prstGeom>
          <a:noFill/>
        </p:spPr>
        <p:txBody>
          <a:bodyPr wrap="square" rtlCol="0">
            <a:spAutoFit/>
          </a:bodyPr>
          <a:lstStyle/>
          <a:p>
            <a:r>
              <a:rPr lang="en-CN" sz="3200" dirty="0">
                <a:latin typeface="Tahoma" panose="020B0604030504040204" pitchFamily="34" charset="0"/>
                <a:ea typeface="Tahoma" panose="020B0604030504040204" pitchFamily="34" charset="0"/>
                <a:cs typeface="Tahoma" panose="020B0604030504040204" pitchFamily="34" charset="0"/>
              </a:rPr>
              <a:t>RollSwitch = NVP (Roll-Forward) + TCCP (Rollback)</a:t>
            </a:r>
          </a:p>
        </p:txBody>
      </p:sp>
      <p:cxnSp>
        <p:nvCxnSpPr>
          <p:cNvPr id="7" name="Straight Arrow Connector 6">
            <a:extLst>
              <a:ext uri="{FF2B5EF4-FFF2-40B4-BE49-F238E27FC236}">
                <a16:creationId xmlns:a16="http://schemas.microsoft.com/office/drawing/2014/main" id="{F29BE9B3-8AB9-D797-4777-185A5C2FFCE4}"/>
              </a:ext>
            </a:extLst>
          </p:cNvPr>
          <p:cNvCxnSpPr>
            <a:cxnSpLocks/>
          </p:cNvCxnSpPr>
          <p:nvPr/>
        </p:nvCxnSpPr>
        <p:spPr>
          <a:xfrm>
            <a:off x="922915" y="3547025"/>
            <a:ext cx="10511246"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ED62AD58-F1F0-BE26-9638-22508A16D699}"/>
              </a:ext>
            </a:extLst>
          </p:cNvPr>
          <p:cNvSpPr/>
          <p:nvPr/>
        </p:nvSpPr>
        <p:spPr>
          <a:xfrm>
            <a:off x="2751306" y="3272157"/>
            <a:ext cx="2499770" cy="250979"/>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Roll-Forward mode</a:t>
            </a:r>
          </a:p>
        </p:txBody>
      </p:sp>
      <p:sp>
        <p:nvSpPr>
          <p:cNvPr id="9" name="Rectangle 8">
            <a:extLst>
              <a:ext uri="{FF2B5EF4-FFF2-40B4-BE49-F238E27FC236}">
                <a16:creationId xmlns:a16="http://schemas.microsoft.com/office/drawing/2014/main" id="{D7865628-AB0D-B9A8-4A76-727B8909B3B5}"/>
              </a:ext>
            </a:extLst>
          </p:cNvPr>
          <p:cNvSpPr/>
          <p:nvPr/>
        </p:nvSpPr>
        <p:spPr>
          <a:xfrm>
            <a:off x="5251076" y="3274275"/>
            <a:ext cx="2220548" cy="250980"/>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Rollback mode</a:t>
            </a:r>
          </a:p>
        </p:txBody>
      </p:sp>
      <p:pic>
        <p:nvPicPr>
          <p:cNvPr id="12" name="Picture 11" descr="A blue and yellow arrows&#10;&#10;Description automatically generated">
            <a:extLst>
              <a:ext uri="{FF2B5EF4-FFF2-40B4-BE49-F238E27FC236}">
                <a16:creationId xmlns:a16="http://schemas.microsoft.com/office/drawing/2014/main" id="{86846D61-650D-03EE-A541-3197A87A44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7710" y="2451772"/>
            <a:ext cx="997810" cy="997810"/>
          </a:xfrm>
          <a:prstGeom prst="rect">
            <a:avLst/>
          </a:prstGeom>
        </p:spPr>
      </p:pic>
      <p:sp>
        <p:nvSpPr>
          <p:cNvPr id="13" name="Rectangle 12">
            <a:extLst>
              <a:ext uri="{FF2B5EF4-FFF2-40B4-BE49-F238E27FC236}">
                <a16:creationId xmlns:a16="http://schemas.microsoft.com/office/drawing/2014/main" id="{7916579E-2783-C16B-25DC-AA83DCDD02D6}"/>
              </a:ext>
            </a:extLst>
          </p:cNvPr>
          <p:cNvSpPr/>
          <p:nvPr/>
        </p:nvSpPr>
        <p:spPr>
          <a:xfrm>
            <a:off x="1053272" y="3274275"/>
            <a:ext cx="1698033" cy="250979"/>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Rollback mode</a:t>
            </a:r>
          </a:p>
        </p:txBody>
      </p:sp>
      <p:sp>
        <p:nvSpPr>
          <p:cNvPr id="14" name="Rectangle 13">
            <a:extLst>
              <a:ext uri="{FF2B5EF4-FFF2-40B4-BE49-F238E27FC236}">
                <a16:creationId xmlns:a16="http://schemas.microsoft.com/office/drawing/2014/main" id="{4AEF2B43-2FC8-D5EB-8BB3-C734C67A95F0}"/>
              </a:ext>
            </a:extLst>
          </p:cNvPr>
          <p:cNvSpPr/>
          <p:nvPr/>
        </p:nvSpPr>
        <p:spPr>
          <a:xfrm>
            <a:off x="7477084" y="3272157"/>
            <a:ext cx="3340351" cy="250980"/>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Roll-Forward mode</a:t>
            </a:r>
          </a:p>
        </p:txBody>
      </p:sp>
      <p:pic>
        <p:nvPicPr>
          <p:cNvPr id="17" name="Picture 16" descr="A blue and yellow arrows&#10;&#10;Description automatically generated">
            <a:extLst>
              <a:ext uri="{FF2B5EF4-FFF2-40B4-BE49-F238E27FC236}">
                <a16:creationId xmlns:a16="http://schemas.microsoft.com/office/drawing/2014/main" id="{FE9C1C7D-18DC-E573-F314-891ECE4147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0318" y="2451772"/>
            <a:ext cx="997810" cy="997810"/>
          </a:xfrm>
          <a:prstGeom prst="rect">
            <a:avLst/>
          </a:prstGeom>
        </p:spPr>
      </p:pic>
      <p:pic>
        <p:nvPicPr>
          <p:cNvPr id="18" name="Picture 17" descr="A blue and yellow arrows&#10;&#10;Description automatically generated">
            <a:extLst>
              <a:ext uri="{FF2B5EF4-FFF2-40B4-BE49-F238E27FC236}">
                <a16:creationId xmlns:a16="http://schemas.microsoft.com/office/drawing/2014/main" id="{9ABC3BA7-2C33-1610-8F04-4F352CE0D0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9878" y="2422286"/>
            <a:ext cx="997810" cy="997810"/>
          </a:xfrm>
          <a:prstGeom prst="rect">
            <a:avLst/>
          </a:prstGeom>
        </p:spPr>
      </p:pic>
      <p:sp>
        <p:nvSpPr>
          <p:cNvPr id="25" name="Rounded Rectangle 17">
            <a:extLst>
              <a:ext uri="{FF2B5EF4-FFF2-40B4-BE49-F238E27FC236}">
                <a16:creationId xmlns:a16="http://schemas.microsoft.com/office/drawing/2014/main" id="{2B77D04A-C04C-CD95-0043-E49C11A2B13D}"/>
              </a:ext>
            </a:extLst>
          </p:cNvPr>
          <p:cNvSpPr/>
          <p:nvPr/>
        </p:nvSpPr>
        <p:spPr>
          <a:xfrm>
            <a:off x="5226519" y="5150733"/>
            <a:ext cx="1291913" cy="457529"/>
          </a:xfrm>
          <a:prstGeom prst="roundRect">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ysClr val="windowText" lastClr="000000"/>
                </a:solidFill>
                <a:latin typeface="Tahoma" panose="020B0604030504040204" pitchFamily="34" charset="0"/>
                <a:ea typeface="Tahoma" panose="020B0604030504040204" pitchFamily="34" charset="0"/>
                <a:cs typeface="Tahoma" panose="020B0604030504040204" pitchFamily="34" charset="0"/>
              </a:rPr>
              <a:t>NVFF</a:t>
            </a:r>
          </a:p>
        </p:txBody>
      </p:sp>
      <p:sp>
        <p:nvSpPr>
          <p:cNvPr id="27" name="Rounded Rectangle 17">
            <a:extLst>
              <a:ext uri="{FF2B5EF4-FFF2-40B4-BE49-F238E27FC236}">
                <a16:creationId xmlns:a16="http://schemas.microsoft.com/office/drawing/2014/main" id="{2D0A4BDD-772D-4A11-9C06-E463829F20A5}"/>
              </a:ext>
            </a:extLst>
          </p:cNvPr>
          <p:cNvSpPr/>
          <p:nvPr/>
        </p:nvSpPr>
        <p:spPr>
          <a:xfrm>
            <a:off x="5226519" y="5608259"/>
            <a:ext cx="1291913" cy="457529"/>
          </a:xfrm>
          <a:prstGeom prst="roundRect">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ysClr val="windowText" lastClr="000000"/>
                </a:solidFill>
                <a:latin typeface="Tahoma" panose="020B0604030504040204" pitchFamily="34" charset="0"/>
                <a:ea typeface="Tahoma" panose="020B0604030504040204" pitchFamily="34" charset="0"/>
                <a:cs typeface="Tahoma" panose="020B0604030504040204" pitchFamily="34" charset="0"/>
              </a:rPr>
              <a:t>NVSB</a:t>
            </a:r>
          </a:p>
        </p:txBody>
      </p:sp>
      <p:sp>
        <p:nvSpPr>
          <p:cNvPr id="35" name="Rounded Rectangle 34">
            <a:extLst>
              <a:ext uri="{FF2B5EF4-FFF2-40B4-BE49-F238E27FC236}">
                <a16:creationId xmlns:a16="http://schemas.microsoft.com/office/drawing/2014/main" id="{49B7D8F6-F2D3-E213-A427-FE025CA76D35}"/>
              </a:ext>
            </a:extLst>
          </p:cNvPr>
          <p:cNvSpPr/>
          <p:nvPr/>
        </p:nvSpPr>
        <p:spPr>
          <a:xfrm>
            <a:off x="1171575" y="3673955"/>
            <a:ext cx="1291913" cy="915055"/>
          </a:xfrm>
          <a:prstGeom prst="roundRect">
            <a:avLst/>
          </a:prstGeom>
          <a:solidFill>
            <a:schemeClr val="accent4">
              <a:alpha val="7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36" name="Rounded Rectangle 35">
            <a:extLst>
              <a:ext uri="{FF2B5EF4-FFF2-40B4-BE49-F238E27FC236}">
                <a16:creationId xmlns:a16="http://schemas.microsoft.com/office/drawing/2014/main" id="{9C0EA830-D31C-3A83-0F14-6B5D3E1E5835}"/>
              </a:ext>
            </a:extLst>
          </p:cNvPr>
          <p:cNvSpPr/>
          <p:nvPr/>
        </p:nvSpPr>
        <p:spPr>
          <a:xfrm>
            <a:off x="3355234" y="3673955"/>
            <a:ext cx="1291913" cy="915055"/>
          </a:xfrm>
          <a:prstGeom prst="roundRect">
            <a:avLst/>
          </a:prstGeom>
          <a:solidFill>
            <a:schemeClr val="accent5">
              <a:alpha val="7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p>
        </p:txBody>
      </p:sp>
      <p:pic>
        <p:nvPicPr>
          <p:cNvPr id="37" name="Picture 36" descr="Image result for power outage">
            <a:extLst>
              <a:ext uri="{FF2B5EF4-FFF2-40B4-BE49-F238E27FC236}">
                <a16:creationId xmlns:a16="http://schemas.microsoft.com/office/drawing/2014/main" id="{22B670F8-C39E-EEB8-1FD0-84C1D399D9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6201" y="2183856"/>
            <a:ext cx="1190297" cy="1068649"/>
          </a:xfrm>
          <a:prstGeom prst="rect">
            <a:avLst/>
          </a:prstGeom>
          <a:noFill/>
          <a:extLst>
            <a:ext uri="{909E8E84-426E-40dd-AFC4-6F175D3DCCD1}">
              <a14:hiddenFill xmlns:a14="http://schemas.microsoft.com/office/drawing/2010/main" xmlns="">
                <a:solidFill>
                  <a:srgbClr val="FFFFFF"/>
                </a:solidFill>
              </a14:hiddenFill>
            </a:ext>
          </a:extLst>
        </p:spPr>
      </p:pic>
      <p:sp>
        <p:nvSpPr>
          <p:cNvPr id="38" name="Rounded Rectangle 37">
            <a:extLst>
              <a:ext uri="{FF2B5EF4-FFF2-40B4-BE49-F238E27FC236}">
                <a16:creationId xmlns:a16="http://schemas.microsoft.com/office/drawing/2014/main" id="{1FFE6F49-2311-3CB5-0647-01322F3F8B47}"/>
              </a:ext>
            </a:extLst>
          </p:cNvPr>
          <p:cNvSpPr/>
          <p:nvPr/>
        </p:nvSpPr>
        <p:spPr>
          <a:xfrm>
            <a:off x="5226518" y="5144385"/>
            <a:ext cx="1291913" cy="915055"/>
          </a:xfrm>
          <a:prstGeom prst="roundRect">
            <a:avLst/>
          </a:prstGeom>
          <a:solidFill>
            <a:schemeClr val="accent5">
              <a:alpha val="7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p>
        </p:txBody>
      </p:sp>
      <p:pic>
        <p:nvPicPr>
          <p:cNvPr id="3" name="Picture 2" descr="Image result for power">
            <a:extLst>
              <a:ext uri="{FF2B5EF4-FFF2-40B4-BE49-F238E27FC236}">
                <a16:creationId xmlns:a16="http://schemas.microsoft.com/office/drawing/2014/main" id="{B47000B0-A372-C170-3B71-BBA6D709006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21454" y="2145969"/>
            <a:ext cx="1081718" cy="1086547"/>
          </a:xfrm>
          <a:prstGeom prst="rect">
            <a:avLst/>
          </a:prstGeom>
          <a:noFill/>
          <a:extLst>
            <a:ext uri="{909E8E84-426E-40dd-AFC4-6F175D3DCCD1}">
              <a14:hiddenFill xmlns:a14="http://schemas.microsoft.com/office/drawing/2010/main" xmlns="">
                <a:solidFill>
                  <a:srgbClr val="FFFFFF"/>
                </a:solidFill>
              </a14:hiddenFill>
            </a:ext>
          </a:extLst>
        </p:spPr>
      </p:pic>
      <p:sp>
        <p:nvSpPr>
          <p:cNvPr id="4" name="Arrow: Up 3">
            <a:extLst>
              <a:ext uri="{FF2B5EF4-FFF2-40B4-BE49-F238E27FC236}">
                <a16:creationId xmlns:a16="http://schemas.microsoft.com/office/drawing/2014/main" id="{836E50DC-2A3B-26DF-A340-2A68BCDB52FF}"/>
              </a:ext>
            </a:extLst>
          </p:cNvPr>
          <p:cNvSpPr/>
          <p:nvPr/>
        </p:nvSpPr>
        <p:spPr>
          <a:xfrm>
            <a:off x="4939553" y="792212"/>
            <a:ext cx="582706" cy="579388"/>
          </a:xfrm>
          <a:prstGeom prst="up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Up 9">
            <a:extLst>
              <a:ext uri="{FF2B5EF4-FFF2-40B4-BE49-F238E27FC236}">
                <a16:creationId xmlns:a16="http://schemas.microsoft.com/office/drawing/2014/main" id="{0D2D310D-F3A4-878D-DC1A-76F2AFA8F00A}"/>
              </a:ext>
            </a:extLst>
          </p:cNvPr>
          <p:cNvSpPr/>
          <p:nvPr/>
        </p:nvSpPr>
        <p:spPr>
          <a:xfrm>
            <a:off x="8455118" y="792212"/>
            <a:ext cx="582706" cy="579388"/>
          </a:xfrm>
          <a:prstGeom prst="up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53867274-828A-D62A-88DD-783EF5EAA754}"/>
              </a:ext>
            </a:extLst>
          </p:cNvPr>
          <p:cNvSpPr/>
          <p:nvPr/>
        </p:nvSpPr>
        <p:spPr>
          <a:xfrm>
            <a:off x="4458889" y="125904"/>
            <a:ext cx="5294712" cy="65235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a:latin typeface="Tahoma" panose="020B0604030504040204" pitchFamily="34" charset="0"/>
                <a:ea typeface="Tahoma" panose="020B0604030504040204" pitchFamily="34" charset="0"/>
                <a:cs typeface="Tahoma" panose="020B0604030504040204" pitchFamily="34" charset="0"/>
              </a:rPr>
              <a:t>Checkpoint both registers and SB</a:t>
            </a:r>
          </a:p>
        </p:txBody>
      </p:sp>
    </p:spTree>
    <p:extLst>
      <p:ext uri="{BB962C8B-B14F-4D97-AF65-F5344CB8AC3E}">
        <p14:creationId xmlns:p14="http://schemas.microsoft.com/office/powerpoint/2010/main" val="3341076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1000"/>
                                        <p:tgtEl>
                                          <p:spTgt spid="25"/>
                                        </p:tgtEl>
                                      </p:cBhvr>
                                    </p:animEffect>
                                    <p:anim calcmode="lin" valueType="num">
                                      <p:cBhvr>
                                        <p:cTn id="30" dur="1000" fill="hold"/>
                                        <p:tgtEl>
                                          <p:spTgt spid="25"/>
                                        </p:tgtEl>
                                        <p:attrNameLst>
                                          <p:attrName>ppt_x</p:attrName>
                                        </p:attrNameLst>
                                      </p:cBhvr>
                                      <p:tavLst>
                                        <p:tav tm="0">
                                          <p:val>
                                            <p:strVal val="#ppt_x"/>
                                          </p:val>
                                        </p:tav>
                                        <p:tav tm="100000">
                                          <p:val>
                                            <p:strVal val="#ppt_x"/>
                                          </p:val>
                                        </p:tav>
                                      </p:tavLst>
                                    </p:anim>
                                    <p:anim calcmode="lin" valueType="num">
                                      <p:cBhvr>
                                        <p:cTn id="31" dur="1000" fill="hold"/>
                                        <p:tgtEl>
                                          <p:spTgt spid="25"/>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fade">
                                      <p:cBhvr>
                                        <p:cTn id="34" dur="1000"/>
                                        <p:tgtEl>
                                          <p:spTgt spid="27"/>
                                        </p:tgtEl>
                                      </p:cBhvr>
                                    </p:animEffect>
                                    <p:anim calcmode="lin" valueType="num">
                                      <p:cBhvr>
                                        <p:cTn id="35" dur="1000" fill="hold"/>
                                        <p:tgtEl>
                                          <p:spTgt spid="27"/>
                                        </p:tgtEl>
                                        <p:attrNameLst>
                                          <p:attrName>ppt_x</p:attrName>
                                        </p:attrNameLst>
                                      </p:cBhvr>
                                      <p:tavLst>
                                        <p:tav tm="0">
                                          <p:val>
                                            <p:strVal val="#ppt_x"/>
                                          </p:val>
                                        </p:tav>
                                        <p:tav tm="100000">
                                          <p:val>
                                            <p:strVal val="#ppt_x"/>
                                          </p:val>
                                        </p:tav>
                                      </p:tavLst>
                                    </p:anim>
                                    <p:anim calcmode="lin" valueType="num">
                                      <p:cBhvr>
                                        <p:cTn id="36" dur="1000" fill="hold"/>
                                        <p:tgtEl>
                                          <p:spTgt spid="27"/>
                                        </p:tgtEl>
                                        <p:attrNameLst>
                                          <p:attrName>ppt_y</p:attrName>
                                        </p:attrNameLst>
                                      </p:cBhvr>
                                      <p:tavLst>
                                        <p:tav tm="0">
                                          <p:val>
                                            <p:strVal val="#ppt_y+.1"/>
                                          </p:val>
                                        </p:tav>
                                        <p:tav tm="100000">
                                          <p:val>
                                            <p:strVal val="#ppt_y"/>
                                          </p:val>
                                        </p:tav>
                                      </p:tavLst>
                                    </p:anim>
                                  </p:childTnLst>
                                </p:cTn>
                              </p:par>
                            </p:childTnLst>
                          </p:cTn>
                        </p:par>
                        <p:par>
                          <p:cTn id="37" fill="hold">
                            <p:stCondLst>
                              <p:cond delay="1000"/>
                            </p:stCondLst>
                            <p:childTnLst>
                              <p:par>
                                <p:cTn id="38" presetID="9" presetClass="entr" presetSubtype="0" fill="hold" grpId="0" nodeType="after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dissolve">
                                      <p:cBhvr>
                                        <p:cTn id="40" dur="500"/>
                                        <p:tgtEl>
                                          <p:spTgt spid="35"/>
                                        </p:tgtEl>
                                      </p:cBhvr>
                                    </p:animEffect>
                                  </p:childTnLst>
                                </p:cTn>
                              </p:par>
                            </p:childTnLst>
                          </p:cTn>
                        </p:par>
                        <p:par>
                          <p:cTn id="41" fill="hold">
                            <p:stCondLst>
                              <p:cond delay="1500"/>
                            </p:stCondLst>
                            <p:childTnLst>
                              <p:par>
                                <p:cTn id="42" presetID="0" presetClass="path" presetSubtype="0" accel="50000" decel="50000" fill="hold" grpId="1" nodeType="afterEffect">
                                  <p:stCondLst>
                                    <p:cond delay="0"/>
                                  </p:stCondLst>
                                  <p:childTnLst>
                                    <p:animMotion origin="layout" path="M 1.45833E-6 -4.81481E-6 L 0.33515 0.21551 " pathEditMode="relative" rAng="0" ptsTypes="AA">
                                      <p:cBhvr>
                                        <p:cTn id="43" dur="2000" fill="hold"/>
                                        <p:tgtEl>
                                          <p:spTgt spid="35"/>
                                        </p:tgtEl>
                                        <p:attrNameLst>
                                          <p:attrName>ppt_x</p:attrName>
                                          <p:attrName>ppt_y</p:attrName>
                                        </p:attrNameLst>
                                      </p:cBhvr>
                                      <p:rCtr x="16758" y="10764"/>
                                    </p:animMotion>
                                  </p:childTnLst>
                                </p:cTn>
                              </p:par>
                            </p:childTnLst>
                          </p:cTn>
                        </p:par>
                        <p:par>
                          <p:cTn id="44" fill="hold">
                            <p:stCondLst>
                              <p:cond delay="3500"/>
                            </p:stCondLst>
                            <p:childTnLst>
                              <p:par>
                                <p:cTn id="45" presetID="9" presetClass="entr" presetSubtype="0" fill="hold" grpId="0" nodeType="after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dissolve">
                                      <p:cBhvr>
                                        <p:cTn id="47" dur="500"/>
                                        <p:tgtEl>
                                          <p:spTgt spid="36"/>
                                        </p:tgtEl>
                                      </p:cBhvr>
                                    </p:animEffect>
                                  </p:childTnLst>
                                </p:cTn>
                              </p:par>
                            </p:childTnLst>
                          </p:cTn>
                        </p:par>
                        <p:par>
                          <p:cTn id="48" fill="hold">
                            <p:stCondLst>
                              <p:cond delay="4000"/>
                            </p:stCondLst>
                            <p:childTnLst>
                              <p:par>
                                <p:cTn id="49" presetID="0" presetClass="path" presetSubtype="0" accel="50000" decel="50000" fill="hold" grpId="1" nodeType="afterEffect">
                                  <p:stCondLst>
                                    <p:cond delay="0"/>
                                  </p:stCondLst>
                                  <p:childTnLst>
                                    <p:animMotion origin="layout" path="M 5E-6 -4.81481E-6 L 0.15482 0.21551 " pathEditMode="relative" rAng="0" ptsTypes="AA">
                                      <p:cBhvr>
                                        <p:cTn id="50" dur="2000" fill="hold"/>
                                        <p:tgtEl>
                                          <p:spTgt spid="36"/>
                                        </p:tgtEl>
                                        <p:attrNameLst>
                                          <p:attrName>ppt_x</p:attrName>
                                          <p:attrName>ppt_y</p:attrName>
                                        </p:attrNameLst>
                                      </p:cBhvr>
                                      <p:rCtr x="7734" y="10764"/>
                                    </p:animMotion>
                                  </p:childTnLst>
                                </p:cTn>
                              </p:par>
                            </p:childTnLst>
                          </p:cTn>
                        </p:par>
                        <p:par>
                          <p:cTn id="51" fill="hold">
                            <p:stCondLst>
                              <p:cond delay="6000"/>
                            </p:stCondLst>
                            <p:childTnLst>
                              <p:par>
                                <p:cTn id="52" presetID="1" presetClass="exit" presetSubtype="0" fill="hold" grpId="2" nodeType="afterEffect">
                                  <p:stCondLst>
                                    <p:cond delay="0"/>
                                  </p:stCondLst>
                                  <p:childTnLst>
                                    <p:set>
                                      <p:cBhvr>
                                        <p:cTn id="53" dur="1" fill="hold">
                                          <p:stCondLst>
                                            <p:cond delay="0"/>
                                          </p:stCondLst>
                                        </p:cTn>
                                        <p:tgtEl>
                                          <p:spTgt spid="35"/>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nodeType="click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fade">
                                      <p:cBhvr>
                                        <p:cTn id="58" dur="1000"/>
                                        <p:tgtEl>
                                          <p:spTgt spid="37"/>
                                        </p:tgtEl>
                                      </p:cBhvr>
                                    </p:animEffect>
                                    <p:anim calcmode="lin" valueType="num">
                                      <p:cBhvr>
                                        <p:cTn id="59" dur="1000" fill="hold"/>
                                        <p:tgtEl>
                                          <p:spTgt spid="37"/>
                                        </p:tgtEl>
                                        <p:attrNameLst>
                                          <p:attrName>ppt_x</p:attrName>
                                        </p:attrNameLst>
                                      </p:cBhvr>
                                      <p:tavLst>
                                        <p:tav tm="0">
                                          <p:val>
                                            <p:strVal val="#ppt_x"/>
                                          </p:val>
                                        </p:tav>
                                        <p:tav tm="100000">
                                          <p:val>
                                            <p:strVal val="#ppt_x"/>
                                          </p:val>
                                        </p:tav>
                                      </p:tavLst>
                                    </p:anim>
                                    <p:anim calcmode="lin" valueType="num">
                                      <p:cBhvr>
                                        <p:cTn id="60" dur="1000" fill="hold"/>
                                        <p:tgtEl>
                                          <p:spTgt spid="37"/>
                                        </p:tgtEl>
                                        <p:attrNameLst>
                                          <p:attrName>ppt_y</p:attrName>
                                        </p:attrNameLst>
                                      </p:cBhvr>
                                      <p:tavLst>
                                        <p:tav tm="0">
                                          <p:val>
                                            <p:strVal val="#ppt_y+.1"/>
                                          </p:val>
                                        </p:tav>
                                        <p:tav tm="100000">
                                          <p:val>
                                            <p:strVal val="#ppt_y"/>
                                          </p:val>
                                        </p:tav>
                                      </p:tavLst>
                                    </p:anim>
                                  </p:childTnLst>
                                </p:cTn>
                              </p:par>
                            </p:childTnLst>
                          </p:cTn>
                        </p:par>
                        <p:par>
                          <p:cTn id="61" fill="hold">
                            <p:stCondLst>
                              <p:cond delay="1000"/>
                            </p:stCondLst>
                            <p:childTnLst>
                              <p:par>
                                <p:cTn id="62" presetID="42" presetClass="entr" presetSubtype="0" fill="hold" nodeType="afterEffect">
                                  <p:stCondLst>
                                    <p:cond delay="0"/>
                                  </p:stCondLst>
                                  <p:childTnLst>
                                    <p:set>
                                      <p:cBhvr>
                                        <p:cTn id="63" dur="1" fill="hold">
                                          <p:stCondLst>
                                            <p:cond delay="0"/>
                                          </p:stCondLst>
                                        </p:cTn>
                                        <p:tgtEl>
                                          <p:spTgt spid="3"/>
                                        </p:tgtEl>
                                        <p:attrNameLst>
                                          <p:attrName>style.visibility</p:attrName>
                                        </p:attrNameLst>
                                      </p:cBhvr>
                                      <p:to>
                                        <p:strVal val="visible"/>
                                      </p:to>
                                    </p:set>
                                    <p:animEffect transition="in" filter="fade">
                                      <p:cBhvr>
                                        <p:cTn id="64" dur="1000"/>
                                        <p:tgtEl>
                                          <p:spTgt spid="3"/>
                                        </p:tgtEl>
                                      </p:cBhvr>
                                    </p:animEffect>
                                    <p:anim calcmode="lin" valueType="num">
                                      <p:cBhvr>
                                        <p:cTn id="65" dur="1000" fill="hold"/>
                                        <p:tgtEl>
                                          <p:spTgt spid="3"/>
                                        </p:tgtEl>
                                        <p:attrNameLst>
                                          <p:attrName>ppt_x</p:attrName>
                                        </p:attrNameLst>
                                      </p:cBhvr>
                                      <p:tavLst>
                                        <p:tav tm="0">
                                          <p:val>
                                            <p:strVal val="#ppt_x"/>
                                          </p:val>
                                        </p:tav>
                                        <p:tav tm="100000">
                                          <p:val>
                                            <p:strVal val="#ppt_x"/>
                                          </p:val>
                                        </p:tav>
                                      </p:tavLst>
                                    </p:anim>
                                    <p:anim calcmode="lin" valueType="num">
                                      <p:cBhvr>
                                        <p:cTn id="66" dur="1000" fill="hold"/>
                                        <p:tgtEl>
                                          <p:spTgt spid="3"/>
                                        </p:tgtEl>
                                        <p:attrNameLst>
                                          <p:attrName>ppt_y</p:attrName>
                                        </p:attrNameLst>
                                      </p:cBhvr>
                                      <p:tavLst>
                                        <p:tav tm="0">
                                          <p:val>
                                            <p:strVal val="#ppt_y+.1"/>
                                          </p:val>
                                        </p:tav>
                                        <p:tav tm="100000">
                                          <p:val>
                                            <p:strVal val="#ppt_y"/>
                                          </p:val>
                                        </p:tav>
                                      </p:tavLst>
                                    </p:anim>
                                  </p:childTnLst>
                                </p:cTn>
                              </p:par>
                            </p:childTnLst>
                          </p:cTn>
                        </p:par>
                        <p:par>
                          <p:cTn id="67" fill="hold">
                            <p:stCondLst>
                              <p:cond delay="2000"/>
                            </p:stCondLst>
                            <p:childTnLst>
                              <p:par>
                                <p:cTn id="68" presetID="1" presetClass="entr" presetSubtype="0" fill="hold" grpId="0" nodeType="afterEffect">
                                  <p:stCondLst>
                                    <p:cond delay="0"/>
                                  </p:stCondLst>
                                  <p:childTnLst>
                                    <p:set>
                                      <p:cBhvr>
                                        <p:cTn id="69" dur="1" fill="hold">
                                          <p:stCondLst>
                                            <p:cond delay="0"/>
                                          </p:stCondLst>
                                        </p:cTn>
                                        <p:tgtEl>
                                          <p:spTgt spid="38"/>
                                        </p:tgtEl>
                                        <p:attrNameLst>
                                          <p:attrName>style.visibility</p:attrName>
                                        </p:attrNameLst>
                                      </p:cBhvr>
                                      <p:to>
                                        <p:strVal val="visible"/>
                                      </p:to>
                                    </p:set>
                                  </p:childTnLst>
                                </p:cTn>
                              </p:par>
                              <p:par>
                                <p:cTn id="70" presetID="1" presetClass="exit" presetSubtype="0" fill="hold" grpId="2" nodeType="withEffect">
                                  <p:stCondLst>
                                    <p:cond delay="0"/>
                                  </p:stCondLst>
                                  <p:childTnLst>
                                    <p:set>
                                      <p:cBhvr>
                                        <p:cTn id="71" dur="1" fill="hold">
                                          <p:stCondLst>
                                            <p:cond delay="0"/>
                                          </p:stCondLst>
                                        </p:cTn>
                                        <p:tgtEl>
                                          <p:spTgt spid="36"/>
                                        </p:tgtEl>
                                        <p:attrNameLst>
                                          <p:attrName>style.visibility</p:attrName>
                                        </p:attrNameLst>
                                      </p:cBhvr>
                                      <p:to>
                                        <p:strVal val="hidden"/>
                                      </p:to>
                                    </p:set>
                                  </p:childTnLst>
                                </p:cTn>
                              </p:par>
                            </p:childTnLst>
                          </p:cTn>
                        </p:par>
                        <p:par>
                          <p:cTn id="72" fill="hold">
                            <p:stCondLst>
                              <p:cond delay="2000"/>
                            </p:stCondLst>
                            <p:childTnLst>
                              <p:par>
                                <p:cTn id="73" presetID="0" presetClass="path" presetSubtype="0" accel="50000" decel="50000" fill="hold" grpId="1" nodeType="afterEffect">
                                  <p:stCondLst>
                                    <p:cond delay="0"/>
                                  </p:stCondLst>
                                  <p:childTnLst>
                                    <p:animMotion origin="layout" path="M -6.25E-7 1.85185E-6 L 0.04076 -0.22315 " pathEditMode="relative" rAng="0" ptsTypes="AA">
                                      <p:cBhvr>
                                        <p:cTn id="74" dur="2000" fill="hold"/>
                                        <p:tgtEl>
                                          <p:spTgt spid="38"/>
                                        </p:tgtEl>
                                        <p:attrNameLst>
                                          <p:attrName>ppt_x</p:attrName>
                                          <p:attrName>ppt_y</p:attrName>
                                        </p:attrNameLst>
                                      </p:cBhvr>
                                      <p:rCtr x="2031" y="-1115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5" grpId="0" animBg="1"/>
      <p:bldP spid="27" grpId="0" animBg="1"/>
      <p:bldP spid="35" grpId="0" animBg="1"/>
      <p:bldP spid="35" grpId="1" animBg="1"/>
      <p:bldP spid="35" grpId="2" animBg="1"/>
      <p:bldP spid="36" grpId="0" animBg="1"/>
      <p:bldP spid="36" grpId="1" animBg="1"/>
      <p:bldP spid="36" grpId="2" animBg="1"/>
      <p:bldP spid="38" grpId="0" animBg="1"/>
      <p:bldP spid="38" grpId="1" animBg="1"/>
      <p:bldP spid="4" grpId="0" animBg="1"/>
      <p:bldP spid="10" grpId="0" animBg="1"/>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3">
            <a:extLst>
              <a:ext uri="{FF2B5EF4-FFF2-40B4-BE49-F238E27FC236}">
                <a16:creationId xmlns:a16="http://schemas.microsoft.com/office/drawing/2014/main" id="{B348A3A8-8000-27DD-44E1-AA95EED89B83}"/>
              </a:ext>
            </a:extLst>
          </p:cNvPr>
          <p:cNvSpPr txBox="1">
            <a:spLocks/>
          </p:cNvSpPr>
          <p:nvPr/>
        </p:nvSpPr>
        <p:spPr>
          <a:xfrm>
            <a:off x="3970508" y="3693700"/>
            <a:ext cx="8221491" cy="11992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Gill Sans" panose="020B0502020104020203" pitchFamily="34" charset="-79"/>
                <a:ea typeface="Tahoma" panose="020B0604030504040204" pitchFamily="34" charset="0"/>
                <a:cs typeface="Gill Sans" panose="020B0502020104020203" pitchFamily="34" charset="-79"/>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Gill Sans" panose="020B0502020104020203" pitchFamily="34" charset="-79"/>
                <a:ea typeface="Tahoma" panose="020B0604030504040204" pitchFamily="34" charset="0"/>
                <a:cs typeface="Gill Sans" panose="020B0502020104020203" pitchFamily="34" charset="-79"/>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Gill Sans" panose="020B0502020104020203" pitchFamily="34" charset="-79"/>
                <a:ea typeface="Tahoma" panose="020B0604030504040204" pitchFamily="34" charset="0"/>
                <a:cs typeface="Gill Sans" panose="020B0502020104020203" pitchFamily="34" charset="-79"/>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Gill Sans" panose="020B0502020104020203" pitchFamily="34" charset="-79"/>
                <a:ea typeface="Tahoma" panose="020B0604030504040204" pitchFamily="34" charset="0"/>
                <a:cs typeface="Gill Sans" panose="020B0502020104020203" pitchFamily="34" charset="-79"/>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Gill Sans" panose="020B0502020104020203" pitchFamily="34" charset="-79"/>
                <a:ea typeface="Tahoma" panose="020B0604030504040204" pitchFamily="34" charset="0"/>
                <a:cs typeface="Gill Sans" panose="020B05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b="1"/>
          </a:p>
          <a:p>
            <a:r>
              <a:rPr lang="en-US" b="1"/>
              <a:t>C2: </a:t>
            </a:r>
            <a:r>
              <a:rPr lang="en-US"/>
              <a:t>Crash consistency issues after switch?</a:t>
            </a:r>
          </a:p>
          <a:p>
            <a:endParaRPr lang="en-US"/>
          </a:p>
          <a:p>
            <a:endParaRPr lang="en-US" dirty="0"/>
          </a:p>
        </p:txBody>
      </p:sp>
      <p:sp>
        <p:nvSpPr>
          <p:cNvPr id="2" name="Title 1">
            <a:extLst>
              <a:ext uri="{FF2B5EF4-FFF2-40B4-BE49-F238E27FC236}">
                <a16:creationId xmlns:a16="http://schemas.microsoft.com/office/drawing/2014/main" id="{4D72F1CB-33BF-F337-F849-20B6B2826AB9}"/>
              </a:ext>
            </a:extLst>
          </p:cNvPr>
          <p:cNvSpPr>
            <a:spLocks noGrp="1"/>
          </p:cNvSpPr>
          <p:nvPr>
            <p:ph type="title"/>
          </p:nvPr>
        </p:nvSpPr>
        <p:spPr/>
        <p:txBody>
          <a:bodyPr/>
          <a:lstStyle/>
          <a:p>
            <a:r>
              <a:rPr lang="en-US" altLang="zh-CN">
                <a:solidFill>
                  <a:srgbClr val="2F2FD7"/>
                </a:solidFill>
              </a:rPr>
              <a:t>Challenges for RollSwitch</a:t>
            </a:r>
            <a:endParaRPr lang="en-US"/>
          </a:p>
        </p:txBody>
      </p:sp>
      <p:sp>
        <p:nvSpPr>
          <p:cNvPr id="4" name="Content Placeholder 3">
            <a:extLst>
              <a:ext uri="{FF2B5EF4-FFF2-40B4-BE49-F238E27FC236}">
                <a16:creationId xmlns:a16="http://schemas.microsoft.com/office/drawing/2014/main" id="{C3DEC360-0854-66F6-BB44-B93130232BA3}"/>
              </a:ext>
            </a:extLst>
          </p:cNvPr>
          <p:cNvSpPr>
            <a:spLocks noGrp="1"/>
          </p:cNvSpPr>
          <p:nvPr>
            <p:ph sz="half" idx="2"/>
          </p:nvPr>
        </p:nvSpPr>
        <p:spPr>
          <a:xfrm>
            <a:off x="3966780" y="1825625"/>
            <a:ext cx="6948714" cy="1042985"/>
          </a:xfrm>
        </p:spPr>
        <p:txBody>
          <a:bodyPr>
            <a:normAutofit/>
          </a:bodyPr>
          <a:lstStyle/>
          <a:p>
            <a:r>
              <a:rPr lang="en-US" b="1"/>
              <a:t>C1:</a:t>
            </a:r>
            <a:r>
              <a:rPr lang="en-US"/>
              <a:t> How can a system know energy conditions?</a:t>
            </a:r>
            <a:endParaRPr lang="en-US" dirty="0"/>
          </a:p>
          <a:p>
            <a:endParaRPr lang="en-US" dirty="0"/>
          </a:p>
        </p:txBody>
      </p:sp>
      <p:sp>
        <p:nvSpPr>
          <p:cNvPr id="5" name="Slide Number Placeholder 4">
            <a:extLst>
              <a:ext uri="{FF2B5EF4-FFF2-40B4-BE49-F238E27FC236}">
                <a16:creationId xmlns:a16="http://schemas.microsoft.com/office/drawing/2014/main" id="{9859945C-C2E1-585C-BAB8-1CDB101D5359}"/>
              </a:ext>
            </a:extLst>
          </p:cNvPr>
          <p:cNvSpPr>
            <a:spLocks noGrp="1"/>
          </p:cNvSpPr>
          <p:nvPr>
            <p:ph type="sldNum" sz="quarter" idx="12"/>
          </p:nvPr>
        </p:nvSpPr>
        <p:spPr/>
        <p:txBody>
          <a:bodyPr/>
          <a:lstStyle/>
          <a:p>
            <a:fld id="{BEF5F9A7-FFD9-4159-A58F-AE73538ED447}" type="slidenum">
              <a:rPr lang="en-US" smtClean="0"/>
              <a:pPr/>
              <a:t>19</a:t>
            </a:fld>
            <a:endParaRPr lang="en-US" dirty="0"/>
          </a:p>
        </p:txBody>
      </p:sp>
      <p:pic>
        <p:nvPicPr>
          <p:cNvPr id="6" name="图片 6" descr="图标&#10;&#10;描述已自动生成">
            <a:extLst>
              <a:ext uri="{FF2B5EF4-FFF2-40B4-BE49-F238E27FC236}">
                <a16:creationId xmlns:a16="http://schemas.microsoft.com/office/drawing/2014/main" id="{D0D75317-E826-FF9A-459A-E0F51A9713F3}"/>
              </a:ext>
            </a:extLst>
          </p:cNvPr>
          <p:cNvPicPr>
            <a:picLocks noGrp="1" noChangeAspect="1"/>
          </p:cNvPicPr>
          <p:nvPr>
            <p:ph sz="half" idx="1"/>
          </p:nvPr>
        </p:nvPicPr>
        <p:blipFill>
          <a:blip r:embed="rId3"/>
          <a:stretch>
            <a:fillRect/>
          </a:stretch>
        </p:blipFill>
        <p:spPr>
          <a:xfrm>
            <a:off x="364432" y="1825625"/>
            <a:ext cx="3429479" cy="3791479"/>
          </a:xfrm>
          <a:prstGeom prst="rect">
            <a:avLst/>
          </a:prstGeom>
        </p:spPr>
      </p:pic>
      <p:pic>
        <p:nvPicPr>
          <p:cNvPr id="3" name="Picture 2">
            <a:extLst>
              <a:ext uri="{FF2B5EF4-FFF2-40B4-BE49-F238E27FC236}">
                <a16:creationId xmlns:a16="http://schemas.microsoft.com/office/drawing/2014/main" id="{3028C52F-B5A2-7261-5E94-6AA4C6073051}"/>
              </a:ext>
            </a:extLst>
          </p:cNvPr>
          <p:cNvPicPr>
            <a:picLocks noChangeAspect="1"/>
          </p:cNvPicPr>
          <p:nvPr/>
        </p:nvPicPr>
        <p:blipFill>
          <a:blip r:embed="rId4"/>
          <a:srcRect l="49200" t="49952"/>
          <a:stretch/>
        </p:blipFill>
        <p:spPr>
          <a:xfrm>
            <a:off x="7902281" y="2347249"/>
            <a:ext cx="3186082" cy="1846420"/>
          </a:xfrm>
          <a:prstGeom prst="rect">
            <a:avLst/>
          </a:prstGeom>
        </p:spPr>
      </p:pic>
      <p:cxnSp>
        <p:nvCxnSpPr>
          <p:cNvPr id="7" name="Straight Arrow Connector 6">
            <a:extLst>
              <a:ext uri="{FF2B5EF4-FFF2-40B4-BE49-F238E27FC236}">
                <a16:creationId xmlns:a16="http://schemas.microsoft.com/office/drawing/2014/main" id="{0077F622-1DCA-FB5E-024C-F48EB0893E95}"/>
              </a:ext>
            </a:extLst>
          </p:cNvPr>
          <p:cNvCxnSpPr>
            <a:cxnSpLocks/>
          </p:cNvCxnSpPr>
          <p:nvPr/>
        </p:nvCxnSpPr>
        <p:spPr>
          <a:xfrm>
            <a:off x="3793911" y="5964222"/>
            <a:ext cx="8033657" cy="539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8E549C8B-6E86-DDF0-18EF-95B5CFA32526}"/>
              </a:ext>
            </a:extLst>
          </p:cNvPr>
          <p:cNvSpPr/>
          <p:nvPr/>
        </p:nvSpPr>
        <p:spPr>
          <a:xfrm>
            <a:off x="3871050" y="5685979"/>
            <a:ext cx="2651954" cy="259160"/>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ahoma" panose="020B0604030504040204" pitchFamily="34" charset="0"/>
                <a:ea typeface="Tahoma" panose="020B0604030504040204" pitchFamily="34" charset="0"/>
                <a:cs typeface="Tahoma" panose="020B0604030504040204" pitchFamily="34" charset="0"/>
              </a:rPr>
              <a:t>Roll-forward</a:t>
            </a:r>
          </a:p>
        </p:txBody>
      </p:sp>
      <p:sp>
        <p:nvSpPr>
          <p:cNvPr id="13" name="Rectangle 12">
            <a:extLst>
              <a:ext uri="{FF2B5EF4-FFF2-40B4-BE49-F238E27FC236}">
                <a16:creationId xmlns:a16="http://schemas.microsoft.com/office/drawing/2014/main" id="{D82097B5-05C5-F81F-8BD0-0052EC325540}"/>
              </a:ext>
            </a:extLst>
          </p:cNvPr>
          <p:cNvSpPr/>
          <p:nvPr/>
        </p:nvSpPr>
        <p:spPr>
          <a:xfrm>
            <a:off x="6525389" y="5676427"/>
            <a:ext cx="2508781" cy="293185"/>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ahoma" panose="020B0604030504040204" pitchFamily="34" charset="0"/>
                <a:ea typeface="Tahoma" panose="020B0604030504040204" pitchFamily="34" charset="0"/>
                <a:cs typeface="Tahoma" panose="020B0604030504040204" pitchFamily="34" charset="0"/>
              </a:rPr>
              <a:t>Rollback</a:t>
            </a:r>
          </a:p>
        </p:txBody>
      </p:sp>
      <p:sp>
        <p:nvSpPr>
          <p:cNvPr id="15" name="Rectangle 14">
            <a:extLst>
              <a:ext uri="{FF2B5EF4-FFF2-40B4-BE49-F238E27FC236}">
                <a16:creationId xmlns:a16="http://schemas.microsoft.com/office/drawing/2014/main" id="{63071466-5797-2192-D6E8-B5479A663EA5}"/>
              </a:ext>
            </a:extLst>
          </p:cNvPr>
          <p:cNvSpPr/>
          <p:nvPr/>
        </p:nvSpPr>
        <p:spPr>
          <a:xfrm>
            <a:off x="9048021" y="5657863"/>
            <a:ext cx="2421929" cy="277598"/>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ahoma" panose="020B0604030504040204" pitchFamily="34" charset="0"/>
                <a:ea typeface="Tahoma" panose="020B0604030504040204" pitchFamily="34" charset="0"/>
                <a:cs typeface="Tahoma" panose="020B0604030504040204" pitchFamily="34" charset="0"/>
              </a:rPr>
              <a:t>Roll-forward</a:t>
            </a:r>
          </a:p>
        </p:txBody>
      </p:sp>
      <p:pic>
        <p:nvPicPr>
          <p:cNvPr id="18" name="Graphic 17" descr="Research with solid fill">
            <a:extLst>
              <a:ext uri="{FF2B5EF4-FFF2-40B4-BE49-F238E27FC236}">
                <a16:creationId xmlns:a16="http://schemas.microsoft.com/office/drawing/2014/main" id="{0BE54EBD-6DBD-16C2-AA22-9BA98269E72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6196112" y="4910137"/>
            <a:ext cx="546760" cy="546760"/>
          </a:xfrm>
          <a:prstGeom prst="rect">
            <a:avLst/>
          </a:prstGeom>
        </p:spPr>
      </p:pic>
      <p:pic>
        <p:nvPicPr>
          <p:cNvPr id="19" name="Graphic 18" descr="Research with solid fill">
            <a:extLst>
              <a:ext uri="{FF2B5EF4-FFF2-40B4-BE49-F238E27FC236}">
                <a16:creationId xmlns:a16="http://schemas.microsoft.com/office/drawing/2014/main" id="{DCA3377F-2868-4D8B-3C97-E53AE7DF270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8741207" y="4938691"/>
            <a:ext cx="546760" cy="546760"/>
          </a:xfrm>
          <a:prstGeom prst="rect">
            <a:avLst/>
          </a:prstGeom>
        </p:spPr>
      </p:pic>
      <p:cxnSp>
        <p:nvCxnSpPr>
          <p:cNvPr id="20" name="Straight Connector 19">
            <a:extLst>
              <a:ext uri="{FF2B5EF4-FFF2-40B4-BE49-F238E27FC236}">
                <a16:creationId xmlns:a16="http://schemas.microsoft.com/office/drawing/2014/main" id="{E8797C7C-4ABA-46F2-B21D-FA14775C969A}"/>
              </a:ext>
            </a:extLst>
          </p:cNvPr>
          <p:cNvCxnSpPr>
            <a:cxnSpLocks/>
          </p:cNvCxnSpPr>
          <p:nvPr/>
        </p:nvCxnSpPr>
        <p:spPr>
          <a:xfrm>
            <a:off x="6526687" y="5322409"/>
            <a:ext cx="0" cy="1190810"/>
          </a:xfrm>
          <a:prstGeom prst="line">
            <a:avLst/>
          </a:prstGeom>
          <a:ln w="38100">
            <a:solidFill>
              <a:schemeClr val="tx1"/>
            </a:solidFill>
            <a:prstDash val="lgDash"/>
          </a:ln>
        </p:spPr>
        <p:style>
          <a:lnRef idx="1">
            <a:schemeClr val="accent1"/>
          </a:lnRef>
          <a:fillRef idx="0">
            <a:schemeClr val="accent1"/>
          </a:fillRef>
          <a:effectRef idx="0">
            <a:schemeClr val="accent1"/>
          </a:effectRef>
          <a:fontRef idx="minor">
            <a:schemeClr val="tx1"/>
          </a:fontRef>
        </p:style>
      </p:cxnSp>
      <p:pic>
        <p:nvPicPr>
          <p:cNvPr id="21" name="Picture 20" descr="A blue and yellow arrows&#10;&#10;Description automatically generated">
            <a:extLst>
              <a:ext uri="{FF2B5EF4-FFF2-40B4-BE49-F238E27FC236}">
                <a16:creationId xmlns:a16="http://schemas.microsoft.com/office/drawing/2014/main" id="{19ADE1BB-9E9A-AAA5-BBB0-A17D3AEECF8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29231" y="5251385"/>
            <a:ext cx="559399" cy="559399"/>
          </a:xfrm>
          <a:prstGeom prst="rect">
            <a:avLst/>
          </a:prstGeom>
        </p:spPr>
      </p:pic>
      <p:cxnSp>
        <p:nvCxnSpPr>
          <p:cNvPr id="22" name="Straight Connector 21">
            <a:extLst>
              <a:ext uri="{FF2B5EF4-FFF2-40B4-BE49-F238E27FC236}">
                <a16:creationId xmlns:a16="http://schemas.microsoft.com/office/drawing/2014/main" id="{A1A37C3F-CD9B-F8AB-B09A-622FA4EB9D92}"/>
              </a:ext>
            </a:extLst>
          </p:cNvPr>
          <p:cNvCxnSpPr>
            <a:cxnSpLocks/>
          </p:cNvCxnSpPr>
          <p:nvPr/>
        </p:nvCxnSpPr>
        <p:spPr>
          <a:xfrm>
            <a:off x="9048908" y="5370190"/>
            <a:ext cx="9502" cy="1062326"/>
          </a:xfrm>
          <a:prstGeom prst="line">
            <a:avLst/>
          </a:prstGeom>
          <a:ln w="38100">
            <a:solidFill>
              <a:schemeClr val="tx1"/>
            </a:solidFill>
            <a:prstDash val="lgDash"/>
          </a:ln>
        </p:spPr>
        <p:style>
          <a:lnRef idx="1">
            <a:schemeClr val="accent1"/>
          </a:lnRef>
          <a:fillRef idx="0">
            <a:schemeClr val="accent1"/>
          </a:fillRef>
          <a:effectRef idx="0">
            <a:schemeClr val="accent1"/>
          </a:effectRef>
          <a:fontRef idx="minor">
            <a:schemeClr val="tx1"/>
          </a:fontRef>
        </p:style>
      </p:cxnSp>
      <p:pic>
        <p:nvPicPr>
          <p:cNvPr id="23" name="Picture 22" descr="A blue and yellow arrows&#10;&#10;Description automatically generated">
            <a:extLst>
              <a:ext uri="{FF2B5EF4-FFF2-40B4-BE49-F238E27FC236}">
                <a16:creationId xmlns:a16="http://schemas.microsoft.com/office/drawing/2014/main" id="{F5A63B6F-EC2B-DD40-F4CC-60DFE8227EC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86965" y="5232411"/>
            <a:ext cx="559399" cy="559399"/>
          </a:xfrm>
          <a:prstGeom prst="rect">
            <a:avLst/>
          </a:prstGeom>
        </p:spPr>
      </p:pic>
      <p:pic>
        <p:nvPicPr>
          <p:cNvPr id="24" name="Picture 23" descr="Image result for power outage">
            <a:extLst>
              <a:ext uri="{FF2B5EF4-FFF2-40B4-BE49-F238E27FC236}">
                <a16:creationId xmlns:a16="http://schemas.microsoft.com/office/drawing/2014/main" id="{2443009C-3902-1D9B-BF6F-3F5BB15DDA1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92003" y="5154430"/>
            <a:ext cx="572280" cy="513793"/>
          </a:xfrm>
          <a:prstGeom prst="rect">
            <a:avLst/>
          </a:prstGeom>
          <a:noFill/>
          <a:extLst>
            <a:ext uri="{909E8E84-426E-40dd-AFC4-6F175D3DCCD1}">
              <a14:hiddenFill xmlns:a14="http://schemas.microsoft.com/office/drawing/2010/main" xmlns="">
                <a:solidFill>
                  <a:srgbClr val="FFFFFF"/>
                </a:solidFill>
              </a14:hiddenFill>
            </a:ext>
          </a:extLst>
        </p:spPr>
      </p:pic>
      <p:pic>
        <p:nvPicPr>
          <p:cNvPr id="25" name="Picture 24" descr="Image result for power outage">
            <a:extLst>
              <a:ext uri="{FF2B5EF4-FFF2-40B4-BE49-F238E27FC236}">
                <a16:creationId xmlns:a16="http://schemas.microsoft.com/office/drawing/2014/main" id="{99F42A5C-ED67-C7D9-6A89-2CBD2718B10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35317" y="5144070"/>
            <a:ext cx="572280" cy="513793"/>
          </a:xfrm>
          <a:prstGeom prst="rect">
            <a:avLst/>
          </a:prstGeom>
          <a:noFill/>
          <a:extLst>
            <a:ext uri="{909E8E84-426E-40dd-AFC4-6F175D3DCCD1}">
              <a14:hiddenFill xmlns:a14="http://schemas.microsoft.com/office/drawing/2010/main" xmlns="">
                <a:solidFill>
                  <a:srgbClr val="FFFFFF"/>
                </a:solidFill>
              </a14:hiddenFill>
            </a:ext>
          </a:extLst>
        </p:spPr>
      </p:pic>
      <p:pic>
        <p:nvPicPr>
          <p:cNvPr id="26" name="Graphic 25" descr="Question Mark with solid fill">
            <a:extLst>
              <a:ext uri="{FF2B5EF4-FFF2-40B4-BE49-F238E27FC236}">
                <a16:creationId xmlns:a16="http://schemas.microsoft.com/office/drawing/2014/main" id="{DEC9024D-782A-8872-4190-F5E1B04D6F7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475904" y="5124155"/>
            <a:ext cx="492070" cy="492070"/>
          </a:xfrm>
          <a:prstGeom prst="rect">
            <a:avLst/>
          </a:prstGeom>
        </p:spPr>
      </p:pic>
      <p:pic>
        <p:nvPicPr>
          <p:cNvPr id="27" name="Graphic 26" descr="Question Mark with solid fill">
            <a:extLst>
              <a:ext uri="{FF2B5EF4-FFF2-40B4-BE49-F238E27FC236}">
                <a16:creationId xmlns:a16="http://schemas.microsoft.com/office/drawing/2014/main" id="{4D1ED196-CB7D-0BF0-CD99-986AE672119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103725" y="5094654"/>
            <a:ext cx="492070" cy="492070"/>
          </a:xfrm>
          <a:prstGeom prst="rect">
            <a:avLst/>
          </a:prstGeom>
        </p:spPr>
      </p:pic>
    </p:spTree>
    <p:extLst>
      <p:ext uri="{BB962C8B-B14F-4D97-AF65-F5344CB8AC3E}">
        <p14:creationId xmlns:p14="http://schemas.microsoft.com/office/powerpoint/2010/main" val="2488761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4" grpId="0" build="p"/>
      <p:bldP spid="10" grpId="0" animBg="1"/>
      <p:bldP spid="13" grpId="0" animBg="1"/>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0" y="0"/>
            <a:ext cx="7608490" cy="752822"/>
          </a:xfrm>
          <a:prstGeom prst="rect">
            <a:avLst/>
          </a:prstGeom>
        </p:spPr>
        <p:txBody>
          <a:bodyPr vert="horz" lIns="91440" tIns="45720" rIns="91440" bIns="45720" rtlCol="0" anchor="ctr">
            <a:noAutofit/>
          </a:bodyPr>
          <a:lstStyle/>
          <a:p>
            <a:pPr lvl="0">
              <a:spcBef>
                <a:spcPct val="0"/>
              </a:spcBef>
              <a:defRPr/>
            </a:pPr>
            <a:r>
              <a:rPr lang="en-US" altLang="zh-CN" sz="4000" dirty="0">
                <a:solidFill>
                  <a:srgbClr val="3B31BD"/>
                </a:solidFill>
                <a:latin typeface="Tahoma" panose="020B0604030504040204" pitchFamily="34" charset="0"/>
                <a:ea typeface="Tahoma" panose="020B0604030504040204" pitchFamily="34" charset="0"/>
                <a:cs typeface="Tahoma" panose="020B0604030504040204" pitchFamily="34" charset="0"/>
              </a:rPr>
              <a:t>Energy Harvesting Systems (EHS)</a:t>
            </a:r>
            <a:endParaRPr lang="zh-CN" altLang="en-US" sz="4000" dirty="0">
              <a:solidFill>
                <a:srgbClr val="3B31BD"/>
              </a:solidFill>
              <a:latin typeface="Tahoma" panose="020B0604030504040204" pitchFamily="34" charset="0"/>
              <a:ea typeface="+mj-ea"/>
              <a:cs typeface="Tahoma" panose="020B060403050404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933792"/>
            <a:ext cx="9144000" cy="5303520"/>
          </a:xfrm>
          <a:prstGeom prst="rect">
            <a:avLst/>
          </a:prstGeom>
        </p:spPr>
      </p:pic>
      <p:sp>
        <p:nvSpPr>
          <p:cNvPr id="10" name="TextBox 9"/>
          <p:cNvSpPr txBox="1"/>
          <p:nvPr/>
        </p:nvSpPr>
        <p:spPr>
          <a:xfrm>
            <a:off x="2028056" y="1452893"/>
            <a:ext cx="2952328" cy="2862322"/>
          </a:xfrm>
          <a:prstGeom prst="rect">
            <a:avLst/>
          </a:prstGeom>
          <a:noFill/>
        </p:spPr>
        <p:txBody>
          <a:bodyPr wrap="square" rtlCol="0">
            <a:spAutoFit/>
          </a:bodyPr>
          <a:lstStyle/>
          <a:p>
            <a:pPr algn="ctr"/>
            <a:r>
              <a:rPr lang="en-US" sz="6000" b="1" dirty="0" err="1">
                <a:solidFill>
                  <a:srgbClr val="FF0000"/>
                </a:solidFill>
                <a:latin typeface="Tahoma" panose="020B0604030504040204" pitchFamily="34" charset="0"/>
                <a:ea typeface="Tahoma" panose="020B0604030504040204" pitchFamily="34" charset="0"/>
                <a:cs typeface="Tahoma" panose="020B0604030504040204" pitchFamily="34" charset="0"/>
              </a:rPr>
              <a:t>WiFi</a:t>
            </a:r>
            <a:endParaRPr lang="en-US" sz="6000" b="1" dirty="0">
              <a:solidFill>
                <a:srgbClr val="FF0000"/>
              </a:solidFill>
              <a:latin typeface="Tahoma" panose="020B0604030504040204" pitchFamily="34" charset="0"/>
              <a:ea typeface="Tahoma" panose="020B0604030504040204" pitchFamily="34" charset="0"/>
              <a:cs typeface="Tahoma" panose="020B0604030504040204" pitchFamily="34" charset="0"/>
            </a:endParaRPr>
          </a:p>
          <a:p>
            <a:pPr algn="ctr"/>
            <a:endParaRPr lang="en-US" sz="6000" b="1" dirty="0">
              <a:solidFill>
                <a:srgbClr val="FF0000"/>
              </a:solidFill>
              <a:latin typeface="Tahoma" panose="020B0604030504040204" pitchFamily="34" charset="0"/>
              <a:ea typeface="Tahoma" panose="020B0604030504040204" pitchFamily="34" charset="0"/>
              <a:cs typeface="Tahoma" panose="020B0604030504040204" pitchFamily="34" charset="0"/>
            </a:endParaRPr>
          </a:p>
          <a:p>
            <a:pPr algn="ctr"/>
            <a:r>
              <a:rPr lang="en-US" sz="6000" b="1" dirty="0">
                <a:solidFill>
                  <a:srgbClr val="FF0000"/>
                </a:solidFill>
                <a:latin typeface="Tahoma" panose="020B0604030504040204" pitchFamily="34" charset="0"/>
                <a:ea typeface="Tahoma" panose="020B0604030504040204" pitchFamily="34" charset="0"/>
                <a:cs typeface="Tahoma" panose="020B0604030504040204" pitchFamily="34" charset="0"/>
              </a:rPr>
              <a:t> RF</a:t>
            </a: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79976" y="793466"/>
            <a:ext cx="1490922" cy="1318854"/>
          </a:xfrm>
          <a:prstGeom prst="rect">
            <a:avLst/>
          </a:prstGeom>
        </p:spPr>
      </p:pic>
      <p:sp>
        <p:nvSpPr>
          <p:cNvPr id="15" name="TextBox 14"/>
          <p:cNvSpPr txBox="1"/>
          <p:nvPr/>
        </p:nvSpPr>
        <p:spPr>
          <a:xfrm>
            <a:off x="6275512" y="1971787"/>
            <a:ext cx="2376264" cy="1015663"/>
          </a:xfrm>
          <a:prstGeom prst="rect">
            <a:avLst/>
          </a:prstGeom>
          <a:noFill/>
        </p:spPr>
        <p:txBody>
          <a:bodyPr wrap="square" rtlCol="0">
            <a:spAutoFit/>
          </a:bodyPr>
          <a:lstStyle/>
          <a:p>
            <a:r>
              <a:rPr lang="en-US" sz="6000" b="1" dirty="0">
                <a:solidFill>
                  <a:srgbClr val="FF0000"/>
                </a:solidFill>
                <a:latin typeface="Tahoma" panose="020B0604030504040204" pitchFamily="34" charset="0"/>
                <a:ea typeface="Tahoma" panose="020B0604030504040204" pitchFamily="34" charset="0"/>
                <a:cs typeface="Tahoma" panose="020B0604030504040204" pitchFamily="34" charset="0"/>
              </a:rPr>
              <a:t>Solar</a:t>
            </a:r>
          </a:p>
        </p:txBody>
      </p:sp>
      <p:sp>
        <p:nvSpPr>
          <p:cNvPr id="5" name="Slide Number Placeholder 4">
            <a:extLst>
              <a:ext uri="{FF2B5EF4-FFF2-40B4-BE49-F238E27FC236}">
                <a16:creationId xmlns:a16="http://schemas.microsoft.com/office/drawing/2014/main" id="{ACD0DE38-0D67-8F43-8392-18C6DAAC2120}"/>
              </a:ext>
            </a:extLst>
          </p:cNvPr>
          <p:cNvSpPr>
            <a:spLocks noGrp="1"/>
          </p:cNvSpPr>
          <p:nvPr>
            <p:ph type="sldNum" sz="quarter" idx="12"/>
          </p:nvPr>
        </p:nvSpPr>
        <p:spPr/>
        <p:txBody>
          <a:bodyPr/>
          <a:lstStyle/>
          <a:p>
            <a:fld id="{BEF5F9A7-FFD9-4159-A58F-AE73538ED447}" type="slidenum">
              <a:rPr lang="en-US" smtClean="0"/>
              <a:t>2</a:t>
            </a:fld>
            <a:endParaRPr lang="en-US"/>
          </a:p>
        </p:txBody>
      </p:sp>
    </p:spTree>
    <p:extLst>
      <p:ext uri="{BB962C8B-B14F-4D97-AF65-F5344CB8AC3E}">
        <p14:creationId xmlns:p14="http://schemas.microsoft.com/office/powerpoint/2010/main" val="36654596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1C2F4-F8AF-5521-D432-08FF8316EBE2}"/>
              </a:ext>
            </a:extLst>
          </p:cNvPr>
          <p:cNvSpPr>
            <a:spLocks noGrp="1"/>
          </p:cNvSpPr>
          <p:nvPr>
            <p:ph type="title"/>
          </p:nvPr>
        </p:nvSpPr>
        <p:spPr/>
        <p:txBody>
          <a:bodyPr/>
          <a:lstStyle/>
          <a:p>
            <a:r>
              <a:rPr lang="en-US">
                <a:solidFill>
                  <a:srgbClr val="2F2FD7"/>
                </a:solidFill>
              </a:rPr>
              <a:t>C1: Energy Prediction</a:t>
            </a:r>
            <a:endParaRPr lang="en-US" dirty="0"/>
          </a:p>
        </p:txBody>
      </p:sp>
      <p:sp>
        <p:nvSpPr>
          <p:cNvPr id="5" name="Slide Number Placeholder 4">
            <a:extLst>
              <a:ext uri="{FF2B5EF4-FFF2-40B4-BE49-F238E27FC236}">
                <a16:creationId xmlns:a16="http://schemas.microsoft.com/office/drawing/2014/main" id="{B01286BF-40FE-D287-BD58-26FE831F29D4}"/>
              </a:ext>
            </a:extLst>
          </p:cNvPr>
          <p:cNvSpPr>
            <a:spLocks noGrp="1"/>
          </p:cNvSpPr>
          <p:nvPr>
            <p:ph type="sldNum" sz="quarter" idx="12"/>
          </p:nvPr>
        </p:nvSpPr>
        <p:spPr/>
        <p:txBody>
          <a:bodyPr/>
          <a:lstStyle/>
          <a:p>
            <a:fld id="{BEF5F9A7-FFD9-4159-A58F-AE73538ED447}" type="slidenum">
              <a:rPr lang="en-US" smtClean="0"/>
              <a:pPr/>
              <a:t>20</a:t>
            </a:fld>
            <a:endParaRPr lang="en-US" dirty="0"/>
          </a:p>
        </p:txBody>
      </p:sp>
      <p:sp>
        <p:nvSpPr>
          <p:cNvPr id="12" name="Rounded Rectangle 11">
            <a:extLst>
              <a:ext uri="{FF2B5EF4-FFF2-40B4-BE49-F238E27FC236}">
                <a16:creationId xmlns:a16="http://schemas.microsoft.com/office/drawing/2014/main" id="{AE5043B0-FAF7-19FC-B3A9-A05E914319D4}"/>
              </a:ext>
            </a:extLst>
          </p:cNvPr>
          <p:cNvSpPr/>
          <p:nvPr/>
        </p:nvSpPr>
        <p:spPr>
          <a:xfrm>
            <a:off x="9252713" y="3746513"/>
            <a:ext cx="2743201" cy="1425844"/>
          </a:xfrm>
          <a:prstGeom prst="round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N" sz="2800" b="1" dirty="0">
                <a:solidFill>
                  <a:srgbClr val="FF0000"/>
                </a:solidFill>
                <a:latin typeface="Tahoma" panose="020B0604030504040204" pitchFamily="34" charset="0"/>
                <a:ea typeface="Tahoma" panose="020B0604030504040204" pitchFamily="34" charset="0"/>
                <a:cs typeface="Tahoma" panose="020B0604030504040204" pitchFamily="34" charset="0"/>
              </a:rPr>
              <a:t>Hard</a:t>
            </a:r>
            <a:r>
              <a:rPr lang="en-CN" sz="28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CN" sz="2800">
                <a:solidFill>
                  <a:schemeClr val="tx1"/>
                </a:solidFill>
                <a:latin typeface="Tahoma" panose="020B0604030504040204" pitchFamily="34" charset="0"/>
                <a:ea typeface="Tahoma" panose="020B0604030504040204" pitchFamily="34" charset="0"/>
                <a:cs typeface="Tahoma" panose="020B0604030504040204" pitchFamily="34" charset="0"/>
              </a:rPr>
              <a:t>to </a:t>
            </a:r>
            <a:endParaRPr lang="en-US" sz="2800">
              <a:solidFill>
                <a:schemeClr val="tx1"/>
              </a:solidFill>
              <a:latin typeface="Tahoma" panose="020B0604030504040204" pitchFamily="34" charset="0"/>
              <a:ea typeface="Tahoma" panose="020B0604030504040204" pitchFamily="34" charset="0"/>
              <a:cs typeface="Tahoma" panose="020B0604030504040204" pitchFamily="34" charset="0"/>
            </a:endParaRPr>
          </a:p>
          <a:p>
            <a:pPr algn="ctr"/>
            <a:r>
              <a:rPr lang="en-US" sz="2800">
                <a:solidFill>
                  <a:schemeClr val="tx1"/>
                </a:solidFill>
                <a:latin typeface="Tahoma" panose="020B0604030504040204" pitchFamily="34" charset="0"/>
                <a:ea typeface="Tahoma" panose="020B0604030504040204" pitchFamily="34" charset="0"/>
                <a:cs typeface="Tahoma" panose="020B0604030504040204" pitchFamily="34" charset="0"/>
              </a:rPr>
              <a:t>know</a:t>
            </a:r>
            <a:r>
              <a:rPr lang="en-CN" sz="280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CN" sz="2800" dirty="0">
                <a:solidFill>
                  <a:schemeClr val="tx1"/>
                </a:solidFill>
                <a:latin typeface="Tahoma" panose="020B0604030504040204" pitchFamily="34" charset="0"/>
                <a:ea typeface="Tahoma" panose="020B0604030504040204" pitchFamily="34" charset="0"/>
                <a:cs typeface="Tahoma" panose="020B0604030504040204" pitchFamily="34" charset="0"/>
              </a:rPr>
              <a:t>energy conditions.</a:t>
            </a:r>
          </a:p>
        </p:txBody>
      </p:sp>
      <p:sp>
        <p:nvSpPr>
          <p:cNvPr id="13" name="Right Arrow 12">
            <a:extLst>
              <a:ext uri="{FF2B5EF4-FFF2-40B4-BE49-F238E27FC236}">
                <a16:creationId xmlns:a16="http://schemas.microsoft.com/office/drawing/2014/main" id="{16DE0078-60F7-7A3B-4AA6-33F351636E49}"/>
              </a:ext>
            </a:extLst>
          </p:cNvPr>
          <p:cNvSpPr/>
          <p:nvPr/>
        </p:nvSpPr>
        <p:spPr>
          <a:xfrm>
            <a:off x="4375177" y="3782093"/>
            <a:ext cx="4423061" cy="136385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15" name="Picture 14">
            <a:extLst>
              <a:ext uri="{FF2B5EF4-FFF2-40B4-BE49-F238E27FC236}">
                <a16:creationId xmlns:a16="http://schemas.microsoft.com/office/drawing/2014/main" id="{A1B865A8-DC59-869D-62F0-D7CB83D08805}"/>
              </a:ext>
            </a:extLst>
          </p:cNvPr>
          <p:cNvPicPr>
            <a:picLocks noChangeAspect="1"/>
          </p:cNvPicPr>
          <p:nvPr/>
        </p:nvPicPr>
        <p:blipFill>
          <a:blip r:embed="rId3"/>
          <a:srcRect l="49200" t="49952"/>
          <a:stretch/>
        </p:blipFill>
        <p:spPr>
          <a:xfrm>
            <a:off x="0" y="3500274"/>
            <a:ext cx="3883299" cy="2250474"/>
          </a:xfrm>
          <a:prstGeom prst="rect">
            <a:avLst/>
          </a:prstGeom>
        </p:spPr>
      </p:pic>
      <p:sp>
        <p:nvSpPr>
          <p:cNvPr id="17" name="Rectangle 16">
            <a:extLst>
              <a:ext uri="{FF2B5EF4-FFF2-40B4-BE49-F238E27FC236}">
                <a16:creationId xmlns:a16="http://schemas.microsoft.com/office/drawing/2014/main" id="{0A4CA057-DF7A-4B08-B25A-8130669E442B}"/>
              </a:ext>
            </a:extLst>
          </p:cNvPr>
          <p:cNvSpPr/>
          <p:nvPr/>
        </p:nvSpPr>
        <p:spPr>
          <a:xfrm>
            <a:off x="447841" y="5531676"/>
            <a:ext cx="463976" cy="31874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3" name="Can 2">
            <a:extLst>
              <a:ext uri="{FF2B5EF4-FFF2-40B4-BE49-F238E27FC236}">
                <a16:creationId xmlns:a16="http://schemas.microsoft.com/office/drawing/2014/main" id="{94B4245F-7A41-60E1-68F3-DC7E4885B0C1}"/>
              </a:ext>
            </a:extLst>
          </p:cNvPr>
          <p:cNvSpPr/>
          <p:nvPr/>
        </p:nvSpPr>
        <p:spPr>
          <a:xfrm>
            <a:off x="5586979" y="3177375"/>
            <a:ext cx="1875295" cy="2138766"/>
          </a:xfrm>
          <a:prstGeom prst="can">
            <a:avLst/>
          </a:prstGeom>
          <a:solidFill>
            <a:schemeClr val="bg1"/>
          </a:solidFill>
          <a:ln w="635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4" name="Can 3">
            <a:extLst>
              <a:ext uri="{FF2B5EF4-FFF2-40B4-BE49-F238E27FC236}">
                <a16:creationId xmlns:a16="http://schemas.microsoft.com/office/drawing/2014/main" id="{49274ED7-CDF1-E3F0-7B42-526436258CA9}"/>
              </a:ext>
            </a:extLst>
          </p:cNvPr>
          <p:cNvSpPr/>
          <p:nvPr/>
        </p:nvSpPr>
        <p:spPr>
          <a:xfrm>
            <a:off x="5586978" y="3716944"/>
            <a:ext cx="1875295" cy="1599197"/>
          </a:xfrm>
          <a:prstGeom prst="can">
            <a:avLst/>
          </a:prstGeom>
          <a:solidFill>
            <a:schemeClr val="accent6"/>
          </a:solidFill>
          <a:ln w="635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sz="28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BC26A423-BA31-83F3-532D-3CC2C918767F}"/>
              </a:ext>
            </a:extLst>
          </p:cNvPr>
          <p:cNvSpPr txBox="1"/>
          <p:nvPr/>
        </p:nvSpPr>
        <p:spPr>
          <a:xfrm>
            <a:off x="5710966" y="5316141"/>
            <a:ext cx="1875295" cy="523220"/>
          </a:xfrm>
          <a:prstGeom prst="rect">
            <a:avLst/>
          </a:prstGeom>
          <a:noFill/>
        </p:spPr>
        <p:txBody>
          <a:bodyPr wrap="square" rtlCol="0">
            <a:spAutoFit/>
          </a:bodyPr>
          <a:lstStyle/>
          <a:p>
            <a:r>
              <a:rPr lang="en-CN" sz="2800" dirty="0">
                <a:solidFill>
                  <a:schemeClr val="tx1"/>
                </a:solidFill>
                <a:latin typeface="Tahoma" panose="020B0604030504040204" pitchFamily="34" charset="0"/>
                <a:ea typeface="Tahoma" panose="020B0604030504040204" pitchFamily="34" charset="0"/>
                <a:cs typeface="Tahoma" panose="020B0604030504040204" pitchFamily="34" charset="0"/>
              </a:rPr>
              <a:t>Capacitor</a:t>
            </a:r>
            <a:endParaRPr lang="en-CN" sz="2800" dirty="0"/>
          </a:p>
        </p:txBody>
      </p:sp>
      <p:sp>
        <p:nvSpPr>
          <p:cNvPr id="7" name="Right Arrow 7">
            <a:extLst>
              <a:ext uri="{FF2B5EF4-FFF2-40B4-BE49-F238E27FC236}">
                <a16:creationId xmlns:a16="http://schemas.microsoft.com/office/drawing/2014/main" id="{459B01CF-754D-2B63-7D2B-4232936568E0}"/>
              </a:ext>
            </a:extLst>
          </p:cNvPr>
          <p:cNvSpPr/>
          <p:nvPr/>
        </p:nvSpPr>
        <p:spPr>
          <a:xfrm>
            <a:off x="7695224" y="3777510"/>
            <a:ext cx="1363667" cy="136385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8" name="Right Arrow 12">
            <a:extLst>
              <a:ext uri="{FF2B5EF4-FFF2-40B4-BE49-F238E27FC236}">
                <a16:creationId xmlns:a16="http://schemas.microsoft.com/office/drawing/2014/main" id="{F552D08D-5500-CBCF-D194-830459EAC7F3}"/>
              </a:ext>
            </a:extLst>
          </p:cNvPr>
          <p:cNvSpPr/>
          <p:nvPr/>
        </p:nvSpPr>
        <p:spPr>
          <a:xfrm>
            <a:off x="3852049" y="3782093"/>
            <a:ext cx="1363667" cy="136385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9" name="Rounded Rectangle 11">
            <a:extLst>
              <a:ext uri="{FF2B5EF4-FFF2-40B4-BE49-F238E27FC236}">
                <a16:creationId xmlns:a16="http://schemas.microsoft.com/office/drawing/2014/main" id="{F65BAC65-846D-4EE3-4626-E2C09F896F92}"/>
              </a:ext>
            </a:extLst>
          </p:cNvPr>
          <p:cNvSpPr/>
          <p:nvPr/>
        </p:nvSpPr>
        <p:spPr>
          <a:xfrm>
            <a:off x="9252712" y="3744180"/>
            <a:ext cx="2743201" cy="1425844"/>
          </a:xfrm>
          <a:prstGeom prst="round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N" sz="2800" b="1" dirty="0">
                <a:solidFill>
                  <a:srgbClr val="FF0000"/>
                </a:solidFill>
                <a:latin typeface="Tahoma" panose="020B0604030504040204" pitchFamily="34" charset="0"/>
                <a:ea typeface="Tahoma" panose="020B0604030504040204" pitchFamily="34" charset="0"/>
                <a:cs typeface="Tahoma" panose="020B0604030504040204" pitchFamily="34" charset="0"/>
              </a:rPr>
              <a:t>Easy</a:t>
            </a:r>
            <a:r>
              <a:rPr lang="en-CN" sz="2800" dirty="0">
                <a:solidFill>
                  <a:schemeClr val="tx1"/>
                </a:solidFill>
                <a:latin typeface="Tahoma" panose="020B0604030504040204" pitchFamily="34" charset="0"/>
                <a:ea typeface="Tahoma" panose="020B0604030504040204" pitchFamily="34" charset="0"/>
                <a:cs typeface="Tahoma" panose="020B0604030504040204" pitchFamily="34" charset="0"/>
              </a:rPr>
              <a:t> to predict energy conditions.</a:t>
            </a:r>
          </a:p>
        </p:txBody>
      </p:sp>
      <p:sp>
        <p:nvSpPr>
          <p:cNvPr id="21" name="TextBox 20">
            <a:extLst>
              <a:ext uri="{FF2B5EF4-FFF2-40B4-BE49-F238E27FC236}">
                <a16:creationId xmlns:a16="http://schemas.microsoft.com/office/drawing/2014/main" id="{33CDF3E9-8F47-AC93-FCE1-0C611B393B62}"/>
              </a:ext>
            </a:extLst>
          </p:cNvPr>
          <p:cNvSpPr txBox="1"/>
          <p:nvPr/>
        </p:nvSpPr>
        <p:spPr>
          <a:xfrm>
            <a:off x="4430935" y="4272436"/>
            <a:ext cx="881691" cy="369332"/>
          </a:xfrm>
          <a:prstGeom prst="rect">
            <a:avLst/>
          </a:prstGeom>
          <a:noFill/>
        </p:spPr>
        <p:txBody>
          <a:bodyPr wrap="square" rtlCol="0">
            <a:spAutoFit/>
          </a:bodyPr>
          <a:lstStyle/>
          <a:p>
            <a:r>
              <a:rPr lang="en-US" altLang="zh-CN">
                <a:latin typeface="Tahoma" panose="020B0604030504040204" pitchFamily="34" charset="0"/>
                <a:ea typeface="Tahoma" panose="020B0604030504040204" pitchFamily="34" charset="0"/>
                <a:cs typeface="Tahoma" panose="020B0604030504040204" pitchFamily="34" charset="0"/>
              </a:rPr>
              <a:t>Vthres</a:t>
            </a: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23" name="Speech Bubble: Rectangle with Corners Rounded 22">
            <a:extLst>
              <a:ext uri="{FF2B5EF4-FFF2-40B4-BE49-F238E27FC236}">
                <a16:creationId xmlns:a16="http://schemas.microsoft.com/office/drawing/2014/main" id="{E0B966CF-2896-7DAE-2909-34385FB5EE57}"/>
              </a:ext>
            </a:extLst>
          </p:cNvPr>
          <p:cNvSpPr/>
          <p:nvPr/>
        </p:nvSpPr>
        <p:spPr>
          <a:xfrm>
            <a:off x="5061500" y="859274"/>
            <a:ext cx="3997391" cy="2138766"/>
          </a:xfrm>
          <a:prstGeom prst="wedgeRoundRectCallout">
            <a:avLst>
              <a:gd name="adj1" fmla="val 7853"/>
              <a:gd name="adj2" fmla="val 60386"/>
              <a:gd name="adj3" fmla="val 16667"/>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Flowchart: Decision 23">
            <a:extLst>
              <a:ext uri="{FF2B5EF4-FFF2-40B4-BE49-F238E27FC236}">
                <a16:creationId xmlns:a16="http://schemas.microsoft.com/office/drawing/2014/main" id="{44413DC6-DE7F-F1AA-FB55-1DEE1A60296C}"/>
              </a:ext>
            </a:extLst>
          </p:cNvPr>
          <p:cNvSpPr/>
          <p:nvPr/>
        </p:nvSpPr>
        <p:spPr>
          <a:xfrm>
            <a:off x="5093836" y="2001724"/>
            <a:ext cx="2268812" cy="909609"/>
          </a:xfrm>
          <a:prstGeom prst="flowChartDecision">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ahoma" panose="020B0604030504040204" pitchFamily="34" charset="0"/>
                <a:ea typeface="Tahoma" panose="020B0604030504040204" pitchFamily="34" charset="0"/>
                <a:cs typeface="Tahoma" panose="020B0604030504040204" pitchFamily="34" charset="0"/>
              </a:rPr>
              <a:t>V&gt;Vthres</a:t>
            </a:r>
          </a:p>
        </p:txBody>
      </p:sp>
      <p:sp>
        <p:nvSpPr>
          <p:cNvPr id="25" name="Rectangle 24">
            <a:extLst>
              <a:ext uri="{FF2B5EF4-FFF2-40B4-BE49-F238E27FC236}">
                <a16:creationId xmlns:a16="http://schemas.microsoft.com/office/drawing/2014/main" id="{EC479609-FDD0-632D-2167-CC74B20E363C}"/>
              </a:ext>
            </a:extLst>
          </p:cNvPr>
          <p:cNvSpPr/>
          <p:nvPr/>
        </p:nvSpPr>
        <p:spPr>
          <a:xfrm>
            <a:off x="5547843" y="1025961"/>
            <a:ext cx="1346959" cy="580406"/>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ahoma" panose="020B0604030504040204" pitchFamily="34" charset="0"/>
                <a:ea typeface="Tahoma" panose="020B0604030504040204" pitchFamily="34" charset="0"/>
                <a:cs typeface="Tahoma" panose="020B0604030504040204" pitchFamily="34" charset="0"/>
              </a:rPr>
              <a:t>Counter++</a:t>
            </a:r>
          </a:p>
          <a:p>
            <a:pPr algn="ctr"/>
            <a:r>
              <a:rPr lang="en-US">
                <a:solidFill>
                  <a:schemeClr val="tx1"/>
                </a:solidFill>
                <a:latin typeface="Tahoma" panose="020B0604030504040204" pitchFamily="34" charset="0"/>
                <a:ea typeface="Tahoma" panose="020B0604030504040204" pitchFamily="34" charset="0"/>
                <a:cs typeface="Tahoma" panose="020B0604030504040204" pitchFamily="34" charset="0"/>
              </a:rPr>
              <a:t>(2-bit)</a:t>
            </a:r>
          </a:p>
        </p:txBody>
      </p:sp>
      <p:sp>
        <p:nvSpPr>
          <p:cNvPr id="26" name="Rectangle 25">
            <a:extLst>
              <a:ext uri="{FF2B5EF4-FFF2-40B4-BE49-F238E27FC236}">
                <a16:creationId xmlns:a16="http://schemas.microsoft.com/office/drawing/2014/main" id="{196917E3-8A52-865D-A749-23F37CE23109}"/>
              </a:ext>
            </a:extLst>
          </p:cNvPr>
          <p:cNvSpPr/>
          <p:nvPr/>
        </p:nvSpPr>
        <p:spPr>
          <a:xfrm>
            <a:off x="7735105" y="2165019"/>
            <a:ext cx="1155044" cy="593107"/>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ahoma" panose="020B0604030504040204" pitchFamily="34" charset="0"/>
                <a:ea typeface="Tahoma" panose="020B0604030504040204" pitchFamily="34" charset="0"/>
                <a:cs typeface="Tahoma" panose="020B0604030504040204" pitchFamily="34" charset="0"/>
              </a:rPr>
              <a:t>Counter--(2-bit)</a:t>
            </a:r>
          </a:p>
        </p:txBody>
      </p:sp>
      <p:cxnSp>
        <p:nvCxnSpPr>
          <p:cNvPr id="27" name="Straight Arrow Connector 26">
            <a:extLst>
              <a:ext uri="{FF2B5EF4-FFF2-40B4-BE49-F238E27FC236}">
                <a16:creationId xmlns:a16="http://schemas.microsoft.com/office/drawing/2014/main" id="{D4728290-4127-76FD-24A0-4B0A696AE841}"/>
              </a:ext>
            </a:extLst>
          </p:cNvPr>
          <p:cNvCxnSpPr>
            <a:cxnSpLocks/>
            <a:stCxn id="24" idx="0"/>
            <a:endCxn id="25" idx="2"/>
          </p:cNvCxnSpPr>
          <p:nvPr/>
        </p:nvCxnSpPr>
        <p:spPr>
          <a:xfrm flipH="1" flipV="1">
            <a:off x="6221323" y="1606367"/>
            <a:ext cx="0" cy="3953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41A92960-A1B2-8DBB-14FE-7B2A2E3C5778}"/>
              </a:ext>
            </a:extLst>
          </p:cNvPr>
          <p:cNvSpPr txBox="1"/>
          <p:nvPr/>
        </p:nvSpPr>
        <p:spPr>
          <a:xfrm>
            <a:off x="7289072" y="2130216"/>
            <a:ext cx="728106" cy="369332"/>
          </a:xfrm>
          <a:prstGeom prst="rect">
            <a:avLst/>
          </a:prstGeom>
          <a:noFill/>
        </p:spPr>
        <p:txBody>
          <a:bodyPr wrap="square" rtlCol="0">
            <a:spAutoFit/>
          </a:bodyPr>
          <a:lstStyle/>
          <a:p>
            <a:r>
              <a:rPr lang="en-US">
                <a:latin typeface="Tahoma" panose="020B0604030504040204" pitchFamily="34" charset="0"/>
                <a:ea typeface="Tahoma" panose="020B0604030504040204" pitchFamily="34" charset="0"/>
                <a:cs typeface="Tahoma" panose="020B0604030504040204" pitchFamily="34" charset="0"/>
              </a:rPr>
              <a:t>No</a:t>
            </a:r>
          </a:p>
        </p:txBody>
      </p:sp>
      <p:cxnSp>
        <p:nvCxnSpPr>
          <p:cNvPr id="29" name="Straight Arrow Connector 28">
            <a:extLst>
              <a:ext uri="{FF2B5EF4-FFF2-40B4-BE49-F238E27FC236}">
                <a16:creationId xmlns:a16="http://schemas.microsoft.com/office/drawing/2014/main" id="{F5663C98-E592-2FB3-E4D8-B13C0FAF63CF}"/>
              </a:ext>
            </a:extLst>
          </p:cNvPr>
          <p:cNvCxnSpPr>
            <a:cxnSpLocks/>
            <a:stCxn id="24" idx="3"/>
            <a:endCxn id="26" idx="1"/>
          </p:cNvCxnSpPr>
          <p:nvPr/>
        </p:nvCxnSpPr>
        <p:spPr>
          <a:xfrm>
            <a:off x="7362648" y="2456529"/>
            <a:ext cx="37245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26D38596-E854-F077-680D-3C900E778CFA}"/>
              </a:ext>
            </a:extLst>
          </p:cNvPr>
          <p:cNvSpPr txBox="1"/>
          <p:nvPr/>
        </p:nvSpPr>
        <p:spPr>
          <a:xfrm>
            <a:off x="6223782" y="1656906"/>
            <a:ext cx="575129" cy="369332"/>
          </a:xfrm>
          <a:prstGeom prst="rect">
            <a:avLst/>
          </a:prstGeom>
          <a:noFill/>
        </p:spPr>
        <p:txBody>
          <a:bodyPr wrap="square" rtlCol="0">
            <a:spAutoFit/>
          </a:bodyPr>
          <a:lstStyle/>
          <a:p>
            <a:r>
              <a:rPr lang="en-US">
                <a:latin typeface="Tahoma" panose="020B0604030504040204" pitchFamily="34" charset="0"/>
                <a:ea typeface="Tahoma" panose="020B0604030504040204" pitchFamily="34" charset="0"/>
                <a:cs typeface="Tahoma" panose="020B0604030504040204" pitchFamily="34" charset="0"/>
              </a:rPr>
              <a:t>Yes</a:t>
            </a:r>
          </a:p>
        </p:txBody>
      </p:sp>
      <p:sp>
        <p:nvSpPr>
          <p:cNvPr id="31" name="Rectangle 30">
            <a:extLst>
              <a:ext uri="{FF2B5EF4-FFF2-40B4-BE49-F238E27FC236}">
                <a16:creationId xmlns:a16="http://schemas.microsoft.com/office/drawing/2014/main" id="{C97C2860-B4AB-9290-2D7B-C0AB0D7BE349}"/>
              </a:ext>
            </a:extLst>
          </p:cNvPr>
          <p:cNvSpPr/>
          <p:nvPr/>
        </p:nvSpPr>
        <p:spPr>
          <a:xfrm>
            <a:off x="7710709" y="968771"/>
            <a:ext cx="1184262" cy="68813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ahoma" panose="020B0604030504040204" pitchFamily="34" charset="0"/>
                <a:ea typeface="Tahoma" panose="020B0604030504040204" pitchFamily="34" charset="0"/>
                <a:cs typeface="Tahoma" panose="020B0604030504040204" pitchFamily="34" charset="0"/>
              </a:rPr>
              <a:t>Predict</a:t>
            </a:r>
          </a:p>
        </p:txBody>
      </p:sp>
      <p:sp>
        <p:nvSpPr>
          <p:cNvPr id="42" name="Can 3">
            <a:extLst>
              <a:ext uri="{FF2B5EF4-FFF2-40B4-BE49-F238E27FC236}">
                <a16:creationId xmlns:a16="http://schemas.microsoft.com/office/drawing/2014/main" id="{851AFA3D-ECFA-6E9B-D7BC-A485AB14EAD2}"/>
              </a:ext>
            </a:extLst>
          </p:cNvPr>
          <p:cNvSpPr/>
          <p:nvPr/>
        </p:nvSpPr>
        <p:spPr>
          <a:xfrm>
            <a:off x="5574591" y="4505987"/>
            <a:ext cx="1875295" cy="810154"/>
          </a:xfrm>
          <a:prstGeom prst="can">
            <a:avLst/>
          </a:prstGeom>
          <a:solidFill>
            <a:schemeClr val="accent6"/>
          </a:solidFill>
          <a:ln w="635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sz="28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cxnSp>
        <p:nvCxnSpPr>
          <p:cNvPr id="32" name="Straight Arrow Connector 31">
            <a:extLst>
              <a:ext uri="{FF2B5EF4-FFF2-40B4-BE49-F238E27FC236}">
                <a16:creationId xmlns:a16="http://schemas.microsoft.com/office/drawing/2014/main" id="{11D1A187-9EDC-5FBF-E980-6DE2F2165255}"/>
              </a:ext>
            </a:extLst>
          </p:cNvPr>
          <p:cNvCxnSpPr>
            <a:cxnSpLocks/>
            <a:stCxn id="25" idx="3"/>
            <a:endCxn id="31" idx="1"/>
          </p:cNvCxnSpPr>
          <p:nvPr/>
        </p:nvCxnSpPr>
        <p:spPr>
          <a:xfrm flipV="1">
            <a:off x="6894802" y="1312839"/>
            <a:ext cx="815907" cy="332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51009D8-32A7-FD16-B5E4-A8FA90939B25}"/>
              </a:ext>
            </a:extLst>
          </p:cNvPr>
          <p:cNvCxnSpPr>
            <a:cxnSpLocks/>
            <a:stCxn id="26" idx="0"/>
            <a:endCxn id="31" idx="2"/>
          </p:cNvCxnSpPr>
          <p:nvPr/>
        </p:nvCxnSpPr>
        <p:spPr>
          <a:xfrm flipH="1" flipV="1">
            <a:off x="8302840" y="1656906"/>
            <a:ext cx="0" cy="50811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8142287-F541-897C-19E3-21FF395F033D}"/>
              </a:ext>
            </a:extLst>
          </p:cNvPr>
          <p:cNvCxnSpPr>
            <a:cxnSpLocks/>
          </p:cNvCxnSpPr>
          <p:nvPr/>
        </p:nvCxnSpPr>
        <p:spPr>
          <a:xfrm>
            <a:off x="5220763" y="4427903"/>
            <a:ext cx="2607724" cy="8709"/>
          </a:xfrm>
          <a:prstGeom prst="line">
            <a:avLst/>
          </a:prstGeom>
          <a:ln w="635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589B27C-D725-1CD5-2E63-CEAA7B36AA8D}"/>
              </a:ext>
            </a:extLst>
          </p:cNvPr>
          <p:cNvCxnSpPr>
            <a:cxnSpLocks/>
          </p:cNvCxnSpPr>
          <p:nvPr/>
        </p:nvCxnSpPr>
        <p:spPr>
          <a:xfrm>
            <a:off x="8890149" y="968771"/>
            <a:ext cx="787785" cy="261774"/>
          </a:xfrm>
          <a:prstGeom prst="line">
            <a:avLst/>
          </a:prstGeom>
          <a:ln w="381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159BA34-958A-6710-821B-CA0CF80132BB}"/>
              </a:ext>
            </a:extLst>
          </p:cNvPr>
          <p:cNvCxnSpPr>
            <a:cxnSpLocks/>
          </p:cNvCxnSpPr>
          <p:nvPr/>
        </p:nvCxnSpPr>
        <p:spPr>
          <a:xfrm>
            <a:off x="8890149" y="1656906"/>
            <a:ext cx="779144" cy="1030457"/>
          </a:xfrm>
          <a:prstGeom prst="line">
            <a:avLst/>
          </a:prstGeom>
          <a:ln w="3810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290BC5C0-8E04-8979-55C4-A751F4CBF1D0}"/>
              </a:ext>
            </a:extLst>
          </p:cNvPr>
          <p:cNvSpPr/>
          <p:nvPr/>
        </p:nvSpPr>
        <p:spPr>
          <a:xfrm>
            <a:off x="9669293" y="1261519"/>
            <a:ext cx="2349242" cy="1425844"/>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45" name="TextBox 44">
            <a:extLst>
              <a:ext uri="{FF2B5EF4-FFF2-40B4-BE49-F238E27FC236}">
                <a16:creationId xmlns:a16="http://schemas.microsoft.com/office/drawing/2014/main" id="{FB29B762-203A-20AE-A8D8-B17C0FEC9E84}"/>
              </a:ext>
            </a:extLst>
          </p:cNvPr>
          <p:cNvSpPr txBox="1"/>
          <p:nvPr/>
        </p:nvSpPr>
        <p:spPr>
          <a:xfrm>
            <a:off x="9763120" y="1378325"/>
            <a:ext cx="2188193" cy="1200329"/>
          </a:xfrm>
          <a:prstGeom prst="rect">
            <a:avLst/>
          </a:prstGeom>
          <a:noFill/>
        </p:spPr>
        <p:txBody>
          <a:bodyPr wrap="square" rtlCol="0">
            <a:spAutoFit/>
          </a:bodyPr>
          <a:lstStyle/>
          <a:p>
            <a:r>
              <a:rPr lang="en-US">
                <a:latin typeface="Tahoma" panose="020B0604030504040204" pitchFamily="34" charset="0"/>
                <a:ea typeface="Tahoma" panose="020B0604030504040204" pitchFamily="34" charset="0"/>
                <a:cs typeface="Tahoma" panose="020B0604030504040204" pitchFamily="34" charset="0"/>
              </a:rPr>
              <a:t>If MSB == 1:</a:t>
            </a:r>
          </a:p>
          <a:p>
            <a:r>
              <a:rPr lang="en-US">
                <a:latin typeface="Tahoma" panose="020B0604030504040204" pitchFamily="34" charset="0"/>
                <a:ea typeface="Tahoma" panose="020B0604030504040204" pitchFamily="34" charset="0"/>
                <a:cs typeface="Tahoma" panose="020B0604030504040204" pitchFamily="34" charset="0"/>
              </a:rPr>
              <a:t>    Use roll-forward</a:t>
            </a:r>
          </a:p>
          <a:p>
            <a:r>
              <a:rPr lang="en-US">
                <a:latin typeface="Tahoma" panose="020B0604030504040204" pitchFamily="34" charset="0"/>
                <a:ea typeface="Tahoma" panose="020B0604030504040204" pitchFamily="34" charset="0"/>
                <a:cs typeface="Tahoma" panose="020B0604030504040204" pitchFamily="34" charset="0"/>
              </a:rPr>
              <a:t>else:</a:t>
            </a:r>
          </a:p>
          <a:p>
            <a:r>
              <a:rPr lang="en-US">
                <a:latin typeface="Tahoma" panose="020B0604030504040204" pitchFamily="34" charset="0"/>
                <a:ea typeface="Tahoma" panose="020B0604030504040204" pitchFamily="34" charset="0"/>
                <a:cs typeface="Tahoma" panose="020B0604030504040204" pitchFamily="34" charset="0"/>
              </a:rPr>
              <a:t>    Use rollback</a:t>
            </a:r>
          </a:p>
        </p:txBody>
      </p:sp>
    </p:spTree>
    <p:extLst>
      <p:ext uri="{BB962C8B-B14F-4D97-AF65-F5344CB8AC3E}">
        <p14:creationId xmlns:p14="http://schemas.microsoft.com/office/powerpoint/2010/main" val="182929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2"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childTnLst>
                          </p:cTn>
                        </p:par>
                        <p:par>
                          <p:cTn id="7" fill="hold">
                            <p:stCondLst>
                              <p:cond delay="0"/>
                            </p:stCondLst>
                            <p:childTnLst>
                              <p:par>
                                <p:cTn id="8" presetID="2" presetClass="entr" presetSubtype="4" fill="hold" grpId="0" nodeType="afterEffect">
                                  <p:stCondLst>
                                    <p:cond delay="0"/>
                                  </p:stCondLst>
                                  <p:childTnLst>
                                    <p:set>
                                      <p:cBhvr>
                                        <p:cTn id="9" dur="1" fill="hold">
                                          <p:stCondLst>
                                            <p:cond delay="0"/>
                                          </p:stCondLst>
                                        </p:cTn>
                                        <p:tgtEl>
                                          <p:spTgt spid="8"/>
                                        </p:tgtEl>
                                        <p:attrNameLst>
                                          <p:attrName>style.visibility</p:attrName>
                                        </p:attrNameLst>
                                      </p:cBhvr>
                                      <p:to>
                                        <p:strVal val="visible"/>
                                      </p:to>
                                    </p:set>
                                    <p:anim calcmode="lin" valueType="num">
                                      <p:cBhvr additive="base">
                                        <p:cTn id="10" dur="500" fill="hold"/>
                                        <p:tgtEl>
                                          <p:spTgt spid="8"/>
                                        </p:tgtEl>
                                        <p:attrNameLst>
                                          <p:attrName>ppt_x</p:attrName>
                                        </p:attrNameLst>
                                      </p:cBhvr>
                                      <p:tavLst>
                                        <p:tav tm="0">
                                          <p:val>
                                            <p:strVal val="#ppt_x"/>
                                          </p:val>
                                        </p:tav>
                                        <p:tav tm="100000">
                                          <p:val>
                                            <p:strVal val="#ppt_x"/>
                                          </p:val>
                                        </p:tav>
                                      </p:tavLst>
                                    </p:anim>
                                    <p:anim calcmode="lin" valueType="num">
                                      <p:cBhvr additive="base">
                                        <p:cTn id="11" dur="500" fill="hold"/>
                                        <p:tgtEl>
                                          <p:spTgt spid="8"/>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 presetClass="exit" presetSubtype="0" fill="hold" grpId="1" nodeType="withEffect">
                                  <p:stCondLst>
                                    <p:cond delay="0"/>
                                  </p:stCondLst>
                                  <p:childTnLst>
                                    <p:set>
                                      <p:cBhvr>
                                        <p:cTn id="29" dur="1" fill="hold">
                                          <p:stCondLst>
                                            <p:cond delay="0"/>
                                          </p:stCondLst>
                                        </p:cTn>
                                        <p:tgtEl>
                                          <p:spTgt spid="12"/>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1000"/>
                                        <p:tgtEl>
                                          <p:spTgt spid="23"/>
                                        </p:tgtEl>
                                      </p:cBhvr>
                                    </p:animEffect>
                                    <p:anim calcmode="lin" valueType="num">
                                      <p:cBhvr>
                                        <p:cTn id="35" dur="1000" fill="hold"/>
                                        <p:tgtEl>
                                          <p:spTgt spid="23"/>
                                        </p:tgtEl>
                                        <p:attrNameLst>
                                          <p:attrName>ppt_x</p:attrName>
                                        </p:attrNameLst>
                                      </p:cBhvr>
                                      <p:tavLst>
                                        <p:tav tm="0">
                                          <p:val>
                                            <p:strVal val="#ppt_x"/>
                                          </p:val>
                                        </p:tav>
                                        <p:tav tm="100000">
                                          <p:val>
                                            <p:strVal val="#ppt_x"/>
                                          </p:val>
                                        </p:tav>
                                      </p:tavLst>
                                    </p:anim>
                                    <p:anim calcmode="lin" valueType="num">
                                      <p:cBhvr>
                                        <p:cTn id="36" dur="1000" fill="hold"/>
                                        <p:tgtEl>
                                          <p:spTgt spid="23"/>
                                        </p:tgtEl>
                                        <p:attrNameLst>
                                          <p:attrName>ppt_y</p:attrName>
                                        </p:attrNameLst>
                                      </p:cBhvr>
                                      <p:tavLst>
                                        <p:tav tm="0">
                                          <p:val>
                                            <p:strVal val="#ppt_y+.1"/>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500" fill="hold"/>
                                        <p:tgtEl>
                                          <p:spTgt spid="19"/>
                                        </p:tgtEl>
                                        <p:attrNameLst>
                                          <p:attrName>ppt_x</p:attrName>
                                        </p:attrNameLst>
                                      </p:cBhvr>
                                      <p:tavLst>
                                        <p:tav tm="0">
                                          <p:val>
                                            <p:strVal val="#ppt_x"/>
                                          </p:val>
                                        </p:tav>
                                        <p:tav tm="100000">
                                          <p:val>
                                            <p:strVal val="#ppt_x"/>
                                          </p:val>
                                        </p:tav>
                                      </p:tavLst>
                                    </p:anim>
                                    <p:anim calcmode="lin" valueType="num">
                                      <p:cBhvr additive="base">
                                        <p:cTn id="40" dur="500" fill="hold"/>
                                        <p:tgtEl>
                                          <p:spTgt spid="19"/>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additive="base">
                                        <p:cTn id="43" dur="500" fill="hold"/>
                                        <p:tgtEl>
                                          <p:spTgt spid="21"/>
                                        </p:tgtEl>
                                        <p:attrNameLst>
                                          <p:attrName>ppt_x</p:attrName>
                                        </p:attrNameLst>
                                      </p:cBhvr>
                                      <p:tavLst>
                                        <p:tav tm="0">
                                          <p:val>
                                            <p:strVal val="#ppt_x"/>
                                          </p:val>
                                        </p:tav>
                                        <p:tav tm="100000">
                                          <p:val>
                                            <p:strVal val="#ppt_x"/>
                                          </p:val>
                                        </p:tav>
                                      </p:tavLst>
                                    </p:anim>
                                    <p:anim calcmode="lin" valueType="num">
                                      <p:cBhvr additive="base">
                                        <p:cTn id="44" dur="500" fill="hold"/>
                                        <p:tgtEl>
                                          <p:spTgt spid="21"/>
                                        </p:tgtEl>
                                        <p:attrNameLst>
                                          <p:attrName>ppt_y</p:attrName>
                                        </p:attrNameLst>
                                      </p:cBhvr>
                                      <p:tavLst>
                                        <p:tav tm="0">
                                          <p:val>
                                            <p:strVal val="1+#ppt_h/2"/>
                                          </p:val>
                                        </p:tav>
                                        <p:tav tm="100000">
                                          <p:val>
                                            <p:strVal val="#ppt_y"/>
                                          </p:val>
                                        </p:tav>
                                      </p:tavLst>
                                    </p:anim>
                                  </p:childTnLst>
                                </p:cTn>
                              </p:par>
                            </p:childTnLst>
                          </p:cTn>
                        </p:par>
                        <p:par>
                          <p:cTn id="45" fill="hold">
                            <p:stCondLst>
                              <p:cond delay="1000"/>
                            </p:stCondLst>
                            <p:childTnLst>
                              <p:par>
                                <p:cTn id="46" presetID="42" presetClass="entr" presetSubtype="0" fill="hold" grpId="0" nodeType="after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1000"/>
                                        <p:tgtEl>
                                          <p:spTgt spid="24"/>
                                        </p:tgtEl>
                                      </p:cBhvr>
                                    </p:animEffect>
                                    <p:anim calcmode="lin" valueType="num">
                                      <p:cBhvr>
                                        <p:cTn id="49" dur="1000" fill="hold"/>
                                        <p:tgtEl>
                                          <p:spTgt spid="24"/>
                                        </p:tgtEl>
                                        <p:attrNameLst>
                                          <p:attrName>ppt_x</p:attrName>
                                        </p:attrNameLst>
                                      </p:cBhvr>
                                      <p:tavLst>
                                        <p:tav tm="0">
                                          <p:val>
                                            <p:strVal val="#ppt_x"/>
                                          </p:val>
                                        </p:tav>
                                        <p:tav tm="100000">
                                          <p:val>
                                            <p:strVal val="#ppt_x"/>
                                          </p:val>
                                        </p:tav>
                                      </p:tavLst>
                                    </p:anim>
                                    <p:anim calcmode="lin" valueType="num">
                                      <p:cBhvr>
                                        <p:cTn id="50" dur="1000" fill="hold"/>
                                        <p:tgtEl>
                                          <p:spTgt spid="24"/>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fade">
                                      <p:cBhvr>
                                        <p:cTn id="53" dur="1000"/>
                                        <p:tgtEl>
                                          <p:spTgt spid="26"/>
                                        </p:tgtEl>
                                      </p:cBhvr>
                                    </p:animEffect>
                                    <p:anim calcmode="lin" valueType="num">
                                      <p:cBhvr>
                                        <p:cTn id="54" dur="1000" fill="hold"/>
                                        <p:tgtEl>
                                          <p:spTgt spid="26"/>
                                        </p:tgtEl>
                                        <p:attrNameLst>
                                          <p:attrName>ppt_x</p:attrName>
                                        </p:attrNameLst>
                                      </p:cBhvr>
                                      <p:tavLst>
                                        <p:tav tm="0">
                                          <p:val>
                                            <p:strVal val="#ppt_x"/>
                                          </p:val>
                                        </p:tav>
                                        <p:tav tm="100000">
                                          <p:val>
                                            <p:strVal val="#ppt_x"/>
                                          </p:val>
                                        </p:tav>
                                      </p:tavLst>
                                    </p:anim>
                                    <p:anim calcmode="lin" valueType="num">
                                      <p:cBhvr>
                                        <p:cTn id="55" dur="1000" fill="hold"/>
                                        <p:tgtEl>
                                          <p:spTgt spid="26"/>
                                        </p:tgtEl>
                                        <p:attrNameLst>
                                          <p:attrName>ppt_y</p:attrName>
                                        </p:attrNameLst>
                                      </p:cBhvr>
                                      <p:tavLst>
                                        <p:tav tm="0">
                                          <p:val>
                                            <p:strVal val="#ppt_y+.1"/>
                                          </p:val>
                                        </p:tav>
                                        <p:tav tm="100000">
                                          <p:val>
                                            <p:strVal val="#ppt_y"/>
                                          </p:val>
                                        </p:tav>
                                      </p:tavLst>
                                    </p:anim>
                                  </p:childTnLst>
                                </p:cTn>
                              </p:par>
                              <p:par>
                                <p:cTn id="56" presetID="42" presetClass="entr" presetSubtype="0" fill="hold" grpId="1" nodeType="with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fade">
                                      <p:cBhvr>
                                        <p:cTn id="58" dur="1000"/>
                                        <p:tgtEl>
                                          <p:spTgt spid="25"/>
                                        </p:tgtEl>
                                      </p:cBhvr>
                                    </p:animEffect>
                                    <p:anim calcmode="lin" valueType="num">
                                      <p:cBhvr>
                                        <p:cTn id="59" dur="1000" fill="hold"/>
                                        <p:tgtEl>
                                          <p:spTgt spid="25"/>
                                        </p:tgtEl>
                                        <p:attrNameLst>
                                          <p:attrName>ppt_x</p:attrName>
                                        </p:attrNameLst>
                                      </p:cBhvr>
                                      <p:tavLst>
                                        <p:tav tm="0">
                                          <p:val>
                                            <p:strVal val="#ppt_x"/>
                                          </p:val>
                                        </p:tav>
                                        <p:tav tm="100000">
                                          <p:val>
                                            <p:strVal val="#ppt_x"/>
                                          </p:val>
                                        </p:tav>
                                      </p:tavLst>
                                    </p:anim>
                                    <p:anim calcmode="lin" valueType="num">
                                      <p:cBhvr>
                                        <p:cTn id="60" dur="1000" fill="hold"/>
                                        <p:tgtEl>
                                          <p:spTgt spid="25"/>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fade">
                                      <p:cBhvr>
                                        <p:cTn id="63" dur="1000"/>
                                        <p:tgtEl>
                                          <p:spTgt spid="27"/>
                                        </p:tgtEl>
                                      </p:cBhvr>
                                    </p:animEffect>
                                    <p:anim calcmode="lin" valueType="num">
                                      <p:cBhvr>
                                        <p:cTn id="64" dur="1000" fill="hold"/>
                                        <p:tgtEl>
                                          <p:spTgt spid="27"/>
                                        </p:tgtEl>
                                        <p:attrNameLst>
                                          <p:attrName>ppt_x</p:attrName>
                                        </p:attrNameLst>
                                      </p:cBhvr>
                                      <p:tavLst>
                                        <p:tav tm="0">
                                          <p:val>
                                            <p:strVal val="#ppt_x"/>
                                          </p:val>
                                        </p:tav>
                                        <p:tav tm="100000">
                                          <p:val>
                                            <p:strVal val="#ppt_x"/>
                                          </p:val>
                                        </p:tav>
                                      </p:tavLst>
                                    </p:anim>
                                    <p:anim calcmode="lin" valueType="num">
                                      <p:cBhvr>
                                        <p:cTn id="65" dur="1000" fill="hold"/>
                                        <p:tgtEl>
                                          <p:spTgt spid="27"/>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28"/>
                                        </p:tgtEl>
                                        <p:attrNameLst>
                                          <p:attrName>style.visibility</p:attrName>
                                        </p:attrNameLst>
                                      </p:cBhvr>
                                      <p:to>
                                        <p:strVal val="visible"/>
                                      </p:to>
                                    </p:set>
                                    <p:animEffect transition="in" filter="fade">
                                      <p:cBhvr>
                                        <p:cTn id="68" dur="1000"/>
                                        <p:tgtEl>
                                          <p:spTgt spid="28"/>
                                        </p:tgtEl>
                                      </p:cBhvr>
                                    </p:animEffect>
                                    <p:anim calcmode="lin" valueType="num">
                                      <p:cBhvr>
                                        <p:cTn id="69" dur="1000" fill="hold"/>
                                        <p:tgtEl>
                                          <p:spTgt spid="28"/>
                                        </p:tgtEl>
                                        <p:attrNameLst>
                                          <p:attrName>ppt_x</p:attrName>
                                        </p:attrNameLst>
                                      </p:cBhvr>
                                      <p:tavLst>
                                        <p:tav tm="0">
                                          <p:val>
                                            <p:strVal val="#ppt_x"/>
                                          </p:val>
                                        </p:tav>
                                        <p:tav tm="100000">
                                          <p:val>
                                            <p:strVal val="#ppt_x"/>
                                          </p:val>
                                        </p:tav>
                                      </p:tavLst>
                                    </p:anim>
                                    <p:anim calcmode="lin" valueType="num">
                                      <p:cBhvr>
                                        <p:cTn id="70" dur="1000" fill="hold"/>
                                        <p:tgtEl>
                                          <p:spTgt spid="28"/>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fade">
                                      <p:cBhvr>
                                        <p:cTn id="73" dur="1000"/>
                                        <p:tgtEl>
                                          <p:spTgt spid="29"/>
                                        </p:tgtEl>
                                      </p:cBhvr>
                                    </p:animEffect>
                                    <p:anim calcmode="lin" valueType="num">
                                      <p:cBhvr>
                                        <p:cTn id="74" dur="1000" fill="hold"/>
                                        <p:tgtEl>
                                          <p:spTgt spid="29"/>
                                        </p:tgtEl>
                                        <p:attrNameLst>
                                          <p:attrName>ppt_x</p:attrName>
                                        </p:attrNameLst>
                                      </p:cBhvr>
                                      <p:tavLst>
                                        <p:tav tm="0">
                                          <p:val>
                                            <p:strVal val="#ppt_x"/>
                                          </p:val>
                                        </p:tav>
                                        <p:tav tm="100000">
                                          <p:val>
                                            <p:strVal val="#ppt_x"/>
                                          </p:val>
                                        </p:tav>
                                      </p:tavLst>
                                    </p:anim>
                                    <p:anim calcmode="lin" valueType="num">
                                      <p:cBhvr>
                                        <p:cTn id="75" dur="1000" fill="hold"/>
                                        <p:tgtEl>
                                          <p:spTgt spid="29"/>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30"/>
                                        </p:tgtEl>
                                        <p:attrNameLst>
                                          <p:attrName>style.visibility</p:attrName>
                                        </p:attrNameLst>
                                      </p:cBhvr>
                                      <p:to>
                                        <p:strVal val="visible"/>
                                      </p:to>
                                    </p:set>
                                    <p:animEffect transition="in" filter="fade">
                                      <p:cBhvr>
                                        <p:cTn id="78" dur="1000"/>
                                        <p:tgtEl>
                                          <p:spTgt spid="30"/>
                                        </p:tgtEl>
                                      </p:cBhvr>
                                    </p:animEffect>
                                    <p:anim calcmode="lin" valueType="num">
                                      <p:cBhvr>
                                        <p:cTn id="79" dur="1000" fill="hold"/>
                                        <p:tgtEl>
                                          <p:spTgt spid="30"/>
                                        </p:tgtEl>
                                        <p:attrNameLst>
                                          <p:attrName>ppt_x</p:attrName>
                                        </p:attrNameLst>
                                      </p:cBhvr>
                                      <p:tavLst>
                                        <p:tav tm="0">
                                          <p:val>
                                            <p:strVal val="#ppt_x"/>
                                          </p:val>
                                        </p:tav>
                                        <p:tav tm="100000">
                                          <p:val>
                                            <p:strVal val="#ppt_x"/>
                                          </p:val>
                                        </p:tav>
                                      </p:tavLst>
                                    </p:anim>
                                    <p:anim calcmode="lin" valueType="num">
                                      <p:cBhvr>
                                        <p:cTn id="80" dur="1000" fill="hold"/>
                                        <p:tgtEl>
                                          <p:spTgt spid="30"/>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31"/>
                                        </p:tgtEl>
                                        <p:attrNameLst>
                                          <p:attrName>style.visibility</p:attrName>
                                        </p:attrNameLst>
                                      </p:cBhvr>
                                      <p:to>
                                        <p:strVal val="visible"/>
                                      </p:to>
                                    </p:set>
                                    <p:animEffect transition="in" filter="fade">
                                      <p:cBhvr>
                                        <p:cTn id="83" dur="1000"/>
                                        <p:tgtEl>
                                          <p:spTgt spid="31"/>
                                        </p:tgtEl>
                                      </p:cBhvr>
                                    </p:animEffect>
                                    <p:anim calcmode="lin" valueType="num">
                                      <p:cBhvr>
                                        <p:cTn id="84" dur="1000" fill="hold"/>
                                        <p:tgtEl>
                                          <p:spTgt spid="31"/>
                                        </p:tgtEl>
                                        <p:attrNameLst>
                                          <p:attrName>ppt_x</p:attrName>
                                        </p:attrNameLst>
                                      </p:cBhvr>
                                      <p:tavLst>
                                        <p:tav tm="0">
                                          <p:val>
                                            <p:strVal val="#ppt_x"/>
                                          </p:val>
                                        </p:tav>
                                        <p:tav tm="100000">
                                          <p:val>
                                            <p:strVal val="#ppt_x"/>
                                          </p:val>
                                        </p:tav>
                                      </p:tavLst>
                                    </p:anim>
                                    <p:anim calcmode="lin" valueType="num">
                                      <p:cBhvr>
                                        <p:cTn id="85" dur="1000" fill="hold"/>
                                        <p:tgtEl>
                                          <p:spTgt spid="31"/>
                                        </p:tgtEl>
                                        <p:attrNameLst>
                                          <p:attrName>ppt_y</p:attrName>
                                        </p:attrNameLst>
                                      </p:cBhvr>
                                      <p:tavLst>
                                        <p:tav tm="0">
                                          <p:val>
                                            <p:strVal val="#ppt_y+.1"/>
                                          </p:val>
                                        </p:tav>
                                        <p:tav tm="100000">
                                          <p:val>
                                            <p:strVal val="#ppt_y"/>
                                          </p:val>
                                        </p:tav>
                                      </p:tavLst>
                                    </p:anim>
                                  </p:childTnLst>
                                </p:cTn>
                              </p:par>
                              <p:par>
                                <p:cTn id="86" presetID="42" presetClass="entr" presetSubtype="0" fill="hold" nodeType="withEffect">
                                  <p:stCondLst>
                                    <p:cond delay="0"/>
                                  </p:stCondLst>
                                  <p:childTnLst>
                                    <p:set>
                                      <p:cBhvr>
                                        <p:cTn id="87" dur="1" fill="hold">
                                          <p:stCondLst>
                                            <p:cond delay="0"/>
                                          </p:stCondLst>
                                        </p:cTn>
                                        <p:tgtEl>
                                          <p:spTgt spid="32"/>
                                        </p:tgtEl>
                                        <p:attrNameLst>
                                          <p:attrName>style.visibility</p:attrName>
                                        </p:attrNameLst>
                                      </p:cBhvr>
                                      <p:to>
                                        <p:strVal val="visible"/>
                                      </p:to>
                                    </p:set>
                                    <p:animEffect transition="in" filter="fade">
                                      <p:cBhvr>
                                        <p:cTn id="88" dur="1000"/>
                                        <p:tgtEl>
                                          <p:spTgt spid="32"/>
                                        </p:tgtEl>
                                      </p:cBhvr>
                                    </p:animEffect>
                                    <p:anim calcmode="lin" valueType="num">
                                      <p:cBhvr>
                                        <p:cTn id="89" dur="1000" fill="hold"/>
                                        <p:tgtEl>
                                          <p:spTgt spid="32"/>
                                        </p:tgtEl>
                                        <p:attrNameLst>
                                          <p:attrName>ppt_x</p:attrName>
                                        </p:attrNameLst>
                                      </p:cBhvr>
                                      <p:tavLst>
                                        <p:tav tm="0">
                                          <p:val>
                                            <p:strVal val="#ppt_x"/>
                                          </p:val>
                                        </p:tav>
                                        <p:tav tm="100000">
                                          <p:val>
                                            <p:strVal val="#ppt_x"/>
                                          </p:val>
                                        </p:tav>
                                      </p:tavLst>
                                    </p:anim>
                                    <p:anim calcmode="lin" valueType="num">
                                      <p:cBhvr>
                                        <p:cTn id="90" dur="1000" fill="hold"/>
                                        <p:tgtEl>
                                          <p:spTgt spid="32"/>
                                        </p:tgtEl>
                                        <p:attrNameLst>
                                          <p:attrName>ppt_y</p:attrName>
                                        </p:attrNameLst>
                                      </p:cBhvr>
                                      <p:tavLst>
                                        <p:tav tm="0">
                                          <p:val>
                                            <p:strVal val="#ppt_y+.1"/>
                                          </p:val>
                                        </p:tav>
                                        <p:tav tm="100000">
                                          <p:val>
                                            <p:strVal val="#ppt_y"/>
                                          </p:val>
                                        </p:tav>
                                      </p:tavLst>
                                    </p:anim>
                                  </p:childTnLst>
                                </p:cTn>
                              </p:par>
                              <p:par>
                                <p:cTn id="91" presetID="42" presetClass="entr" presetSubtype="0" fill="hold" nodeType="withEffect">
                                  <p:stCondLst>
                                    <p:cond delay="0"/>
                                  </p:stCondLst>
                                  <p:childTnLst>
                                    <p:set>
                                      <p:cBhvr>
                                        <p:cTn id="92" dur="1" fill="hold">
                                          <p:stCondLst>
                                            <p:cond delay="0"/>
                                          </p:stCondLst>
                                        </p:cTn>
                                        <p:tgtEl>
                                          <p:spTgt spid="33"/>
                                        </p:tgtEl>
                                        <p:attrNameLst>
                                          <p:attrName>style.visibility</p:attrName>
                                        </p:attrNameLst>
                                      </p:cBhvr>
                                      <p:to>
                                        <p:strVal val="visible"/>
                                      </p:to>
                                    </p:set>
                                    <p:animEffect transition="in" filter="fade">
                                      <p:cBhvr>
                                        <p:cTn id="93" dur="1000"/>
                                        <p:tgtEl>
                                          <p:spTgt spid="33"/>
                                        </p:tgtEl>
                                      </p:cBhvr>
                                    </p:animEffect>
                                    <p:anim calcmode="lin" valueType="num">
                                      <p:cBhvr>
                                        <p:cTn id="94" dur="1000" fill="hold"/>
                                        <p:tgtEl>
                                          <p:spTgt spid="33"/>
                                        </p:tgtEl>
                                        <p:attrNameLst>
                                          <p:attrName>ppt_x</p:attrName>
                                        </p:attrNameLst>
                                      </p:cBhvr>
                                      <p:tavLst>
                                        <p:tav tm="0">
                                          <p:val>
                                            <p:strVal val="#ppt_x"/>
                                          </p:val>
                                        </p:tav>
                                        <p:tav tm="100000">
                                          <p:val>
                                            <p:strVal val="#ppt_x"/>
                                          </p:val>
                                        </p:tav>
                                      </p:tavLst>
                                    </p:anim>
                                    <p:anim calcmode="lin" valueType="num">
                                      <p:cBhvr>
                                        <p:cTn id="95"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2" presetClass="entr" presetSubtype="4" fill="hold" grpId="0" nodeType="clickEffect">
                                  <p:stCondLst>
                                    <p:cond delay="0"/>
                                  </p:stCondLst>
                                  <p:childTnLst>
                                    <p:set>
                                      <p:cBhvr>
                                        <p:cTn id="99" dur="1" fill="hold">
                                          <p:stCondLst>
                                            <p:cond delay="0"/>
                                          </p:stCondLst>
                                        </p:cTn>
                                        <p:tgtEl>
                                          <p:spTgt spid="4"/>
                                        </p:tgtEl>
                                        <p:attrNameLst>
                                          <p:attrName>style.visibility</p:attrName>
                                        </p:attrNameLst>
                                      </p:cBhvr>
                                      <p:to>
                                        <p:strVal val="visible"/>
                                      </p:to>
                                    </p:set>
                                    <p:anim calcmode="lin" valueType="num">
                                      <p:cBhvr additive="base">
                                        <p:cTn id="100" dur="500" fill="hold"/>
                                        <p:tgtEl>
                                          <p:spTgt spid="4"/>
                                        </p:tgtEl>
                                        <p:attrNameLst>
                                          <p:attrName>ppt_x</p:attrName>
                                        </p:attrNameLst>
                                      </p:cBhvr>
                                      <p:tavLst>
                                        <p:tav tm="0">
                                          <p:val>
                                            <p:strVal val="#ppt_x"/>
                                          </p:val>
                                        </p:tav>
                                        <p:tav tm="100000">
                                          <p:val>
                                            <p:strVal val="#ppt_x"/>
                                          </p:val>
                                        </p:tav>
                                      </p:tavLst>
                                    </p:anim>
                                    <p:anim calcmode="lin" valueType="num">
                                      <p:cBhvr additive="base">
                                        <p:cTn id="101" dur="500" fill="hold"/>
                                        <p:tgtEl>
                                          <p:spTgt spid="4"/>
                                        </p:tgtEl>
                                        <p:attrNameLst>
                                          <p:attrName>ppt_y</p:attrName>
                                        </p:attrNameLst>
                                      </p:cBhvr>
                                      <p:tavLst>
                                        <p:tav tm="0">
                                          <p:val>
                                            <p:strVal val="1+#ppt_h/2"/>
                                          </p:val>
                                        </p:tav>
                                        <p:tav tm="100000">
                                          <p:val>
                                            <p:strVal val="#ppt_y"/>
                                          </p:val>
                                        </p:tav>
                                      </p:tavLst>
                                    </p:anim>
                                  </p:childTnLst>
                                </p:cTn>
                              </p:par>
                            </p:childTnLst>
                          </p:cTn>
                        </p:par>
                        <p:par>
                          <p:cTn id="102" fill="hold">
                            <p:stCondLst>
                              <p:cond delay="500"/>
                            </p:stCondLst>
                            <p:childTnLst>
                              <p:par>
                                <p:cTn id="103" presetID="1" presetClass="emph" presetSubtype="2" fill="hold" grpId="0" nodeType="afterEffect">
                                  <p:stCondLst>
                                    <p:cond delay="0"/>
                                  </p:stCondLst>
                                  <p:childTnLst>
                                    <p:animClr clrSpc="rgb" dir="cw">
                                      <p:cBhvr>
                                        <p:cTn id="104" dur="2000" fill="hold"/>
                                        <p:tgtEl>
                                          <p:spTgt spid="25"/>
                                        </p:tgtEl>
                                        <p:attrNameLst>
                                          <p:attrName>fillcolor</p:attrName>
                                        </p:attrNameLst>
                                      </p:cBhvr>
                                      <p:to>
                                        <a:srgbClr val="26F830"/>
                                      </p:to>
                                    </p:animClr>
                                    <p:set>
                                      <p:cBhvr>
                                        <p:cTn id="105" dur="2000" fill="hold"/>
                                        <p:tgtEl>
                                          <p:spTgt spid="25"/>
                                        </p:tgtEl>
                                        <p:attrNameLst>
                                          <p:attrName>fill.type</p:attrName>
                                        </p:attrNameLst>
                                      </p:cBhvr>
                                      <p:to>
                                        <p:strVal val="solid"/>
                                      </p:to>
                                    </p:set>
                                    <p:set>
                                      <p:cBhvr>
                                        <p:cTn id="106" dur="2000" fill="hold"/>
                                        <p:tgtEl>
                                          <p:spTgt spid="25"/>
                                        </p:tgtEl>
                                        <p:attrNameLst>
                                          <p:attrName>fill.on</p:attrName>
                                        </p:attrNameLst>
                                      </p:cBhvr>
                                      <p:to>
                                        <p:strVal val="true"/>
                                      </p:to>
                                    </p:set>
                                  </p:childTnLst>
                                </p:cTn>
                              </p:par>
                            </p:childTnLst>
                          </p:cTn>
                        </p:par>
                        <p:par>
                          <p:cTn id="107" fill="hold">
                            <p:stCondLst>
                              <p:cond delay="2500"/>
                            </p:stCondLst>
                            <p:childTnLst>
                              <p:par>
                                <p:cTn id="108" presetID="1" presetClass="emph" presetSubtype="2" fill="hold" nodeType="afterEffect">
                                  <p:stCondLst>
                                    <p:cond delay="0"/>
                                  </p:stCondLst>
                                  <p:childTnLst>
                                    <p:animClr clrSpc="rgb" dir="cw">
                                      <p:cBhvr>
                                        <p:cTn id="109" dur="2000" fill="hold"/>
                                        <p:tgtEl>
                                          <p:spTgt spid="25"/>
                                        </p:tgtEl>
                                        <p:attrNameLst>
                                          <p:attrName>fillcolor</p:attrName>
                                        </p:attrNameLst>
                                      </p:cBhvr>
                                      <p:to>
                                        <a:schemeClr val="bg1"/>
                                      </p:to>
                                    </p:animClr>
                                    <p:set>
                                      <p:cBhvr>
                                        <p:cTn id="110" dur="2000" fill="hold"/>
                                        <p:tgtEl>
                                          <p:spTgt spid="25"/>
                                        </p:tgtEl>
                                        <p:attrNameLst>
                                          <p:attrName>fill.type</p:attrName>
                                        </p:attrNameLst>
                                      </p:cBhvr>
                                      <p:to>
                                        <p:strVal val="solid"/>
                                      </p:to>
                                    </p:set>
                                    <p:set>
                                      <p:cBhvr>
                                        <p:cTn id="111" dur="2000" fill="hold"/>
                                        <p:tgtEl>
                                          <p:spTgt spid="25"/>
                                        </p:tgtEl>
                                        <p:attrNameLst>
                                          <p:attrName>fill.on</p:attrName>
                                        </p:attrNameLst>
                                      </p:cBhvr>
                                      <p:to>
                                        <p:strVal val="true"/>
                                      </p:to>
                                    </p:set>
                                  </p:childTnLst>
                                </p:cTn>
                              </p:par>
                            </p:childTnLst>
                          </p:cTn>
                        </p:par>
                      </p:childTnLst>
                    </p:cTn>
                  </p:par>
                  <p:par>
                    <p:cTn id="112" fill="hold">
                      <p:stCondLst>
                        <p:cond delay="indefinite"/>
                      </p:stCondLst>
                      <p:childTnLst>
                        <p:par>
                          <p:cTn id="113" fill="hold">
                            <p:stCondLst>
                              <p:cond delay="0"/>
                            </p:stCondLst>
                            <p:childTnLst>
                              <p:par>
                                <p:cTn id="114" presetID="1" presetClass="exit" presetSubtype="0" fill="hold" grpId="1" nodeType="clickEffect">
                                  <p:stCondLst>
                                    <p:cond delay="0"/>
                                  </p:stCondLst>
                                  <p:childTnLst>
                                    <p:set>
                                      <p:cBhvr>
                                        <p:cTn id="115" dur="1" fill="hold">
                                          <p:stCondLst>
                                            <p:cond delay="0"/>
                                          </p:stCondLst>
                                        </p:cTn>
                                        <p:tgtEl>
                                          <p:spTgt spid="4"/>
                                        </p:tgtEl>
                                        <p:attrNameLst>
                                          <p:attrName>style.visibility</p:attrName>
                                        </p:attrNameLst>
                                      </p:cBhvr>
                                      <p:to>
                                        <p:strVal val="hidden"/>
                                      </p:to>
                                    </p:set>
                                  </p:childTnLst>
                                </p:cTn>
                              </p:par>
                              <p:par>
                                <p:cTn id="116" presetID="1" presetClass="entr" presetSubtype="0" fill="hold" grpId="0" nodeType="withEffect">
                                  <p:stCondLst>
                                    <p:cond delay="0"/>
                                  </p:stCondLst>
                                  <p:childTnLst>
                                    <p:set>
                                      <p:cBhvr>
                                        <p:cTn id="117" dur="1" fill="hold">
                                          <p:stCondLst>
                                            <p:cond delay="0"/>
                                          </p:stCondLst>
                                        </p:cTn>
                                        <p:tgtEl>
                                          <p:spTgt spid="42"/>
                                        </p:tgtEl>
                                        <p:attrNameLst>
                                          <p:attrName>style.visibility</p:attrName>
                                        </p:attrNameLst>
                                      </p:cBhvr>
                                      <p:to>
                                        <p:strVal val="visible"/>
                                      </p:to>
                                    </p:set>
                                  </p:childTnLst>
                                </p:cTn>
                              </p:par>
                            </p:childTnLst>
                          </p:cTn>
                        </p:par>
                        <p:par>
                          <p:cTn id="118" fill="hold">
                            <p:stCondLst>
                              <p:cond delay="0"/>
                            </p:stCondLst>
                            <p:childTnLst>
                              <p:par>
                                <p:cTn id="119" presetID="1" presetClass="emph" presetSubtype="2" fill="hold" nodeType="afterEffect">
                                  <p:stCondLst>
                                    <p:cond delay="0"/>
                                  </p:stCondLst>
                                  <p:childTnLst>
                                    <p:animClr clrSpc="rgb" dir="cw">
                                      <p:cBhvr>
                                        <p:cTn id="120" dur="2000" fill="hold"/>
                                        <p:tgtEl>
                                          <p:spTgt spid="26"/>
                                        </p:tgtEl>
                                        <p:attrNameLst>
                                          <p:attrName>fillcolor</p:attrName>
                                        </p:attrNameLst>
                                      </p:cBhvr>
                                      <p:to>
                                        <a:schemeClr val="accent2"/>
                                      </p:to>
                                    </p:animClr>
                                    <p:set>
                                      <p:cBhvr>
                                        <p:cTn id="121" dur="2000" fill="hold"/>
                                        <p:tgtEl>
                                          <p:spTgt spid="26"/>
                                        </p:tgtEl>
                                        <p:attrNameLst>
                                          <p:attrName>fill.type</p:attrName>
                                        </p:attrNameLst>
                                      </p:cBhvr>
                                      <p:to>
                                        <p:strVal val="solid"/>
                                      </p:to>
                                    </p:set>
                                    <p:set>
                                      <p:cBhvr>
                                        <p:cTn id="122" dur="2000" fill="hold"/>
                                        <p:tgtEl>
                                          <p:spTgt spid="26"/>
                                        </p:tgtEl>
                                        <p:attrNameLst>
                                          <p:attrName>fill.on</p:attrName>
                                        </p:attrNameLst>
                                      </p:cBhvr>
                                      <p:to>
                                        <p:strVal val="true"/>
                                      </p:to>
                                    </p:set>
                                  </p:childTnLst>
                                </p:cTn>
                              </p:par>
                            </p:childTnLst>
                          </p:cTn>
                        </p:par>
                        <p:par>
                          <p:cTn id="123" fill="hold">
                            <p:stCondLst>
                              <p:cond delay="2000"/>
                            </p:stCondLst>
                            <p:childTnLst>
                              <p:par>
                                <p:cTn id="124" presetID="1" presetClass="emph" presetSubtype="2" fill="hold" nodeType="afterEffect">
                                  <p:stCondLst>
                                    <p:cond delay="0"/>
                                  </p:stCondLst>
                                  <p:childTnLst>
                                    <p:animClr clrSpc="rgb" dir="cw">
                                      <p:cBhvr>
                                        <p:cTn id="125" dur="2000" fill="hold"/>
                                        <p:tgtEl>
                                          <p:spTgt spid="26"/>
                                        </p:tgtEl>
                                        <p:attrNameLst>
                                          <p:attrName>fillcolor</p:attrName>
                                        </p:attrNameLst>
                                      </p:cBhvr>
                                      <p:to>
                                        <a:schemeClr val="bg1"/>
                                      </p:to>
                                    </p:animClr>
                                    <p:set>
                                      <p:cBhvr>
                                        <p:cTn id="126" dur="2000" fill="hold"/>
                                        <p:tgtEl>
                                          <p:spTgt spid="26"/>
                                        </p:tgtEl>
                                        <p:attrNameLst>
                                          <p:attrName>fill.type</p:attrName>
                                        </p:attrNameLst>
                                      </p:cBhvr>
                                      <p:to>
                                        <p:strVal val="solid"/>
                                      </p:to>
                                    </p:set>
                                    <p:set>
                                      <p:cBhvr>
                                        <p:cTn id="127" dur="2000" fill="hold"/>
                                        <p:tgtEl>
                                          <p:spTgt spid="26"/>
                                        </p:tgtEl>
                                        <p:attrNameLst>
                                          <p:attrName>fill.on</p:attrName>
                                        </p:attrNameLst>
                                      </p:cBhvr>
                                      <p:to>
                                        <p:strVal val="true"/>
                                      </p:to>
                                    </p:se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nodeType="clickEffect">
                                  <p:stCondLst>
                                    <p:cond delay="0"/>
                                  </p:stCondLst>
                                  <p:childTnLst>
                                    <p:set>
                                      <p:cBhvr>
                                        <p:cTn id="131" dur="1" fill="hold">
                                          <p:stCondLst>
                                            <p:cond delay="0"/>
                                          </p:stCondLst>
                                        </p:cTn>
                                        <p:tgtEl>
                                          <p:spTgt spid="14"/>
                                        </p:tgtEl>
                                        <p:attrNameLst>
                                          <p:attrName>style.visibility</p:attrName>
                                        </p:attrNameLst>
                                      </p:cBhvr>
                                      <p:to>
                                        <p:strVal val="visible"/>
                                      </p:to>
                                    </p:set>
                                  </p:childTnLst>
                                </p:cTn>
                              </p:par>
                              <p:par>
                                <p:cTn id="132" presetID="1" presetClass="entr" presetSubtype="0" fill="hold" nodeType="withEffect">
                                  <p:stCondLst>
                                    <p:cond delay="0"/>
                                  </p:stCondLst>
                                  <p:childTnLst>
                                    <p:set>
                                      <p:cBhvr>
                                        <p:cTn id="133" dur="1" fill="hold">
                                          <p:stCondLst>
                                            <p:cond delay="0"/>
                                          </p:stCondLst>
                                        </p:cTn>
                                        <p:tgtEl>
                                          <p:spTgt spid="22"/>
                                        </p:tgtEl>
                                        <p:attrNameLst>
                                          <p:attrName>style.visibility</p:attrName>
                                        </p:attrNameLst>
                                      </p:cBhvr>
                                      <p:to>
                                        <p:strVal val="visible"/>
                                      </p:to>
                                    </p:set>
                                  </p:childTnLst>
                                </p:cTn>
                              </p:par>
                              <p:par>
                                <p:cTn id="134" presetID="1" presetClass="entr" presetSubtype="0" fill="hold" grpId="0" nodeType="withEffect">
                                  <p:stCondLst>
                                    <p:cond delay="0"/>
                                  </p:stCondLst>
                                  <p:childTnLst>
                                    <p:set>
                                      <p:cBhvr>
                                        <p:cTn id="135" dur="1" fill="hold">
                                          <p:stCondLst>
                                            <p:cond delay="0"/>
                                          </p:stCondLst>
                                        </p:cTn>
                                        <p:tgtEl>
                                          <p:spTgt spid="39"/>
                                        </p:tgtEl>
                                        <p:attrNameLst>
                                          <p:attrName>style.visibility</p:attrName>
                                        </p:attrNameLst>
                                      </p:cBhvr>
                                      <p:to>
                                        <p:strVal val="visible"/>
                                      </p:to>
                                    </p:set>
                                  </p:childTnLst>
                                </p:cTn>
                              </p:par>
                              <p:par>
                                <p:cTn id="136" presetID="1" presetClass="entr" presetSubtype="0" fill="hold" grpId="0" nodeType="withEffect">
                                  <p:stCondLst>
                                    <p:cond delay="0"/>
                                  </p:stCondLst>
                                  <p:childTnLst>
                                    <p:set>
                                      <p:cBhvr>
                                        <p:cTn id="137"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1" animBg="1"/>
      <p:bldP spid="13" grpId="2" animBg="1"/>
      <p:bldP spid="3" grpId="0" animBg="1"/>
      <p:bldP spid="4" grpId="0" animBg="1"/>
      <p:bldP spid="4" grpId="1" animBg="1"/>
      <p:bldP spid="6" grpId="0"/>
      <p:bldP spid="7" grpId="0" animBg="1"/>
      <p:bldP spid="8" grpId="0" animBg="1"/>
      <p:bldP spid="9" grpId="0" animBg="1"/>
      <p:bldP spid="21" grpId="0"/>
      <p:bldP spid="23" grpId="0" animBg="1"/>
      <p:bldP spid="24" grpId="0" animBg="1"/>
      <p:bldP spid="25" grpId="0" animBg="1"/>
      <p:bldP spid="25" grpId="1" animBg="1"/>
      <p:bldP spid="26" grpId="0" animBg="1"/>
      <p:bldP spid="28" grpId="0"/>
      <p:bldP spid="30" grpId="0"/>
      <p:bldP spid="31" grpId="0" animBg="1"/>
      <p:bldP spid="42" grpId="0" animBg="1"/>
      <p:bldP spid="39" grpId="0" animBg="1"/>
      <p:bldP spid="4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903D0C-18B9-9DBB-DA3D-736F11F13489}"/>
            </a:ext>
          </a:extLst>
        </p:cNvPr>
        <p:cNvGrpSpPr/>
        <p:nvPr/>
      </p:nvGrpSpPr>
      <p:grpSpPr>
        <a:xfrm>
          <a:off x="0" y="0"/>
          <a:ext cx="0" cy="0"/>
          <a:chOff x="0" y="0"/>
          <a:chExt cx="0" cy="0"/>
        </a:xfrm>
      </p:grpSpPr>
      <p:sp>
        <p:nvSpPr>
          <p:cNvPr id="17" name="Content Placeholder 3">
            <a:extLst>
              <a:ext uri="{FF2B5EF4-FFF2-40B4-BE49-F238E27FC236}">
                <a16:creationId xmlns:a16="http://schemas.microsoft.com/office/drawing/2014/main" id="{17FA4589-AD7D-B5D9-E586-D9F87429353F}"/>
              </a:ext>
            </a:extLst>
          </p:cNvPr>
          <p:cNvSpPr txBox="1">
            <a:spLocks/>
          </p:cNvSpPr>
          <p:nvPr/>
        </p:nvSpPr>
        <p:spPr>
          <a:xfrm>
            <a:off x="3970508" y="3693700"/>
            <a:ext cx="8152745" cy="10429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Gill Sans" panose="020B0502020104020203" pitchFamily="34" charset="-79"/>
                <a:ea typeface="Tahoma" panose="020B0604030504040204" pitchFamily="34" charset="0"/>
                <a:cs typeface="Gill Sans" panose="020B0502020104020203" pitchFamily="34" charset="-79"/>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Gill Sans" panose="020B0502020104020203" pitchFamily="34" charset="-79"/>
                <a:ea typeface="Tahoma" panose="020B0604030504040204" pitchFamily="34" charset="0"/>
                <a:cs typeface="Gill Sans" panose="020B0502020104020203" pitchFamily="34" charset="-79"/>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Gill Sans" panose="020B0502020104020203" pitchFamily="34" charset="-79"/>
                <a:ea typeface="Tahoma" panose="020B0604030504040204" pitchFamily="34" charset="0"/>
                <a:cs typeface="Gill Sans" panose="020B0502020104020203" pitchFamily="34" charset="-79"/>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Gill Sans" panose="020B0502020104020203" pitchFamily="34" charset="-79"/>
                <a:ea typeface="Tahoma" panose="020B0604030504040204" pitchFamily="34" charset="0"/>
                <a:cs typeface="Gill Sans" panose="020B0502020104020203" pitchFamily="34" charset="-79"/>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Gill Sans" panose="020B0502020104020203" pitchFamily="34" charset="-79"/>
                <a:ea typeface="Tahoma" panose="020B0604030504040204" pitchFamily="34" charset="0"/>
                <a:cs typeface="Gill Sans" panose="020B05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b="1" dirty="0"/>
          </a:p>
          <a:p>
            <a:r>
              <a:rPr lang="en-US" b="1"/>
              <a:t>C2: </a:t>
            </a:r>
            <a:r>
              <a:rPr lang="en-US"/>
              <a:t>Crash consistency issues after switch?</a:t>
            </a:r>
          </a:p>
          <a:p>
            <a:endParaRPr lang="en-US" dirty="0"/>
          </a:p>
        </p:txBody>
      </p:sp>
      <p:sp>
        <p:nvSpPr>
          <p:cNvPr id="2" name="Title 1">
            <a:extLst>
              <a:ext uri="{FF2B5EF4-FFF2-40B4-BE49-F238E27FC236}">
                <a16:creationId xmlns:a16="http://schemas.microsoft.com/office/drawing/2014/main" id="{82B63128-0358-58CB-2EA7-41F7D1515650}"/>
              </a:ext>
            </a:extLst>
          </p:cNvPr>
          <p:cNvSpPr>
            <a:spLocks noGrp="1"/>
          </p:cNvSpPr>
          <p:nvPr>
            <p:ph type="title"/>
          </p:nvPr>
        </p:nvSpPr>
        <p:spPr/>
        <p:txBody>
          <a:bodyPr/>
          <a:lstStyle/>
          <a:p>
            <a:r>
              <a:rPr lang="en-US" altLang="zh-CN">
                <a:solidFill>
                  <a:srgbClr val="2F2FD7"/>
                </a:solidFill>
              </a:rPr>
              <a:t>Challenges for RollSwitch</a:t>
            </a:r>
            <a:endParaRPr lang="en-US"/>
          </a:p>
        </p:txBody>
      </p:sp>
      <p:sp>
        <p:nvSpPr>
          <p:cNvPr id="4" name="Content Placeholder 3">
            <a:extLst>
              <a:ext uri="{FF2B5EF4-FFF2-40B4-BE49-F238E27FC236}">
                <a16:creationId xmlns:a16="http://schemas.microsoft.com/office/drawing/2014/main" id="{C25D73BD-837B-2942-EC0F-7D1FAF0CE0A5}"/>
              </a:ext>
            </a:extLst>
          </p:cNvPr>
          <p:cNvSpPr>
            <a:spLocks noGrp="1"/>
          </p:cNvSpPr>
          <p:nvPr>
            <p:ph sz="half" idx="2"/>
          </p:nvPr>
        </p:nvSpPr>
        <p:spPr>
          <a:xfrm>
            <a:off x="3966780" y="1825625"/>
            <a:ext cx="6948714" cy="1042985"/>
          </a:xfrm>
        </p:spPr>
        <p:txBody>
          <a:bodyPr>
            <a:normAutofit/>
          </a:bodyPr>
          <a:lstStyle/>
          <a:p>
            <a:r>
              <a:rPr lang="en-US" b="1"/>
              <a:t>C1:</a:t>
            </a:r>
            <a:r>
              <a:rPr lang="en-US"/>
              <a:t> How can a system know energy conditions?</a:t>
            </a:r>
            <a:endParaRPr lang="en-US" dirty="0"/>
          </a:p>
          <a:p>
            <a:endParaRPr lang="en-US" dirty="0"/>
          </a:p>
        </p:txBody>
      </p:sp>
      <p:sp>
        <p:nvSpPr>
          <p:cNvPr id="5" name="Slide Number Placeholder 4">
            <a:extLst>
              <a:ext uri="{FF2B5EF4-FFF2-40B4-BE49-F238E27FC236}">
                <a16:creationId xmlns:a16="http://schemas.microsoft.com/office/drawing/2014/main" id="{85155A7A-A156-8C6B-3023-41E46C521F32}"/>
              </a:ext>
            </a:extLst>
          </p:cNvPr>
          <p:cNvSpPr>
            <a:spLocks noGrp="1"/>
          </p:cNvSpPr>
          <p:nvPr>
            <p:ph type="sldNum" sz="quarter" idx="12"/>
          </p:nvPr>
        </p:nvSpPr>
        <p:spPr/>
        <p:txBody>
          <a:bodyPr/>
          <a:lstStyle/>
          <a:p>
            <a:fld id="{BEF5F9A7-FFD9-4159-A58F-AE73538ED447}" type="slidenum">
              <a:rPr lang="en-US" smtClean="0"/>
              <a:pPr/>
              <a:t>21</a:t>
            </a:fld>
            <a:endParaRPr lang="en-US" dirty="0"/>
          </a:p>
        </p:txBody>
      </p:sp>
      <p:pic>
        <p:nvPicPr>
          <p:cNvPr id="6" name="图片 6" descr="图标&#10;&#10;描述已自动生成">
            <a:extLst>
              <a:ext uri="{FF2B5EF4-FFF2-40B4-BE49-F238E27FC236}">
                <a16:creationId xmlns:a16="http://schemas.microsoft.com/office/drawing/2014/main" id="{55686995-5902-C5DA-D5D9-F2E455F6D4BC}"/>
              </a:ext>
            </a:extLst>
          </p:cNvPr>
          <p:cNvPicPr>
            <a:picLocks noGrp="1" noChangeAspect="1"/>
          </p:cNvPicPr>
          <p:nvPr>
            <p:ph sz="half" idx="1"/>
          </p:nvPr>
        </p:nvPicPr>
        <p:blipFill>
          <a:blip r:embed="rId3"/>
          <a:stretch>
            <a:fillRect/>
          </a:stretch>
        </p:blipFill>
        <p:spPr>
          <a:xfrm>
            <a:off x="241615" y="1119981"/>
            <a:ext cx="3429479" cy="3791479"/>
          </a:xfrm>
          <a:prstGeom prst="rect">
            <a:avLst/>
          </a:prstGeom>
        </p:spPr>
      </p:pic>
      <p:pic>
        <p:nvPicPr>
          <p:cNvPr id="3" name="Picture 2">
            <a:extLst>
              <a:ext uri="{FF2B5EF4-FFF2-40B4-BE49-F238E27FC236}">
                <a16:creationId xmlns:a16="http://schemas.microsoft.com/office/drawing/2014/main" id="{90AE145B-FD59-B4C7-5AD7-DE611B15DE27}"/>
              </a:ext>
            </a:extLst>
          </p:cNvPr>
          <p:cNvPicPr>
            <a:picLocks noChangeAspect="1"/>
          </p:cNvPicPr>
          <p:nvPr/>
        </p:nvPicPr>
        <p:blipFill>
          <a:blip r:embed="rId4"/>
          <a:srcRect l="49200" t="49952"/>
          <a:stretch/>
        </p:blipFill>
        <p:spPr>
          <a:xfrm>
            <a:off x="7902281" y="2320873"/>
            <a:ext cx="3186082" cy="1846420"/>
          </a:xfrm>
          <a:prstGeom prst="rect">
            <a:avLst/>
          </a:prstGeom>
        </p:spPr>
      </p:pic>
      <p:sp>
        <p:nvSpPr>
          <p:cNvPr id="7" name="Rectangle 6">
            <a:extLst>
              <a:ext uri="{FF2B5EF4-FFF2-40B4-BE49-F238E27FC236}">
                <a16:creationId xmlns:a16="http://schemas.microsoft.com/office/drawing/2014/main" id="{1470C52F-01DE-53C1-20CE-A32909560773}"/>
              </a:ext>
            </a:extLst>
          </p:cNvPr>
          <p:cNvSpPr/>
          <p:nvPr/>
        </p:nvSpPr>
        <p:spPr>
          <a:xfrm>
            <a:off x="3849385" y="1320625"/>
            <a:ext cx="7860788" cy="2818214"/>
          </a:xfrm>
          <a:prstGeom prst="rect">
            <a:avLst/>
          </a:prstGeom>
          <a:solidFill>
            <a:schemeClr val="lt1">
              <a:alpha val="9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1691DFD0-F09E-3B84-2B9F-2E78C98F8ADC}"/>
              </a:ext>
            </a:extLst>
          </p:cNvPr>
          <p:cNvCxnSpPr>
            <a:cxnSpLocks/>
          </p:cNvCxnSpPr>
          <p:nvPr/>
        </p:nvCxnSpPr>
        <p:spPr>
          <a:xfrm>
            <a:off x="3793911" y="5964222"/>
            <a:ext cx="8033657" cy="539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0B2A6AD0-0B8A-C0A4-C7BE-648A9386CC7D}"/>
              </a:ext>
            </a:extLst>
          </p:cNvPr>
          <p:cNvSpPr/>
          <p:nvPr/>
        </p:nvSpPr>
        <p:spPr>
          <a:xfrm>
            <a:off x="3871050" y="5685979"/>
            <a:ext cx="2651954" cy="259160"/>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ahoma" panose="020B0604030504040204" pitchFamily="34" charset="0"/>
                <a:ea typeface="Tahoma" panose="020B0604030504040204" pitchFamily="34" charset="0"/>
                <a:cs typeface="Tahoma" panose="020B0604030504040204" pitchFamily="34" charset="0"/>
              </a:rPr>
              <a:t>Roll-forward</a:t>
            </a:r>
          </a:p>
        </p:txBody>
      </p:sp>
      <p:sp>
        <p:nvSpPr>
          <p:cNvPr id="24" name="Rectangle 23">
            <a:extLst>
              <a:ext uri="{FF2B5EF4-FFF2-40B4-BE49-F238E27FC236}">
                <a16:creationId xmlns:a16="http://schemas.microsoft.com/office/drawing/2014/main" id="{BD50DD23-4BBE-C14B-F556-E46D93A22BA2}"/>
              </a:ext>
            </a:extLst>
          </p:cNvPr>
          <p:cNvSpPr/>
          <p:nvPr/>
        </p:nvSpPr>
        <p:spPr>
          <a:xfrm>
            <a:off x="6525389" y="5676427"/>
            <a:ext cx="2508781" cy="293185"/>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ahoma" panose="020B0604030504040204" pitchFamily="34" charset="0"/>
                <a:ea typeface="Tahoma" panose="020B0604030504040204" pitchFamily="34" charset="0"/>
                <a:cs typeface="Tahoma" panose="020B0604030504040204" pitchFamily="34" charset="0"/>
              </a:rPr>
              <a:t>Rollback</a:t>
            </a:r>
          </a:p>
        </p:txBody>
      </p:sp>
      <p:sp>
        <p:nvSpPr>
          <p:cNvPr id="25" name="Rectangle 24">
            <a:extLst>
              <a:ext uri="{FF2B5EF4-FFF2-40B4-BE49-F238E27FC236}">
                <a16:creationId xmlns:a16="http://schemas.microsoft.com/office/drawing/2014/main" id="{339FE90D-6F94-407E-A9C9-C03D87C67C7C}"/>
              </a:ext>
            </a:extLst>
          </p:cNvPr>
          <p:cNvSpPr/>
          <p:nvPr/>
        </p:nvSpPr>
        <p:spPr>
          <a:xfrm>
            <a:off x="9048021" y="5657863"/>
            <a:ext cx="2421929" cy="277598"/>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ahoma" panose="020B0604030504040204" pitchFamily="34" charset="0"/>
                <a:ea typeface="Tahoma" panose="020B0604030504040204" pitchFamily="34" charset="0"/>
                <a:cs typeface="Tahoma" panose="020B0604030504040204" pitchFamily="34" charset="0"/>
              </a:rPr>
              <a:t>Roll-forward</a:t>
            </a:r>
          </a:p>
        </p:txBody>
      </p:sp>
      <p:pic>
        <p:nvPicPr>
          <p:cNvPr id="28" name="Graphic 27" descr="Research with solid fill">
            <a:extLst>
              <a:ext uri="{FF2B5EF4-FFF2-40B4-BE49-F238E27FC236}">
                <a16:creationId xmlns:a16="http://schemas.microsoft.com/office/drawing/2014/main" id="{692EF704-4ACA-8AD3-6F71-88BAA414D14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6196112" y="4910137"/>
            <a:ext cx="546760" cy="546760"/>
          </a:xfrm>
          <a:prstGeom prst="rect">
            <a:avLst/>
          </a:prstGeom>
        </p:spPr>
      </p:pic>
      <p:pic>
        <p:nvPicPr>
          <p:cNvPr id="29" name="Graphic 28" descr="Research with solid fill">
            <a:extLst>
              <a:ext uri="{FF2B5EF4-FFF2-40B4-BE49-F238E27FC236}">
                <a16:creationId xmlns:a16="http://schemas.microsoft.com/office/drawing/2014/main" id="{AAA916B1-4446-FD37-FD66-AB0951B601E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8741207" y="4938691"/>
            <a:ext cx="546760" cy="546760"/>
          </a:xfrm>
          <a:prstGeom prst="rect">
            <a:avLst/>
          </a:prstGeom>
        </p:spPr>
      </p:pic>
      <p:cxnSp>
        <p:nvCxnSpPr>
          <p:cNvPr id="19" name="Straight Connector 18">
            <a:extLst>
              <a:ext uri="{FF2B5EF4-FFF2-40B4-BE49-F238E27FC236}">
                <a16:creationId xmlns:a16="http://schemas.microsoft.com/office/drawing/2014/main" id="{83D216AB-6E43-2564-8951-49314DE456EB}"/>
              </a:ext>
            </a:extLst>
          </p:cNvPr>
          <p:cNvCxnSpPr>
            <a:cxnSpLocks/>
          </p:cNvCxnSpPr>
          <p:nvPr/>
        </p:nvCxnSpPr>
        <p:spPr>
          <a:xfrm>
            <a:off x="6526687" y="5322409"/>
            <a:ext cx="0" cy="1190810"/>
          </a:xfrm>
          <a:prstGeom prst="line">
            <a:avLst/>
          </a:prstGeom>
          <a:ln w="38100">
            <a:solidFill>
              <a:schemeClr val="tx1"/>
            </a:solidFill>
            <a:prstDash val="lgDash"/>
          </a:ln>
        </p:spPr>
        <p:style>
          <a:lnRef idx="1">
            <a:schemeClr val="accent1"/>
          </a:lnRef>
          <a:fillRef idx="0">
            <a:schemeClr val="accent1"/>
          </a:fillRef>
          <a:effectRef idx="0">
            <a:schemeClr val="accent1"/>
          </a:effectRef>
          <a:fontRef idx="minor">
            <a:schemeClr val="tx1"/>
          </a:fontRef>
        </p:style>
      </p:cxnSp>
      <p:pic>
        <p:nvPicPr>
          <p:cNvPr id="31" name="Picture 30" descr="A blue and yellow arrows&#10;&#10;Description automatically generated">
            <a:extLst>
              <a:ext uri="{FF2B5EF4-FFF2-40B4-BE49-F238E27FC236}">
                <a16:creationId xmlns:a16="http://schemas.microsoft.com/office/drawing/2014/main" id="{29C02C46-97D1-78D0-3E6C-0C178B6EA90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29231" y="5251385"/>
            <a:ext cx="559399" cy="559399"/>
          </a:xfrm>
          <a:prstGeom prst="rect">
            <a:avLst/>
          </a:prstGeom>
        </p:spPr>
      </p:pic>
      <p:cxnSp>
        <p:nvCxnSpPr>
          <p:cNvPr id="20" name="Straight Connector 19">
            <a:extLst>
              <a:ext uri="{FF2B5EF4-FFF2-40B4-BE49-F238E27FC236}">
                <a16:creationId xmlns:a16="http://schemas.microsoft.com/office/drawing/2014/main" id="{AF476126-6B15-DBB0-A433-CF83232F7DAA}"/>
              </a:ext>
            </a:extLst>
          </p:cNvPr>
          <p:cNvCxnSpPr>
            <a:cxnSpLocks/>
          </p:cNvCxnSpPr>
          <p:nvPr/>
        </p:nvCxnSpPr>
        <p:spPr>
          <a:xfrm>
            <a:off x="9048908" y="5370190"/>
            <a:ext cx="9502" cy="1062326"/>
          </a:xfrm>
          <a:prstGeom prst="line">
            <a:avLst/>
          </a:prstGeom>
          <a:ln w="38100">
            <a:solidFill>
              <a:schemeClr val="tx1"/>
            </a:solidFill>
            <a:prstDash val="lgDash"/>
          </a:ln>
        </p:spPr>
        <p:style>
          <a:lnRef idx="1">
            <a:schemeClr val="accent1"/>
          </a:lnRef>
          <a:fillRef idx="0">
            <a:schemeClr val="accent1"/>
          </a:fillRef>
          <a:effectRef idx="0">
            <a:schemeClr val="accent1"/>
          </a:effectRef>
          <a:fontRef idx="minor">
            <a:schemeClr val="tx1"/>
          </a:fontRef>
        </p:style>
      </p:cxnSp>
      <p:pic>
        <p:nvPicPr>
          <p:cNvPr id="32" name="Picture 31" descr="A blue and yellow arrows&#10;&#10;Description automatically generated">
            <a:extLst>
              <a:ext uri="{FF2B5EF4-FFF2-40B4-BE49-F238E27FC236}">
                <a16:creationId xmlns:a16="http://schemas.microsoft.com/office/drawing/2014/main" id="{E3AEEABF-F1C3-DB61-80DB-D93BEDD7A97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86965" y="5232411"/>
            <a:ext cx="559399" cy="559399"/>
          </a:xfrm>
          <a:prstGeom prst="rect">
            <a:avLst/>
          </a:prstGeom>
        </p:spPr>
      </p:pic>
      <p:pic>
        <p:nvPicPr>
          <p:cNvPr id="43" name="Picture 42" descr="Image result for power outage">
            <a:extLst>
              <a:ext uri="{FF2B5EF4-FFF2-40B4-BE49-F238E27FC236}">
                <a16:creationId xmlns:a16="http://schemas.microsoft.com/office/drawing/2014/main" id="{5E01B0B4-4791-C4BC-3211-E0319DDBD67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92003" y="5154430"/>
            <a:ext cx="572280" cy="513793"/>
          </a:xfrm>
          <a:prstGeom prst="rect">
            <a:avLst/>
          </a:prstGeom>
          <a:noFill/>
          <a:extLst>
            <a:ext uri="{909E8E84-426E-40dd-AFC4-6F175D3DCCD1}">
              <a14:hiddenFill xmlns:a14="http://schemas.microsoft.com/office/drawing/2010/main" xmlns="">
                <a:solidFill>
                  <a:srgbClr val="FFFFFF"/>
                </a:solidFill>
              </a14:hiddenFill>
            </a:ext>
          </a:extLst>
        </p:spPr>
      </p:pic>
      <p:pic>
        <p:nvPicPr>
          <p:cNvPr id="44" name="Picture 43" descr="Image result for power outage">
            <a:extLst>
              <a:ext uri="{FF2B5EF4-FFF2-40B4-BE49-F238E27FC236}">
                <a16:creationId xmlns:a16="http://schemas.microsoft.com/office/drawing/2014/main" id="{7E4D2CE6-AB42-217C-2906-5FD1387B4F6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35317" y="5144070"/>
            <a:ext cx="572280" cy="513793"/>
          </a:xfrm>
          <a:prstGeom prst="rect">
            <a:avLst/>
          </a:prstGeom>
          <a:noFill/>
          <a:extLst>
            <a:ext uri="{909E8E84-426E-40dd-AFC4-6F175D3DCCD1}">
              <a14:hiddenFill xmlns:a14="http://schemas.microsoft.com/office/drawing/2010/main" xmlns="">
                <a:solidFill>
                  <a:srgbClr val="FFFFFF"/>
                </a:solidFill>
              </a14:hiddenFill>
            </a:ext>
          </a:extLst>
        </p:spPr>
      </p:pic>
      <p:pic>
        <p:nvPicPr>
          <p:cNvPr id="46" name="Graphic 45" descr="Question Mark with solid fill">
            <a:extLst>
              <a:ext uri="{FF2B5EF4-FFF2-40B4-BE49-F238E27FC236}">
                <a16:creationId xmlns:a16="http://schemas.microsoft.com/office/drawing/2014/main" id="{258301A0-49E6-0991-FB7F-4FD27087372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475904" y="5124155"/>
            <a:ext cx="492070" cy="492070"/>
          </a:xfrm>
          <a:prstGeom prst="rect">
            <a:avLst/>
          </a:prstGeom>
        </p:spPr>
      </p:pic>
      <p:pic>
        <p:nvPicPr>
          <p:cNvPr id="47" name="Graphic 46" descr="Question Mark with solid fill">
            <a:extLst>
              <a:ext uri="{FF2B5EF4-FFF2-40B4-BE49-F238E27FC236}">
                <a16:creationId xmlns:a16="http://schemas.microsoft.com/office/drawing/2014/main" id="{DE1967C3-0494-676A-3D44-DA6E6CBCB5F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103725" y="5094654"/>
            <a:ext cx="492070" cy="492070"/>
          </a:xfrm>
          <a:prstGeom prst="rect">
            <a:avLst/>
          </a:prstGeom>
        </p:spPr>
      </p:pic>
    </p:spTree>
    <p:extLst>
      <p:ext uri="{BB962C8B-B14F-4D97-AF65-F5344CB8AC3E}">
        <p14:creationId xmlns:p14="http://schemas.microsoft.com/office/powerpoint/2010/main" val="19126047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4DEE2-4299-5E2E-3FE7-9D088BF098EA}"/>
              </a:ext>
            </a:extLst>
          </p:cNvPr>
          <p:cNvSpPr>
            <a:spLocks noGrp="1"/>
          </p:cNvSpPr>
          <p:nvPr>
            <p:ph type="title"/>
          </p:nvPr>
        </p:nvSpPr>
        <p:spPr/>
        <p:txBody>
          <a:bodyPr/>
          <a:lstStyle/>
          <a:p>
            <a:r>
              <a:rPr lang="en-US"/>
              <a:t>C2: Crash Consistency Issue</a:t>
            </a:r>
            <a:endParaRPr lang="en-US" dirty="0">
              <a:solidFill>
                <a:srgbClr val="FF0000"/>
              </a:solidFill>
            </a:endParaRPr>
          </a:p>
        </p:txBody>
      </p:sp>
      <p:sp>
        <p:nvSpPr>
          <p:cNvPr id="3" name="Content Placeholder 2">
            <a:extLst>
              <a:ext uri="{FF2B5EF4-FFF2-40B4-BE49-F238E27FC236}">
                <a16:creationId xmlns:a16="http://schemas.microsoft.com/office/drawing/2014/main" id="{481FB5D9-930E-69C9-455F-46A7D29FBA41}"/>
              </a:ext>
            </a:extLst>
          </p:cNvPr>
          <p:cNvSpPr>
            <a:spLocks noGrp="1"/>
          </p:cNvSpPr>
          <p:nvPr>
            <p:ph sz="half" idx="1"/>
          </p:nvPr>
        </p:nvSpPr>
        <p:spPr>
          <a:xfrm>
            <a:off x="3061767" y="1522137"/>
            <a:ext cx="6233790" cy="1603375"/>
          </a:xfrm>
        </p:spPr>
        <p:txBody>
          <a:bodyPr/>
          <a:lstStyle/>
          <a:p>
            <a:r>
              <a:rPr lang="en-US" b="1"/>
              <a:t>From rollback to roll-forward:</a:t>
            </a:r>
          </a:p>
          <a:p>
            <a:r>
              <a:rPr lang="en-US"/>
              <a:t>JIT handles failure as usual</a:t>
            </a:r>
          </a:p>
          <a:p>
            <a:r>
              <a:rPr lang="en-US">
                <a:sym typeface="Wingdings" panose="05000000000000000000" pitchFamily="2" charset="2"/>
              </a:rPr>
              <a:t> No problem!</a:t>
            </a:r>
            <a:endParaRPr lang="en-US"/>
          </a:p>
        </p:txBody>
      </p:sp>
      <p:sp>
        <p:nvSpPr>
          <p:cNvPr id="5" name="Slide Number Placeholder 4">
            <a:extLst>
              <a:ext uri="{FF2B5EF4-FFF2-40B4-BE49-F238E27FC236}">
                <a16:creationId xmlns:a16="http://schemas.microsoft.com/office/drawing/2014/main" id="{A3F28376-F45B-D7DF-E731-489A59CC1B12}"/>
              </a:ext>
            </a:extLst>
          </p:cNvPr>
          <p:cNvSpPr>
            <a:spLocks noGrp="1"/>
          </p:cNvSpPr>
          <p:nvPr>
            <p:ph type="sldNum" sz="quarter" idx="12"/>
          </p:nvPr>
        </p:nvSpPr>
        <p:spPr/>
        <p:txBody>
          <a:bodyPr/>
          <a:lstStyle/>
          <a:p>
            <a:fld id="{BEF5F9A7-FFD9-4159-A58F-AE73538ED447}" type="slidenum">
              <a:rPr lang="en-US" smtClean="0"/>
              <a:pPr/>
              <a:t>22</a:t>
            </a:fld>
            <a:endParaRPr lang="en-US" dirty="0"/>
          </a:p>
        </p:txBody>
      </p:sp>
      <p:cxnSp>
        <p:nvCxnSpPr>
          <p:cNvPr id="8" name="Straight Arrow Connector 7">
            <a:extLst>
              <a:ext uri="{FF2B5EF4-FFF2-40B4-BE49-F238E27FC236}">
                <a16:creationId xmlns:a16="http://schemas.microsoft.com/office/drawing/2014/main" id="{6713873F-AEE8-72ED-3A05-4DF66270C1BF}"/>
              </a:ext>
            </a:extLst>
          </p:cNvPr>
          <p:cNvCxnSpPr>
            <a:cxnSpLocks/>
          </p:cNvCxnSpPr>
          <p:nvPr/>
        </p:nvCxnSpPr>
        <p:spPr>
          <a:xfrm>
            <a:off x="2629851" y="5808409"/>
            <a:ext cx="7097623"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1A3DA77A-B576-D1D2-EF84-ADA6F0567A00}"/>
              </a:ext>
            </a:extLst>
          </p:cNvPr>
          <p:cNvSpPr/>
          <p:nvPr/>
        </p:nvSpPr>
        <p:spPr>
          <a:xfrm>
            <a:off x="2926079" y="5533541"/>
            <a:ext cx="2838858" cy="253098"/>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ahoma" panose="020B0604030504040204" pitchFamily="34" charset="0"/>
                <a:ea typeface="Tahoma" panose="020B0604030504040204" pitchFamily="34" charset="0"/>
                <a:cs typeface="Tahoma" panose="020B0604030504040204" pitchFamily="34" charset="0"/>
              </a:rPr>
              <a:t>Rollback mode</a:t>
            </a:r>
          </a:p>
        </p:txBody>
      </p:sp>
      <p:sp>
        <p:nvSpPr>
          <p:cNvPr id="12" name="Rectangle 11">
            <a:extLst>
              <a:ext uri="{FF2B5EF4-FFF2-40B4-BE49-F238E27FC236}">
                <a16:creationId xmlns:a16="http://schemas.microsoft.com/office/drawing/2014/main" id="{74C529C4-7A9F-9A7D-9512-D23D718FD498}"/>
              </a:ext>
            </a:extLst>
          </p:cNvPr>
          <p:cNvSpPr/>
          <p:nvPr/>
        </p:nvSpPr>
        <p:spPr>
          <a:xfrm>
            <a:off x="5770397" y="5533541"/>
            <a:ext cx="3340351" cy="250980"/>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ahoma" panose="020B0604030504040204" pitchFamily="34" charset="0"/>
                <a:ea typeface="Tahoma" panose="020B0604030504040204" pitchFamily="34" charset="0"/>
                <a:cs typeface="Tahoma" panose="020B0604030504040204" pitchFamily="34" charset="0"/>
              </a:rPr>
              <a:t>Roll-forward mode</a:t>
            </a:r>
          </a:p>
        </p:txBody>
      </p:sp>
      <p:pic>
        <p:nvPicPr>
          <p:cNvPr id="15" name="Content Placeholder 13" descr="A green and yellow check mark&#10;&#10;Description automatically generated">
            <a:extLst>
              <a:ext uri="{FF2B5EF4-FFF2-40B4-BE49-F238E27FC236}">
                <a16:creationId xmlns:a16="http://schemas.microsoft.com/office/drawing/2014/main" id="{32950728-3F9F-0E2C-AF42-5A937BFEEFE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461158" y="4977306"/>
            <a:ext cx="579620" cy="579620"/>
          </a:xfrm>
        </p:spPr>
      </p:pic>
      <p:sp>
        <p:nvSpPr>
          <p:cNvPr id="16" name="Rectangle 15">
            <a:extLst>
              <a:ext uri="{FF2B5EF4-FFF2-40B4-BE49-F238E27FC236}">
                <a16:creationId xmlns:a16="http://schemas.microsoft.com/office/drawing/2014/main" id="{80838E60-4F6C-8883-E5C5-269609A18511}"/>
              </a:ext>
            </a:extLst>
          </p:cNvPr>
          <p:cNvSpPr/>
          <p:nvPr/>
        </p:nvSpPr>
        <p:spPr>
          <a:xfrm>
            <a:off x="4328023" y="3424939"/>
            <a:ext cx="3196046" cy="857015"/>
          </a:xfrm>
          <a:prstGeom prst="rect">
            <a:avLst/>
          </a:prstGeom>
          <a:solidFill>
            <a:schemeClr val="bg2"/>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2800">
                <a:solidFill>
                  <a:schemeClr val="tx1"/>
                </a:solidFill>
                <a:latin typeface="Tahoma" panose="020B0604030504040204" pitchFamily="34" charset="0"/>
                <a:ea typeface="Tahoma" panose="020B0604030504040204" pitchFamily="34" charset="0"/>
                <a:cs typeface="Tahoma" panose="020B0604030504040204" pitchFamily="34" charset="0"/>
              </a:rPr>
              <a:t>NVM</a:t>
            </a:r>
          </a:p>
        </p:txBody>
      </p:sp>
      <p:sp>
        <p:nvSpPr>
          <p:cNvPr id="17" name="Arrow: Up 16">
            <a:extLst>
              <a:ext uri="{FF2B5EF4-FFF2-40B4-BE49-F238E27FC236}">
                <a16:creationId xmlns:a16="http://schemas.microsoft.com/office/drawing/2014/main" id="{0398F129-8B33-2343-8F7D-13EDCE2E50DF}"/>
              </a:ext>
            </a:extLst>
          </p:cNvPr>
          <p:cNvSpPr/>
          <p:nvPr/>
        </p:nvSpPr>
        <p:spPr>
          <a:xfrm rot="2928746">
            <a:off x="3874844" y="4178472"/>
            <a:ext cx="445832" cy="880463"/>
          </a:xfrm>
          <a:prstGeom prs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9" name="Picture 18" descr="A blue and yellow arrows&#10;&#10;Description automatically generated">
            <a:extLst>
              <a:ext uri="{FF2B5EF4-FFF2-40B4-BE49-F238E27FC236}">
                <a16:creationId xmlns:a16="http://schemas.microsoft.com/office/drawing/2014/main" id="{EAF47189-39D8-7614-9660-66A15E7E06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6709" y="4846068"/>
            <a:ext cx="876456" cy="876456"/>
          </a:xfrm>
          <a:prstGeom prst="rect">
            <a:avLst/>
          </a:prstGeom>
        </p:spPr>
      </p:pic>
      <p:pic>
        <p:nvPicPr>
          <p:cNvPr id="20" name="Picture 2" descr="Image result for power outage">
            <a:extLst>
              <a:ext uri="{FF2B5EF4-FFF2-40B4-BE49-F238E27FC236}">
                <a16:creationId xmlns:a16="http://schemas.microsoft.com/office/drawing/2014/main" id="{2A111D22-F543-043B-10DE-D221E9F9BC7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22814" y="4996649"/>
            <a:ext cx="602509" cy="540933"/>
          </a:xfrm>
          <a:prstGeom prst="rect">
            <a:avLst/>
          </a:prstGeom>
          <a:noFill/>
          <a:extLst>
            <a:ext uri="{909E8E84-426E-40dd-AFC4-6F175D3DCCD1}">
              <a14:hiddenFill xmlns:a14="http://schemas.microsoft.com/office/drawing/2010/main" xmlns="">
                <a:solidFill>
                  <a:srgbClr val="FFFFFF"/>
                </a:solidFill>
              </a14:hiddenFill>
            </a:ext>
          </a:extLst>
        </p:spPr>
      </p:pic>
      <p:pic>
        <p:nvPicPr>
          <p:cNvPr id="21" name="Content Placeholder 13" descr="A green and yellow check mark&#10;&#10;Description automatically generated">
            <a:extLst>
              <a:ext uri="{FF2B5EF4-FFF2-40B4-BE49-F238E27FC236}">
                <a16:creationId xmlns:a16="http://schemas.microsoft.com/office/drawing/2014/main" id="{52E0E1C5-7019-0340-83A3-BAA0781E07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6676" y="4996649"/>
            <a:ext cx="579620" cy="579620"/>
          </a:xfrm>
          <a:prstGeom prst="rect">
            <a:avLst/>
          </a:prstGeom>
        </p:spPr>
      </p:pic>
      <p:sp>
        <p:nvSpPr>
          <p:cNvPr id="22" name="Arrow: Up 21">
            <a:extLst>
              <a:ext uri="{FF2B5EF4-FFF2-40B4-BE49-F238E27FC236}">
                <a16:creationId xmlns:a16="http://schemas.microsoft.com/office/drawing/2014/main" id="{E16953B2-A7EC-C8E0-7318-B43AD035F569}"/>
              </a:ext>
            </a:extLst>
          </p:cNvPr>
          <p:cNvSpPr/>
          <p:nvPr/>
        </p:nvSpPr>
        <p:spPr>
          <a:xfrm rot="19436843">
            <a:off x="6344044" y="4204761"/>
            <a:ext cx="445832" cy="880463"/>
          </a:xfrm>
          <a:prstGeom prs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23" name="Picture 2" descr="Image result for power">
            <a:extLst>
              <a:ext uri="{FF2B5EF4-FFF2-40B4-BE49-F238E27FC236}">
                <a16:creationId xmlns:a16="http://schemas.microsoft.com/office/drawing/2014/main" id="{93AD937B-68F1-8AC2-6F08-D44DDC6DA71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38019" y="4925301"/>
            <a:ext cx="609606" cy="612328"/>
          </a:xfrm>
          <a:prstGeom prst="rect">
            <a:avLst/>
          </a:prstGeom>
          <a:noFill/>
          <a:extLst>
            <a:ext uri="{909E8E84-426E-40dd-AFC4-6F175D3DCCD1}">
              <a14:hiddenFill xmlns:a14="http://schemas.microsoft.com/office/drawing/2010/main" xmlns="">
                <a:solidFill>
                  <a:srgbClr val="FFFFFF"/>
                </a:solidFill>
              </a14:hiddenFill>
            </a:ext>
          </a:extLst>
        </p:spPr>
      </p:pic>
      <p:sp>
        <p:nvSpPr>
          <p:cNvPr id="24" name="Arrow: Up 23">
            <a:extLst>
              <a:ext uri="{FF2B5EF4-FFF2-40B4-BE49-F238E27FC236}">
                <a16:creationId xmlns:a16="http://schemas.microsoft.com/office/drawing/2014/main" id="{6443C258-C714-E737-900A-716F7111A31D}"/>
              </a:ext>
            </a:extLst>
          </p:cNvPr>
          <p:cNvSpPr/>
          <p:nvPr/>
        </p:nvSpPr>
        <p:spPr>
          <a:xfrm rot="8180456">
            <a:off x="7194623" y="4249060"/>
            <a:ext cx="445832" cy="759167"/>
          </a:xfrm>
          <a:prstGeom prs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Rectangle 24">
            <a:extLst>
              <a:ext uri="{FF2B5EF4-FFF2-40B4-BE49-F238E27FC236}">
                <a16:creationId xmlns:a16="http://schemas.microsoft.com/office/drawing/2014/main" id="{028E5CB5-2D61-BD79-B508-6DC3FF4FF6B5}"/>
              </a:ext>
            </a:extLst>
          </p:cNvPr>
          <p:cNvSpPr/>
          <p:nvPr/>
        </p:nvSpPr>
        <p:spPr>
          <a:xfrm>
            <a:off x="3484585" y="5087094"/>
            <a:ext cx="551474" cy="360041"/>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71D86D5-E222-1B64-AE34-3DEC9114413E}"/>
              </a:ext>
            </a:extLst>
          </p:cNvPr>
          <p:cNvSpPr/>
          <p:nvPr/>
        </p:nvSpPr>
        <p:spPr>
          <a:xfrm>
            <a:off x="6648843" y="5093439"/>
            <a:ext cx="551474" cy="360041"/>
          </a:xfrm>
          <a:prstGeom prst="rect">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5E56AE5-F591-9A42-53A8-132A343B6FAA}"/>
              </a:ext>
            </a:extLst>
          </p:cNvPr>
          <p:cNvSpPr/>
          <p:nvPr/>
        </p:nvSpPr>
        <p:spPr>
          <a:xfrm>
            <a:off x="6889098" y="3858456"/>
            <a:ext cx="551474" cy="360041"/>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4EADEF3-BA41-AC5E-4730-89774A57AAF9}"/>
              </a:ext>
            </a:extLst>
          </p:cNvPr>
          <p:cNvSpPr/>
          <p:nvPr/>
        </p:nvSpPr>
        <p:spPr>
          <a:xfrm>
            <a:off x="3479866" y="5082349"/>
            <a:ext cx="551474" cy="360041"/>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3B89B8B-DFE8-8C4C-6374-43115073F99A}"/>
              </a:ext>
            </a:extLst>
          </p:cNvPr>
          <p:cNvSpPr/>
          <p:nvPr/>
        </p:nvSpPr>
        <p:spPr>
          <a:xfrm>
            <a:off x="6648843" y="5098406"/>
            <a:ext cx="551474" cy="360041"/>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6CCD52E1-B855-D8B2-6AD1-16A997A0C6F7}"/>
              </a:ext>
            </a:extLst>
          </p:cNvPr>
          <p:cNvCxnSpPr>
            <a:cxnSpLocks/>
          </p:cNvCxnSpPr>
          <p:nvPr/>
        </p:nvCxnSpPr>
        <p:spPr>
          <a:xfrm flipV="1">
            <a:off x="7111389" y="4085138"/>
            <a:ext cx="1342544" cy="982596"/>
          </a:xfrm>
          <a:prstGeom prst="straightConnector1">
            <a:avLst/>
          </a:prstGeom>
          <a:ln w="381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B3203FA-489B-5A61-6DA3-BB1025907BB8}"/>
              </a:ext>
            </a:extLst>
          </p:cNvPr>
          <p:cNvCxnSpPr>
            <a:cxnSpLocks/>
          </p:cNvCxnSpPr>
          <p:nvPr/>
        </p:nvCxnSpPr>
        <p:spPr>
          <a:xfrm flipV="1">
            <a:off x="8226505" y="4218497"/>
            <a:ext cx="354058" cy="891504"/>
          </a:xfrm>
          <a:prstGeom prst="straightConnector1">
            <a:avLst/>
          </a:prstGeom>
          <a:ln w="381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1EE69D37-EA87-3353-8C11-3217AAC9C34E}"/>
              </a:ext>
            </a:extLst>
          </p:cNvPr>
          <p:cNvSpPr txBox="1"/>
          <p:nvPr/>
        </p:nvSpPr>
        <p:spPr>
          <a:xfrm>
            <a:off x="8481985" y="3675397"/>
            <a:ext cx="2743200" cy="523220"/>
          </a:xfrm>
          <a:prstGeom prst="rect">
            <a:avLst/>
          </a:prstGeom>
          <a:noFill/>
        </p:spPr>
        <p:txBody>
          <a:bodyPr wrap="square" rtlCol="0">
            <a:spAutoFit/>
          </a:bodyPr>
          <a:lstStyle/>
          <a:p>
            <a:r>
              <a:rPr lang="en-US" sz="2800">
                <a:latin typeface="Tahoma" panose="020B0604030504040204" pitchFamily="34" charset="0"/>
                <a:ea typeface="Tahoma" panose="020B0604030504040204" pitchFamily="34" charset="0"/>
                <a:cs typeface="Tahoma" panose="020B0604030504040204" pitchFamily="34" charset="0"/>
              </a:rPr>
              <a:t>Consistent</a:t>
            </a:r>
          </a:p>
        </p:txBody>
      </p:sp>
      <p:pic>
        <p:nvPicPr>
          <p:cNvPr id="30" name="Graphic 29" descr="Smiling face with solid fill with solid fill">
            <a:extLst>
              <a:ext uri="{FF2B5EF4-FFF2-40B4-BE49-F238E27FC236}">
                <a16:creationId xmlns:a16="http://schemas.microsoft.com/office/drawing/2014/main" id="{FB057230-89FC-CDF5-CFC5-40AB1FFB0A3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251355" y="3587836"/>
            <a:ext cx="694118" cy="694118"/>
          </a:xfrm>
          <a:prstGeom prst="rect">
            <a:avLst/>
          </a:prstGeom>
        </p:spPr>
      </p:pic>
      <p:cxnSp>
        <p:nvCxnSpPr>
          <p:cNvPr id="28" name="Straight Connector 27">
            <a:extLst>
              <a:ext uri="{FF2B5EF4-FFF2-40B4-BE49-F238E27FC236}">
                <a16:creationId xmlns:a16="http://schemas.microsoft.com/office/drawing/2014/main" id="{696ABA21-F070-2867-B401-56A0E852F473}"/>
              </a:ext>
            </a:extLst>
          </p:cNvPr>
          <p:cNvCxnSpPr>
            <a:cxnSpLocks/>
          </p:cNvCxnSpPr>
          <p:nvPr/>
        </p:nvCxnSpPr>
        <p:spPr>
          <a:xfrm>
            <a:off x="5764937" y="5057151"/>
            <a:ext cx="0" cy="1035918"/>
          </a:xfrm>
          <a:prstGeom prst="line">
            <a:avLst/>
          </a:prstGeom>
          <a:ln w="38100">
            <a:solidFill>
              <a:schemeClr val="tx1"/>
            </a:solidFill>
            <a:prstDash val="lgDash"/>
          </a:ln>
        </p:spPr>
        <p:style>
          <a:lnRef idx="1">
            <a:schemeClr val="accent1"/>
          </a:lnRef>
          <a:fillRef idx="0">
            <a:schemeClr val="accent1"/>
          </a:fillRef>
          <a:effectRef idx="0">
            <a:schemeClr val="accent1"/>
          </a:effectRef>
          <a:fontRef idx="minor">
            <a:schemeClr val="tx1"/>
          </a:fontRef>
        </p:style>
      </p:cxnSp>
      <p:pic>
        <p:nvPicPr>
          <p:cNvPr id="31" name="Graphic 30" descr="Research with solid fill">
            <a:extLst>
              <a:ext uri="{FF2B5EF4-FFF2-40B4-BE49-F238E27FC236}">
                <a16:creationId xmlns:a16="http://schemas.microsoft.com/office/drawing/2014/main" id="{9FEABE4B-6818-04F8-432E-FAD24EB36AD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flipH="1">
            <a:off x="5390281" y="4520853"/>
            <a:ext cx="674071" cy="674071"/>
          </a:xfrm>
          <a:prstGeom prst="rect">
            <a:avLst/>
          </a:prstGeom>
        </p:spPr>
      </p:pic>
    </p:spTree>
    <p:extLst>
      <p:ext uri="{BB962C8B-B14F-4D97-AF65-F5344CB8AC3E}">
        <p14:creationId xmlns:p14="http://schemas.microsoft.com/office/powerpoint/2010/main" val="1367817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1" presetClass="entr" presetSubtype="0" fill="hold" grpId="2" nodeType="afterEffect">
                                  <p:stCondLst>
                                    <p:cond delay="0"/>
                                  </p:stCondLst>
                                  <p:childTnLst>
                                    <p:set>
                                      <p:cBhvr>
                                        <p:cTn id="15" dur="1" fill="hold">
                                          <p:stCondLst>
                                            <p:cond delay="0"/>
                                          </p:stCondLst>
                                        </p:cTn>
                                        <p:tgtEl>
                                          <p:spTgt spid="25"/>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grpId="2" nodeType="after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par>
                          <p:cTn id="19" fill="hold">
                            <p:stCondLst>
                              <p:cond delay="1000"/>
                            </p:stCondLst>
                            <p:childTnLst>
                              <p:par>
                                <p:cTn id="20" presetID="0" presetClass="path" presetSubtype="0" accel="50000" decel="50000" fill="hold" grpId="0" nodeType="afterEffect">
                                  <p:stCondLst>
                                    <p:cond delay="0"/>
                                  </p:stCondLst>
                                  <p:childTnLst>
                                    <p:animMotion origin="layout" path="M 0.00013 0.0007 L 0.07162 -0.16944 " pathEditMode="relative" rAng="0" ptsTypes="AA">
                                      <p:cBhvr>
                                        <p:cTn id="21" dur="2000" fill="hold"/>
                                        <p:tgtEl>
                                          <p:spTgt spid="25"/>
                                        </p:tgtEl>
                                        <p:attrNameLst>
                                          <p:attrName>ppt_x</p:attrName>
                                          <p:attrName>ppt_y</p:attrName>
                                        </p:attrNameLst>
                                      </p:cBhvr>
                                      <p:rCtr x="3568" y="-8519"/>
                                    </p:animMotion>
                                  </p:childTnLst>
                                </p:cTn>
                              </p:par>
                            </p:childTnLst>
                          </p:cTn>
                        </p:par>
                        <p:par>
                          <p:cTn id="22" fill="hold">
                            <p:stCondLst>
                              <p:cond delay="3000"/>
                            </p:stCondLst>
                            <p:childTnLst>
                              <p:par>
                                <p:cTn id="23" presetID="1" presetClass="exit" presetSubtype="0" fill="hold" grpId="1" nodeType="afterEffect">
                                  <p:stCondLst>
                                    <p:cond delay="250"/>
                                  </p:stCondLst>
                                  <p:childTnLst>
                                    <p:set>
                                      <p:cBhvr>
                                        <p:cTn id="24" dur="1" fill="hold">
                                          <p:stCondLst>
                                            <p:cond delay="0"/>
                                          </p:stCondLst>
                                        </p:cTn>
                                        <p:tgtEl>
                                          <p:spTgt spid="25"/>
                                        </p:tgtEl>
                                        <p:attrNameLst>
                                          <p:attrName>style.visibility</p:attrName>
                                        </p:attrNameLst>
                                      </p:cBhvr>
                                      <p:to>
                                        <p:strVal val="hidden"/>
                                      </p:to>
                                    </p:set>
                                  </p:childTnLst>
                                </p:cTn>
                              </p:par>
                            </p:childTnLst>
                          </p:cTn>
                        </p:par>
                        <p:par>
                          <p:cTn id="25" fill="hold">
                            <p:stCondLst>
                              <p:cond delay="3250"/>
                            </p:stCondLst>
                            <p:childTnLst>
                              <p:par>
                                <p:cTn id="26" presetID="1" presetClass="emph" presetSubtype="2" fill="hold" nodeType="afterEffect">
                                  <p:stCondLst>
                                    <p:cond delay="0"/>
                                  </p:stCondLst>
                                  <p:childTnLst>
                                    <p:animClr clrSpc="rgb" dir="cw">
                                      <p:cBhvr>
                                        <p:cTn id="27" dur="2000" fill="hold"/>
                                        <p:tgtEl>
                                          <p:spTgt spid="16"/>
                                        </p:tgtEl>
                                        <p:attrNameLst>
                                          <p:attrName>fillcolor</p:attrName>
                                        </p:attrNameLst>
                                      </p:cBhvr>
                                      <p:to>
                                        <a:srgbClr val="F82626"/>
                                      </p:to>
                                    </p:animClr>
                                    <p:set>
                                      <p:cBhvr>
                                        <p:cTn id="28" dur="2000" fill="hold"/>
                                        <p:tgtEl>
                                          <p:spTgt spid="16"/>
                                        </p:tgtEl>
                                        <p:attrNameLst>
                                          <p:attrName>fill.type</p:attrName>
                                        </p:attrNameLst>
                                      </p:cBhvr>
                                      <p:to>
                                        <p:strVal val="solid"/>
                                      </p:to>
                                    </p:set>
                                    <p:set>
                                      <p:cBhvr>
                                        <p:cTn id="29" dur="2000" fill="hold"/>
                                        <p:tgtEl>
                                          <p:spTgt spid="16"/>
                                        </p:tgtEl>
                                        <p:attrNameLst>
                                          <p:attrName>fill.on</p:attrName>
                                        </p:attrNameLst>
                                      </p:cBhvr>
                                      <p:to>
                                        <p:strVal val="true"/>
                                      </p:to>
                                    </p:se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9"/>
                                        </p:tgtEl>
                                        <p:attrNameLst>
                                          <p:attrName>style.visibility</p:attrName>
                                        </p:attrNameLst>
                                      </p:cBhvr>
                                      <p:to>
                                        <p:strVal val="visible"/>
                                      </p:to>
                                    </p:set>
                                    <p:anim calcmode="lin" valueType="num">
                                      <p:cBhvr additive="base">
                                        <p:cTn id="34" dur="500" fill="hold"/>
                                        <p:tgtEl>
                                          <p:spTgt spid="19"/>
                                        </p:tgtEl>
                                        <p:attrNameLst>
                                          <p:attrName>ppt_x</p:attrName>
                                        </p:attrNameLst>
                                      </p:cBhvr>
                                      <p:tavLst>
                                        <p:tav tm="0">
                                          <p:val>
                                            <p:strVal val="#ppt_x"/>
                                          </p:val>
                                        </p:tav>
                                        <p:tav tm="100000">
                                          <p:val>
                                            <p:strVal val="#ppt_x"/>
                                          </p:val>
                                        </p:tav>
                                      </p:tavLst>
                                    </p:anim>
                                    <p:anim calcmode="lin" valueType="num">
                                      <p:cBhvr additive="base">
                                        <p:cTn id="35" dur="500" fill="hold"/>
                                        <p:tgtEl>
                                          <p:spTgt spid="19"/>
                                        </p:tgtEl>
                                        <p:attrNameLst>
                                          <p:attrName>ppt_y</p:attrName>
                                        </p:attrNameLst>
                                      </p:cBhvr>
                                      <p:tavLst>
                                        <p:tav tm="0">
                                          <p:val>
                                            <p:strVal val="1+#ppt_h/2"/>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fade">
                                      <p:cBhvr>
                                        <p:cTn id="38" dur="500"/>
                                        <p:tgtEl>
                                          <p:spTgt spid="31"/>
                                        </p:tgtEl>
                                      </p:cBhvr>
                                    </p:animEffect>
                                    <p:anim calcmode="lin" valueType="num">
                                      <p:cBhvr>
                                        <p:cTn id="39" dur="500" fill="hold"/>
                                        <p:tgtEl>
                                          <p:spTgt spid="31"/>
                                        </p:tgtEl>
                                        <p:attrNameLst>
                                          <p:attrName>ppt_x</p:attrName>
                                        </p:attrNameLst>
                                      </p:cBhvr>
                                      <p:tavLst>
                                        <p:tav tm="0">
                                          <p:val>
                                            <p:strVal val="#ppt_x"/>
                                          </p:val>
                                        </p:tav>
                                        <p:tav tm="100000">
                                          <p:val>
                                            <p:strVal val="#ppt_x"/>
                                          </p:val>
                                        </p:tav>
                                      </p:tavLst>
                                    </p:anim>
                                    <p:anim calcmode="lin" valueType="num">
                                      <p:cBhvr>
                                        <p:cTn id="40" dur="5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500"/>
                                        <p:tgtEl>
                                          <p:spTgt spid="21"/>
                                        </p:tgtEl>
                                      </p:cBhvr>
                                    </p:animEffect>
                                  </p:childTnLst>
                                </p:cTn>
                              </p:par>
                              <p:par>
                                <p:cTn id="46" presetID="2" presetClass="entr" presetSubtype="4" fill="hold" nodeType="withEffect">
                                  <p:stCondLst>
                                    <p:cond delay="0"/>
                                  </p:stCondLst>
                                  <p:childTnLst>
                                    <p:set>
                                      <p:cBhvr>
                                        <p:cTn id="47" dur="1" fill="hold">
                                          <p:stCondLst>
                                            <p:cond delay="0"/>
                                          </p:stCondLst>
                                        </p:cTn>
                                        <p:tgtEl>
                                          <p:spTgt spid="20"/>
                                        </p:tgtEl>
                                        <p:attrNameLst>
                                          <p:attrName>style.visibility</p:attrName>
                                        </p:attrNameLst>
                                      </p:cBhvr>
                                      <p:to>
                                        <p:strVal val="visible"/>
                                      </p:to>
                                    </p:set>
                                    <p:anim calcmode="lin" valueType="num">
                                      <p:cBhvr additive="base">
                                        <p:cTn id="48" dur="500" fill="hold"/>
                                        <p:tgtEl>
                                          <p:spTgt spid="20"/>
                                        </p:tgtEl>
                                        <p:attrNameLst>
                                          <p:attrName>ppt_x</p:attrName>
                                        </p:attrNameLst>
                                      </p:cBhvr>
                                      <p:tavLst>
                                        <p:tav tm="0">
                                          <p:val>
                                            <p:strVal val="#ppt_x"/>
                                          </p:val>
                                        </p:tav>
                                        <p:tav tm="100000">
                                          <p:val>
                                            <p:strVal val="#ppt_x"/>
                                          </p:val>
                                        </p:tav>
                                      </p:tavLst>
                                    </p:anim>
                                    <p:anim calcmode="lin" valueType="num">
                                      <p:cBhvr additive="base">
                                        <p:cTn id="49" dur="500" fill="hold"/>
                                        <p:tgtEl>
                                          <p:spTgt spid="20"/>
                                        </p:tgtEl>
                                        <p:attrNameLst>
                                          <p:attrName>ppt_y</p:attrName>
                                        </p:attrNameLst>
                                      </p:cBhvr>
                                      <p:tavLst>
                                        <p:tav tm="0">
                                          <p:val>
                                            <p:strVal val="1+#ppt_h/2"/>
                                          </p:val>
                                        </p:tav>
                                        <p:tav tm="100000">
                                          <p:val>
                                            <p:strVal val="#ppt_y"/>
                                          </p:val>
                                        </p:tav>
                                      </p:tavLst>
                                    </p:anim>
                                  </p:childTnLst>
                                </p:cTn>
                              </p:par>
                            </p:childTnLst>
                          </p:cTn>
                        </p:par>
                        <p:par>
                          <p:cTn id="50" fill="hold">
                            <p:stCondLst>
                              <p:cond delay="500"/>
                            </p:stCondLst>
                            <p:childTnLst>
                              <p:par>
                                <p:cTn id="51" presetID="1" presetClass="entr" presetSubtype="0" fill="hold" grpId="2" nodeType="after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par>
                                <p:cTn id="53" presetID="1" presetClass="entr" presetSubtype="0" fill="hold" grpId="2" nodeType="withEffect">
                                  <p:stCondLst>
                                    <p:cond delay="0"/>
                                  </p:stCondLst>
                                  <p:childTnLst>
                                    <p:set>
                                      <p:cBhvr>
                                        <p:cTn id="54" dur="1" fill="hold">
                                          <p:stCondLst>
                                            <p:cond delay="0"/>
                                          </p:stCondLst>
                                        </p:cTn>
                                        <p:tgtEl>
                                          <p:spTgt spid="9"/>
                                        </p:tgtEl>
                                        <p:attrNameLst>
                                          <p:attrName>style.visibility</p:attrName>
                                        </p:attrNameLst>
                                      </p:cBhvr>
                                      <p:to>
                                        <p:strVal val="visible"/>
                                      </p:to>
                                    </p:set>
                                  </p:childTnLst>
                                </p:cTn>
                              </p:par>
                            </p:childTnLst>
                          </p:cTn>
                        </p:par>
                        <p:par>
                          <p:cTn id="55" fill="hold">
                            <p:stCondLst>
                              <p:cond delay="500"/>
                            </p:stCondLst>
                            <p:childTnLst>
                              <p:par>
                                <p:cTn id="56" presetID="2" presetClass="entr" presetSubtype="4" fill="hold" grpId="0" nodeType="afterEffect">
                                  <p:stCondLst>
                                    <p:cond delay="0"/>
                                  </p:stCondLst>
                                  <p:childTnLst>
                                    <p:set>
                                      <p:cBhvr>
                                        <p:cTn id="57" dur="1" fill="hold">
                                          <p:stCondLst>
                                            <p:cond delay="0"/>
                                          </p:stCondLst>
                                        </p:cTn>
                                        <p:tgtEl>
                                          <p:spTgt spid="22"/>
                                        </p:tgtEl>
                                        <p:attrNameLst>
                                          <p:attrName>style.visibility</p:attrName>
                                        </p:attrNameLst>
                                      </p:cBhvr>
                                      <p:to>
                                        <p:strVal val="visible"/>
                                      </p:to>
                                    </p:set>
                                    <p:anim calcmode="lin" valueType="num">
                                      <p:cBhvr additive="base">
                                        <p:cTn id="58" dur="500" fill="hold"/>
                                        <p:tgtEl>
                                          <p:spTgt spid="22"/>
                                        </p:tgtEl>
                                        <p:attrNameLst>
                                          <p:attrName>ppt_x</p:attrName>
                                        </p:attrNameLst>
                                      </p:cBhvr>
                                      <p:tavLst>
                                        <p:tav tm="0">
                                          <p:val>
                                            <p:strVal val="#ppt_x"/>
                                          </p:val>
                                        </p:tav>
                                        <p:tav tm="100000">
                                          <p:val>
                                            <p:strVal val="#ppt_x"/>
                                          </p:val>
                                        </p:tav>
                                      </p:tavLst>
                                    </p:anim>
                                    <p:anim calcmode="lin" valueType="num">
                                      <p:cBhvr additive="base">
                                        <p:cTn id="59" dur="500" fill="hold"/>
                                        <p:tgtEl>
                                          <p:spTgt spid="22"/>
                                        </p:tgtEl>
                                        <p:attrNameLst>
                                          <p:attrName>ppt_y</p:attrName>
                                        </p:attrNameLst>
                                      </p:cBhvr>
                                      <p:tavLst>
                                        <p:tav tm="0">
                                          <p:val>
                                            <p:strVal val="1+#ppt_h/2"/>
                                          </p:val>
                                        </p:tav>
                                        <p:tav tm="100000">
                                          <p:val>
                                            <p:strVal val="#ppt_y"/>
                                          </p:val>
                                        </p:tav>
                                      </p:tavLst>
                                    </p:anim>
                                  </p:childTnLst>
                                </p:cTn>
                              </p:par>
                            </p:childTnLst>
                          </p:cTn>
                        </p:par>
                        <p:par>
                          <p:cTn id="60" fill="hold">
                            <p:stCondLst>
                              <p:cond delay="1000"/>
                            </p:stCondLst>
                            <p:childTnLst>
                              <p:par>
                                <p:cTn id="61" presetID="0" presetClass="path" presetSubtype="0" accel="50000" decel="50000" fill="hold" grpId="0" nodeType="afterEffect">
                                  <p:stCondLst>
                                    <p:cond delay="0"/>
                                  </p:stCondLst>
                                  <p:childTnLst>
                                    <p:animMotion origin="layout" path="M 0.00013 0.00069 L -0.06927 -0.17708 " pathEditMode="relative" rAng="0" ptsTypes="AA">
                                      <p:cBhvr>
                                        <p:cTn id="62" dur="2000" fill="hold"/>
                                        <p:tgtEl>
                                          <p:spTgt spid="26"/>
                                        </p:tgtEl>
                                        <p:attrNameLst>
                                          <p:attrName>ppt_x</p:attrName>
                                          <p:attrName>ppt_y</p:attrName>
                                        </p:attrNameLst>
                                      </p:cBhvr>
                                      <p:rCtr x="-3477" y="-8889"/>
                                    </p:animMotion>
                                  </p:childTnLst>
                                </p:cTn>
                              </p:par>
                            </p:childTnLst>
                          </p:cTn>
                        </p:par>
                        <p:par>
                          <p:cTn id="63" fill="hold">
                            <p:stCondLst>
                              <p:cond delay="3000"/>
                            </p:stCondLst>
                            <p:childTnLst>
                              <p:par>
                                <p:cTn id="64" presetID="1" presetClass="exit" presetSubtype="0" fill="hold" grpId="1" nodeType="afterEffect">
                                  <p:stCondLst>
                                    <p:cond delay="250"/>
                                  </p:stCondLst>
                                  <p:childTnLst>
                                    <p:set>
                                      <p:cBhvr>
                                        <p:cTn id="65" dur="1" fill="hold">
                                          <p:stCondLst>
                                            <p:cond delay="0"/>
                                          </p:stCondLst>
                                        </p:cTn>
                                        <p:tgtEl>
                                          <p:spTgt spid="26"/>
                                        </p:tgtEl>
                                        <p:attrNameLst>
                                          <p:attrName>style.visibility</p:attrName>
                                        </p:attrNameLst>
                                      </p:cBhvr>
                                      <p:to>
                                        <p:strVal val="hidden"/>
                                      </p:to>
                                    </p:set>
                                  </p:childTnLst>
                                </p:cTn>
                              </p:par>
                            </p:childTnLst>
                          </p:cTn>
                        </p:par>
                        <p:par>
                          <p:cTn id="66" fill="hold">
                            <p:stCondLst>
                              <p:cond delay="3250"/>
                            </p:stCondLst>
                            <p:childTnLst>
                              <p:par>
                                <p:cTn id="67" presetID="1" presetClass="emph" presetSubtype="2" fill="hold" nodeType="afterEffect">
                                  <p:stCondLst>
                                    <p:cond delay="0"/>
                                  </p:stCondLst>
                                  <p:childTnLst>
                                    <p:animClr clrSpc="rgb" dir="cw">
                                      <p:cBhvr>
                                        <p:cTn id="68" dur="2000" fill="hold"/>
                                        <p:tgtEl>
                                          <p:spTgt spid="16"/>
                                        </p:tgtEl>
                                        <p:attrNameLst>
                                          <p:attrName>fillcolor</p:attrName>
                                        </p:attrNameLst>
                                      </p:cBhvr>
                                      <p:to>
                                        <a:srgbClr val="8D4B1F"/>
                                      </p:to>
                                    </p:animClr>
                                    <p:set>
                                      <p:cBhvr>
                                        <p:cTn id="69" dur="2000" fill="hold"/>
                                        <p:tgtEl>
                                          <p:spTgt spid="16"/>
                                        </p:tgtEl>
                                        <p:attrNameLst>
                                          <p:attrName>fill.type</p:attrName>
                                        </p:attrNameLst>
                                      </p:cBhvr>
                                      <p:to>
                                        <p:strVal val="solid"/>
                                      </p:to>
                                    </p:set>
                                    <p:set>
                                      <p:cBhvr>
                                        <p:cTn id="70" dur="2000" fill="hold"/>
                                        <p:tgtEl>
                                          <p:spTgt spid="16"/>
                                        </p:tgtEl>
                                        <p:attrNameLst>
                                          <p:attrName>fill.on</p:attrName>
                                        </p:attrNameLst>
                                      </p:cBhvr>
                                      <p:to>
                                        <p:strVal val="true"/>
                                      </p:to>
                                    </p:set>
                                  </p:childTnLst>
                                </p:cTn>
                              </p:par>
                            </p:childTnLst>
                          </p:cTn>
                        </p:par>
                        <p:par>
                          <p:cTn id="71" fill="hold">
                            <p:stCondLst>
                              <p:cond delay="5250"/>
                            </p:stCondLst>
                            <p:childTnLst>
                              <p:par>
                                <p:cTn id="72" presetID="2" presetClass="entr" presetSubtype="4" fill="hold" nodeType="afterEffect">
                                  <p:stCondLst>
                                    <p:cond delay="0"/>
                                  </p:stCondLst>
                                  <p:childTnLst>
                                    <p:set>
                                      <p:cBhvr>
                                        <p:cTn id="73" dur="1" fill="hold">
                                          <p:stCondLst>
                                            <p:cond delay="0"/>
                                          </p:stCondLst>
                                        </p:cTn>
                                        <p:tgtEl>
                                          <p:spTgt spid="23"/>
                                        </p:tgtEl>
                                        <p:attrNameLst>
                                          <p:attrName>style.visibility</p:attrName>
                                        </p:attrNameLst>
                                      </p:cBhvr>
                                      <p:to>
                                        <p:strVal val="visible"/>
                                      </p:to>
                                    </p:set>
                                    <p:anim calcmode="lin" valueType="num">
                                      <p:cBhvr additive="base">
                                        <p:cTn id="74" dur="500" fill="hold"/>
                                        <p:tgtEl>
                                          <p:spTgt spid="23"/>
                                        </p:tgtEl>
                                        <p:attrNameLst>
                                          <p:attrName>ppt_x</p:attrName>
                                        </p:attrNameLst>
                                      </p:cBhvr>
                                      <p:tavLst>
                                        <p:tav tm="0">
                                          <p:val>
                                            <p:strVal val="#ppt_x"/>
                                          </p:val>
                                        </p:tav>
                                        <p:tav tm="100000">
                                          <p:val>
                                            <p:strVal val="#ppt_x"/>
                                          </p:val>
                                        </p:tav>
                                      </p:tavLst>
                                    </p:anim>
                                    <p:anim calcmode="lin" valueType="num">
                                      <p:cBhvr additive="base">
                                        <p:cTn id="75" dur="500" fill="hold"/>
                                        <p:tgtEl>
                                          <p:spTgt spid="23"/>
                                        </p:tgtEl>
                                        <p:attrNameLst>
                                          <p:attrName>ppt_y</p:attrName>
                                        </p:attrNameLst>
                                      </p:cBhvr>
                                      <p:tavLst>
                                        <p:tav tm="0">
                                          <p:val>
                                            <p:strVal val="1+#ppt_h/2"/>
                                          </p:val>
                                        </p:tav>
                                        <p:tav tm="100000">
                                          <p:val>
                                            <p:strVal val="#ppt_y"/>
                                          </p:val>
                                        </p:tav>
                                      </p:tavLst>
                                    </p:anim>
                                  </p:childTnLst>
                                </p:cTn>
                              </p:par>
                            </p:childTnLst>
                          </p:cTn>
                        </p:par>
                        <p:par>
                          <p:cTn id="76" fill="hold">
                            <p:stCondLst>
                              <p:cond delay="5750"/>
                            </p:stCondLst>
                            <p:childTnLst>
                              <p:par>
                                <p:cTn id="77" presetID="2" presetClass="entr" presetSubtype="4" fill="hold" grpId="0" nodeType="afterEffect">
                                  <p:stCondLst>
                                    <p:cond delay="0"/>
                                  </p:stCondLst>
                                  <p:childTnLst>
                                    <p:set>
                                      <p:cBhvr>
                                        <p:cTn id="78" dur="1" fill="hold">
                                          <p:stCondLst>
                                            <p:cond delay="0"/>
                                          </p:stCondLst>
                                        </p:cTn>
                                        <p:tgtEl>
                                          <p:spTgt spid="24"/>
                                        </p:tgtEl>
                                        <p:attrNameLst>
                                          <p:attrName>style.visibility</p:attrName>
                                        </p:attrNameLst>
                                      </p:cBhvr>
                                      <p:to>
                                        <p:strVal val="visible"/>
                                      </p:to>
                                    </p:set>
                                    <p:anim calcmode="lin" valueType="num">
                                      <p:cBhvr additive="base">
                                        <p:cTn id="79" dur="500" fill="hold"/>
                                        <p:tgtEl>
                                          <p:spTgt spid="24"/>
                                        </p:tgtEl>
                                        <p:attrNameLst>
                                          <p:attrName>ppt_x</p:attrName>
                                        </p:attrNameLst>
                                      </p:cBhvr>
                                      <p:tavLst>
                                        <p:tav tm="0">
                                          <p:val>
                                            <p:strVal val="#ppt_x"/>
                                          </p:val>
                                        </p:tav>
                                        <p:tav tm="100000">
                                          <p:val>
                                            <p:strVal val="#ppt_x"/>
                                          </p:val>
                                        </p:tav>
                                      </p:tavLst>
                                    </p:anim>
                                    <p:anim calcmode="lin" valueType="num">
                                      <p:cBhvr additive="base">
                                        <p:cTn id="80" dur="500" fill="hold"/>
                                        <p:tgtEl>
                                          <p:spTgt spid="24"/>
                                        </p:tgtEl>
                                        <p:attrNameLst>
                                          <p:attrName>ppt_y</p:attrName>
                                        </p:attrNameLst>
                                      </p:cBhvr>
                                      <p:tavLst>
                                        <p:tav tm="0">
                                          <p:val>
                                            <p:strVal val="1+#ppt_h/2"/>
                                          </p:val>
                                        </p:tav>
                                        <p:tav tm="100000">
                                          <p:val>
                                            <p:strVal val="#ppt_y"/>
                                          </p:val>
                                        </p:tav>
                                      </p:tavLst>
                                    </p:anim>
                                  </p:childTnLst>
                                </p:cTn>
                              </p:par>
                            </p:childTnLst>
                          </p:cTn>
                        </p:par>
                        <p:par>
                          <p:cTn id="81" fill="hold">
                            <p:stCondLst>
                              <p:cond delay="6250"/>
                            </p:stCondLst>
                            <p:childTnLst>
                              <p:par>
                                <p:cTn id="82" presetID="1" presetClass="entr" presetSubtype="0" fill="hold" grpId="2" nodeType="afterEffect">
                                  <p:stCondLst>
                                    <p:cond delay="0"/>
                                  </p:stCondLst>
                                  <p:childTnLst>
                                    <p:set>
                                      <p:cBhvr>
                                        <p:cTn id="83" dur="1" fill="hold">
                                          <p:stCondLst>
                                            <p:cond delay="0"/>
                                          </p:stCondLst>
                                        </p:cTn>
                                        <p:tgtEl>
                                          <p:spTgt spid="27"/>
                                        </p:tgtEl>
                                        <p:attrNameLst>
                                          <p:attrName>style.visibility</p:attrName>
                                        </p:attrNameLst>
                                      </p:cBhvr>
                                      <p:to>
                                        <p:strVal val="visible"/>
                                      </p:to>
                                    </p:set>
                                  </p:childTnLst>
                                </p:cTn>
                              </p:par>
                            </p:childTnLst>
                          </p:cTn>
                        </p:par>
                        <p:par>
                          <p:cTn id="84" fill="hold">
                            <p:stCondLst>
                              <p:cond delay="6250"/>
                            </p:stCondLst>
                            <p:childTnLst>
                              <p:par>
                                <p:cTn id="85" presetID="0" presetClass="path" presetSubtype="0" accel="50000" decel="50000" fill="hold" grpId="0" nodeType="afterEffect">
                                  <p:stCondLst>
                                    <p:cond delay="0"/>
                                  </p:stCondLst>
                                  <p:childTnLst>
                                    <p:animMotion origin="layout" path="M 0.00013 0.00069 L 0.07943 0.18773 " pathEditMode="relative" rAng="0" ptsTypes="AA">
                                      <p:cBhvr>
                                        <p:cTn id="86" dur="2000" fill="hold"/>
                                        <p:tgtEl>
                                          <p:spTgt spid="27"/>
                                        </p:tgtEl>
                                        <p:attrNameLst>
                                          <p:attrName>ppt_x</p:attrName>
                                          <p:attrName>ppt_y</p:attrName>
                                        </p:attrNameLst>
                                      </p:cBhvr>
                                      <p:rCtr x="3958" y="9352"/>
                                    </p:animMotion>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29"/>
                                        </p:tgtEl>
                                        <p:attrNameLst>
                                          <p:attrName>style.visibility</p:attrName>
                                        </p:attrNameLst>
                                      </p:cBhvr>
                                      <p:to>
                                        <p:strVal val="visible"/>
                                      </p:to>
                                    </p:set>
                                    <p:animEffect transition="in" filter="fade">
                                      <p:cBhvr>
                                        <p:cTn id="91" dur="1000"/>
                                        <p:tgtEl>
                                          <p:spTgt spid="29"/>
                                        </p:tgtEl>
                                      </p:cBhvr>
                                    </p:animEffect>
                                    <p:anim calcmode="lin" valueType="num">
                                      <p:cBhvr>
                                        <p:cTn id="92" dur="1000" fill="hold"/>
                                        <p:tgtEl>
                                          <p:spTgt spid="29"/>
                                        </p:tgtEl>
                                        <p:attrNameLst>
                                          <p:attrName>ppt_x</p:attrName>
                                        </p:attrNameLst>
                                      </p:cBhvr>
                                      <p:tavLst>
                                        <p:tav tm="0">
                                          <p:val>
                                            <p:strVal val="#ppt_x"/>
                                          </p:val>
                                        </p:tav>
                                        <p:tav tm="100000">
                                          <p:val>
                                            <p:strVal val="#ppt_x"/>
                                          </p:val>
                                        </p:tav>
                                      </p:tavLst>
                                    </p:anim>
                                    <p:anim calcmode="lin" valueType="num">
                                      <p:cBhvr>
                                        <p:cTn id="93" dur="1000" fill="hold"/>
                                        <p:tgtEl>
                                          <p:spTgt spid="29"/>
                                        </p:tgtEl>
                                        <p:attrNameLst>
                                          <p:attrName>ppt_y</p:attrName>
                                        </p:attrNameLst>
                                      </p:cBhvr>
                                      <p:tavLst>
                                        <p:tav tm="0">
                                          <p:val>
                                            <p:strVal val="#ppt_y+.1"/>
                                          </p:val>
                                        </p:tav>
                                        <p:tav tm="100000">
                                          <p:val>
                                            <p:strVal val="#ppt_y"/>
                                          </p:val>
                                        </p:tav>
                                      </p:tavLst>
                                    </p:anim>
                                  </p:childTnLst>
                                </p:cTn>
                              </p:par>
                              <p:par>
                                <p:cTn id="94" presetID="42" presetClass="entr" presetSubtype="0" fill="hold" nodeType="withEffect">
                                  <p:stCondLst>
                                    <p:cond delay="0"/>
                                  </p:stCondLst>
                                  <p:childTnLst>
                                    <p:set>
                                      <p:cBhvr>
                                        <p:cTn id="95" dur="1" fill="hold">
                                          <p:stCondLst>
                                            <p:cond delay="0"/>
                                          </p:stCondLst>
                                        </p:cTn>
                                        <p:tgtEl>
                                          <p:spTgt spid="30"/>
                                        </p:tgtEl>
                                        <p:attrNameLst>
                                          <p:attrName>style.visibility</p:attrName>
                                        </p:attrNameLst>
                                      </p:cBhvr>
                                      <p:to>
                                        <p:strVal val="visible"/>
                                      </p:to>
                                    </p:set>
                                    <p:animEffect transition="in" filter="fade">
                                      <p:cBhvr>
                                        <p:cTn id="96" dur="1000"/>
                                        <p:tgtEl>
                                          <p:spTgt spid="30"/>
                                        </p:tgtEl>
                                      </p:cBhvr>
                                    </p:animEffect>
                                    <p:anim calcmode="lin" valueType="num">
                                      <p:cBhvr>
                                        <p:cTn id="97" dur="1000" fill="hold"/>
                                        <p:tgtEl>
                                          <p:spTgt spid="30"/>
                                        </p:tgtEl>
                                        <p:attrNameLst>
                                          <p:attrName>ppt_x</p:attrName>
                                        </p:attrNameLst>
                                      </p:cBhvr>
                                      <p:tavLst>
                                        <p:tav tm="0">
                                          <p:val>
                                            <p:strVal val="#ppt_x"/>
                                          </p:val>
                                        </p:tav>
                                        <p:tav tm="100000">
                                          <p:val>
                                            <p:strVal val="#ppt_x"/>
                                          </p:val>
                                        </p:tav>
                                      </p:tavLst>
                                    </p:anim>
                                    <p:anim calcmode="lin" valueType="num">
                                      <p:cBhvr>
                                        <p:cTn id="98" dur="1000" fill="hold"/>
                                        <p:tgtEl>
                                          <p:spTgt spid="30"/>
                                        </p:tgtEl>
                                        <p:attrNameLst>
                                          <p:attrName>ppt_y</p:attrName>
                                        </p:attrNameLst>
                                      </p:cBhvr>
                                      <p:tavLst>
                                        <p:tav tm="0">
                                          <p:val>
                                            <p:strVal val="#ppt_y+.1"/>
                                          </p:val>
                                        </p:tav>
                                        <p:tav tm="100000">
                                          <p:val>
                                            <p:strVal val="#ppt_y"/>
                                          </p:val>
                                        </p:tav>
                                      </p:tavLst>
                                    </p:anim>
                                  </p:childTnLst>
                                </p:cTn>
                              </p:par>
                              <p:par>
                                <p:cTn id="99" presetID="42" presetClass="entr" presetSubtype="0" fill="hold" nodeType="withEffect">
                                  <p:stCondLst>
                                    <p:cond delay="0"/>
                                  </p:stCondLst>
                                  <p:childTnLst>
                                    <p:set>
                                      <p:cBhvr>
                                        <p:cTn id="100" dur="1" fill="hold">
                                          <p:stCondLst>
                                            <p:cond delay="0"/>
                                          </p:stCondLst>
                                        </p:cTn>
                                        <p:tgtEl>
                                          <p:spTgt spid="13"/>
                                        </p:tgtEl>
                                        <p:attrNameLst>
                                          <p:attrName>style.visibility</p:attrName>
                                        </p:attrNameLst>
                                      </p:cBhvr>
                                      <p:to>
                                        <p:strVal val="visible"/>
                                      </p:to>
                                    </p:set>
                                    <p:animEffect transition="in" filter="fade">
                                      <p:cBhvr>
                                        <p:cTn id="101" dur="1000"/>
                                        <p:tgtEl>
                                          <p:spTgt spid="13"/>
                                        </p:tgtEl>
                                      </p:cBhvr>
                                    </p:animEffect>
                                    <p:anim calcmode="lin" valueType="num">
                                      <p:cBhvr>
                                        <p:cTn id="102" dur="1000" fill="hold"/>
                                        <p:tgtEl>
                                          <p:spTgt spid="13"/>
                                        </p:tgtEl>
                                        <p:attrNameLst>
                                          <p:attrName>ppt_x</p:attrName>
                                        </p:attrNameLst>
                                      </p:cBhvr>
                                      <p:tavLst>
                                        <p:tav tm="0">
                                          <p:val>
                                            <p:strVal val="#ppt_x"/>
                                          </p:val>
                                        </p:tav>
                                        <p:tav tm="100000">
                                          <p:val>
                                            <p:strVal val="#ppt_x"/>
                                          </p:val>
                                        </p:tav>
                                      </p:tavLst>
                                    </p:anim>
                                    <p:anim calcmode="lin" valueType="num">
                                      <p:cBhvr>
                                        <p:cTn id="103" dur="1000" fill="hold"/>
                                        <p:tgtEl>
                                          <p:spTgt spid="13"/>
                                        </p:tgtEl>
                                        <p:attrNameLst>
                                          <p:attrName>ppt_y</p:attrName>
                                        </p:attrNameLst>
                                      </p:cBhvr>
                                      <p:tavLst>
                                        <p:tav tm="0">
                                          <p:val>
                                            <p:strVal val="#ppt_y+.1"/>
                                          </p:val>
                                        </p:tav>
                                        <p:tav tm="100000">
                                          <p:val>
                                            <p:strVal val="#ppt_y"/>
                                          </p:val>
                                        </p:tav>
                                      </p:tavLst>
                                    </p:anim>
                                  </p:childTnLst>
                                </p:cTn>
                              </p:par>
                              <p:par>
                                <p:cTn id="104" presetID="42" presetClass="entr" presetSubtype="0" fill="hold" nodeType="withEffect">
                                  <p:stCondLst>
                                    <p:cond delay="0"/>
                                  </p:stCondLst>
                                  <p:childTnLst>
                                    <p:set>
                                      <p:cBhvr>
                                        <p:cTn id="105" dur="1" fill="hold">
                                          <p:stCondLst>
                                            <p:cond delay="0"/>
                                          </p:stCondLst>
                                        </p:cTn>
                                        <p:tgtEl>
                                          <p:spTgt spid="18"/>
                                        </p:tgtEl>
                                        <p:attrNameLst>
                                          <p:attrName>style.visibility</p:attrName>
                                        </p:attrNameLst>
                                      </p:cBhvr>
                                      <p:to>
                                        <p:strVal val="visible"/>
                                      </p:to>
                                    </p:set>
                                    <p:animEffect transition="in" filter="fade">
                                      <p:cBhvr>
                                        <p:cTn id="106" dur="1000"/>
                                        <p:tgtEl>
                                          <p:spTgt spid="18"/>
                                        </p:tgtEl>
                                      </p:cBhvr>
                                    </p:animEffect>
                                    <p:anim calcmode="lin" valueType="num">
                                      <p:cBhvr>
                                        <p:cTn id="107" dur="1000" fill="hold"/>
                                        <p:tgtEl>
                                          <p:spTgt spid="18"/>
                                        </p:tgtEl>
                                        <p:attrNameLst>
                                          <p:attrName>ppt_x</p:attrName>
                                        </p:attrNameLst>
                                      </p:cBhvr>
                                      <p:tavLst>
                                        <p:tav tm="0">
                                          <p:val>
                                            <p:strVal val="#ppt_x"/>
                                          </p:val>
                                        </p:tav>
                                        <p:tav tm="100000">
                                          <p:val>
                                            <p:strVal val="#ppt_x"/>
                                          </p:val>
                                        </p:tav>
                                      </p:tavLst>
                                    </p:anim>
                                    <p:anim calcmode="lin" valueType="num">
                                      <p:cBhvr>
                                        <p:cTn id="108"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2" grpId="0" animBg="1"/>
      <p:bldP spid="24" grpId="0" animBg="1"/>
      <p:bldP spid="25" grpId="0" animBg="1"/>
      <p:bldP spid="25" grpId="1" animBg="1"/>
      <p:bldP spid="25" grpId="2" animBg="1"/>
      <p:bldP spid="26" grpId="0" animBg="1"/>
      <p:bldP spid="26" grpId="1" animBg="1"/>
      <p:bldP spid="26" grpId="2" animBg="1"/>
      <p:bldP spid="27" grpId="0" animBg="1"/>
      <p:bldP spid="27" grpId="2" animBg="1"/>
      <p:bldP spid="7" grpId="2" animBg="1"/>
      <p:bldP spid="9" grpId="2" animBg="1"/>
      <p:bldP spid="2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7FBC1A-7941-C753-8575-8F3FE3B34127}"/>
            </a:ext>
          </a:extLst>
        </p:cNvPr>
        <p:cNvGrpSpPr/>
        <p:nvPr/>
      </p:nvGrpSpPr>
      <p:grpSpPr>
        <a:xfrm>
          <a:off x="0" y="0"/>
          <a:ext cx="0" cy="0"/>
          <a:chOff x="0" y="0"/>
          <a:chExt cx="0" cy="0"/>
        </a:xfrm>
      </p:grpSpPr>
      <p:sp>
        <p:nvSpPr>
          <p:cNvPr id="28" name="Speech Bubble: Rectangle with Corners Rounded 27">
            <a:extLst>
              <a:ext uri="{FF2B5EF4-FFF2-40B4-BE49-F238E27FC236}">
                <a16:creationId xmlns:a16="http://schemas.microsoft.com/office/drawing/2014/main" id="{10EE3203-ED3D-FFF0-0425-8A40D611458A}"/>
              </a:ext>
            </a:extLst>
          </p:cNvPr>
          <p:cNvSpPr/>
          <p:nvPr/>
        </p:nvSpPr>
        <p:spPr>
          <a:xfrm>
            <a:off x="433757" y="2865146"/>
            <a:ext cx="2596724" cy="1506449"/>
          </a:xfrm>
          <a:prstGeom prst="wedgeRoundRectCallout">
            <a:avLst>
              <a:gd name="adj1" fmla="val 117373"/>
              <a:gd name="adj2" fmla="val 66699"/>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r>
              <a:rPr lang="en-US" sz="2800" dirty="0">
                <a:latin typeface="Tahoma" panose="020B0604030504040204" pitchFamily="34" charset="0"/>
                <a:ea typeface="Tahoma" panose="020B0604030504040204" pitchFamily="34" charset="0"/>
                <a:cs typeface="Tahoma" panose="020B0604030504040204" pitchFamily="34" charset="0"/>
              </a:rPr>
              <a:t>Potential memory inconsistency</a:t>
            </a:r>
          </a:p>
        </p:txBody>
      </p:sp>
      <p:sp>
        <p:nvSpPr>
          <p:cNvPr id="2" name="Title 1">
            <a:extLst>
              <a:ext uri="{FF2B5EF4-FFF2-40B4-BE49-F238E27FC236}">
                <a16:creationId xmlns:a16="http://schemas.microsoft.com/office/drawing/2014/main" id="{9947E5D7-CAD5-B55B-FEF3-874BF5821C0E}"/>
              </a:ext>
            </a:extLst>
          </p:cNvPr>
          <p:cNvSpPr>
            <a:spLocks noGrp="1"/>
          </p:cNvSpPr>
          <p:nvPr>
            <p:ph type="title"/>
          </p:nvPr>
        </p:nvSpPr>
        <p:spPr/>
        <p:txBody>
          <a:bodyPr/>
          <a:lstStyle/>
          <a:p>
            <a:r>
              <a:rPr lang="en-US"/>
              <a:t>C2: Crash Consistency Issue</a:t>
            </a:r>
            <a:endParaRPr lang="en-US" dirty="0">
              <a:solidFill>
                <a:srgbClr val="FF0000"/>
              </a:solidFill>
            </a:endParaRPr>
          </a:p>
        </p:txBody>
      </p:sp>
      <p:sp>
        <p:nvSpPr>
          <p:cNvPr id="4" name="Content Placeholder 3">
            <a:extLst>
              <a:ext uri="{FF2B5EF4-FFF2-40B4-BE49-F238E27FC236}">
                <a16:creationId xmlns:a16="http://schemas.microsoft.com/office/drawing/2014/main" id="{A43E2ECB-0985-6D06-14C9-73206831252B}"/>
              </a:ext>
            </a:extLst>
          </p:cNvPr>
          <p:cNvSpPr>
            <a:spLocks noGrp="1"/>
          </p:cNvSpPr>
          <p:nvPr>
            <p:ph sz="half" idx="2"/>
          </p:nvPr>
        </p:nvSpPr>
        <p:spPr>
          <a:xfrm>
            <a:off x="2758592" y="1355363"/>
            <a:ext cx="7116927" cy="1849392"/>
          </a:xfrm>
        </p:spPr>
        <p:txBody>
          <a:bodyPr>
            <a:normAutofit/>
          </a:bodyPr>
          <a:lstStyle/>
          <a:p>
            <a:r>
              <a:rPr lang="en-US" b="1"/>
              <a:t>From roll-forward to rollback:</a:t>
            </a:r>
          </a:p>
          <a:p>
            <a:r>
              <a:rPr lang="en-US" sz="2800" b="0" i="0" u="none" strike="noStrike" baseline="0">
                <a:latin typeface="LinLibertineT"/>
              </a:rPr>
              <a:t>May have memory inconsistent issue</a:t>
            </a:r>
          </a:p>
          <a:p>
            <a:r>
              <a:rPr lang="en-US">
                <a:sym typeface="Wingdings" panose="05000000000000000000" pitchFamily="2" charset="2"/>
              </a:rPr>
              <a:t> Crash inconsistency!</a:t>
            </a:r>
            <a:endParaRPr lang="en-US"/>
          </a:p>
        </p:txBody>
      </p:sp>
      <p:sp>
        <p:nvSpPr>
          <p:cNvPr id="5" name="Slide Number Placeholder 4">
            <a:extLst>
              <a:ext uri="{FF2B5EF4-FFF2-40B4-BE49-F238E27FC236}">
                <a16:creationId xmlns:a16="http://schemas.microsoft.com/office/drawing/2014/main" id="{851725A0-6D3E-09E9-A961-50E072503CD3}"/>
              </a:ext>
            </a:extLst>
          </p:cNvPr>
          <p:cNvSpPr>
            <a:spLocks noGrp="1"/>
          </p:cNvSpPr>
          <p:nvPr>
            <p:ph type="sldNum" sz="quarter" idx="12"/>
          </p:nvPr>
        </p:nvSpPr>
        <p:spPr/>
        <p:txBody>
          <a:bodyPr/>
          <a:lstStyle/>
          <a:p>
            <a:fld id="{BEF5F9A7-FFD9-4159-A58F-AE73538ED447}" type="slidenum">
              <a:rPr lang="en-US" smtClean="0"/>
              <a:pPr/>
              <a:t>23</a:t>
            </a:fld>
            <a:endParaRPr lang="en-US" dirty="0"/>
          </a:p>
        </p:txBody>
      </p:sp>
      <p:cxnSp>
        <p:nvCxnSpPr>
          <p:cNvPr id="8" name="Straight Arrow Connector 7">
            <a:extLst>
              <a:ext uri="{FF2B5EF4-FFF2-40B4-BE49-F238E27FC236}">
                <a16:creationId xmlns:a16="http://schemas.microsoft.com/office/drawing/2014/main" id="{9BDF5EE0-1213-83D0-61C0-461D1D2A23B6}"/>
              </a:ext>
            </a:extLst>
          </p:cNvPr>
          <p:cNvCxnSpPr>
            <a:cxnSpLocks/>
          </p:cNvCxnSpPr>
          <p:nvPr/>
        </p:nvCxnSpPr>
        <p:spPr>
          <a:xfrm>
            <a:off x="2557657" y="5426431"/>
            <a:ext cx="7097623"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EE1DBD8D-88D3-4913-55F4-D55C14069F8E}"/>
              </a:ext>
            </a:extLst>
          </p:cNvPr>
          <p:cNvSpPr/>
          <p:nvPr/>
        </p:nvSpPr>
        <p:spPr>
          <a:xfrm>
            <a:off x="6215393" y="5155915"/>
            <a:ext cx="2838858" cy="253098"/>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ahoma" panose="020B0604030504040204" pitchFamily="34" charset="0"/>
                <a:ea typeface="Tahoma" panose="020B0604030504040204" pitchFamily="34" charset="0"/>
                <a:cs typeface="Tahoma" panose="020B0604030504040204" pitchFamily="34" charset="0"/>
              </a:rPr>
              <a:t>Rollback mode</a:t>
            </a:r>
          </a:p>
        </p:txBody>
      </p:sp>
      <p:sp>
        <p:nvSpPr>
          <p:cNvPr id="10" name="Rectangle 9">
            <a:extLst>
              <a:ext uri="{FF2B5EF4-FFF2-40B4-BE49-F238E27FC236}">
                <a16:creationId xmlns:a16="http://schemas.microsoft.com/office/drawing/2014/main" id="{9F5A1759-2193-977D-3494-D0BB161F6E08}"/>
              </a:ext>
            </a:extLst>
          </p:cNvPr>
          <p:cNvSpPr/>
          <p:nvPr/>
        </p:nvSpPr>
        <p:spPr>
          <a:xfrm>
            <a:off x="2875042" y="5155914"/>
            <a:ext cx="3340351" cy="250980"/>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ahoma" panose="020B0604030504040204" pitchFamily="34" charset="0"/>
                <a:ea typeface="Tahoma" panose="020B0604030504040204" pitchFamily="34" charset="0"/>
                <a:cs typeface="Tahoma" panose="020B0604030504040204" pitchFamily="34" charset="0"/>
              </a:rPr>
              <a:t>Roll-forward mode</a:t>
            </a:r>
          </a:p>
        </p:txBody>
      </p:sp>
      <p:pic>
        <p:nvPicPr>
          <p:cNvPr id="11" name="Content Placeholder 13" descr="A green and yellow check mark&#10;&#10;Description automatically generated">
            <a:extLst>
              <a:ext uri="{FF2B5EF4-FFF2-40B4-BE49-F238E27FC236}">
                <a16:creationId xmlns:a16="http://schemas.microsoft.com/office/drawing/2014/main" id="{998A74CD-7CCD-A156-4131-3D425A1EBC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0478" y="4582785"/>
            <a:ext cx="579620" cy="579620"/>
          </a:xfrm>
          <a:prstGeom prst="rect">
            <a:avLst/>
          </a:prstGeom>
        </p:spPr>
      </p:pic>
      <p:sp>
        <p:nvSpPr>
          <p:cNvPr id="12" name="Rectangle 11">
            <a:extLst>
              <a:ext uri="{FF2B5EF4-FFF2-40B4-BE49-F238E27FC236}">
                <a16:creationId xmlns:a16="http://schemas.microsoft.com/office/drawing/2014/main" id="{25A2C97F-7F7D-E43D-13E6-58C1FCAC2446}"/>
              </a:ext>
            </a:extLst>
          </p:cNvPr>
          <p:cNvSpPr/>
          <p:nvPr/>
        </p:nvSpPr>
        <p:spPr>
          <a:xfrm>
            <a:off x="4438776" y="2915793"/>
            <a:ext cx="3196046" cy="935765"/>
          </a:xfrm>
          <a:prstGeom prst="rect">
            <a:avLst/>
          </a:prstGeom>
          <a:solidFill>
            <a:schemeClr val="bg2"/>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2800">
                <a:solidFill>
                  <a:schemeClr val="tx1"/>
                </a:solidFill>
                <a:latin typeface="Tahoma" panose="020B0604030504040204" pitchFamily="34" charset="0"/>
                <a:ea typeface="Tahoma" panose="020B0604030504040204" pitchFamily="34" charset="0"/>
                <a:cs typeface="Tahoma" panose="020B0604030504040204" pitchFamily="34" charset="0"/>
              </a:rPr>
              <a:t>NVM</a:t>
            </a:r>
          </a:p>
        </p:txBody>
      </p:sp>
      <p:sp>
        <p:nvSpPr>
          <p:cNvPr id="13" name="Arrow: Up 12">
            <a:extLst>
              <a:ext uri="{FF2B5EF4-FFF2-40B4-BE49-F238E27FC236}">
                <a16:creationId xmlns:a16="http://schemas.microsoft.com/office/drawing/2014/main" id="{80C42144-98FE-BB24-B511-A8046634BEAA}"/>
              </a:ext>
            </a:extLst>
          </p:cNvPr>
          <p:cNvSpPr/>
          <p:nvPr/>
        </p:nvSpPr>
        <p:spPr>
          <a:xfrm rot="2928746">
            <a:off x="3944164" y="3783951"/>
            <a:ext cx="445832" cy="880463"/>
          </a:xfrm>
          <a:prstGeom prs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4" name="Picture 2" descr="Image result for power outage">
            <a:extLst>
              <a:ext uri="{FF2B5EF4-FFF2-40B4-BE49-F238E27FC236}">
                <a16:creationId xmlns:a16="http://schemas.microsoft.com/office/drawing/2014/main" id="{D2B566F3-C6F0-E5FD-D1DC-BFB997F6B8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7138" y="4607193"/>
            <a:ext cx="602509" cy="540933"/>
          </a:xfrm>
          <a:prstGeom prst="rect">
            <a:avLst/>
          </a:prstGeom>
          <a:noFill/>
          <a:extLst>
            <a:ext uri="{909E8E84-426E-40dd-AFC4-6F175D3DCCD1}">
              <a14:hiddenFill xmlns:a14="http://schemas.microsoft.com/office/drawing/2010/main" xmlns="">
                <a:solidFill>
                  <a:srgbClr val="FFFFFF"/>
                </a:solidFill>
              </a14:hiddenFill>
            </a:ext>
          </a:extLst>
        </p:spPr>
      </p:pic>
      <p:pic>
        <p:nvPicPr>
          <p:cNvPr id="17" name="Picture 2" descr="Image result for power">
            <a:extLst>
              <a:ext uri="{FF2B5EF4-FFF2-40B4-BE49-F238E27FC236}">
                <a16:creationId xmlns:a16="http://schemas.microsoft.com/office/drawing/2014/main" id="{87582EB1-657E-0F41-CD22-D32A9172BF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0041" y="4522472"/>
            <a:ext cx="609606" cy="612328"/>
          </a:xfrm>
          <a:prstGeom prst="rect">
            <a:avLst/>
          </a:prstGeom>
          <a:noFill/>
          <a:extLst>
            <a:ext uri="{909E8E84-426E-40dd-AFC4-6F175D3DCCD1}">
              <a14:hiddenFill xmlns:a14="http://schemas.microsoft.com/office/drawing/2010/main" xmlns="">
                <a:solidFill>
                  <a:srgbClr val="FFFFFF"/>
                </a:solidFill>
              </a14:hiddenFill>
            </a:ext>
          </a:extLst>
        </p:spPr>
      </p:pic>
      <p:sp>
        <p:nvSpPr>
          <p:cNvPr id="18" name="Arrow: Up 17">
            <a:extLst>
              <a:ext uri="{FF2B5EF4-FFF2-40B4-BE49-F238E27FC236}">
                <a16:creationId xmlns:a16="http://schemas.microsoft.com/office/drawing/2014/main" id="{92A2EC47-7C7D-B3B3-5E3E-8BD47FA47971}"/>
              </a:ext>
            </a:extLst>
          </p:cNvPr>
          <p:cNvSpPr/>
          <p:nvPr/>
        </p:nvSpPr>
        <p:spPr>
          <a:xfrm rot="9029403">
            <a:off x="7347013" y="3849603"/>
            <a:ext cx="445832" cy="759167"/>
          </a:xfrm>
          <a:prstGeom prs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Rectangle 18">
            <a:extLst>
              <a:ext uri="{FF2B5EF4-FFF2-40B4-BE49-F238E27FC236}">
                <a16:creationId xmlns:a16="http://schemas.microsoft.com/office/drawing/2014/main" id="{F55B90DD-EAC6-2109-8DFB-57CA660AEB0C}"/>
              </a:ext>
            </a:extLst>
          </p:cNvPr>
          <p:cNvSpPr/>
          <p:nvPr/>
        </p:nvSpPr>
        <p:spPr>
          <a:xfrm>
            <a:off x="3538610" y="4652882"/>
            <a:ext cx="551474" cy="360041"/>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2CA4FC1-2B09-403C-821C-26418E48DA52}"/>
              </a:ext>
            </a:extLst>
          </p:cNvPr>
          <p:cNvSpPr/>
          <p:nvPr/>
        </p:nvSpPr>
        <p:spPr>
          <a:xfrm>
            <a:off x="7041488" y="3458999"/>
            <a:ext cx="551474" cy="360041"/>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descr="A blue and yellow arrows&#10;&#10;Description automatically generated">
            <a:extLst>
              <a:ext uri="{FF2B5EF4-FFF2-40B4-BE49-F238E27FC236}">
                <a16:creationId xmlns:a16="http://schemas.microsoft.com/office/drawing/2014/main" id="{DBD375A7-4CA7-894E-F7B6-C6173B3F563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36613" y="4429911"/>
            <a:ext cx="876456" cy="876456"/>
          </a:xfrm>
          <a:prstGeom prst="rect">
            <a:avLst/>
          </a:prstGeom>
        </p:spPr>
      </p:pic>
      <p:sp>
        <p:nvSpPr>
          <p:cNvPr id="7" name="Rectangle 6">
            <a:extLst>
              <a:ext uri="{FF2B5EF4-FFF2-40B4-BE49-F238E27FC236}">
                <a16:creationId xmlns:a16="http://schemas.microsoft.com/office/drawing/2014/main" id="{CE76217C-8A6A-D54C-7983-1D1164F09DD4}"/>
              </a:ext>
            </a:extLst>
          </p:cNvPr>
          <p:cNvSpPr/>
          <p:nvPr/>
        </p:nvSpPr>
        <p:spPr>
          <a:xfrm>
            <a:off x="3548617" y="4663551"/>
            <a:ext cx="551474" cy="360041"/>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Curved Left 14">
            <a:extLst>
              <a:ext uri="{FF2B5EF4-FFF2-40B4-BE49-F238E27FC236}">
                <a16:creationId xmlns:a16="http://schemas.microsoft.com/office/drawing/2014/main" id="{DB0D985F-8570-CDF9-C58A-B88F6B655EE3}"/>
              </a:ext>
            </a:extLst>
          </p:cNvPr>
          <p:cNvSpPr/>
          <p:nvPr/>
        </p:nvSpPr>
        <p:spPr>
          <a:xfrm rot="5400000">
            <a:off x="5344796" y="3771130"/>
            <a:ext cx="874596" cy="4337611"/>
          </a:xfrm>
          <a:prstGeom prst="curvedLef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pic>
        <p:nvPicPr>
          <p:cNvPr id="31" name="Graphic 30" descr="Crying face with solid fill with solid fill">
            <a:extLst>
              <a:ext uri="{FF2B5EF4-FFF2-40B4-BE49-F238E27FC236}">
                <a16:creationId xmlns:a16="http://schemas.microsoft.com/office/drawing/2014/main" id="{65A5702E-12AE-D838-1850-6806F3B0789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943660" y="3215055"/>
            <a:ext cx="694118" cy="694118"/>
          </a:xfrm>
          <a:prstGeom prst="rect">
            <a:avLst/>
          </a:prstGeom>
        </p:spPr>
      </p:pic>
      <p:pic>
        <p:nvPicPr>
          <p:cNvPr id="23" name="Graphic 22" descr="Research with solid fill">
            <a:extLst>
              <a:ext uri="{FF2B5EF4-FFF2-40B4-BE49-F238E27FC236}">
                <a16:creationId xmlns:a16="http://schemas.microsoft.com/office/drawing/2014/main" id="{9A736738-4DD2-36F4-53FC-822A0B2BCB0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flipH="1">
            <a:off x="5856384" y="4086424"/>
            <a:ext cx="674071" cy="674071"/>
          </a:xfrm>
          <a:prstGeom prst="rect">
            <a:avLst/>
          </a:prstGeom>
        </p:spPr>
      </p:pic>
      <p:cxnSp>
        <p:nvCxnSpPr>
          <p:cNvPr id="25" name="Straight Connector 24">
            <a:extLst>
              <a:ext uri="{FF2B5EF4-FFF2-40B4-BE49-F238E27FC236}">
                <a16:creationId xmlns:a16="http://schemas.microsoft.com/office/drawing/2014/main" id="{62F3FD06-FF97-AE2B-0B7E-D9216C8E09BF}"/>
              </a:ext>
            </a:extLst>
          </p:cNvPr>
          <p:cNvCxnSpPr>
            <a:cxnSpLocks/>
          </p:cNvCxnSpPr>
          <p:nvPr/>
        </p:nvCxnSpPr>
        <p:spPr>
          <a:xfrm>
            <a:off x="6227599" y="4625719"/>
            <a:ext cx="0" cy="1035918"/>
          </a:xfrm>
          <a:prstGeom prst="line">
            <a:avLst/>
          </a:prstGeom>
          <a:ln w="38100">
            <a:solidFill>
              <a:schemeClr val="tx1"/>
            </a:solidFill>
            <a:prstDash val="lgDash"/>
          </a:ln>
        </p:spPr>
        <p:style>
          <a:lnRef idx="1">
            <a:schemeClr val="accent1"/>
          </a:lnRef>
          <a:fillRef idx="0">
            <a:schemeClr val="accent1"/>
          </a:fillRef>
          <a:effectRef idx="0">
            <a:schemeClr val="accent1"/>
          </a:effectRef>
          <a:fontRef idx="minor">
            <a:schemeClr val="tx1"/>
          </a:fontRef>
        </p:style>
      </p:cxnSp>
      <p:pic>
        <p:nvPicPr>
          <p:cNvPr id="26" name="图片 4">
            <a:extLst>
              <a:ext uri="{FF2B5EF4-FFF2-40B4-BE49-F238E27FC236}">
                <a16:creationId xmlns:a16="http://schemas.microsoft.com/office/drawing/2014/main" id="{3D878223-B461-71D2-A36A-B65B9FE80C06}"/>
              </a:ext>
            </a:extLst>
          </p:cNvPr>
          <p:cNvPicPr>
            <a:picLocks noChangeAspect="1"/>
          </p:cNvPicPr>
          <p:nvPr/>
        </p:nvPicPr>
        <p:blipFill>
          <a:blip r:embed="rId11"/>
          <a:stretch>
            <a:fillRect/>
          </a:stretch>
        </p:blipFill>
        <p:spPr>
          <a:xfrm>
            <a:off x="3350660" y="5443850"/>
            <a:ext cx="1194557" cy="707886"/>
          </a:xfrm>
          <a:prstGeom prst="rect">
            <a:avLst/>
          </a:prstGeom>
        </p:spPr>
      </p:pic>
      <p:pic>
        <p:nvPicPr>
          <p:cNvPr id="27" name="Graphic 26" descr="Devil face with solid fill with solid fill">
            <a:extLst>
              <a:ext uri="{FF2B5EF4-FFF2-40B4-BE49-F238E27FC236}">
                <a16:creationId xmlns:a16="http://schemas.microsoft.com/office/drawing/2014/main" id="{AD0443C1-4059-E80D-672A-14E6E90239F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769395" y="4546630"/>
            <a:ext cx="744498" cy="744498"/>
          </a:xfrm>
          <a:prstGeom prst="rect">
            <a:avLst/>
          </a:prstGeom>
        </p:spPr>
      </p:pic>
    </p:spTree>
    <p:extLst>
      <p:ext uri="{BB962C8B-B14F-4D97-AF65-F5344CB8AC3E}">
        <p14:creationId xmlns:p14="http://schemas.microsoft.com/office/powerpoint/2010/main" val="1820596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1" presetClass="entr" presetSubtype="0" fill="hold" grpId="2" nodeType="afterEffect">
                                  <p:stCondLst>
                                    <p:cond delay="0"/>
                                  </p:stCondLst>
                                  <p:childTnLst>
                                    <p:set>
                                      <p:cBhvr>
                                        <p:cTn id="15" dur="1" fill="hold">
                                          <p:stCondLst>
                                            <p:cond delay="0"/>
                                          </p:stCondLst>
                                        </p:cTn>
                                        <p:tgtEl>
                                          <p:spTgt spid="19"/>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grpId="2" nodeType="after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par>
                          <p:cTn id="19" fill="hold">
                            <p:stCondLst>
                              <p:cond delay="1000"/>
                            </p:stCondLst>
                            <p:childTnLst>
                              <p:par>
                                <p:cTn id="20" presetID="0" presetClass="path" presetSubtype="0" accel="50000" decel="50000" fill="hold" grpId="0" nodeType="afterEffect">
                                  <p:stCondLst>
                                    <p:cond delay="0"/>
                                  </p:stCondLst>
                                  <p:childTnLst>
                                    <p:animMotion origin="layout" path="M 0.00013 0.00069 L 0.09505 -0.19236 " pathEditMode="relative" rAng="0" ptsTypes="AA">
                                      <p:cBhvr>
                                        <p:cTn id="21" dur="2000" fill="hold"/>
                                        <p:tgtEl>
                                          <p:spTgt spid="19"/>
                                        </p:tgtEl>
                                        <p:attrNameLst>
                                          <p:attrName>ppt_x</p:attrName>
                                          <p:attrName>ppt_y</p:attrName>
                                        </p:attrNameLst>
                                      </p:cBhvr>
                                      <p:rCtr x="4740" y="-9653"/>
                                    </p:animMotion>
                                  </p:childTnLst>
                                </p:cTn>
                              </p:par>
                            </p:childTnLst>
                          </p:cTn>
                        </p:par>
                        <p:par>
                          <p:cTn id="22" fill="hold">
                            <p:stCondLst>
                              <p:cond delay="3000"/>
                            </p:stCondLst>
                            <p:childTnLst>
                              <p:par>
                                <p:cTn id="23" presetID="1" presetClass="exit" presetSubtype="0" fill="hold" grpId="1" nodeType="afterEffect">
                                  <p:stCondLst>
                                    <p:cond delay="250"/>
                                  </p:stCondLst>
                                  <p:childTnLst>
                                    <p:set>
                                      <p:cBhvr>
                                        <p:cTn id="24" dur="1" fill="hold">
                                          <p:stCondLst>
                                            <p:cond delay="0"/>
                                          </p:stCondLst>
                                        </p:cTn>
                                        <p:tgtEl>
                                          <p:spTgt spid="19"/>
                                        </p:tgtEl>
                                        <p:attrNameLst>
                                          <p:attrName>style.visibility</p:attrName>
                                        </p:attrNameLst>
                                      </p:cBhvr>
                                      <p:to>
                                        <p:strVal val="hidden"/>
                                      </p:to>
                                    </p:set>
                                  </p:childTnLst>
                                </p:cTn>
                              </p:par>
                            </p:childTnLst>
                          </p:cTn>
                        </p:par>
                        <p:par>
                          <p:cTn id="25" fill="hold">
                            <p:stCondLst>
                              <p:cond delay="3250"/>
                            </p:stCondLst>
                            <p:childTnLst>
                              <p:par>
                                <p:cTn id="26" presetID="1" presetClass="emph" presetSubtype="2" fill="hold" nodeType="afterEffect">
                                  <p:stCondLst>
                                    <p:cond delay="0"/>
                                  </p:stCondLst>
                                  <p:childTnLst>
                                    <p:animClr clrSpc="rgb" dir="cw">
                                      <p:cBhvr>
                                        <p:cTn id="27" dur="2000" fill="hold"/>
                                        <p:tgtEl>
                                          <p:spTgt spid="12"/>
                                        </p:tgtEl>
                                        <p:attrNameLst>
                                          <p:attrName>fillcolor</p:attrName>
                                        </p:attrNameLst>
                                      </p:cBhvr>
                                      <p:to>
                                        <a:srgbClr val="F82626"/>
                                      </p:to>
                                    </p:animClr>
                                    <p:set>
                                      <p:cBhvr>
                                        <p:cTn id="28" dur="2000" fill="hold"/>
                                        <p:tgtEl>
                                          <p:spTgt spid="12"/>
                                        </p:tgtEl>
                                        <p:attrNameLst>
                                          <p:attrName>fill.type</p:attrName>
                                        </p:attrNameLst>
                                      </p:cBhvr>
                                      <p:to>
                                        <p:strVal val="solid"/>
                                      </p:to>
                                    </p:set>
                                    <p:set>
                                      <p:cBhvr>
                                        <p:cTn id="29" dur="2000" fill="hold"/>
                                        <p:tgtEl>
                                          <p:spTgt spid="12"/>
                                        </p:tgtEl>
                                        <p:attrNameLst>
                                          <p:attrName>fill.on</p:attrName>
                                        </p:attrNameLst>
                                      </p:cBhvr>
                                      <p:to>
                                        <p:strVal val="true"/>
                                      </p:to>
                                    </p:se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22"/>
                                        </p:tgtEl>
                                        <p:attrNameLst>
                                          <p:attrName>style.visibility</p:attrName>
                                        </p:attrNameLst>
                                      </p:cBhvr>
                                      <p:to>
                                        <p:strVal val="visible"/>
                                      </p:to>
                                    </p:set>
                                    <p:anim calcmode="lin" valueType="num">
                                      <p:cBhvr additive="base">
                                        <p:cTn id="34" dur="500" fill="hold"/>
                                        <p:tgtEl>
                                          <p:spTgt spid="22"/>
                                        </p:tgtEl>
                                        <p:attrNameLst>
                                          <p:attrName>ppt_x</p:attrName>
                                        </p:attrNameLst>
                                      </p:cBhvr>
                                      <p:tavLst>
                                        <p:tav tm="0">
                                          <p:val>
                                            <p:strVal val="#ppt_x"/>
                                          </p:val>
                                        </p:tav>
                                        <p:tav tm="100000">
                                          <p:val>
                                            <p:strVal val="#ppt_x"/>
                                          </p:val>
                                        </p:tav>
                                      </p:tavLst>
                                    </p:anim>
                                    <p:anim calcmode="lin" valueType="num">
                                      <p:cBhvr additive="base">
                                        <p:cTn id="35" dur="500" fill="hold"/>
                                        <p:tgtEl>
                                          <p:spTgt spid="22"/>
                                        </p:tgtEl>
                                        <p:attrNameLst>
                                          <p:attrName>ppt_y</p:attrName>
                                        </p:attrNameLst>
                                      </p:cBhvr>
                                      <p:tavLst>
                                        <p:tav tm="0">
                                          <p:val>
                                            <p:strVal val="1+#ppt_h/2"/>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anim calcmode="lin" valueType="num">
                                      <p:cBhvr>
                                        <p:cTn id="39" dur="500" fill="hold"/>
                                        <p:tgtEl>
                                          <p:spTgt spid="23"/>
                                        </p:tgtEl>
                                        <p:attrNameLst>
                                          <p:attrName>ppt_x</p:attrName>
                                        </p:attrNameLst>
                                      </p:cBhvr>
                                      <p:tavLst>
                                        <p:tav tm="0">
                                          <p:val>
                                            <p:strVal val="#ppt_x"/>
                                          </p:val>
                                        </p:tav>
                                        <p:tav tm="100000">
                                          <p:val>
                                            <p:strVal val="#ppt_x"/>
                                          </p:val>
                                        </p:tav>
                                      </p:tavLst>
                                    </p:anim>
                                    <p:anim calcmode="lin" valueType="num">
                                      <p:cBhvr>
                                        <p:cTn id="40" dur="5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500" fill="hold"/>
                                        <p:tgtEl>
                                          <p:spTgt spid="14"/>
                                        </p:tgtEl>
                                        <p:attrNameLst>
                                          <p:attrName>ppt_x</p:attrName>
                                        </p:attrNameLst>
                                      </p:cBhvr>
                                      <p:tavLst>
                                        <p:tav tm="0">
                                          <p:val>
                                            <p:strVal val="#ppt_x"/>
                                          </p:val>
                                        </p:tav>
                                        <p:tav tm="100000">
                                          <p:val>
                                            <p:strVal val="#ppt_x"/>
                                          </p:val>
                                        </p:tav>
                                      </p:tavLst>
                                    </p:anim>
                                    <p:anim calcmode="lin" valueType="num">
                                      <p:cBhvr additive="base">
                                        <p:cTn id="4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500" fill="hold"/>
                                        <p:tgtEl>
                                          <p:spTgt spid="17"/>
                                        </p:tgtEl>
                                        <p:attrNameLst>
                                          <p:attrName>ppt_x</p:attrName>
                                        </p:attrNameLst>
                                      </p:cBhvr>
                                      <p:tavLst>
                                        <p:tav tm="0">
                                          <p:val>
                                            <p:strVal val="#ppt_x"/>
                                          </p:val>
                                        </p:tav>
                                        <p:tav tm="100000">
                                          <p:val>
                                            <p:strVal val="#ppt_x"/>
                                          </p:val>
                                        </p:tav>
                                      </p:tavLst>
                                    </p:anim>
                                    <p:anim calcmode="lin" valueType="num">
                                      <p:cBhvr additive="base">
                                        <p:cTn id="52" dur="500" fill="hold"/>
                                        <p:tgtEl>
                                          <p:spTgt spid="17"/>
                                        </p:tgtEl>
                                        <p:attrNameLst>
                                          <p:attrName>ppt_y</p:attrName>
                                        </p:attrNameLst>
                                      </p:cBhvr>
                                      <p:tavLst>
                                        <p:tav tm="0">
                                          <p:val>
                                            <p:strVal val="1+#ppt_h/2"/>
                                          </p:val>
                                        </p:tav>
                                        <p:tav tm="100000">
                                          <p:val>
                                            <p:strVal val="#ppt_y"/>
                                          </p:val>
                                        </p:tav>
                                      </p:tavLst>
                                    </p:anim>
                                  </p:childTnLst>
                                </p:cTn>
                              </p:par>
                            </p:childTnLst>
                          </p:cTn>
                        </p:par>
                        <p:par>
                          <p:cTn id="53" fill="hold">
                            <p:stCondLst>
                              <p:cond delay="500"/>
                            </p:stCondLst>
                            <p:childTnLst>
                              <p:par>
                                <p:cTn id="54" presetID="2" presetClass="entr" presetSubtype="4" fill="hold" grpId="0" nodeType="afterEffect">
                                  <p:stCondLst>
                                    <p:cond delay="0"/>
                                  </p:stCondLst>
                                  <p:childTnLst>
                                    <p:set>
                                      <p:cBhvr>
                                        <p:cTn id="55" dur="1" fill="hold">
                                          <p:stCondLst>
                                            <p:cond delay="0"/>
                                          </p:stCondLst>
                                        </p:cTn>
                                        <p:tgtEl>
                                          <p:spTgt spid="18"/>
                                        </p:tgtEl>
                                        <p:attrNameLst>
                                          <p:attrName>style.visibility</p:attrName>
                                        </p:attrNameLst>
                                      </p:cBhvr>
                                      <p:to>
                                        <p:strVal val="visible"/>
                                      </p:to>
                                    </p:set>
                                    <p:anim calcmode="lin" valueType="num">
                                      <p:cBhvr additive="base">
                                        <p:cTn id="56" dur="500" fill="hold"/>
                                        <p:tgtEl>
                                          <p:spTgt spid="18"/>
                                        </p:tgtEl>
                                        <p:attrNameLst>
                                          <p:attrName>ppt_x</p:attrName>
                                        </p:attrNameLst>
                                      </p:cBhvr>
                                      <p:tavLst>
                                        <p:tav tm="0">
                                          <p:val>
                                            <p:strVal val="#ppt_x"/>
                                          </p:val>
                                        </p:tav>
                                        <p:tav tm="100000">
                                          <p:val>
                                            <p:strVal val="#ppt_x"/>
                                          </p:val>
                                        </p:tav>
                                      </p:tavLst>
                                    </p:anim>
                                    <p:anim calcmode="lin" valueType="num">
                                      <p:cBhvr additive="base">
                                        <p:cTn id="57" dur="500" fill="hold"/>
                                        <p:tgtEl>
                                          <p:spTgt spid="18"/>
                                        </p:tgtEl>
                                        <p:attrNameLst>
                                          <p:attrName>ppt_y</p:attrName>
                                        </p:attrNameLst>
                                      </p:cBhvr>
                                      <p:tavLst>
                                        <p:tav tm="0">
                                          <p:val>
                                            <p:strVal val="1+#ppt_h/2"/>
                                          </p:val>
                                        </p:tav>
                                        <p:tav tm="100000">
                                          <p:val>
                                            <p:strVal val="#ppt_y"/>
                                          </p:val>
                                        </p:tav>
                                      </p:tavLst>
                                    </p:anim>
                                  </p:childTnLst>
                                </p:cTn>
                              </p:par>
                            </p:childTnLst>
                          </p:cTn>
                        </p:par>
                        <p:par>
                          <p:cTn id="58" fill="hold">
                            <p:stCondLst>
                              <p:cond delay="1000"/>
                            </p:stCondLst>
                            <p:childTnLst>
                              <p:par>
                                <p:cTn id="59" presetID="1" presetClass="entr" presetSubtype="0" fill="hold" grpId="2" nodeType="afterEffect">
                                  <p:stCondLst>
                                    <p:cond delay="0"/>
                                  </p:stCondLst>
                                  <p:childTnLst>
                                    <p:set>
                                      <p:cBhvr>
                                        <p:cTn id="60" dur="1" fill="hold">
                                          <p:stCondLst>
                                            <p:cond delay="0"/>
                                          </p:stCondLst>
                                        </p:cTn>
                                        <p:tgtEl>
                                          <p:spTgt spid="21"/>
                                        </p:tgtEl>
                                        <p:attrNameLst>
                                          <p:attrName>style.visibility</p:attrName>
                                        </p:attrNameLst>
                                      </p:cBhvr>
                                      <p:to>
                                        <p:strVal val="visible"/>
                                      </p:to>
                                    </p:set>
                                  </p:childTnLst>
                                </p:cTn>
                              </p:par>
                            </p:childTnLst>
                          </p:cTn>
                        </p:par>
                        <p:par>
                          <p:cTn id="61" fill="hold">
                            <p:stCondLst>
                              <p:cond delay="1000"/>
                            </p:stCondLst>
                            <p:childTnLst>
                              <p:par>
                                <p:cTn id="62" presetID="0" presetClass="path" presetSubtype="0" accel="50000" decel="50000" fill="hold" grpId="0" nodeType="afterEffect">
                                  <p:stCondLst>
                                    <p:cond delay="0"/>
                                  </p:stCondLst>
                                  <p:childTnLst>
                                    <p:animMotion origin="layout" path="M 0.00013 0.00069 L 0.05547 0.18981 " pathEditMode="relative" rAng="0" ptsTypes="AA">
                                      <p:cBhvr>
                                        <p:cTn id="63" dur="2000" fill="hold"/>
                                        <p:tgtEl>
                                          <p:spTgt spid="21"/>
                                        </p:tgtEl>
                                        <p:attrNameLst>
                                          <p:attrName>ppt_x</p:attrName>
                                          <p:attrName>ppt_y</p:attrName>
                                        </p:attrNameLst>
                                      </p:cBhvr>
                                      <p:rCtr x="2760" y="9444"/>
                                    </p:animMotion>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15"/>
                                        </p:tgtEl>
                                        <p:attrNameLst>
                                          <p:attrName>style.visibility</p:attrName>
                                        </p:attrNameLst>
                                      </p:cBhvr>
                                      <p:to>
                                        <p:strVal val="visible"/>
                                      </p:to>
                                    </p:set>
                                    <p:animEffect transition="in" filter="fade">
                                      <p:cBhvr>
                                        <p:cTn id="68" dur="1000"/>
                                        <p:tgtEl>
                                          <p:spTgt spid="15"/>
                                        </p:tgtEl>
                                      </p:cBhvr>
                                    </p:animEffect>
                                    <p:anim calcmode="lin" valueType="num">
                                      <p:cBhvr>
                                        <p:cTn id="69" dur="1000" fill="hold"/>
                                        <p:tgtEl>
                                          <p:spTgt spid="15"/>
                                        </p:tgtEl>
                                        <p:attrNameLst>
                                          <p:attrName>ppt_x</p:attrName>
                                        </p:attrNameLst>
                                      </p:cBhvr>
                                      <p:tavLst>
                                        <p:tav tm="0">
                                          <p:val>
                                            <p:strVal val="#ppt_x"/>
                                          </p:val>
                                        </p:tav>
                                        <p:tav tm="100000">
                                          <p:val>
                                            <p:strVal val="#ppt_x"/>
                                          </p:val>
                                        </p:tav>
                                      </p:tavLst>
                                    </p:anim>
                                    <p:anim calcmode="lin" valueType="num">
                                      <p:cBhvr>
                                        <p:cTn id="7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nodeType="click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fade">
                                      <p:cBhvr>
                                        <p:cTn id="75" dur="1000"/>
                                        <p:tgtEl>
                                          <p:spTgt spid="26"/>
                                        </p:tgtEl>
                                      </p:cBhvr>
                                    </p:animEffect>
                                    <p:anim calcmode="lin" valueType="num">
                                      <p:cBhvr>
                                        <p:cTn id="76" dur="1000" fill="hold"/>
                                        <p:tgtEl>
                                          <p:spTgt spid="26"/>
                                        </p:tgtEl>
                                        <p:attrNameLst>
                                          <p:attrName>ppt_x</p:attrName>
                                        </p:attrNameLst>
                                      </p:cBhvr>
                                      <p:tavLst>
                                        <p:tav tm="0">
                                          <p:val>
                                            <p:strVal val="#ppt_x"/>
                                          </p:val>
                                        </p:tav>
                                        <p:tav tm="100000">
                                          <p:val>
                                            <p:strVal val="#ppt_x"/>
                                          </p:val>
                                        </p:tav>
                                      </p:tavLst>
                                    </p:anim>
                                    <p:anim calcmode="lin" valueType="num">
                                      <p:cBhvr>
                                        <p:cTn id="77" dur="1000" fill="hold"/>
                                        <p:tgtEl>
                                          <p:spTgt spid="26"/>
                                        </p:tgtEl>
                                        <p:attrNameLst>
                                          <p:attrName>ppt_y</p:attrName>
                                        </p:attrNameLst>
                                      </p:cBhvr>
                                      <p:tavLst>
                                        <p:tav tm="0">
                                          <p:val>
                                            <p:strVal val="#ppt_y+.1"/>
                                          </p:val>
                                        </p:tav>
                                        <p:tav tm="100000">
                                          <p:val>
                                            <p:strVal val="#ppt_y"/>
                                          </p:val>
                                        </p:tav>
                                      </p:tavLst>
                                    </p:anim>
                                  </p:childTnLst>
                                </p:cTn>
                              </p:par>
                              <p:par>
                                <p:cTn id="78" presetID="0" presetClass="path" presetSubtype="0" accel="50000" decel="50000" fill="hold" nodeType="withEffect">
                                  <p:stCondLst>
                                    <p:cond delay="0"/>
                                  </p:stCondLst>
                                  <p:childTnLst>
                                    <p:animMotion origin="layout" path="M 0.00638 0.00093 L 0.09948 -0.0037 " pathEditMode="relative" rAng="0" ptsTypes="AA">
                                      <p:cBhvr>
                                        <p:cTn id="79" dur="2000" fill="hold"/>
                                        <p:tgtEl>
                                          <p:spTgt spid="26"/>
                                        </p:tgtEl>
                                        <p:attrNameLst>
                                          <p:attrName>ppt_x</p:attrName>
                                          <p:attrName>ppt_y</p:attrName>
                                        </p:attrNameLst>
                                      </p:cBhvr>
                                      <p:rCtr x="4648" y="-231"/>
                                    </p:animMotion>
                                  </p:childTnLst>
                                </p:cTn>
                              </p:par>
                            </p:childTnLst>
                          </p:cTn>
                        </p:par>
                        <p:par>
                          <p:cTn id="80" fill="hold">
                            <p:stCondLst>
                              <p:cond delay="2000"/>
                            </p:stCondLst>
                            <p:childTnLst>
                              <p:par>
                                <p:cTn id="81" presetID="10" presetClass="entr" presetSubtype="0" fill="hold" nodeType="after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fade">
                                      <p:cBhvr>
                                        <p:cTn id="83" dur="500"/>
                                        <p:tgtEl>
                                          <p:spTgt spid="27"/>
                                        </p:tgtEl>
                                      </p:cBhvr>
                                    </p:animEffect>
                                  </p:childTnLst>
                                </p:cTn>
                              </p:par>
                            </p:childTnLst>
                          </p:cTn>
                        </p:par>
                        <p:par>
                          <p:cTn id="84" fill="hold">
                            <p:stCondLst>
                              <p:cond delay="2500"/>
                            </p:stCondLst>
                            <p:childTnLst>
                              <p:par>
                                <p:cTn id="85" presetID="1" presetClass="entr" presetSubtype="0" fill="hold" nodeType="afterEffect">
                                  <p:stCondLst>
                                    <p:cond delay="0"/>
                                  </p:stCondLst>
                                  <p:childTnLst>
                                    <p:set>
                                      <p:cBhvr>
                                        <p:cTn id="86" dur="1" fill="hold">
                                          <p:stCondLst>
                                            <p:cond delay="0"/>
                                          </p:stCondLst>
                                        </p:cTn>
                                        <p:tgtEl>
                                          <p:spTgt spid="3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13" grpId="0" animBg="1"/>
      <p:bldP spid="18" grpId="0" animBg="1"/>
      <p:bldP spid="19" grpId="0" animBg="1"/>
      <p:bldP spid="19" grpId="1" animBg="1"/>
      <p:bldP spid="19" grpId="2" animBg="1"/>
      <p:bldP spid="21" grpId="0" animBg="1"/>
      <p:bldP spid="21" grpId="2" animBg="1"/>
      <p:bldP spid="7" grpId="2" animBg="1"/>
      <p:bldP spid="1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4195488-A758-9451-DC06-DF5355CCEB90}"/>
              </a:ext>
            </a:extLst>
          </p:cNvPr>
          <p:cNvSpPr/>
          <p:nvPr/>
        </p:nvSpPr>
        <p:spPr>
          <a:xfrm>
            <a:off x="9068993" y="88144"/>
            <a:ext cx="3028426" cy="10642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7A237C13-BBEE-8A52-4F4A-FB393802C552}"/>
              </a:ext>
            </a:extLst>
          </p:cNvPr>
          <p:cNvSpPr>
            <a:spLocks noGrp="1"/>
          </p:cNvSpPr>
          <p:nvPr>
            <p:ph type="title"/>
          </p:nvPr>
        </p:nvSpPr>
        <p:spPr/>
        <p:txBody>
          <a:bodyPr/>
          <a:lstStyle/>
          <a:p>
            <a:r>
              <a:rPr lang="en-US"/>
              <a:t>C2: Crash Inconsistency Example</a:t>
            </a:r>
          </a:p>
        </p:txBody>
      </p:sp>
      <p:sp>
        <p:nvSpPr>
          <p:cNvPr id="5" name="Slide Number Placeholder 4">
            <a:extLst>
              <a:ext uri="{FF2B5EF4-FFF2-40B4-BE49-F238E27FC236}">
                <a16:creationId xmlns:a16="http://schemas.microsoft.com/office/drawing/2014/main" id="{B9432299-9BCC-F8E5-403C-18B2C7B9CD7A}"/>
              </a:ext>
            </a:extLst>
          </p:cNvPr>
          <p:cNvSpPr>
            <a:spLocks noGrp="1"/>
          </p:cNvSpPr>
          <p:nvPr>
            <p:ph type="sldNum" sz="quarter" idx="12"/>
          </p:nvPr>
        </p:nvSpPr>
        <p:spPr/>
        <p:txBody>
          <a:bodyPr/>
          <a:lstStyle/>
          <a:p>
            <a:fld id="{BEF5F9A7-FFD9-4159-A58F-AE73538ED447}" type="slidenum">
              <a:rPr lang="en-US" smtClean="0"/>
              <a:pPr/>
              <a:t>24</a:t>
            </a:fld>
            <a:endParaRPr lang="en-US" dirty="0"/>
          </a:p>
        </p:txBody>
      </p:sp>
      <p:sp>
        <p:nvSpPr>
          <p:cNvPr id="20" name="Rectangle 19">
            <a:extLst>
              <a:ext uri="{FF2B5EF4-FFF2-40B4-BE49-F238E27FC236}">
                <a16:creationId xmlns:a16="http://schemas.microsoft.com/office/drawing/2014/main" id="{21988054-576E-F637-E3B1-0B5984EC5041}"/>
              </a:ext>
            </a:extLst>
          </p:cNvPr>
          <p:cNvSpPr/>
          <p:nvPr/>
        </p:nvSpPr>
        <p:spPr>
          <a:xfrm>
            <a:off x="2222658" y="1209444"/>
            <a:ext cx="2413999" cy="4982073"/>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latin typeface="Tahoma" panose="020B0604030504040204" pitchFamily="34" charset="0"/>
                <a:ea typeface="Tahoma" panose="020B0604030504040204" pitchFamily="34" charset="0"/>
                <a:cs typeface="Tahoma" panose="020B0604030504040204" pitchFamily="34" charset="0"/>
              </a:rPr>
              <a:t>Load [A]</a:t>
            </a:r>
          </a:p>
          <a:p>
            <a:r>
              <a:rPr lang="en-US" sz="3200" dirty="0">
                <a:solidFill>
                  <a:schemeClr val="tx1"/>
                </a:solidFill>
                <a:latin typeface="Tahoma" panose="020B0604030504040204" pitchFamily="34" charset="0"/>
                <a:ea typeface="Tahoma" panose="020B0604030504040204" pitchFamily="34" charset="0"/>
                <a:cs typeface="Tahoma" panose="020B0604030504040204" pitchFamily="34" charset="0"/>
              </a:rPr>
              <a:t>Load [B]</a:t>
            </a:r>
          </a:p>
          <a:p>
            <a:r>
              <a:rPr lang="en-US" sz="3200" dirty="0">
                <a:solidFill>
                  <a:schemeClr val="tx1"/>
                </a:solidFill>
                <a:latin typeface="Tahoma" panose="020B0604030504040204" pitchFamily="34" charset="0"/>
                <a:ea typeface="Tahoma" panose="020B0604030504040204" pitchFamily="34" charset="0"/>
                <a:cs typeface="Tahoma" panose="020B0604030504040204" pitchFamily="34" charset="0"/>
              </a:rPr>
              <a:t>…</a:t>
            </a:r>
          </a:p>
          <a:p>
            <a:r>
              <a:rPr lang="en-US" sz="3200" dirty="0">
                <a:solidFill>
                  <a:schemeClr val="tx1"/>
                </a:solidFill>
                <a:latin typeface="Tahoma" panose="020B0604030504040204" pitchFamily="34" charset="0"/>
                <a:ea typeface="Tahoma" panose="020B0604030504040204" pitchFamily="34" charset="0"/>
                <a:cs typeface="Tahoma" panose="020B0604030504040204" pitchFamily="34" charset="0"/>
              </a:rPr>
              <a:t>Store [A]</a:t>
            </a:r>
          </a:p>
          <a:p>
            <a:r>
              <a:rPr lang="en-US" sz="3200" dirty="0">
                <a:solidFill>
                  <a:schemeClr val="tx1"/>
                </a:solidFill>
                <a:latin typeface="Tahoma" panose="020B0604030504040204" pitchFamily="34" charset="0"/>
                <a:ea typeface="Tahoma" panose="020B0604030504040204" pitchFamily="34" charset="0"/>
                <a:cs typeface="Tahoma" panose="020B0604030504040204" pitchFamily="34" charset="0"/>
              </a:rPr>
              <a:t>Store [B]</a:t>
            </a:r>
          </a:p>
          <a:p>
            <a:r>
              <a:rPr lang="en-US" sz="3200" dirty="0">
                <a:solidFill>
                  <a:schemeClr val="tx1"/>
                </a:solidFill>
                <a:latin typeface="Tahoma" panose="020B0604030504040204" pitchFamily="34" charset="0"/>
                <a:ea typeface="Tahoma" panose="020B0604030504040204" pitchFamily="34" charset="0"/>
                <a:cs typeface="Tahoma" panose="020B0604030504040204" pitchFamily="34" charset="0"/>
              </a:rPr>
              <a:t>…</a:t>
            </a:r>
          </a:p>
          <a:p>
            <a:r>
              <a:rPr lang="en-US" sz="3200">
                <a:solidFill>
                  <a:schemeClr val="tx1"/>
                </a:solidFill>
                <a:latin typeface="Tahoma" panose="020B0604030504040204" pitchFamily="34" charset="0"/>
                <a:ea typeface="Tahoma" panose="020B0604030504040204" pitchFamily="34" charset="0"/>
                <a:cs typeface="Tahoma" panose="020B0604030504040204" pitchFamily="34" charset="0"/>
              </a:rPr>
              <a:t>Load [A]</a:t>
            </a:r>
            <a:endParaRPr lang="en-US" sz="3200" dirty="0">
              <a:solidFill>
                <a:schemeClr val="tx1"/>
              </a:solidFill>
              <a:latin typeface="Tahoma" panose="020B0604030504040204" pitchFamily="34" charset="0"/>
              <a:ea typeface="Tahoma" panose="020B0604030504040204" pitchFamily="34" charset="0"/>
              <a:cs typeface="Tahoma" panose="020B0604030504040204" pitchFamily="34" charset="0"/>
            </a:endParaRPr>
          </a:p>
          <a:p>
            <a:r>
              <a:rPr lang="en-US" sz="3200">
                <a:solidFill>
                  <a:schemeClr val="tx1"/>
                </a:solidFill>
                <a:latin typeface="Tahoma" panose="020B0604030504040204" pitchFamily="34" charset="0"/>
                <a:ea typeface="Tahoma" panose="020B0604030504040204" pitchFamily="34" charset="0"/>
                <a:cs typeface="Tahoma" panose="020B0604030504040204" pitchFamily="34" charset="0"/>
              </a:rPr>
              <a:t>…</a:t>
            </a:r>
          </a:p>
          <a:p>
            <a:r>
              <a:rPr lang="en-US" sz="3200">
                <a:solidFill>
                  <a:schemeClr val="tx1"/>
                </a:solidFill>
                <a:latin typeface="Tahoma" panose="020B0604030504040204" pitchFamily="34" charset="0"/>
                <a:ea typeface="Tahoma" panose="020B0604030504040204" pitchFamily="34" charset="0"/>
                <a:cs typeface="Tahoma" panose="020B0604030504040204" pitchFamily="34" charset="0"/>
              </a:rPr>
              <a:t>Store [A]</a:t>
            </a:r>
          </a:p>
          <a:p>
            <a:r>
              <a:rPr lang="en-US" sz="3200">
                <a:solidFill>
                  <a:schemeClr val="tx1"/>
                </a:solidFill>
                <a:latin typeface="Tahoma" panose="020B0604030504040204" pitchFamily="34" charset="0"/>
                <a:ea typeface="Tahoma" panose="020B0604030504040204" pitchFamily="34" charset="0"/>
                <a:cs typeface="Tahoma" panose="020B0604030504040204" pitchFamily="34" charset="0"/>
              </a:rPr>
              <a:t>…</a:t>
            </a:r>
            <a:endParaRPr lang="en-US" sz="3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2" name="Rectangle 21">
            <a:extLst>
              <a:ext uri="{FF2B5EF4-FFF2-40B4-BE49-F238E27FC236}">
                <a16:creationId xmlns:a16="http://schemas.microsoft.com/office/drawing/2014/main" id="{8A6E5A51-7048-665D-DA37-BA5FA6361101}"/>
              </a:ext>
            </a:extLst>
          </p:cNvPr>
          <p:cNvSpPr/>
          <p:nvPr/>
        </p:nvSpPr>
        <p:spPr>
          <a:xfrm>
            <a:off x="2039499" y="885625"/>
            <a:ext cx="2808312" cy="36004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i="1">
                <a:solidFill>
                  <a:schemeClr val="tx1"/>
                </a:solidFill>
                <a:latin typeface="Tahoma" panose="020B0604030504040204" pitchFamily="34" charset="0"/>
                <a:ea typeface="Tahoma" panose="020B0604030504040204" pitchFamily="34" charset="0"/>
                <a:cs typeface="Tahoma" panose="020B0604030504040204" pitchFamily="34" charset="0"/>
              </a:rPr>
              <a:t>Checkpoint0</a:t>
            </a:r>
            <a:endParaRPr lang="en-US" sz="3200" i="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8" name="Curved Right Arrow 32">
            <a:extLst>
              <a:ext uri="{FF2B5EF4-FFF2-40B4-BE49-F238E27FC236}">
                <a16:creationId xmlns:a16="http://schemas.microsoft.com/office/drawing/2014/main" id="{C1A4A8AC-123B-40A2-10A4-DE4C9DC1B434}"/>
              </a:ext>
            </a:extLst>
          </p:cNvPr>
          <p:cNvSpPr/>
          <p:nvPr/>
        </p:nvSpPr>
        <p:spPr>
          <a:xfrm rot="10800000">
            <a:off x="4814504" y="885625"/>
            <a:ext cx="923575" cy="5305892"/>
          </a:xfrm>
          <a:prstGeom prst="curvedRightArrow">
            <a:avLst/>
          </a:prstGeom>
          <a:solidFill>
            <a:srgbClr val="92D05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Slide Number Placeholder 4">
            <a:extLst>
              <a:ext uri="{FF2B5EF4-FFF2-40B4-BE49-F238E27FC236}">
                <a16:creationId xmlns:a16="http://schemas.microsoft.com/office/drawing/2014/main" id="{08C106D2-93C1-94AC-DB16-D942A0F21FF6}"/>
              </a:ext>
            </a:extLst>
          </p:cNvPr>
          <p:cNvSpPr txBox="1">
            <a:spLocks/>
          </p:cNvSpPr>
          <p:nvPr/>
        </p:nvSpPr>
        <p:spPr>
          <a:xfrm>
            <a:off x="8368522" y="457782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800" b="0" i="0" kern="1200">
                <a:solidFill>
                  <a:schemeClr val="tx1"/>
                </a:solidFill>
                <a:latin typeface="Gill Sans" panose="020B0502020104020203" pitchFamily="34" charset="-79"/>
                <a:ea typeface="Tahoma" panose="020B0604030504040204" pitchFamily="34" charset="0"/>
                <a:cs typeface="Gill Sans" panose="020B0502020104020203" pitchFamily="34" charset="-79"/>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EF5F9A7-FFD9-4159-A58F-AE73538ED447}" type="slidenum">
              <a:rPr lang="en-US" smtClean="0"/>
              <a:pPr/>
              <a:t>24</a:t>
            </a:fld>
            <a:endParaRPr lang="en-US" dirty="0"/>
          </a:p>
        </p:txBody>
      </p:sp>
      <p:sp>
        <p:nvSpPr>
          <p:cNvPr id="36" name="Rounded Rectangle 13">
            <a:extLst>
              <a:ext uri="{FF2B5EF4-FFF2-40B4-BE49-F238E27FC236}">
                <a16:creationId xmlns:a16="http://schemas.microsoft.com/office/drawing/2014/main" id="{2FBBAC03-4A7C-9787-28CC-C9BC7AC9EECA}"/>
              </a:ext>
            </a:extLst>
          </p:cNvPr>
          <p:cNvSpPr/>
          <p:nvPr/>
        </p:nvSpPr>
        <p:spPr>
          <a:xfrm>
            <a:off x="6564123" y="2279014"/>
            <a:ext cx="5361899" cy="39125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7" name="Rounded Rectangle 14">
            <a:extLst>
              <a:ext uri="{FF2B5EF4-FFF2-40B4-BE49-F238E27FC236}">
                <a16:creationId xmlns:a16="http://schemas.microsoft.com/office/drawing/2014/main" id="{14E3A32C-43ED-F269-CAE3-16D5508682CA}"/>
              </a:ext>
            </a:extLst>
          </p:cNvPr>
          <p:cNvSpPr/>
          <p:nvPr/>
        </p:nvSpPr>
        <p:spPr>
          <a:xfrm>
            <a:off x="6850654" y="4153067"/>
            <a:ext cx="5016703" cy="1926772"/>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38" name="Rounded Rectangle 15">
            <a:extLst>
              <a:ext uri="{FF2B5EF4-FFF2-40B4-BE49-F238E27FC236}">
                <a16:creationId xmlns:a16="http://schemas.microsoft.com/office/drawing/2014/main" id="{1F2E7167-07B9-470A-7089-05C2338CE70A}"/>
              </a:ext>
            </a:extLst>
          </p:cNvPr>
          <p:cNvSpPr/>
          <p:nvPr/>
        </p:nvSpPr>
        <p:spPr>
          <a:xfrm>
            <a:off x="9965034" y="2928422"/>
            <a:ext cx="1632857" cy="78783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Voltage monitor</a:t>
            </a:r>
          </a:p>
        </p:txBody>
      </p:sp>
      <p:sp>
        <p:nvSpPr>
          <p:cNvPr id="39" name="Rounded Rectangle 16">
            <a:extLst>
              <a:ext uri="{FF2B5EF4-FFF2-40B4-BE49-F238E27FC236}">
                <a16:creationId xmlns:a16="http://schemas.microsoft.com/office/drawing/2014/main" id="{A43C8168-0921-CC78-7837-F7B68C890367}"/>
              </a:ext>
            </a:extLst>
          </p:cNvPr>
          <p:cNvSpPr/>
          <p:nvPr/>
        </p:nvSpPr>
        <p:spPr>
          <a:xfrm>
            <a:off x="9350665" y="4204658"/>
            <a:ext cx="2516691" cy="78783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Backup/recovery controller</a:t>
            </a:r>
          </a:p>
        </p:txBody>
      </p:sp>
      <p:sp>
        <p:nvSpPr>
          <p:cNvPr id="40" name="Rounded Rectangle 17">
            <a:extLst>
              <a:ext uri="{FF2B5EF4-FFF2-40B4-BE49-F238E27FC236}">
                <a16:creationId xmlns:a16="http://schemas.microsoft.com/office/drawing/2014/main" id="{38FF7C4D-DED8-7F88-8944-A5B9B28FDBE1}"/>
              </a:ext>
            </a:extLst>
          </p:cNvPr>
          <p:cNvSpPr/>
          <p:nvPr/>
        </p:nvSpPr>
        <p:spPr>
          <a:xfrm>
            <a:off x="10467658" y="5129477"/>
            <a:ext cx="1291913" cy="457529"/>
          </a:xfrm>
          <a:prstGeom prst="roundRect">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ysClr val="windowText" lastClr="000000"/>
                </a:solidFill>
                <a:latin typeface="Tahoma" panose="020B0604030504040204" pitchFamily="34" charset="0"/>
                <a:ea typeface="Tahoma" panose="020B0604030504040204" pitchFamily="34" charset="0"/>
                <a:cs typeface="Tahoma" panose="020B0604030504040204" pitchFamily="34" charset="0"/>
              </a:rPr>
              <a:t>NVFF</a:t>
            </a:r>
          </a:p>
        </p:txBody>
      </p:sp>
      <p:cxnSp>
        <p:nvCxnSpPr>
          <p:cNvPr id="41" name="Straight Arrow Connector 40">
            <a:extLst>
              <a:ext uri="{FF2B5EF4-FFF2-40B4-BE49-F238E27FC236}">
                <a16:creationId xmlns:a16="http://schemas.microsoft.com/office/drawing/2014/main" id="{D46DBFB2-6AEC-3625-7CD0-6F6228DC34A1}"/>
              </a:ext>
            </a:extLst>
          </p:cNvPr>
          <p:cNvCxnSpPr>
            <a:stCxn id="38" idx="2"/>
          </p:cNvCxnSpPr>
          <p:nvPr/>
        </p:nvCxnSpPr>
        <p:spPr>
          <a:xfrm flipH="1">
            <a:off x="10781462" y="3716258"/>
            <a:ext cx="1" cy="47897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E6F31438-4C8E-9BE8-2C97-AFDC213EA053}"/>
              </a:ext>
            </a:extLst>
          </p:cNvPr>
          <p:cNvCxnSpPr>
            <a:cxnSpLocks/>
          </p:cNvCxnSpPr>
          <p:nvPr/>
        </p:nvCxnSpPr>
        <p:spPr>
          <a:xfrm>
            <a:off x="10292349" y="5001768"/>
            <a:ext cx="0" cy="2882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3" name="Rounded Rectangle 20">
            <a:extLst>
              <a:ext uri="{FF2B5EF4-FFF2-40B4-BE49-F238E27FC236}">
                <a16:creationId xmlns:a16="http://schemas.microsoft.com/office/drawing/2014/main" id="{2AD7B915-B6A3-8945-2A27-072C909E50D8}"/>
              </a:ext>
            </a:extLst>
          </p:cNvPr>
          <p:cNvSpPr/>
          <p:nvPr/>
        </p:nvSpPr>
        <p:spPr>
          <a:xfrm>
            <a:off x="8759074" y="5132782"/>
            <a:ext cx="1291914" cy="45752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ysClr val="windowText" lastClr="000000"/>
                </a:solidFill>
                <a:latin typeface="Tahoma" panose="020B0604030504040204" pitchFamily="34" charset="0"/>
                <a:ea typeface="Tahoma" panose="020B0604030504040204" pitchFamily="34" charset="0"/>
                <a:cs typeface="Tahoma" panose="020B0604030504040204" pitchFamily="34" charset="0"/>
              </a:rPr>
              <a:t>Reg</a:t>
            </a:r>
            <a:endParaRPr lang="en-US" sz="2400" dirty="0">
              <a:solidFill>
                <a:sysClr val="windowText" lastClr="000000"/>
              </a:solidFill>
              <a:latin typeface="Tahoma" panose="020B0604030504040204" pitchFamily="34" charset="0"/>
              <a:ea typeface="Tahoma" panose="020B0604030504040204" pitchFamily="34" charset="0"/>
              <a:cs typeface="Tahoma" panose="020B0604030504040204" pitchFamily="34" charset="0"/>
            </a:endParaRPr>
          </a:p>
        </p:txBody>
      </p:sp>
      <p:sp>
        <p:nvSpPr>
          <p:cNvPr id="44" name="Left-Right Arrow 21">
            <a:extLst>
              <a:ext uri="{FF2B5EF4-FFF2-40B4-BE49-F238E27FC236}">
                <a16:creationId xmlns:a16="http://schemas.microsoft.com/office/drawing/2014/main" id="{43812186-A65B-3F10-51E9-A2738DB4F232}"/>
              </a:ext>
            </a:extLst>
          </p:cNvPr>
          <p:cNvSpPr/>
          <p:nvPr/>
        </p:nvSpPr>
        <p:spPr>
          <a:xfrm>
            <a:off x="9903465" y="5195006"/>
            <a:ext cx="741864" cy="332241"/>
          </a:xfrm>
          <a:prstGeom prst="lef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45" name="Rounded Rectangle 22">
            <a:extLst>
              <a:ext uri="{FF2B5EF4-FFF2-40B4-BE49-F238E27FC236}">
                <a16:creationId xmlns:a16="http://schemas.microsoft.com/office/drawing/2014/main" id="{B1EC2C73-9B7E-B87F-E34F-AE9326BEBFF5}"/>
              </a:ext>
            </a:extLst>
          </p:cNvPr>
          <p:cNvSpPr/>
          <p:nvPr/>
        </p:nvSpPr>
        <p:spPr>
          <a:xfrm>
            <a:off x="7874923" y="4373125"/>
            <a:ext cx="1031188" cy="42331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Pipeline</a:t>
            </a:r>
          </a:p>
        </p:txBody>
      </p:sp>
      <p:cxnSp>
        <p:nvCxnSpPr>
          <p:cNvPr id="46" name="Elbow Connector 23">
            <a:extLst>
              <a:ext uri="{FF2B5EF4-FFF2-40B4-BE49-F238E27FC236}">
                <a16:creationId xmlns:a16="http://schemas.microsoft.com/office/drawing/2014/main" id="{D3F2F1BA-2D18-D491-4DEA-B21D04149FBA}"/>
              </a:ext>
            </a:extLst>
          </p:cNvPr>
          <p:cNvCxnSpPr>
            <a:cxnSpLocks/>
            <a:endCxn id="38" idx="0"/>
          </p:cNvCxnSpPr>
          <p:nvPr/>
        </p:nvCxnSpPr>
        <p:spPr>
          <a:xfrm>
            <a:off x="6658342" y="2635761"/>
            <a:ext cx="4123121" cy="292661"/>
          </a:xfrm>
          <a:prstGeom prst="bentConnector2">
            <a:avLst/>
          </a:prstGeom>
          <a:ln w="38100">
            <a:tailEnd type="triangle"/>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616064D8-E35A-C15D-67F0-65EA47ADEEC2}"/>
              </a:ext>
            </a:extLst>
          </p:cNvPr>
          <p:cNvCxnSpPr>
            <a:cxnSpLocks/>
          </p:cNvCxnSpPr>
          <p:nvPr/>
        </p:nvCxnSpPr>
        <p:spPr>
          <a:xfrm>
            <a:off x="8136234" y="3108037"/>
            <a:ext cx="479988"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7220E05B-6E6F-B4C0-2BC8-C481F69DEC0D}"/>
              </a:ext>
            </a:extLst>
          </p:cNvPr>
          <p:cNvCxnSpPr>
            <a:cxnSpLocks/>
          </p:cNvCxnSpPr>
          <p:nvPr/>
        </p:nvCxnSpPr>
        <p:spPr>
          <a:xfrm>
            <a:off x="8221022" y="3765245"/>
            <a:ext cx="297226"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B75C4B8A-BDB5-2AB4-09B1-9D09363D2173}"/>
              </a:ext>
            </a:extLst>
          </p:cNvPr>
          <p:cNvCxnSpPr>
            <a:cxnSpLocks/>
          </p:cNvCxnSpPr>
          <p:nvPr/>
        </p:nvCxnSpPr>
        <p:spPr>
          <a:xfrm>
            <a:off x="8305972" y="3855592"/>
            <a:ext cx="15240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4A613DC8-D955-A14E-E33F-A20DD92E917E}"/>
              </a:ext>
            </a:extLst>
          </p:cNvPr>
          <p:cNvCxnSpPr>
            <a:cxnSpLocks/>
          </p:cNvCxnSpPr>
          <p:nvPr/>
        </p:nvCxnSpPr>
        <p:spPr>
          <a:xfrm>
            <a:off x="8152563" y="3669145"/>
            <a:ext cx="458209"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C11D842D-2CD0-F35B-D52D-86F9AD21DBAC}"/>
              </a:ext>
            </a:extLst>
          </p:cNvPr>
          <p:cNvCxnSpPr/>
          <p:nvPr/>
        </p:nvCxnSpPr>
        <p:spPr>
          <a:xfrm>
            <a:off x="8384645" y="2618405"/>
            <a:ext cx="0" cy="489632"/>
          </a:xfrm>
          <a:prstGeom prst="line">
            <a:avLst/>
          </a:prstGeom>
          <a:ln w="38100"/>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F53EA890-4BE8-1FE8-567E-CBF1DC1C2C37}"/>
              </a:ext>
            </a:extLst>
          </p:cNvPr>
          <p:cNvCxnSpPr>
            <a:cxnSpLocks/>
          </p:cNvCxnSpPr>
          <p:nvPr/>
        </p:nvCxnSpPr>
        <p:spPr>
          <a:xfrm>
            <a:off x="8376228" y="3246099"/>
            <a:ext cx="8417" cy="423046"/>
          </a:xfrm>
          <a:prstGeom prst="line">
            <a:avLst/>
          </a:prstGeom>
          <a:ln w="38100"/>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B485836B-CC59-E0BB-3E7A-A5D7BE90BA1C}"/>
              </a:ext>
            </a:extLst>
          </p:cNvPr>
          <p:cNvCxnSpPr/>
          <p:nvPr/>
        </p:nvCxnSpPr>
        <p:spPr>
          <a:xfrm>
            <a:off x="9284677" y="2618405"/>
            <a:ext cx="0" cy="153466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54" name="TextBox 53">
            <a:extLst>
              <a:ext uri="{FF2B5EF4-FFF2-40B4-BE49-F238E27FC236}">
                <a16:creationId xmlns:a16="http://schemas.microsoft.com/office/drawing/2014/main" id="{D5EC6636-A298-2388-4EB9-CD0E9FB6EE88}"/>
              </a:ext>
            </a:extLst>
          </p:cNvPr>
          <p:cNvSpPr txBox="1"/>
          <p:nvPr/>
        </p:nvSpPr>
        <p:spPr>
          <a:xfrm>
            <a:off x="8533953" y="2279014"/>
            <a:ext cx="681597" cy="400110"/>
          </a:xfrm>
          <a:prstGeom prst="rect">
            <a:avLst/>
          </a:prstGeom>
          <a:noFill/>
        </p:spPr>
        <p:txBody>
          <a:bodyPr wrap="none" rtlCol="0">
            <a:spAutoFit/>
          </a:bodyPr>
          <a:lstStyle/>
          <a:p>
            <a:r>
              <a:rPr lang="en-US" sz="2000" b="1" i="1" dirty="0" err="1">
                <a:latin typeface="Tahoma" panose="020B0604030504040204" pitchFamily="34" charset="0"/>
                <a:ea typeface="Tahoma" panose="020B0604030504040204" pitchFamily="34" charset="0"/>
                <a:cs typeface="Tahoma" panose="020B0604030504040204" pitchFamily="34" charset="0"/>
              </a:rPr>
              <a:t>Vdd</a:t>
            </a:r>
            <a:endParaRPr lang="en-US" sz="2000" b="1" i="1" dirty="0">
              <a:latin typeface="Tahoma" panose="020B0604030504040204" pitchFamily="34" charset="0"/>
              <a:ea typeface="Tahoma" panose="020B0604030504040204" pitchFamily="34" charset="0"/>
              <a:cs typeface="Tahoma" panose="020B0604030504040204" pitchFamily="34" charset="0"/>
            </a:endParaRPr>
          </a:p>
        </p:txBody>
      </p:sp>
      <p:sp>
        <p:nvSpPr>
          <p:cNvPr id="55" name="TextBox 54">
            <a:extLst>
              <a:ext uri="{FF2B5EF4-FFF2-40B4-BE49-F238E27FC236}">
                <a16:creationId xmlns:a16="http://schemas.microsoft.com/office/drawing/2014/main" id="{DA1FCA66-0CB7-4F7B-4909-2901E99D69F5}"/>
              </a:ext>
            </a:extLst>
          </p:cNvPr>
          <p:cNvSpPr txBox="1"/>
          <p:nvPr/>
        </p:nvSpPr>
        <p:spPr>
          <a:xfrm>
            <a:off x="8604321" y="3738742"/>
            <a:ext cx="681597" cy="400110"/>
          </a:xfrm>
          <a:prstGeom prst="rect">
            <a:avLst/>
          </a:prstGeom>
          <a:noFill/>
        </p:spPr>
        <p:txBody>
          <a:bodyPr wrap="none" rtlCol="0">
            <a:spAutoFit/>
          </a:bodyPr>
          <a:lstStyle/>
          <a:p>
            <a:r>
              <a:rPr lang="en-US" sz="2000" b="1" i="1" dirty="0" err="1">
                <a:latin typeface="Tahoma" panose="020B0604030504040204" pitchFamily="34" charset="0"/>
                <a:ea typeface="Tahoma" panose="020B0604030504040204" pitchFamily="34" charset="0"/>
                <a:cs typeface="Tahoma" panose="020B0604030504040204" pitchFamily="34" charset="0"/>
              </a:rPr>
              <a:t>Vdd</a:t>
            </a:r>
            <a:endParaRPr lang="en-US" sz="2000" b="1" i="1" dirty="0">
              <a:latin typeface="Tahoma" panose="020B0604030504040204" pitchFamily="34" charset="0"/>
              <a:ea typeface="Tahoma" panose="020B0604030504040204" pitchFamily="34" charset="0"/>
              <a:cs typeface="Tahoma" panose="020B0604030504040204" pitchFamily="34" charset="0"/>
            </a:endParaRPr>
          </a:p>
        </p:txBody>
      </p:sp>
      <p:cxnSp>
        <p:nvCxnSpPr>
          <p:cNvPr id="56" name="Straight Connector 55">
            <a:extLst>
              <a:ext uri="{FF2B5EF4-FFF2-40B4-BE49-F238E27FC236}">
                <a16:creationId xmlns:a16="http://schemas.microsoft.com/office/drawing/2014/main" id="{37723234-0728-B169-E2B1-2C8479C85FBE}"/>
              </a:ext>
            </a:extLst>
          </p:cNvPr>
          <p:cNvCxnSpPr>
            <a:cxnSpLocks/>
          </p:cNvCxnSpPr>
          <p:nvPr/>
        </p:nvCxnSpPr>
        <p:spPr>
          <a:xfrm>
            <a:off x="8141673" y="3260437"/>
            <a:ext cx="479988" cy="0"/>
          </a:xfrm>
          <a:prstGeom prst="line">
            <a:avLst/>
          </a:prstGeom>
          <a:ln w="57150"/>
        </p:spPr>
        <p:style>
          <a:lnRef idx="1">
            <a:schemeClr val="dk1"/>
          </a:lnRef>
          <a:fillRef idx="0">
            <a:schemeClr val="dk1"/>
          </a:fillRef>
          <a:effectRef idx="0">
            <a:schemeClr val="dk1"/>
          </a:effectRef>
          <a:fontRef idx="minor">
            <a:schemeClr val="tx1"/>
          </a:fontRef>
        </p:style>
      </p:cxnSp>
      <p:sp>
        <p:nvSpPr>
          <p:cNvPr id="57" name="TextBox 56">
            <a:extLst>
              <a:ext uri="{FF2B5EF4-FFF2-40B4-BE49-F238E27FC236}">
                <a16:creationId xmlns:a16="http://schemas.microsoft.com/office/drawing/2014/main" id="{87335AAA-08DD-B891-934C-5A384828289E}"/>
              </a:ext>
            </a:extLst>
          </p:cNvPr>
          <p:cNvSpPr txBox="1"/>
          <p:nvPr/>
        </p:nvSpPr>
        <p:spPr>
          <a:xfrm>
            <a:off x="6618062" y="2644924"/>
            <a:ext cx="1572866" cy="707886"/>
          </a:xfrm>
          <a:prstGeom prst="rect">
            <a:avLst/>
          </a:prstGeom>
          <a:noFill/>
        </p:spPr>
        <p:txBody>
          <a:bodyPr wrap="none" rtlCol="0">
            <a:spAutoFit/>
          </a:bodyPr>
          <a:lstStyle/>
          <a:p>
            <a:r>
              <a:rPr lang="en-US" sz="2000" b="1" dirty="0">
                <a:latin typeface="Tahoma" panose="020B0604030504040204" pitchFamily="34" charset="0"/>
                <a:ea typeface="Tahoma" panose="020B0604030504040204" pitchFamily="34" charset="0"/>
                <a:cs typeface="Tahoma" panose="020B0604030504040204" pitchFamily="34" charset="0"/>
              </a:rPr>
              <a:t>Harvested </a:t>
            </a:r>
          </a:p>
          <a:p>
            <a:r>
              <a:rPr lang="en-US" sz="2000" b="1" dirty="0">
                <a:latin typeface="Tahoma" panose="020B0604030504040204" pitchFamily="34" charset="0"/>
                <a:ea typeface="Tahoma" panose="020B0604030504040204" pitchFamily="34" charset="0"/>
                <a:cs typeface="Tahoma" panose="020B0604030504040204" pitchFamily="34" charset="0"/>
              </a:rPr>
              <a:t>energy</a:t>
            </a:r>
          </a:p>
        </p:txBody>
      </p:sp>
      <p:sp>
        <p:nvSpPr>
          <p:cNvPr id="58" name="Rounded Rectangle 44">
            <a:extLst>
              <a:ext uri="{FF2B5EF4-FFF2-40B4-BE49-F238E27FC236}">
                <a16:creationId xmlns:a16="http://schemas.microsoft.com/office/drawing/2014/main" id="{66F31406-6431-E745-5FC6-6B0EEC16466A}"/>
              </a:ext>
            </a:extLst>
          </p:cNvPr>
          <p:cNvSpPr/>
          <p:nvPr/>
        </p:nvSpPr>
        <p:spPr>
          <a:xfrm>
            <a:off x="6974241" y="5132335"/>
            <a:ext cx="1592137" cy="787836"/>
          </a:xfrm>
          <a:prstGeom prst="roundRect">
            <a:avLst/>
          </a:prstGeom>
          <a:solidFill>
            <a:schemeClr val="accent5">
              <a:lumMod val="40000"/>
              <a:lumOff val="60000"/>
              <a:alpha val="34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Tahoma" panose="020B0604030504040204" pitchFamily="34" charset="0"/>
                <a:ea typeface="Tahoma" panose="020B0604030504040204" pitchFamily="34" charset="0"/>
                <a:cs typeface="Tahoma" panose="020B0604030504040204" pitchFamily="34" charset="0"/>
              </a:rPr>
              <a:t>NVM</a:t>
            </a:r>
          </a:p>
        </p:txBody>
      </p:sp>
      <p:sp>
        <p:nvSpPr>
          <p:cNvPr id="59" name="Left-Up Arrow 3">
            <a:extLst>
              <a:ext uri="{FF2B5EF4-FFF2-40B4-BE49-F238E27FC236}">
                <a16:creationId xmlns:a16="http://schemas.microsoft.com/office/drawing/2014/main" id="{1D9BDECC-B069-41B3-B5F3-0166A7451AAE}"/>
              </a:ext>
            </a:extLst>
          </p:cNvPr>
          <p:cNvSpPr/>
          <p:nvPr/>
        </p:nvSpPr>
        <p:spPr>
          <a:xfrm rot="16200000">
            <a:off x="8802908" y="4538145"/>
            <a:ext cx="641972" cy="528960"/>
          </a:xfrm>
          <a:prstGeom prst="leftUpArrow">
            <a:avLst>
              <a:gd name="adj1" fmla="val 25000"/>
              <a:gd name="adj2" fmla="val 25902"/>
              <a:gd name="adj3" fmla="val 25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60" name="Left-Up Arrow 46">
            <a:extLst>
              <a:ext uri="{FF2B5EF4-FFF2-40B4-BE49-F238E27FC236}">
                <a16:creationId xmlns:a16="http://schemas.microsoft.com/office/drawing/2014/main" id="{61EBF965-64AA-5C67-7C08-722782B65FCA}"/>
              </a:ext>
            </a:extLst>
          </p:cNvPr>
          <p:cNvSpPr/>
          <p:nvPr/>
        </p:nvSpPr>
        <p:spPr>
          <a:xfrm rot="10800000">
            <a:off x="7414675" y="4487499"/>
            <a:ext cx="468489" cy="641975"/>
          </a:xfrm>
          <a:prstGeom prst="leftUpArrow">
            <a:avLst>
              <a:gd name="adj1" fmla="val 25000"/>
              <a:gd name="adj2" fmla="val 25902"/>
              <a:gd name="adj3" fmla="val 25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61" name="TextBox 60">
            <a:extLst>
              <a:ext uri="{FF2B5EF4-FFF2-40B4-BE49-F238E27FC236}">
                <a16:creationId xmlns:a16="http://schemas.microsoft.com/office/drawing/2014/main" id="{135C26EB-4AE0-32CC-830D-CAA6815FDEF4}"/>
              </a:ext>
            </a:extLst>
          </p:cNvPr>
          <p:cNvSpPr txBox="1"/>
          <p:nvPr/>
        </p:nvSpPr>
        <p:spPr>
          <a:xfrm>
            <a:off x="10317684" y="2286230"/>
            <a:ext cx="1418978" cy="369332"/>
          </a:xfrm>
          <a:prstGeom prst="rect">
            <a:avLst/>
          </a:prstGeom>
          <a:noFill/>
        </p:spPr>
        <p:txBody>
          <a:bodyPr wrap="none" rtlCol="0">
            <a:spAutoFit/>
          </a:bodyPr>
          <a:lstStyle/>
          <a:p>
            <a:r>
              <a:rPr lang="en-US" b="1">
                <a:latin typeface="Tahoma" panose="020B0604030504040204" pitchFamily="34" charset="0"/>
                <a:ea typeface="Tahoma" panose="020B0604030504040204" pitchFamily="34" charset="0"/>
                <a:cs typeface="Tahoma" panose="020B0604030504040204" pitchFamily="34" charset="0"/>
              </a:rPr>
              <a:t>RollSwitch</a:t>
            </a:r>
            <a:endParaRPr lang="en-US" b="1" dirty="0">
              <a:latin typeface="Tahoma" panose="020B0604030504040204" pitchFamily="34" charset="0"/>
              <a:ea typeface="Tahoma" panose="020B0604030504040204" pitchFamily="34" charset="0"/>
              <a:cs typeface="Tahoma" panose="020B0604030504040204" pitchFamily="34" charset="0"/>
            </a:endParaRPr>
          </a:p>
        </p:txBody>
      </p:sp>
      <p:sp>
        <p:nvSpPr>
          <p:cNvPr id="62" name="Rounded Rectangle 17">
            <a:extLst>
              <a:ext uri="{FF2B5EF4-FFF2-40B4-BE49-F238E27FC236}">
                <a16:creationId xmlns:a16="http://schemas.microsoft.com/office/drawing/2014/main" id="{38AA2D3C-1DD4-08F9-83AF-F70A14D1C41C}"/>
              </a:ext>
            </a:extLst>
          </p:cNvPr>
          <p:cNvSpPr/>
          <p:nvPr/>
        </p:nvSpPr>
        <p:spPr>
          <a:xfrm>
            <a:off x="10467658" y="5587003"/>
            <a:ext cx="1291913" cy="457529"/>
          </a:xfrm>
          <a:prstGeom prst="roundRect">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ysClr val="windowText" lastClr="000000"/>
                </a:solidFill>
                <a:latin typeface="Tahoma" panose="020B0604030504040204" pitchFamily="34" charset="0"/>
                <a:ea typeface="Tahoma" panose="020B0604030504040204" pitchFamily="34" charset="0"/>
                <a:cs typeface="Tahoma" panose="020B0604030504040204" pitchFamily="34" charset="0"/>
              </a:rPr>
              <a:t>NVSB</a:t>
            </a:r>
          </a:p>
        </p:txBody>
      </p:sp>
      <p:sp>
        <p:nvSpPr>
          <p:cNvPr id="63" name="Rounded Rectangle 20">
            <a:extLst>
              <a:ext uri="{FF2B5EF4-FFF2-40B4-BE49-F238E27FC236}">
                <a16:creationId xmlns:a16="http://schemas.microsoft.com/office/drawing/2014/main" id="{1733CE3B-DCF6-6EA1-A499-62D879E03931}"/>
              </a:ext>
            </a:extLst>
          </p:cNvPr>
          <p:cNvSpPr/>
          <p:nvPr/>
        </p:nvSpPr>
        <p:spPr>
          <a:xfrm>
            <a:off x="8759074" y="5590308"/>
            <a:ext cx="1291914" cy="45752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ysClr val="windowText" lastClr="000000"/>
                </a:solidFill>
                <a:latin typeface="Tahoma" panose="020B0604030504040204" pitchFamily="34" charset="0"/>
                <a:ea typeface="Tahoma" panose="020B0604030504040204" pitchFamily="34" charset="0"/>
                <a:cs typeface="Tahoma" panose="020B0604030504040204" pitchFamily="34" charset="0"/>
              </a:rPr>
              <a:t>SB</a:t>
            </a:r>
            <a:endParaRPr lang="en-US" sz="2400" dirty="0">
              <a:solidFill>
                <a:sysClr val="windowText" lastClr="000000"/>
              </a:solidFill>
              <a:latin typeface="Tahoma" panose="020B0604030504040204" pitchFamily="34" charset="0"/>
              <a:ea typeface="Tahoma" panose="020B0604030504040204" pitchFamily="34" charset="0"/>
              <a:cs typeface="Tahoma" panose="020B0604030504040204" pitchFamily="34" charset="0"/>
            </a:endParaRPr>
          </a:p>
        </p:txBody>
      </p:sp>
      <p:sp>
        <p:nvSpPr>
          <p:cNvPr id="64" name="Left-Right Arrow 21">
            <a:extLst>
              <a:ext uri="{FF2B5EF4-FFF2-40B4-BE49-F238E27FC236}">
                <a16:creationId xmlns:a16="http://schemas.microsoft.com/office/drawing/2014/main" id="{C3CE8827-8CA0-755A-924F-A8E1A0CF1BD8}"/>
              </a:ext>
            </a:extLst>
          </p:cNvPr>
          <p:cNvSpPr/>
          <p:nvPr/>
        </p:nvSpPr>
        <p:spPr>
          <a:xfrm>
            <a:off x="9903465" y="5652532"/>
            <a:ext cx="741864" cy="332241"/>
          </a:xfrm>
          <a:prstGeom prst="lef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cxnSp>
        <p:nvCxnSpPr>
          <p:cNvPr id="65" name="Straight Arrow Connector 64">
            <a:extLst>
              <a:ext uri="{FF2B5EF4-FFF2-40B4-BE49-F238E27FC236}">
                <a16:creationId xmlns:a16="http://schemas.microsoft.com/office/drawing/2014/main" id="{9787A5C0-7AB1-BC82-A92E-935C580D8280}"/>
              </a:ext>
            </a:extLst>
          </p:cNvPr>
          <p:cNvCxnSpPr>
            <a:cxnSpLocks/>
            <a:endCxn id="64" idx="1"/>
          </p:cNvCxnSpPr>
          <p:nvPr/>
        </p:nvCxnSpPr>
        <p:spPr>
          <a:xfrm flipH="1">
            <a:off x="10274397" y="5132335"/>
            <a:ext cx="22345" cy="60325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77" name="Speech Bubble: Rectangle with Corners Rounded 76">
            <a:extLst>
              <a:ext uri="{FF2B5EF4-FFF2-40B4-BE49-F238E27FC236}">
                <a16:creationId xmlns:a16="http://schemas.microsoft.com/office/drawing/2014/main" id="{C19A2AAA-A5A9-E392-D009-707D3DF7BFE7}"/>
              </a:ext>
            </a:extLst>
          </p:cNvPr>
          <p:cNvSpPr/>
          <p:nvPr/>
        </p:nvSpPr>
        <p:spPr>
          <a:xfrm>
            <a:off x="5658827" y="1312036"/>
            <a:ext cx="6100744" cy="694117"/>
          </a:xfrm>
          <a:prstGeom prst="wedgeRoundRectCallout">
            <a:avLst>
              <a:gd name="adj1" fmla="val -42641"/>
              <a:gd name="adj2" fmla="val -6575"/>
              <a:gd name="adj3" fmla="val 16667"/>
            </a:avLst>
          </a:prstGeom>
          <a:ln w="38100"/>
        </p:spPr>
        <p:style>
          <a:lnRef idx="2">
            <a:schemeClr val="dk1"/>
          </a:lnRef>
          <a:fillRef idx="1">
            <a:schemeClr val="lt1"/>
          </a:fillRef>
          <a:effectRef idx="0">
            <a:schemeClr val="dk1"/>
          </a:effectRef>
          <a:fontRef idx="minor">
            <a:schemeClr val="dk1"/>
          </a:fontRef>
        </p:style>
        <p:txBody>
          <a:bodyPr rtlCol="0" anchor="ctr"/>
          <a:lstStyle/>
          <a:p>
            <a:r>
              <a:rPr lang="en-US" sz="2800" b="1">
                <a:solidFill>
                  <a:srgbClr val="FF0000"/>
                </a:solidFill>
                <a:latin typeface="Tahoma" panose="020B0604030504040204" pitchFamily="34" charset="0"/>
                <a:ea typeface="Tahoma" panose="020B0604030504040204" pitchFamily="34" charset="0"/>
                <a:cs typeface="Tahoma" panose="020B0604030504040204" pitchFamily="34" charset="0"/>
              </a:rPr>
              <a:t>Wrong! </a:t>
            </a:r>
            <a:r>
              <a:rPr lang="en-US" sz="2800">
                <a:latin typeface="Tahoma" panose="020B0604030504040204" pitchFamily="34" charset="0"/>
                <a:ea typeface="Tahoma" panose="020B0604030504040204" pitchFamily="34" charset="0"/>
                <a:cs typeface="Tahoma" panose="020B0604030504040204" pitchFamily="34" charset="0"/>
              </a:rPr>
              <a:t>Should read      but get A’.</a:t>
            </a:r>
          </a:p>
        </p:txBody>
      </p:sp>
      <p:pic>
        <p:nvPicPr>
          <p:cNvPr id="76" name="Picture 75" descr="A blue and yellow arrows&#10;&#10;Description automatically generated">
            <a:extLst>
              <a:ext uri="{FF2B5EF4-FFF2-40B4-BE49-F238E27FC236}">
                <a16:creationId xmlns:a16="http://schemas.microsoft.com/office/drawing/2014/main" id="{A5690243-286D-C805-8077-EFEB7EE6F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0896" y="3429000"/>
            <a:ext cx="876456" cy="876456"/>
          </a:xfrm>
          <a:prstGeom prst="rect">
            <a:avLst/>
          </a:prstGeom>
        </p:spPr>
      </p:pic>
      <p:sp>
        <p:nvSpPr>
          <p:cNvPr id="4" name="Flowchart: Connector 3">
            <a:extLst>
              <a:ext uri="{FF2B5EF4-FFF2-40B4-BE49-F238E27FC236}">
                <a16:creationId xmlns:a16="http://schemas.microsoft.com/office/drawing/2014/main" id="{A7DA6A04-328F-A203-F130-0C8747B5876E}"/>
              </a:ext>
            </a:extLst>
          </p:cNvPr>
          <p:cNvSpPr/>
          <p:nvPr/>
        </p:nvSpPr>
        <p:spPr>
          <a:xfrm>
            <a:off x="3328712" y="1267982"/>
            <a:ext cx="548640" cy="548640"/>
          </a:xfrm>
          <a:prstGeom prst="flowChartConnector">
            <a:avLst/>
          </a:prstGeom>
          <a:noFill/>
          <a:ln w="381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Flowchart: Connector 5">
            <a:extLst>
              <a:ext uri="{FF2B5EF4-FFF2-40B4-BE49-F238E27FC236}">
                <a16:creationId xmlns:a16="http://schemas.microsoft.com/office/drawing/2014/main" id="{D27E20A3-F4E9-6573-58C1-5DA54428051E}"/>
              </a:ext>
            </a:extLst>
          </p:cNvPr>
          <p:cNvSpPr/>
          <p:nvPr/>
        </p:nvSpPr>
        <p:spPr>
          <a:xfrm>
            <a:off x="3361832" y="2718451"/>
            <a:ext cx="548640" cy="548640"/>
          </a:xfrm>
          <a:prstGeom prst="flowChartConnector">
            <a:avLst/>
          </a:prstGeom>
          <a:noFill/>
          <a:ln w="381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88A9628C-81C1-6C1B-A20D-223161B46383}"/>
              </a:ext>
            </a:extLst>
          </p:cNvPr>
          <p:cNvCxnSpPr>
            <a:cxnSpLocks/>
            <a:endCxn id="6" idx="1"/>
          </p:cNvCxnSpPr>
          <p:nvPr/>
        </p:nvCxnSpPr>
        <p:spPr>
          <a:xfrm flipH="1">
            <a:off x="3442178" y="1700886"/>
            <a:ext cx="339319" cy="109791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4" name="Flowchart: Connector 33">
            <a:extLst>
              <a:ext uri="{FF2B5EF4-FFF2-40B4-BE49-F238E27FC236}">
                <a16:creationId xmlns:a16="http://schemas.microsoft.com/office/drawing/2014/main" id="{0D3123C1-C95B-51BB-FE38-4DC3C0507C77}"/>
              </a:ext>
            </a:extLst>
          </p:cNvPr>
          <p:cNvSpPr/>
          <p:nvPr/>
        </p:nvSpPr>
        <p:spPr>
          <a:xfrm>
            <a:off x="3301070" y="4207319"/>
            <a:ext cx="548640" cy="548640"/>
          </a:xfrm>
          <a:prstGeom prst="flowChartConnector">
            <a:avLst/>
          </a:prstGeom>
          <a:noFill/>
          <a:ln w="381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6" name="Flowchart: Connector 65">
            <a:extLst>
              <a:ext uri="{FF2B5EF4-FFF2-40B4-BE49-F238E27FC236}">
                <a16:creationId xmlns:a16="http://schemas.microsoft.com/office/drawing/2014/main" id="{8E2EEFDD-C43E-FCA1-AE24-494907A897D8}"/>
              </a:ext>
            </a:extLst>
          </p:cNvPr>
          <p:cNvSpPr/>
          <p:nvPr/>
        </p:nvSpPr>
        <p:spPr>
          <a:xfrm>
            <a:off x="3366671" y="5183864"/>
            <a:ext cx="548640" cy="548640"/>
          </a:xfrm>
          <a:prstGeom prst="flowChartConnector">
            <a:avLst/>
          </a:prstGeom>
          <a:noFill/>
          <a:ln w="381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7" name="Straight Connector 66">
            <a:extLst>
              <a:ext uri="{FF2B5EF4-FFF2-40B4-BE49-F238E27FC236}">
                <a16:creationId xmlns:a16="http://schemas.microsoft.com/office/drawing/2014/main" id="{0C937E86-20DE-01AA-A8AF-B5B5EA102BAE}"/>
              </a:ext>
            </a:extLst>
          </p:cNvPr>
          <p:cNvCxnSpPr>
            <a:cxnSpLocks/>
            <a:stCxn id="34" idx="4"/>
            <a:endCxn id="66" idx="0"/>
          </p:cNvCxnSpPr>
          <p:nvPr/>
        </p:nvCxnSpPr>
        <p:spPr>
          <a:xfrm>
            <a:off x="3575390" y="4755959"/>
            <a:ext cx="65601" cy="42790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F94105B2-ACB8-554B-DCAD-E543E80F0E15}"/>
              </a:ext>
            </a:extLst>
          </p:cNvPr>
          <p:cNvSpPr/>
          <p:nvPr/>
        </p:nvSpPr>
        <p:spPr>
          <a:xfrm>
            <a:off x="2239293" y="1253176"/>
            <a:ext cx="2393733" cy="2616239"/>
          </a:xfrm>
          <a:prstGeom prst="rect">
            <a:avLst/>
          </a:prstGeom>
          <a:solidFill>
            <a:schemeClr val="accent5">
              <a:alpha val="20000"/>
            </a:schemeClr>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1EFC528B-5C73-4FC8-5F49-47B28B4C8EC6}"/>
              </a:ext>
            </a:extLst>
          </p:cNvPr>
          <p:cNvSpPr/>
          <p:nvPr/>
        </p:nvSpPr>
        <p:spPr>
          <a:xfrm>
            <a:off x="2204986" y="3876926"/>
            <a:ext cx="2393733" cy="2275354"/>
          </a:xfrm>
          <a:prstGeom prst="rect">
            <a:avLst/>
          </a:prstGeom>
          <a:solidFill>
            <a:schemeClr val="accent4">
              <a:alpha val="20000"/>
            </a:schemeClr>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80" name="Content Placeholder 13" descr="A green and yellow check mark&#10;&#10;Description automatically generated">
            <a:extLst>
              <a:ext uri="{FF2B5EF4-FFF2-40B4-BE49-F238E27FC236}">
                <a16:creationId xmlns:a16="http://schemas.microsoft.com/office/drawing/2014/main" id="{2F00D487-B605-E030-41BC-A65996C07F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08848" y="763358"/>
            <a:ext cx="579620" cy="579620"/>
          </a:xfrm>
          <a:prstGeom prst="rect">
            <a:avLst/>
          </a:prstGeom>
        </p:spPr>
      </p:pic>
      <p:sp>
        <p:nvSpPr>
          <p:cNvPr id="82" name="Rectangle 81">
            <a:extLst>
              <a:ext uri="{FF2B5EF4-FFF2-40B4-BE49-F238E27FC236}">
                <a16:creationId xmlns:a16="http://schemas.microsoft.com/office/drawing/2014/main" id="{465A9356-6CE6-0440-6CDD-88259E67D3B3}"/>
              </a:ext>
            </a:extLst>
          </p:cNvPr>
          <p:cNvSpPr/>
          <p:nvPr/>
        </p:nvSpPr>
        <p:spPr>
          <a:xfrm>
            <a:off x="7052033" y="5435949"/>
            <a:ext cx="551474" cy="360041"/>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prstClr val="black"/>
                </a:solidFill>
                <a:latin typeface="Tahoma" panose="020B0604030504040204" pitchFamily="34" charset="0"/>
                <a:ea typeface="Tahoma" panose="020B0604030504040204" pitchFamily="34" charset="0"/>
                <a:cs typeface="Tahoma" panose="020B0604030504040204" pitchFamily="34" charset="0"/>
              </a:rPr>
              <a:t>A</a:t>
            </a:r>
            <a:endParaRPr lang="en-US"/>
          </a:p>
        </p:txBody>
      </p:sp>
      <p:sp>
        <p:nvSpPr>
          <p:cNvPr id="83" name="Rectangle: Rounded Corners 82">
            <a:extLst>
              <a:ext uri="{FF2B5EF4-FFF2-40B4-BE49-F238E27FC236}">
                <a16:creationId xmlns:a16="http://schemas.microsoft.com/office/drawing/2014/main" id="{60DB9B9B-EC7E-9F57-980D-E6EE1417BB56}"/>
              </a:ext>
            </a:extLst>
          </p:cNvPr>
          <p:cNvSpPr/>
          <p:nvPr/>
        </p:nvSpPr>
        <p:spPr>
          <a:xfrm>
            <a:off x="2047329" y="1209444"/>
            <a:ext cx="2767174" cy="561439"/>
          </a:xfrm>
          <a:prstGeom prst="roundRect">
            <a:avLst/>
          </a:prstGeom>
          <a:solidFill>
            <a:schemeClr val="lt1">
              <a:alpha val="0"/>
            </a:schemeClr>
          </a:solidFill>
          <a:ln w="38100">
            <a:solidFill>
              <a:srgbClr val="FF0000"/>
            </a:solidFill>
            <a:prstDash val="lg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88" name="Straight Arrow Connector 87">
            <a:extLst>
              <a:ext uri="{FF2B5EF4-FFF2-40B4-BE49-F238E27FC236}">
                <a16:creationId xmlns:a16="http://schemas.microsoft.com/office/drawing/2014/main" id="{50ADE59B-ED1B-2538-DA99-48B140F05371}"/>
              </a:ext>
            </a:extLst>
          </p:cNvPr>
          <p:cNvCxnSpPr>
            <a:cxnSpLocks/>
            <a:endCxn id="77" idx="1"/>
          </p:cNvCxnSpPr>
          <p:nvPr/>
        </p:nvCxnSpPr>
        <p:spPr>
          <a:xfrm>
            <a:off x="4855337" y="1549040"/>
            <a:ext cx="803490" cy="110055"/>
          </a:xfrm>
          <a:prstGeom prst="straightConnector1">
            <a:avLst/>
          </a:prstGeom>
          <a:ln w="381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pic>
        <p:nvPicPr>
          <p:cNvPr id="18" name="Picture 2" descr="Image result for power outage">
            <a:extLst>
              <a:ext uri="{FF2B5EF4-FFF2-40B4-BE49-F238E27FC236}">
                <a16:creationId xmlns:a16="http://schemas.microsoft.com/office/drawing/2014/main" id="{4ED77A37-2EFD-6328-A7AB-B62B3153571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79503" y="5684552"/>
            <a:ext cx="1081328" cy="970817"/>
          </a:xfrm>
          <a:prstGeom prst="rect">
            <a:avLst/>
          </a:prstGeom>
          <a:noFill/>
          <a:extLst>
            <a:ext uri="{909E8E84-426E-40dd-AFC4-6F175D3DCCD1}">
              <a14:hiddenFill xmlns:a14="http://schemas.microsoft.com/office/drawing/2010/main" xmlns="">
                <a:solidFill>
                  <a:srgbClr val="FFFFFF"/>
                </a:solidFill>
              </a14:hiddenFill>
            </a:ext>
          </a:extLst>
        </p:spPr>
      </p:pic>
      <p:pic>
        <p:nvPicPr>
          <p:cNvPr id="29" name="Picture 2" descr="Image result for power">
            <a:extLst>
              <a:ext uri="{FF2B5EF4-FFF2-40B4-BE49-F238E27FC236}">
                <a16:creationId xmlns:a16="http://schemas.microsoft.com/office/drawing/2014/main" id="{3E26974F-6AC3-AC8A-863A-6791F10F369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10472" y="5684552"/>
            <a:ext cx="1050359" cy="1055048"/>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图片 4">
            <a:extLst>
              <a:ext uri="{FF2B5EF4-FFF2-40B4-BE49-F238E27FC236}">
                <a16:creationId xmlns:a16="http://schemas.microsoft.com/office/drawing/2014/main" id="{1CFFE6FE-D2A8-43AB-FB70-783EDF8820F7}"/>
              </a:ext>
            </a:extLst>
          </p:cNvPr>
          <p:cNvPicPr>
            <a:picLocks noChangeAspect="1"/>
          </p:cNvPicPr>
          <p:nvPr/>
        </p:nvPicPr>
        <p:blipFill>
          <a:blip r:embed="rId7"/>
          <a:stretch>
            <a:fillRect/>
          </a:stretch>
        </p:blipFill>
        <p:spPr>
          <a:xfrm>
            <a:off x="1053749" y="1149338"/>
            <a:ext cx="1194557" cy="707886"/>
          </a:xfrm>
          <a:prstGeom prst="rect">
            <a:avLst/>
          </a:prstGeom>
        </p:spPr>
      </p:pic>
      <p:pic>
        <p:nvPicPr>
          <p:cNvPr id="8" name="图片 4">
            <a:extLst>
              <a:ext uri="{FF2B5EF4-FFF2-40B4-BE49-F238E27FC236}">
                <a16:creationId xmlns:a16="http://schemas.microsoft.com/office/drawing/2014/main" id="{A225B12A-4D10-9C15-2349-A437F1024CD5}"/>
              </a:ext>
            </a:extLst>
          </p:cNvPr>
          <p:cNvPicPr>
            <a:picLocks noChangeAspect="1"/>
          </p:cNvPicPr>
          <p:nvPr/>
        </p:nvPicPr>
        <p:blipFill>
          <a:blip r:embed="rId7"/>
          <a:stretch>
            <a:fillRect/>
          </a:stretch>
        </p:blipFill>
        <p:spPr>
          <a:xfrm>
            <a:off x="1083459" y="2611436"/>
            <a:ext cx="1194557" cy="707886"/>
          </a:xfrm>
          <a:prstGeom prst="rect">
            <a:avLst/>
          </a:prstGeom>
        </p:spPr>
      </p:pic>
      <p:pic>
        <p:nvPicPr>
          <p:cNvPr id="9" name="图片 4">
            <a:extLst>
              <a:ext uri="{FF2B5EF4-FFF2-40B4-BE49-F238E27FC236}">
                <a16:creationId xmlns:a16="http://schemas.microsoft.com/office/drawing/2014/main" id="{44FB7245-C56E-D52E-4598-CD5CD53157A4}"/>
              </a:ext>
            </a:extLst>
          </p:cNvPr>
          <p:cNvPicPr>
            <a:picLocks noChangeAspect="1"/>
          </p:cNvPicPr>
          <p:nvPr/>
        </p:nvPicPr>
        <p:blipFill>
          <a:blip r:embed="rId7"/>
          <a:stretch>
            <a:fillRect/>
          </a:stretch>
        </p:blipFill>
        <p:spPr>
          <a:xfrm>
            <a:off x="1085794" y="3209878"/>
            <a:ext cx="1194557" cy="707886"/>
          </a:xfrm>
          <a:prstGeom prst="rect">
            <a:avLst/>
          </a:prstGeom>
        </p:spPr>
      </p:pic>
      <p:pic>
        <p:nvPicPr>
          <p:cNvPr id="10" name="图片 4">
            <a:extLst>
              <a:ext uri="{FF2B5EF4-FFF2-40B4-BE49-F238E27FC236}">
                <a16:creationId xmlns:a16="http://schemas.microsoft.com/office/drawing/2014/main" id="{E4004491-F08E-7EC8-E791-C97C6D0C82E7}"/>
              </a:ext>
            </a:extLst>
          </p:cNvPr>
          <p:cNvPicPr>
            <a:picLocks noChangeAspect="1"/>
          </p:cNvPicPr>
          <p:nvPr/>
        </p:nvPicPr>
        <p:blipFill>
          <a:blip r:embed="rId7"/>
          <a:stretch>
            <a:fillRect/>
          </a:stretch>
        </p:blipFill>
        <p:spPr>
          <a:xfrm>
            <a:off x="1043688" y="1136221"/>
            <a:ext cx="1194557" cy="707886"/>
          </a:xfrm>
          <a:prstGeom prst="rect">
            <a:avLst/>
          </a:prstGeom>
        </p:spPr>
      </p:pic>
      <p:sp>
        <p:nvSpPr>
          <p:cNvPr id="30" name="Rectangle 29">
            <a:extLst>
              <a:ext uri="{FF2B5EF4-FFF2-40B4-BE49-F238E27FC236}">
                <a16:creationId xmlns:a16="http://schemas.microsoft.com/office/drawing/2014/main" id="{12159BB7-6AEB-4181-EEF5-95466872C3A1}"/>
              </a:ext>
            </a:extLst>
          </p:cNvPr>
          <p:cNvSpPr/>
          <p:nvPr/>
        </p:nvSpPr>
        <p:spPr>
          <a:xfrm>
            <a:off x="3997827" y="2761171"/>
            <a:ext cx="551475" cy="36004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prstClr val="black"/>
                </a:solidFill>
                <a:latin typeface="Tahoma" panose="020B0604030504040204" pitchFamily="34" charset="0"/>
                <a:ea typeface="Tahoma" panose="020B0604030504040204" pitchFamily="34" charset="0"/>
                <a:cs typeface="Tahoma" panose="020B0604030504040204" pitchFamily="34" charset="0"/>
              </a:rPr>
              <a:t>A’</a:t>
            </a:r>
            <a:endParaRPr lang="en-US"/>
          </a:p>
        </p:txBody>
      </p:sp>
      <p:sp>
        <p:nvSpPr>
          <p:cNvPr id="31" name="Rectangle 30">
            <a:extLst>
              <a:ext uri="{FF2B5EF4-FFF2-40B4-BE49-F238E27FC236}">
                <a16:creationId xmlns:a16="http://schemas.microsoft.com/office/drawing/2014/main" id="{6FE5A7D0-9ECA-3E35-605A-17FF28941200}"/>
              </a:ext>
            </a:extLst>
          </p:cNvPr>
          <p:cNvSpPr/>
          <p:nvPr/>
        </p:nvSpPr>
        <p:spPr>
          <a:xfrm>
            <a:off x="3997827" y="3260437"/>
            <a:ext cx="551475" cy="363197"/>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prstClr val="black"/>
                </a:solidFill>
                <a:latin typeface="Tahoma" panose="020B0604030504040204" pitchFamily="34" charset="0"/>
                <a:ea typeface="Tahoma" panose="020B0604030504040204" pitchFamily="34" charset="0"/>
                <a:cs typeface="Tahoma" panose="020B0604030504040204" pitchFamily="34" charset="0"/>
              </a:rPr>
              <a:t>B’</a:t>
            </a:r>
            <a:endParaRPr lang="en-US"/>
          </a:p>
        </p:txBody>
      </p:sp>
      <p:sp>
        <p:nvSpPr>
          <p:cNvPr id="32" name="Rectangle 31">
            <a:extLst>
              <a:ext uri="{FF2B5EF4-FFF2-40B4-BE49-F238E27FC236}">
                <a16:creationId xmlns:a16="http://schemas.microsoft.com/office/drawing/2014/main" id="{01CAA2EB-7C34-9836-8B02-F3BFCAAD1782}"/>
              </a:ext>
            </a:extLst>
          </p:cNvPr>
          <p:cNvSpPr/>
          <p:nvPr/>
        </p:nvSpPr>
        <p:spPr>
          <a:xfrm>
            <a:off x="3997828" y="5181105"/>
            <a:ext cx="593266" cy="360041"/>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prstClr val="black"/>
                </a:solidFill>
                <a:latin typeface="Tahoma" panose="020B0604030504040204" pitchFamily="34" charset="0"/>
                <a:ea typeface="Tahoma" panose="020B0604030504040204" pitchFamily="34" charset="0"/>
                <a:cs typeface="Tahoma" panose="020B0604030504040204" pitchFamily="34" charset="0"/>
              </a:rPr>
              <a:t>A’’</a:t>
            </a:r>
            <a:endParaRPr lang="en-US"/>
          </a:p>
        </p:txBody>
      </p:sp>
      <p:sp>
        <p:nvSpPr>
          <p:cNvPr id="3" name="Rectangle 2">
            <a:extLst>
              <a:ext uri="{FF2B5EF4-FFF2-40B4-BE49-F238E27FC236}">
                <a16:creationId xmlns:a16="http://schemas.microsoft.com/office/drawing/2014/main" id="{E5CDB259-502F-838A-00FE-AAE553FE9527}"/>
              </a:ext>
            </a:extLst>
          </p:cNvPr>
          <p:cNvSpPr/>
          <p:nvPr/>
        </p:nvSpPr>
        <p:spPr>
          <a:xfrm>
            <a:off x="9173125" y="147982"/>
            <a:ext cx="730340" cy="362140"/>
          </a:xfrm>
          <a:prstGeom prst="rect">
            <a:avLst/>
          </a:prstGeom>
          <a:solidFill>
            <a:schemeClr val="accent5">
              <a:alpha val="20000"/>
            </a:schemeClr>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D932F23-C86D-A363-05A3-34A30575E49A}"/>
              </a:ext>
            </a:extLst>
          </p:cNvPr>
          <p:cNvSpPr/>
          <p:nvPr/>
        </p:nvSpPr>
        <p:spPr>
          <a:xfrm>
            <a:off x="9173125" y="706430"/>
            <a:ext cx="730340" cy="371072"/>
          </a:xfrm>
          <a:prstGeom prst="rect">
            <a:avLst/>
          </a:prstGeom>
          <a:solidFill>
            <a:schemeClr val="accent4">
              <a:alpha val="20000"/>
            </a:schemeClr>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AF60D97-E11F-A4DA-60A6-A8BE2D6C869F}"/>
              </a:ext>
            </a:extLst>
          </p:cNvPr>
          <p:cNvSpPr txBox="1"/>
          <p:nvPr/>
        </p:nvSpPr>
        <p:spPr>
          <a:xfrm>
            <a:off x="9892898" y="88144"/>
            <a:ext cx="2337148" cy="523220"/>
          </a:xfrm>
          <a:prstGeom prst="rect">
            <a:avLst/>
          </a:prstGeom>
          <a:noFill/>
        </p:spPr>
        <p:txBody>
          <a:bodyPr wrap="square" rtlCol="0">
            <a:spAutoFit/>
          </a:bodyPr>
          <a:lstStyle/>
          <a:p>
            <a:r>
              <a:rPr lang="en-US" sz="2800">
                <a:latin typeface="Tahoma" panose="020B0604030504040204" pitchFamily="34" charset="0"/>
                <a:ea typeface="Tahoma" panose="020B0604030504040204" pitchFamily="34" charset="0"/>
                <a:cs typeface="Tahoma" panose="020B0604030504040204" pitchFamily="34" charset="0"/>
              </a:rPr>
              <a:t>Roll-Forward</a:t>
            </a:r>
          </a:p>
        </p:txBody>
      </p:sp>
      <p:sp>
        <p:nvSpPr>
          <p:cNvPr id="14" name="TextBox 13">
            <a:extLst>
              <a:ext uri="{FF2B5EF4-FFF2-40B4-BE49-F238E27FC236}">
                <a16:creationId xmlns:a16="http://schemas.microsoft.com/office/drawing/2014/main" id="{C22608D0-79AB-E28E-7EC9-2D4748E36D92}"/>
              </a:ext>
            </a:extLst>
          </p:cNvPr>
          <p:cNvSpPr txBox="1"/>
          <p:nvPr/>
        </p:nvSpPr>
        <p:spPr>
          <a:xfrm>
            <a:off x="9903465" y="618580"/>
            <a:ext cx="2337148" cy="523220"/>
          </a:xfrm>
          <a:prstGeom prst="rect">
            <a:avLst/>
          </a:prstGeom>
          <a:noFill/>
        </p:spPr>
        <p:txBody>
          <a:bodyPr wrap="square" rtlCol="0">
            <a:spAutoFit/>
          </a:bodyPr>
          <a:lstStyle/>
          <a:p>
            <a:r>
              <a:rPr lang="en-US" sz="2800">
                <a:latin typeface="Tahoma" panose="020B0604030504040204" pitchFamily="34" charset="0"/>
                <a:ea typeface="Tahoma" panose="020B0604030504040204" pitchFamily="34" charset="0"/>
                <a:cs typeface="Tahoma" panose="020B0604030504040204" pitchFamily="34" charset="0"/>
              </a:rPr>
              <a:t>Rollback</a:t>
            </a:r>
          </a:p>
        </p:txBody>
      </p:sp>
      <p:sp>
        <p:nvSpPr>
          <p:cNvPr id="24" name="Rectangle 23">
            <a:extLst>
              <a:ext uri="{FF2B5EF4-FFF2-40B4-BE49-F238E27FC236}">
                <a16:creationId xmlns:a16="http://schemas.microsoft.com/office/drawing/2014/main" id="{227A59BC-C783-61FD-C7B4-F80234B16D59}"/>
              </a:ext>
            </a:extLst>
          </p:cNvPr>
          <p:cNvSpPr/>
          <p:nvPr/>
        </p:nvSpPr>
        <p:spPr>
          <a:xfrm>
            <a:off x="9129294" y="1490865"/>
            <a:ext cx="551474" cy="360041"/>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prstClr val="black"/>
                </a:solidFill>
                <a:latin typeface="Tahoma" panose="020B0604030504040204" pitchFamily="34" charset="0"/>
                <a:ea typeface="Tahoma" panose="020B0604030504040204" pitchFamily="34" charset="0"/>
                <a:cs typeface="Tahoma" panose="020B0604030504040204" pitchFamily="34" charset="0"/>
              </a:rPr>
              <a:t>A</a:t>
            </a:r>
            <a:endParaRPr lang="en-US"/>
          </a:p>
        </p:txBody>
      </p:sp>
      <p:sp>
        <p:nvSpPr>
          <p:cNvPr id="26" name="Rectangle 25">
            <a:extLst>
              <a:ext uri="{FF2B5EF4-FFF2-40B4-BE49-F238E27FC236}">
                <a16:creationId xmlns:a16="http://schemas.microsoft.com/office/drawing/2014/main" id="{07E8C5A1-8F78-F92C-E901-EBB345DE2E3A}"/>
              </a:ext>
            </a:extLst>
          </p:cNvPr>
          <p:cNvSpPr/>
          <p:nvPr/>
        </p:nvSpPr>
        <p:spPr>
          <a:xfrm>
            <a:off x="10953698" y="1522349"/>
            <a:ext cx="551475" cy="360040"/>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prstClr val="black"/>
                </a:solidFill>
                <a:latin typeface="Tahoma" panose="020B0604030504040204" pitchFamily="34" charset="0"/>
                <a:ea typeface="Tahoma" panose="020B0604030504040204" pitchFamily="34" charset="0"/>
                <a:cs typeface="Tahoma" panose="020B0604030504040204" pitchFamily="34" charset="0"/>
              </a:rPr>
              <a:t>A’</a:t>
            </a:r>
            <a:endParaRPr lang="en-US"/>
          </a:p>
        </p:txBody>
      </p:sp>
    </p:spTree>
    <p:extLst>
      <p:ext uri="{BB962C8B-B14F-4D97-AF65-F5344CB8AC3E}">
        <p14:creationId xmlns:p14="http://schemas.microsoft.com/office/powerpoint/2010/main" val="2781267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0638 0.00093 L 0.00468 0.20787 " pathEditMode="relative" rAng="0" ptsTypes="AA">
                                      <p:cBhvr>
                                        <p:cTn id="6" dur="2000" fill="hold"/>
                                        <p:tgtEl>
                                          <p:spTgt spid="7"/>
                                        </p:tgtEl>
                                        <p:attrNameLst>
                                          <p:attrName>ppt_x</p:attrName>
                                          <p:attrName>ppt_y</p:attrName>
                                        </p:attrNameLst>
                                      </p:cBhvr>
                                      <p:rCtr x="-91" y="10347"/>
                                    </p:animMotion>
                                  </p:childTnLst>
                                </p:cTn>
                              </p:par>
                            </p:childTnLst>
                          </p:cTn>
                        </p:par>
                        <p:par>
                          <p:cTn id="7" fill="hold">
                            <p:stCondLst>
                              <p:cond delay="2000"/>
                            </p:stCondLst>
                            <p:childTnLst>
                              <p:par>
                                <p:cTn id="8" presetID="42" presetClass="path" presetSubtype="0" accel="50000" decel="50000" fill="hold" grpId="0" nodeType="afterEffect">
                                  <p:stCondLst>
                                    <p:cond delay="0"/>
                                  </p:stCondLst>
                                  <p:childTnLst>
                                    <p:animMotion origin="layout" path="M -8.33333E-7 -3.7037E-6 L 0.44544 0.41991 " pathEditMode="relative" rAng="0" ptsTypes="AA">
                                      <p:cBhvr>
                                        <p:cTn id="9" dur="1000" fill="hold"/>
                                        <p:tgtEl>
                                          <p:spTgt spid="30"/>
                                        </p:tgtEl>
                                        <p:attrNameLst>
                                          <p:attrName>ppt_x</p:attrName>
                                          <p:attrName>ppt_y</p:attrName>
                                        </p:attrNameLst>
                                      </p:cBhvr>
                                      <p:rCtr x="22266" y="20995"/>
                                    </p:animMotion>
                                  </p:childTnLst>
                                </p:cTn>
                              </p:par>
                            </p:childTnLst>
                          </p:cTn>
                        </p:par>
                        <p:par>
                          <p:cTn id="10" fill="hold">
                            <p:stCondLst>
                              <p:cond delay="3000"/>
                            </p:stCondLst>
                            <p:childTnLst>
                              <p:par>
                                <p:cTn id="11" presetID="0" presetClass="path" presetSubtype="0" accel="50000" decel="50000" fill="hold" grpId="2" nodeType="afterEffect">
                                  <p:stCondLst>
                                    <p:cond delay="0"/>
                                  </p:stCondLst>
                                  <p:childTnLst>
                                    <p:animMotion origin="layout" path="M 0.44518 0.41945 L 0.24948 0.38796 " pathEditMode="relative" rAng="0" ptsTypes="AA">
                                      <p:cBhvr>
                                        <p:cTn id="12" dur="2000" fill="hold"/>
                                        <p:tgtEl>
                                          <p:spTgt spid="30"/>
                                        </p:tgtEl>
                                        <p:attrNameLst>
                                          <p:attrName>ppt_x</p:attrName>
                                          <p:attrName>ppt_y</p:attrName>
                                        </p:attrNameLst>
                                      </p:cBhvr>
                                      <p:rCtr x="-9714" y="-1481"/>
                                    </p:animMotion>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7"/>
                                        </p:tgtEl>
                                        <p:attrNameLst>
                                          <p:attrName>style.visibility</p:attrName>
                                        </p:attrNameLst>
                                      </p:cBhvr>
                                      <p:to>
                                        <p:strVal val="hidden"/>
                                      </p:to>
                                    </p:set>
                                  </p:childTnLst>
                                </p:cTn>
                              </p:par>
                              <p:par>
                                <p:cTn id="17" presetID="0" presetClass="path" presetSubtype="0" accel="50000" decel="50000" fill="hold" nodeType="withEffect">
                                  <p:stCondLst>
                                    <p:cond delay="0"/>
                                  </p:stCondLst>
                                  <p:childTnLst>
                                    <p:animMotion origin="layout" path="M 0.00638 0.00092 L 0.00234 0.08287 " pathEditMode="relative" rAng="0" ptsTypes="AA">
                                      <p:cBhvr>
                                        <p:cTn id="18" dur="1000" fill="hold"/>
                                        <p:tgtEl>
                                          <p:spTgt spid="8"/>
                                        </p:tgtEl>
                                        <p:attrNameLst>
                                          <p:attrName>ppt_x</p:attrName>
                                          <p:attrName>ppt_y</p:attrName>
                                        </p:attrNameLst>
                                      </p:cBhvr>
                                      <p:rCtr x="-208" y="4097"/>
                                    </p:animMotion>
                                  </p:childTnLst>
                                </p:cTn>
                              </p:par>
                            </p:childTnLst>
                          </p:cTn>
                        </p:par>
                        <p:par>
                          <p:cTn id="19" fill="hold">
                            <p:stCondLst>
                              <p:cond delay="5000"/>
                            </p:stCondLst>
                            <p:childTnLst>
                              <p:par>
                                <p:cTn id="20" presetID="42" presetClass="path" presetSubtype="0" accel="50000" decel="50000" fill="hold" grpId="0" nodeType="afterEffect">
                                  <p:stCondLst>
                                    <p:cond delay="0"/>
                                  </p:stCondLst>
                                  <p:childTnLst>
                                    <p:animMotion origin="layout" path="M -8.33333E-7 0.00116 L 0.40078 0.34537 " pathEditMode="relative" rAng="0" ptsTypes="AA">
                                      <p:cBhvr>
                                        <p:cTn id="21" dur="1000" fill="hold"/>
                                        <p:tgtEl>
                                          <p:spTgt spid="31"/>
                                        </p:tgtEl>
                                        <p:attrNameLst>
                                          <p:attrName>ppt_x</p:attrName>
                                          <p:attrName>ppt_y</p:attrName>
                                        </p:attrNameLst>
                                      </p:cBhvr>
                                      <p:rCtr x="19883" y="17269"/>
                                    </p:animMotion>
                                  </p:childTnLst>
                                </p:cTn>
                              </p:par>
                              <p:par>
                                <p:cTn id="22" presetID="1" presetClass="emph" presetSubtype="2" fill="hold" nodeType="withEffect">
                                  <p:stCondLst>
                                    <p:cond delay="0"/>
                                  </p:stCondLst>
                                  <p:childTnLst>
                                    <p:animClr clrSpc="rgb" dir="cw">
                                      <p:cBhvr>
                                        <p:cTn id="23" dur="2000" fill="hold"/>
                                        <p:tgtEl>
                                          <p:spTgt spid="30"/>
                                        </p:tgtEl>
                                        <p:attrNameLst>
                                          <p:attrName>fillcolor</p:attrName>
                                        </p:attrNameLst>
                                      </p:cBhvr>
                                      <p:to>
                                        <a:srgbClr val="7BB14B"/>
                                      </p:to>
                                    </p:animClr>
                                    <p:set>
                                      <p:cBhvr>
                                        <p:cTn id="24" dur="2000" fill="hold"/>
                                        <p:tgtEl>
                                          <p:spTgt spid="30"/>
                                        </p:tgtEl>
                                        <p:attrNameLst>
                                          <p:attrName>fill.type</p:attrName>
                                        </p:attrNameLst>
                                      </p:cBhvr>
                                      <p:to>
                                        <p:strVal val="solid"/>
                                      </p:to>
                                    </p:set>
                                    <p:set>
                                      <p:cBhvr>
                                        <p:cTn id="25" dur="2000" fill="hold"/>
                                        <p:tgtEl>
                                          <p:spTgt spid="30"/>
                                        </p:tgtEl>
                                        <p:attrNameLst>
                                          <p:attrName>fill.on</p:attrName>
                                        </p:attrNameLst>
                                      </p:cBhvr>
                                      <p:to>
                                        <p:strVal val="true"/>
                                      </p:to>
                                    </p:se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nodeType="clickEffect">
                                  <p:stCondLst>
                                    <p:cond delay="0"/>
                                  </p:stCondLst>
                                  <p:childTnLst>
                                    <p:set>
                                      <p:cBhvr>
                                        <p:cTn id="29" dur="1" fill="hold">
                                          <p:stCondLst>
                                            <p:cond delay="0"/>
                                          </p:stCondLst>
                                        </p:cTn>
                                        <p:tgtEl>
                                          <p:spTgt spid="8"/>
                                        </p:tgtEl>
                                        <p:attrNameLst>
                                          <p:attrName>style.visibility</p:attrName>
                                        </p:attrNameLst>
                                      </p:cBhvr>
                                      <p:to>
                                        <p:strVal val="hidden"/>
                                      </p:to>
                                    </p:set>
                                  </p:childTnLst>
                                </p:cTn>
                              </p:par>
                              <p:par>
                                <p:cTn id="30" presetID="1" presetClass="entr" presetSubtype="0" fill="hold" nodeType="withEffect">
                                  <p:stCondLst>
                                    <p:cond delay="0"/>
                                  </p:stCondLst>
                                  <p:childTnLst>
                                    <p:set>
                                      <p:cBhvr>
                                        <p:cTn id="31" dur="1" fill="hold">
                                          <p:stCondLst>
                                            <p:cond delay="0"/>
                                          </p:stCondLst>
                                        </p:cTn>
                                        <p:tgtEl>
                                          <p:spTgt spid="9"/>
                                        </p:tgtEl>
                                        <p:attrNameLst>
                                          <p:attrName>style.visibility</p:attrName>
                                        </p:attrNameLst>
                                      </p:cBhvr>
                                      <p:to>
                                        <p:strVal val="visible"/>
                                      </p:to>
                                    </p:set>
                                  </p:childTnLst>
                                </p:cTn>
                              </p:par>
                              <p:par>
                                <p:cTn id="32" presetID="0" presetClass="path" presetSubtype="0" accel="50000" decel="50000" fill="hold" nodeType="withEffect">
                                  <p:stCondLst>
                                    <p:cond delay="0"/>
                                  </p:stCondLst>
                                  <p:childTnLst>
                                    <p:animMotion origin="layout" path="M 0.00638 0.00092 L 0.00208 0.34351 " pathEditMode="relative" rAng="0" ptsTypes="AA">
                                      <p:cBhvr>
                                        <p:cTn id="33" dur="1000" fill="hold"/>
                                        <p:tgtEl>
                                          <p:spTgt spid="9"/>
                                        </p:tgtEl>
                                        <p:attrNameLst>
                                          <p:attrName>ppt_x</p:attrName>
                                          <p:attrName>ppt_y</p:attrName>
                                        </p:attrNameLst>
                                      </p:cBhvr>
                                      <p:rCtr x="-221" y="17130"/>
                                    </p:animMotion>
                                  </p:childTnLst>
                                </p:cTn>
                              </p:par>
                            </p:childTnLst>
                          </p:cTn>
                        </p:par>
                        <p:par>
                          <p:cTn id="34" fill="hold">
                            <p:stCondLst>
                              <p:cond delay="1000"/>
                            </p:stCondLst>
                            <p:childTnLst>
                              <p:par>
                                <p:cTn id="35" presetID="42" presetClass="path" presetSubtype="0" accel="50000" decel="50000" fill="hold" grpId="0" nodeType="afterEffect">
                                  <p:stCondLst>
                                    <p:cond delay="0"/>
                                  </p:stCondLst>
                                  <p:childTnLst>
                                    <p:animMotion origin="layout" path="M 0.00782 -2.96296E-6 L 0.44714 0.06713 " pathEditMode="relative" rAng="0" ptsTypes="AA">
                                      <p:cBhvr>
                                        <p:cTn id="36" dur="1000" fill="hold"/>
                                        <p:tgtEl>
                                          <p:spTgt spid="32"/>
                                        </p:tgtEl>
                                        <p:attrNameLst>
                                          <p:attrName>ppt_x</p:attrName>
                                          <p:attrName>ppt_y</p:attrName>
                                        </p:attrNameLst>
                                      </p:cBhvr>
                                      <p:rCtr x="21966" y="3356"/>
                                    </p:animMotion>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1000"/>
                                        <p:tgtEl>
                                          <p:spTgt spid="18"/>
                                        </p:tgtEl>
                                      </p:cBhvr>
                                    </p:animEffect>
                                    <p:anim calcmode="lin" valueType="num">
                                      <p:cBhvr>
                                        <p:cTn id="42" dur="1000" fill="hold"/>
                                        <p:tgtEl>
                                          <p:spTgt spid="18"/>
                                        </p:tgtEl>
                                        <p:attrNameLst>
                                          <p:attrName>ppt_x</p:attrName>
                                        </p:attrNameLst>
                                      </p:cBhvr>
                                      <p:tavLst>
                                        <p:tav tm="0">
                                          <p:val>
                                            <p:strVal val="#ppt_x"/>
                                          </p:val>
                                        </p:tav>
                                        <p:tav tm="100000">
                                          <p:val>
                                            <p:strVal val="#ppt_x"/>
                                          </p:val>
                                        </p:tav>
                                      </p:tavLst>
                                    </p:anim>
                                    <p:anim calcmode="lin" valueType="num">
                                      <p:cBhvr>
                                        <p:cTn id="43" dur="1000" fill="hold"/>
                                        <p:tgtEl>
                                          <p:spTgt spid="18"/>
                                        </p:tgtEl>
                                        <p:attrNameLst>
                                          <p:attrName>ppt_y</p:attrName>
                                        </p:attrNameLst>
                                      </p:cBhvr>
                                      <p:tavLst>
                                        <p:tav tm="0">
                                          <p:val>
                                            <p:strVal val="#ppt_y+.1"/>
                                          </p:val>
                                        </p:tav>
                                        <p:tav tm="100000">
                                          <p:val>
                                            <p:strVal val="#ppt_y"/>
                                          </p:val>
                                        </p:tav>
                                      </p:tavLst>
                                    </p:anim>
                                  </p:childTnLst>
                                </p:cTn>
                              </p:par>
                            </p:childTnLst>
                          </p:cTn>
                        </p:par>
                        <p:par>
                          <p:cTn id="44" fill="hold">
                            <p:stCondLst>
                              <p:cond delay="1000"/>
                            </p:stCondLst>
                            <p:childTnLst>
                              <p:par>
                                <p:cTn id="45" presetID="42" presetClass="exit" presetSubtype="0" fill="hold" grpId="1" nodeType="afterEffect">
                                  <p:stCondLst>
                                    <p:cond delay="0"/>
                                  </p:stCondLst>
                                  <p:childTnLst>
                                    <p:animEffect transition="out" filter="fade">
                                      <p:cBhvr>
                                        <p:cTn id="46" dur="1000"/>
                                        <p:tgtEl>
                                          <p:spTgt spid="31"/>
                                        </p:tgtEl>
                                      </p:cBhvr>
                                    </p:animEffect>
                                    <p:anim calcmode="lin" valueType="num">
                                      <p:cBhvr>
                                        <p:cTn id="47" dur="1000"/>
                                        <p:tgtEl>
                                          <p:spTgt spid="31"/>
                                        </p:tgtEl>
                                        <p:attrNameLst>
                                          <p:attrName>ppt_x</p:attrName>
                                        </p:attrNameLst>
                                      </p:cBhvr>
                                      <p:tavLst>
                                        <p:tav tm="0">
                                          <p:val>
                                            <p:strVal val="ppt_x"/>
                                          </p:val>
                                        </p:tav>
                                        <p:tav tm="100000">
                                          <p:val>
                                            <p:strVal val="ppt_x"/>
                                          </p:val>
                                        </p:tav>
                                      </p:tavLst>
                                    </p:anim>
                                    <p:anim calcmode="lin" valueType="num">
                                      <p:cBhvr>
                                        <p:cTn id="48" dur="1000"/>
                                        <p:tgtEl>
                                          <p:spTgt spid="31"/>
                                        </p:tgtEl>
                                        <p:attrNameLst>
                                          <p:attrName>ppt_y</p:attrName>
                                        </p:attrNameLst>
                                      </p:cBhvr>
                                      <p:tavLst>
                                        <p:tav tm="0">
                                          <p:val>
                                            <p:strVal val="ppt_y"/>
                                          </p:val>
                                        </p:tav>
                                        <p:tav tm="100000">
                                          <p:val>
                                            <p:strVal val="ppt_y+.1"/>
                                          </p:val>
                                        </p:tav>
                                      </p:tavLst>
                                    </p:anim>
                                    <p:set>
                                      <p:cBhvr>
                                        <p:cTn id="49" dur="1" fill="hold">
                                          <p:stCondLst>
                                            <p:cond delay="999"/>
                                          </p:stCondLst>
                                        </p:cTn>
                                        <p:tgtEl>
                                          <p:spTgt spid="31"/>
                                        </p:tgtEl>
                                        <p:attrNameLst>
                                          <p:attrName>style.visibility</p:attrName>
                                        </p:attrNameLst>
                                      </p:cBhvr>
                                      <p:to>
                                        <p:strVal val="hidden"/>
                                      </p:to>
                                    </p:set>
                                  </p:childTnLst>
                                </p:cTn>
                              </p:par>
                              <p:par>
                                <p:cTn id="50" presetID="42" presetClass="exit" presetSubtype="0" fill="hold" grpId="1" nodeType="withEffect">
                                  <p:stCondLst>
                                    <p:cond delay="0"/>
                                  </p:stCondLst>
                                  <p:childTnLst>
                                    <p:animEffect transition="out" filter="fade">
                                      <p:cBhvr>
                                        <p:cTn id="51" dur="1000"/>
                                        <p:tgtEl>
                                          <p:spTgt spid="32"/>
                                        </p:tgtEl>
                                      </p:cBhvr>
                                    </p:animEffect>
                                    <p:anim calcmode="lin" valueType="num">
                                      <p:cBhvr>
                                        <p:cTn id="52" dur="1000"/>
                                        <p:tgtEl>
                                          <p:spTgt spid="32"/>
                                        </p:tgtEl>
                                        <p:attrNameLst>
                                          <p:attrName>ppt_x</p:attrName>
                                        </p:attrNameLst>
                                      </p:cBhvr>
                                      <p:tavLst>
                                        <p:tav tm="0">
                                          <p:val>
                                            <p:strVal val="ppt_x"/>
                                          </p:val>
                                        </p:tav>
                                        <p:tav tm="100000">
                                          <p:val>
                                            <p:strVal val="ppt_x"/>
                                          </p:val>
                                        </p:tav>
                                      </p:tavLst>
                                    </p:anim>
                                    <p:anim calcmode="lin" valueType="num">
                                      <p:cBhvr>
                                        <p:cTn id="53" dur="1000"/>
                                        <p:tgtEl>
                                          <p:spTgt spid="32"/>
                                        </p:tgtEl>
                                        <p:attrNameLst>
                                          <p:attrName>ppt_y</p:attrName>
                                        </p:attrNameLst>
                                      </p:cBhvr>
                                      <p:tavLst>
                                        <p:tav tm="0">
                                          <p:val>
                                            <p:strVal val="ppt_y"/>
                                          </p:val>
                                        </p:tav>
                                        <p:tav tm="100000">
                                          <p:val>
                                            <p:strVal val="ppt_y+.1"/>
                                          </p:val>
                                        </p:tav>
                                      </p:tavLst>
                                    </p:anim>
                                    <p:set>
                                      <p:cBhvr>
                                        <p:cTn id="54" dur="1" fill="hold">
                                          <p:stCondLst>
                                            <p:cond delay="999"/>
                                          </p:stCondLst>
                                        </p:cTn>
                                        <p:tgtEl>
                                          <p:spTgt spid="32"/>
                                        </p:tgtEl>
                                        <p:attrNameLst>
                                          <p:attrName>style.visibility</p:attrName>
                                        </p:attrNameLst>
                                      </p:cBhvr>
                                      <p:to>
                                        <p:strVal val="hidden"/>
                                      </p:to>
                                    </p:set>
                                  </p:childTnLst>
                                </p:cTn>
                              </p:par>
                              <p:par>
                                <p:cTn id="55" presetID="42" presetClass="exit" presetSubtype="0" fill="hold" nodeType="withEffect">
                                  <p:stCondLst>
                                    <p:cond delay="0"/>
                                  </p:stCondLst>
                                  <p:childTnLst>
                                    <p:animEffect transition="out" filter="fade">
                                      <p:cBhvr>
                                        <p:cTn id="56" dur="1000"/>
                                        <p:tgtEl>
                                          <p:spTgt spid="9"/>
                                        </p:tgtEl>
                                      </p:cBhvr>
                                    </p:animEffect>
                                    <p:anim calcmode="lin" valueType="num">
                                      <p:cBhvr>
                                        <p:cTn id="57" dur="1000"/>
                                        <p:tgtEl>
                                          <p:spTgt spid="9"/>
                                        </p:tgtEl>
                                        <p:attrNameLst>
                                          <p:attrName>ppt_x</p:attrName>
                                        </p:attrNameLst>
                                      </p:cBhvr>
                                      <p:tavLst>
                                        <p:tav tm="0">
                                          <p:val>
                                            <p:strVal val="ppt_x"/>
                                          </p:val>
                                        </p:tav>
                                        <p:tav tm="100000">
                                          <p:val>
                                            <p:strVal val="ppt_x"/>
                                          </p:val>
                                        </p:tav>
                                      </p:tavLst>
                                    </p:anim>
                                    <p:anim calcmode="lin" valueType="num">
                                      <p:cBhvr>
                                        <p:cTn id="58" dur="1000"/>
                                        <p:tgtEl>
                                          <p:spTgt spid="9"/>
                                        </p:tgtEl>
                                        <p:attrNameLst>
                                          <p:attrName>ppt_y</p:attrName>
                                        </p:attrNameLst>
                                      </p:cBhvr>
                                      <p:tavLst>
                                        <p:tav tm="0">
                                          <p:val>
                                            <p:strVal val="ppt_y"/>
                                          </p:val>
                                        </p:tav>
                                        <p:tav tm="100000">
                                          <p:val>
                                            <p:strVal val="ppt_y+.1"/>
                                          </p:val>
                                        </p:tav>
                                      </p:tavLst>
                                    </p:anim>
                                    <p:set>
                                      <p:cBhvr>
                                        <p:cTn id="59" dur="1" fill="hold">
                                          <p:stCondLst>
                                            <p:cond delay="999"/>
                                          </p:stCondLst>
                                        </p:cTn>
                                        <p:tgtEl>
                                          <p:spTgt spid="9"/>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43" presetClass="entr" presetSubtype="0" fill="hold" nodeType="clickEffect">
                                  <p:stCondLst>
                                    <p:cond delay="0"/>
                                  </p:stCondLst>
                                  <p:childTnLst>
                                    <p:set>
                                      <p:cBhvr>
                                        <p:cTn id="63" dur="1" fill="hold">
                                          <p:stCondLst>
                                            <p:cond delay="0"/>
                                          </p:stCondLst>
                                        </p:cTn>
                                        <p:tgtEl>
                                          <p:spTgt spid="29"/>
                                        </p:tgtEl>
                                        <p:attrNameLst>
                                          <p:attrName>style.visibility</p:attrName>
                                        </p:attrNameLst>
                                      </p:cBhvr>
                                      <p:to>
                                        <p:strVal val="visible"/>
                                      </p:to>
                                    </p:set>
                                    <p:animEffect transition="in" filter="fade">
                                      <p:cBhvr>
                                        <p:cTn id="64" dur="100"/>
                                        <p:tgtEl>
                                          <p:spTgt spid="29"/>
                                        </p:tgtEl>
                                      </p:cBhvr>
                                    </p:animEffect>
                                    <p:anim calcmode="lin" valueType="num">
                                      <p:cBhvr>
                                        <p:cTn id="65" dur="400" fill="hold"/>
                                        <p:tgtEl>
                                          <p:spTgt spid="29"/>
                                        </p:tgtEl>
                                        <p:attrNameLst>
                                          <p:attrName>ppt_x</p:attrName>
                                        </p:attrNameLst>
                                      </p:cBhvr>
                                      <p:tavLst>
                                        <p:tav tm="0">
                                          <p:val>
                                            <p:strVal val="#ppt_x"/>
                                          </p:val>
                                        </p:tav>
                                        <p:tav tm="100000">
                                          <p:val>
                                            <p:strVal val="#ppt_x"/>
                                          </p:val>
                                        </p:tav>
                                      </p:tavLst>
                                    </p:anim>
                                    <p:anim calcmode="lin" valueType="num">
                                      <p:cBhvr>
                                        <p:cTn id="66" dur="400" fill="hold"/>
                                        <p:tgtEl>
                                          <p:spTgt spid="29"/>
                                        </p:tgtEl>
                                        <p:attrNameLst>
                                          <p:attrName>ppt_y</p:attrName>
                                        </p:attrNameLst>
                                      </p:cBhvr>
                                      <p:tavLst>
                                        <p:tav tm="0">
                                          <p:val>
                                            <p:strVal val="#ppt_y+0.31"/>
                                          </p:val>
                                        </p:tav>
                                        <p:tav tm="100000">
                                          <p:val>
                                            <p:strVal val="#ppt_y+0.31"/>
                                          </p:val>
                                        </p:tav>
                                      </p:tavLst>
                                    </p:anim>
                                    <p:anim calcmode="lin" valueType="num">
                                      <p:cBhvr>
                                        <p:cTn id="67" dur="600" decel="50000" fill="hold">
                                          <p:stCondLst>
                                            <p:cond delay="400"/>
                                          </p:stCondLst>
                                        </p:cTn>
                                        <p:tgtEl>
                                          <p:spTgt spid="29"/>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68" dur="600" decel="50000" fill="hold">
                                          <p:stCondLst>
                                            <p:cond delay="400"/>
                                          </p:stCondLst>
                                        </p:cTn>
                                        <p:tgtEl>
                                          <p:spTgt spid="29"/>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69" fill="hold">
                            <p:stCondLst>
                              <p:cond delay="1000"/>
                            </p:stCondLst>
                            <p:childTnLst>
                              <p:par>
                                <p:cTn id="70" presetID="22" presetClass="entr" presetSubtype="4" fill="hold" grpId="0" nodeType="afterEffect">
                                  <p:stCondLst>
                                    <p:cond delay="0"/>
                                  </p:stCondLst>
                                  <p:childTnLst>
                                    <p:set>
                                      <p:cBhvr>
                                        <p:cTn id="71" dur="1" fill="hold">
                                          <p:stCondLst>
                                            <p:cond delay="0"/>
                                          </p:stCondLst>
                                        </p:cTn>
                                        <p:tgtEl>
                                          <p:spTgt spid="28"/>
                                        </p:tgtEl>
                                        <p:attrNameLst>
                                          <p:attrName>style.visibility</p:attrName>
                                        </p:attrNameLst>
                                      </p:cBhvr>
                                      <p:to>
                                        <p:strVal val="visible"/>
                                      </p:to>
                                    </p:set>
                                    <p:animEffect transition="in" filter="wipe(down)">
                                      <p:cBhvr>
                                        <p:cTn id="72" dur="500"/>
                                        <p:tgtEl>
                                          <p:spTgt spid="28"/>
                                        </p:tgtEl>
                                      </p:cBhvr>
                                    </p:animEffect>
                                  </p:childTnLst>
                                </p:cTn>
                              </p:par>
                            </p:childTnLst>
                          </p:cTn>
                        </p:par>
                        <p:par>
                          <p:cTn id="73" fill="hold">
                            <p:stCondLst>
                              <p:cond delay="1500"/>
                            </p:stCondLst>
                            <p:childTnLst>
                              <p:par>
                                <p:cTn id="74" presetID="42" presetClass="entr" presetSubtype="0" fill="hold" nodeType="afterEffect">
                                  <p:stCondLst>
                                    <p:cond delay="0"/>
                                  </p:stCondLst>
                                  <p:childTnLst>
                                    <p:set>
                                      <p:cBhvr>
                                        <p:cTn id="75" dur="1" fill="hold">
                                          <p:stCondLst>
                                            <p:cond delay="0"/>
                                          </p:stCondLst>
                                        </p:cTn>
                                        <p:tgtEl>
                                          <p:spTgt spid="10"/>
                                        </p:tgtEl>
                                        <p:attrNameLst>
                                          <p:attrName>style.visibility</p:attrName>
                                        </p:attrNameLst>
                                      </p:cBhvr>
                                      <p:to>
                                        <p:strVal val="visible"/>
                                      </p:to>
                                    </p:set>
                                    <p:animEffect transition="in" filter="fade">
                                      <p:cBhvr>
                                        <p:cTn id="76" dur="1000"/>
                                        <p:tgtEl>
                                          <p:spTgt spid="10"/>
                                        </p:tgtEl>
                                      </p:cBhvr>
                                    </p:animEffect>
                                    <p:anim calcmode="lin" valueType="num">
                                      <p:cBhvr>
                                        <p:cTn id="77" dur="1000" fill="hold"/>
                                        <p:tgtEl>
                                          <p:spTgt spid="10"/>
                                        </p:tgtEl>
                                        <p:attrNameLst>
                                          <p:attrName>ppt_x</p:attrName>
                                        </p:attrNameLst>
                                      </p:cBhvr>
                                      <p:tavLst>
                                        <p:tav tm="0">
                                          <p:val>
                                            <p:strVal val="#ppt_x"/>
                                          </p:val>
                                        </p:tav>
                                        <p:tav tm="100000">
                                          <p:val>
                                            <p:strVal val="#ppt_x"/>
                                          </p:val>
                                        </p:tav>
                                      </p:tavLst>
                                    </p:anim>
                                    <p:anim calcmode="lin" valueType="num">
                                      <p:cBhvr>
                                        <p:cTn id="7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grpId="0" nodeType="clickEffect">
                                  <p:stCondLst>
                                    <p:cond delay="0"/>
                                  </p:stCondLst>
                                  <p:childTnLst>
                                    <p:set>
                                      <p:cBhvr>
                                        <p:cTn id="82" dur="1" fill="hold">
                                          <p:stCondLst>
                                            <p:cond delay="0"/>
                                          </p:stCondLst>
                                        </p:cTn>
                                        <p:tgtEl>
                                          <p:spTgt spid="82"/>
                                        </p:tgtEl>
                                        <p:attrNameLst>
                                          <p:attrName>style.visibility</p:attrName>
                                        </p:attrNameLst>
                                      </p:cBhvr>
                                      <p:to>
                                        <p:strVal val="hidden"/>
                                      </p:to>
                                    </p:set>
                                  </p:childTnLst>
                                </p:cTn>
                              </p:par>
                              <p:par>
                                <p:cTn id="83" presetID="0" presetClass="path" presetSubtype="0" accel="50000" decel="50000" fill="hold" grpId="3" nodeType="withEffect">
                                  <p:stCondLst>
                                    <p:cond delay="0"/>
                                  </p:stCondLst>
                                  <p:childTnLst>
                                    <p:animMotion origin="layout" path="M 0.24948 0.38797 L -0.00404 -0.20393 " pathEditMode="relative" rAng="0" ptsTypes="AA">
                                      <p:cBhvr>
                                        <p:cTn id="84" dur="2000" fill="hold"/>
                                        <p:tgtEl>
                                          <p:spTgt spid="30"/>
                                        </p:tgtEl>
                                        <p:attrNameLst>
                                          <p:attrName>ppt_x</p:attrName>
                                          <p:attrName>ppt_y</p:attrName>
                                        </p:attrNameLst>
                                      </p:cBhvr>
                                      <p:rCtr x="-12682" y="-29606"/>
                                    </p:animMotion>
                                  </p:childTnLst>
                                </p:cTn>
                              </p:par>
                            </p:childTnLst>
                          </p:cTn>
                        </p:par>
                        <p:par>
                          <p:cTn id="85" fill="hold">
                            <p:stCondLst>
                              <p:cond delay="2000"/>
                            </p:stCondLst>
                            <p:childTnLst>
                              <p:par>
                                <p:cTn id="86" presetID="1" presetClass="entr" presetSubtype="0" fill="hold" grpId="0" nodeType="afterEffect">
                                  <p:stCondLst>
                                    <p:cond delay="0"/>
                                  </p:stCondLst>
                                  <p:childTnLst>
                                    <p:set>
                                      <p:cBhvr>
                                        <p:cTn id="87" dur="1" fill="hold">
                                          <p:stCondLst>
                                            <p:cond delay="0"/>
                                          </p:stCondLst>
                                        </p:cTn>
                                        <p:tgtEl>
                                          <p:spTgt spid="77"/>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83"/>
                                        </p:tgtEl>
                                        <p:attrNameLst>
                                          <p:attrName>style.visibility</p:attrName>
                                        </p:attrNameLst>
                                      </p:cBhvr>
                                      <p:to>
                                        <p:strVal val="visible"/>
                                      </p:to>
                                    </p:set>
                                  </p:childTnLst>
                                </p:cTn>
                              </p:par>
                              <p:par>
                                <p:cTn id="90" presetID="42" presetClass="entr" presetSubtype="0" fill="hold" nodeType="withEffect">
                                  <p:stCondLst>
                                    <p:cond delay="0"/>
                                  </p:stCondLst>
                                  <p:childTnLst>
                                    <p:set>
                                      <p:cBhvr>
                                        <p:cTn id="91" dur="1" fill="hold">
                                          <p:stCondLst>
                                            <p:cond delay="0"/>
                                          </p:stCondLst>
                                        </p:cTn>
                                        <p:tgtEl>
                                          <p:spTgt spid="88"/>
                                        </p:tgtEl>
                                        <p:attrNameLst>
                                          <p:attrName>style.visibility</p:attrName>
                                        </p:attrNameLst>
                                      </p:cBhvr>
                                      <p:to>
                                        <p:strVal val="visible"/>
                                      </p:to>
                                    </p:set>
                                    <p:animEffect transition="in" filter="fade">
                                      <p:cBhvr>
                                        <p:cTn id="92" dur="1000"/>
                                        <p:tgtEl>
                                          <p:spTgt spid="88"/>
                                        </p:tgtEl>
                                      </p:cBhvr>
                                    </p:animEffect>
                                    <p:anim calcmode="lin" valueType="num">
                                      <p:cBhvr>
                                        <p:cTn id="93" dur="1000" fill="hold"/>
                                        <p:tgtEl>
                                          <p:spTgt spid="88"/>
                                        </p:tgtEl>
                                        <p:attrNameLst>
                                          <p:attrName>ppt_x</p:attrName>
                                        </p:attrNameLst>
                                      </p:cBhvr>
                                      <p:tavLst>
                                        <p:tav tm="0">
                                          <p:val>
                                            <p:strVal val="#ppt_x"/>
                                          </p:val>
                                        </p:tav>
                                        <p:tav tm="100000">
                                          <p:val>
                                            <p:strVal val="#ppt_x"/>
                                          </p:val>
                                        </p:tav>
                                      </p:tavLst>
                                    </p:anim>
                                    <p:anim calcmode="lin" valueType="num">
                                      <p:cBhvr>
                                        <p:cTn id="94" dur="1000" fill="hold"/>
                                        <p:tgtEl>
                                          <p:spTgt spid="88"/>
                                        </p:tgtEl>
                                        <p:attrNameLst>
                                          <p:attrName>ppt_y</p:attrName>
                                        </p:attrNameLst>
                                      </p:cBhvr>
                                      <p:tavLst>
                                        <p:tav tm="0">
                                          <p:val>
                                            <p:strVal val="#ppt_y+.1"/>
                                          </p:val>
                                        </p:tav>
                                        <p:tav tm="100000">
                                          <p:val>
                                            <p:strVal val="#ppt_y"/>
                                          </p:val>
                                        </p:tav>
                                      </p:tavLst>
                                    </p:anim>
                                  </p:childTnLst>
                                </p:cTn>
                              </p:par>
                              <p:par>
                                <p:cTn id="95" presetID="1" presetClass="entr" presetSubtype="0" fill="hold" grpId="0" nodeType="withEffect">
                                  <p:stCondLst>
                                    <p:cond delay="0"/>
                                  </p:stCondLst>
                                  <p:childTnLst>
                                    <p:set>
                                      <p:cBhvr>
                                        <p:cTn id="96" dur="1" fill="hold">
                                          <p:stCondLst>
                                            <p:cond delay="0"/>
                                          </p:stCondLst>
                                        </p:cTn>
                                        <p:tgtEl>
                                          <p:spTgt spid="24"/>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77" grpId="0" animBg="1"/>
      <p:bldP spid="82" grpId="0" animBg="1"/>
      <p:bldP spid="83" grpId="0" animBg="1"/>
      <p:bldP spid="30" grpId="0" animBg="1"/>
      <p:bldP spid="30" grpId="2" animBg="1"/>
      <p:bldP spid="30" grpId="3" animBg="1"/>
      <p:bldP spid="31" grpId="0" animBg="1"/>
      <p:bldP spid="31" grpId="1" animBg="1"/>
      <p:bldP spid="32" grpId="0" animBg="1"/>
      <p:bldP spid="32" grpId="1" animBg="1"/>
      <p:bldP spid="24" grpId="0" animBg="1"/>
      <p:bldP spid="2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10C333-641D-5167-F4EF-19F20FDF1C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A7C8A0-7D20-32A8-5BAD-3C4EA2884E85}"/>
              </a:ext>
            </a:extLst>
          </p:cNvPr>
          <p:cNvSpPr>
            <a:spLocks noGrp="1"/>
          </p:cNvSpPr>
          <p:nvPr>
            <p:ph type="title"/>
          </p:nvPr>
        </p:nvSpPr>
        <p:spPr/>
        <p:txBody>
          <a:bodyPr/>
          <a:lstStyle/>
          <a:p>
            <a:r>
              <a:rPr lang="en-US"/>
              <a:t>C2: Crash Inconsistency Example</a:t>
            </a:r>
          </a:p>
        </p:txBody>
      </p:sp>
      <p:sp>
        <p:nvSpPr>
          <p:cNvPr id="5" name="Slide Number Placeholder 4">
            <a:extLst>
              <a:ext uri="{FF2B5EF4-FFF2-40B4-BE49-F238E27FC236}">
                <a16:creationId xmlns:a16="http://schemas.microsoft.com/office/drawing/2014/main" id="{43701933-001D-7AE8-476B-5EDB9C5D45E4}"/>
              </a:ext>
            </a:extLst>
          </p:cNvPr>
          <p:cNvSpPr>
            <a:spLocks noGrp="1"/>
          </p:cNvSpPr>
          <p:nvPr>
            <p:ph type="sldNum" sz="quarter" idx="12"/>
          </p:nvPr>
        </p:nvSpPr>
        <p:spPr/>
        <p:txBody>
          <a:bodyPr/>
          <a:lstStyle/>
          <a:p>
            <a:fld id="{BEF5F9A7-FFD9-4159-A58F-AE73538ED447}" type="slidenum">
              <a:rPr lang="en-US" smtClean="0"/>
              <a:pPr/>
              <a:t>25</a:t>
            </a:fld>
            <a:endParaRPr lang="en-US" dirty="0"/>
          </a:p>
        </p:txBody>
      </p:sp>
      <p:sp>
        <p:nvSpPr>
          <p:cNvPr id="20" name="Rectangle 19">
            <a:extLst>
              <a:ext uri="{FF2B5EF4-FFF2-40B4-BE49-F238E27FC236}">
                <a16:creationId xmlns:a16="http://schemas.microsoft.com/office/drawing/2014/main" id="{E5AA32AA-3AD5-D94F-70F2-6D8017C3EC72}"/>
              </a:ext>
            </a:extLst>
          </p:cNvPr>
          <p:cNvSpPr/>
          <p:nvPr/>
        </p:nvSpPr>
        <p:spPr>
          <a:xfrm>
            <a:off x="2222658" y="1209444"/>
            <a:ext cx="2413999" cy="4982073"/>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latin typeface="Tahoma" panose="020B0604030504040204" pitchFamily="34" charset="0"/>
                <a:ea typeface="Tahoma" panose="020B0604030504040204" pitchFamily="34" charset="0"/>
                <a:cs typeface="Tahoma" panose="020B0604030504040204" pitchFamily="34" charset="0"/>
              </a:rPr>
              <a:t>Load [A]</a:t>
            </a:r>
          </a:p>
          <a:p>
            <a:r>
              <a:rPr lang="en-US" sz="3200" dirty="0">
                <a:solidFill>
                  <a:schemeClr val="tx1"/>
                </a:solidFill>
                <a:latin typeface="Tahoma" panose="020B0604030504040204" pitchFamily="34" charset="0"/>
                <a:ea typeface="Tahoma" panose="020B0604030504040204" pitchFamily="34" charset="0"/>
                <a:cs typeface="Tahoma" panose="020B0604030504040204" pitchFamily="34" charset="0"/>
              </a:rPr>
              <a:t>Load [B]</a:t>
            </a:r>
          </a:p>
          <a:p>
            <a:r>
              <a:rPr lang="en-US" sz="3200" dirty="0">
                <a:solidFill>
                  <a:schemeClr val="tx1"/>
                </a:solidFill>
                <a:latin typeface="Tahoma" panose="020B0604030504040204" pitchFamily="34" charset="0"/>
                <a:ea typeface="Tahoma" panose="020B0604030504040204" pitchFamily="34" charset="0"/>
                <a:cs typeface="Tahoma" panose="020B0604030504040204" pitchFamily="34" charset="0"/>
              </a:rPr>
              <a:t>…</a:t>
            </a:r>
          </a:p>
          <a:p>
            <a:r>
              <a:rPr lang="en-US" sz="3200" dirty="0">
                <a:solidFill>
                  <a:schemeClr val="tx1"/>
                </a:solidFill>
                <a:latin typeface="Tahoma" panose="020B0604030504040204" pitchFamily="34" charset="0"/>
                <a:ea typeface="Tahoma" panose="020B0604030504040204" pitchFamily="34" charset="0"/>
                <a:cs typeface="Tahoma" panose="020B0604030504040204" pitchFamily="34" charset="0"/>
              </a:rPr>
              <a:t>Store [A]</a:t>
            </a:r>
          </a:p>
          <a:p>
            <a:r>
              <a:rPr lang="en-US" sz="3200" dirty="0">
                <a:solidFill>
                  <a:schemeClr val="tx1"/>
                </a:solidFill>
                <a:latin typeface="Tahoma" panose="020B0604030504040204" pitchFamily="34" charset="0"/>
                <a:ea typeface="Tahoma" panose="020B0604030504040204" pitchFamily="34" charset="0"/>
                <a:cs typeface="Tahoma" panose="020B0604030504040204" pitchFamily="34" charset="0"/>
              </a:rPr>
              <a:t>Store [B]</a:t>
            </a:r>
          </a:p>
          <a:p>
            <a:r>
              <a:rPr lang="en-US" sz="3200" dirty="0">
                <a:solidFill>
                  <a:schemeClr val="tx1"/>
                </a:solidFill>
                <a:latin typeface="Tahoma" panose="020B0604030504040204" pitchFamily="34" charset="0"/>
                <a:ea typeface="Tahoma" panose="020B0604030504040204" pitchFamily="34" charset="0"/>
                <a:cs typeface="Tahoma" panose="020B0604030504040204" pitchFamily="34" charset="0"/>
              </a:rPr>
              <a:t>…</a:t>
            </a:r>
          </a:p>
          <a:p>
            <a:r>
              <a:rPr lang="en-US" sz="3200">
                <a:solidFill>
                  <a:schemeClr val="tx1"/>
                </a:solidFill>
                <a:latin typeface="Tahoma" panose="020B0604030504040204" pitchFamily="34" charset="0"/>
                <a:ea typeface="Tahoma" panose="020B0604030504040204" pitchFamily="34" charset="0"/>
                <a:cs typeface="Tahoma" panose="020B0604030504040204" pitchFamily="34" charset="0"/>
              </a:rPr>
              <a:t>Load [A]</a:t>
            </a:r>
            <a:endParaRPr lang="en-US" sz="3200" dirty="0">
              <a:solidFill>
                <a:schemeClr val="tx1"/>
              </a:solidFill>
              <a:latin typeface="Tahoma" panose="020B0604030504040204" pitchFamily="34" charset="0"/>
              <a:ea typeface="Tahoma" panose="020B0604030504040204" pitchFamily="34" charset="0"/>
              <a:cs typeface="Tahoma" panose="020B0604030504040204" pitchFamily="34" charset="0"/>
            </a:endParaRPr>
          </a:p>
          <a:p>
            <a:r>
              <a:rPr lang="en-US" sz="3200">
                <a:solidFill>
                  <a:schemeClr val="tx1"/>
                </a:solidFill>
                <a:latin typeface="Tahoma" panose="020B0604030504040204" pitchFamily="34" charset="0"/>
                <a:ea typeface="Tahoma" panose="020B0604030504040204" pitchFamily="34" charset="0"/>
                <a:cs typeface="Tahoma" panose="020B0604030504040204" pitchFamily="34" charset="0"/>
              </a:rPr>
              <a:t>…</a:t>
            </a:r>
          </a:p>
          <a:p>
            <a:r>
              <a:rPr lang="en-US" sz="3200">
                <a:solidFill>
                  <a:schemeClr val="tx1"/>
                </a:solidFill>
                <a:latin typeface="Tahoma" panose="020B0604030504040204" pitchFamily="34" charset="0"/>
                <a:ea typeface="Tahoma" panose="020B0604030504040204" pitchFamily="34" charset="0"/>
                <a:cs typeface="Tahoma" panose="020B0604030504040204" pitchFamily="34" charset="0"/>
              </a:rPr>
              <a:t>Store [A]</a:t>
            </a:r>
          </a:p>
          <a:p>
            <a:r>
              <a:rPr lang="en-US" sz="3200">
                <a:solidFill>
                  <a:schemeClr val="tx1"/>
                </a:solidFill>
                <a:latin typeface="Tahoma" panose="020B0604030504040204" pitchFamily="34" charset="0"/>
                <a:ea typeface="Tahoma" panose="020B0604030504040204" pitchFamily="34" charset="0"/>
                <a:cs typeface="Tahoma" panose="020B0604030504040204" pitchFamily="34" charset="0"/>
              </a:rPr>
              <a:t>…</a:t>
            </a:r>
            <a:endParaRPr lang="en-US" sz="3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2" name="Rectangle 21">
            <a:extLst>
              <a:ext uri="{FF2B5EF4-FFF2-40B4-BE49-F238E27FC236}">
                <a16:creationId xmlns:a16="http://schemas.microsoft.com/office/drawing/2014/main" id="{38D83D4F-0638-F910-605D-AEB419BCD3DB}"/>
              </a:ext>
            </a:extLst>
          </p:cNvPr>
          <p:cNvSpPr/>
          <p:nvPr/>
        </p:nvSpPr>
        <p:spPr>
          <a:xfrm>
            <a:off x="2039499" y="885625"/>
            <a:ext cx="2808312" cy="36004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i="1">
                <a:solidFill>
                  <a:schemeClr val="tx1"/>
                </a:solidFill>
                <a:latin typeface="Tahoma" panose="020B0604030504040204" pitchFamily="34" charset="0"/>
                <a:ea typeface="Tahoma" panose="020B0604030504040204" pitchFamily="34" charset="0"/>
                <a:cs typeface="Tahoma" panose="020B0604030504040204" pitchFamily="34" charset="0"/>
              </a:rPr>
              <a:t>Checkpoint0</a:t>
            </a:r>
            <a:endParaRPr lang="en-US" sz="3200" i="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35" name="Slide Number Placeholder 4">
            <a:extLst>
              <a:ext uri="{FF2B5EF4-FFF2-40B4-BE49-F238E27FC236}">
                <a16:creationId xmlns:a16="http://schemas.microsoft.com/office/drawing/2014/main" id="{98E9A484-295D-1188-C060-1D96CFBEF121}"/>
              </a:ext>
            </a:extLst>
          </p:cNvPr>
          <p:cNvSpPr txBox="1">
            <a:spLocks/>
          </p:cNvSpPr>
          <p:nvPr/>
        </p:nvSpPr>
        <p:spPr>
          <a:xfrm>
            <a:off x="8368522" y="457782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800" b="0" i="0" kern="1200">
                <a:solidFill>
                  <a:schemeClr val="tx1"/>
                </a:solidFill>
                <a:latin typeface="Gill Sans" panose="020B0502020104020203" pitchFamily="34" charset="-79"/>
                <a:ea typeface="Tahoma" panose="020B0604030504040204" pitchFamily="34" charset="0"/>
                <a:cs typeface="Gill Sans" panose="020B0502020104020203" pitchFamily="34" charset="-79"/>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EF5F9A7-FFD9-4159-A58F-AE73538ED447}" type="slidenum">
              <a:rPr lang="en-US" smtClean="0"/>
              <a:pPr/>
              <a:t>25</a:t>
            </a:fld>
            <a:endParaRPr lang="en-US" dirty="0"/>
          </a:p>
        </p:txBody>
      </p:sp>
      <p:sp>
        <p:nvSpPr>
          <p:cNvPr id="36" name="Rounded Rectangle 13">
            <a:extLst>
              <a:ext uri="{FF2B5EF4-FFF2-40B4-BE49-F238E27FC236}">
                <a16:creationId xmlns:a16="http://schemas.microsoft.com/office/drawing/2014/main" id="{EAD5FE80-F0A9-7079-9A30-E9CBDE892103}"/>
              </a:ext>
            </a:extLst>
          </p:cNvPr>
          <p:cNvSpPr/>
          <p:nvPr/>
        </p:nvSpPr>
        <p:spPr>
          <a:xfrm>
            <a:off x="6564123" y="2279014"/>
            <a:ext cx="5361899" cy="39125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7" name="Rounded Rectangle 14">
            <a:extLst>
              <a:ext uri="{FF2B5EF4-FFF2-40B4-BE49-F238E27FC236}">
                <a16:creationId xmlns:a16="http://schemas.microsoft.com/office/drawing/2014/main" id="{14DB23A4-1222-B4AB-F73B-811CC2C75608}"/>
              </a:ext>
            </a:extLst>
          </p:cNvPr>
          <p:cNvSpPr/>
          <p:nvPr/>
        </p:nvSpPr>
        <p:spPr>
          <a:xfrm>
            <a:off x="6850654" y="4153067"/>
            <a:ext cx="5016703" cy="1926772"/>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38" name="Rounded Rectangle 15">
            <a:extLst>
              <a:ext uri="{FF2B5EF4-FFF2-40B4-BE49-F238E27FC236}">
                <a16:creationId xmlns:a16="http://schemas.microsoft.com/office/drawing/2014/main" id="{A22E7E5D-CCA7-D682-F3E1-6762C0713FD4}"/>
              </a:ext>
            </a:extLst>
          </p:cNvPr>
          <p:cNvSpPr/>
          <p:nvPr/>
        </p:nvSpPr>
        <p:spPr>
          <a:xfrm>
            <a:off x="9965034" y="2928422"/>
            <a:ext cx="1632857" cy="78783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Voltage monitor</a:t>
            </a:r>
          </a:p>
        </p:txBody>
      </p:sp>
      <p:sp>
        <p:nvSpPr>
          <p:cNvPr id="39" name="Rounded Rectangle 16">
            <a:extLst>
              <a:ext uri="{FF2B5EF4-FFF2-40B4-BE49-F238E27FC236}">
                <a16:creationId xmlns:a16="http://schemas.microsoft.com/office/drawing/2014/main" id="{4BFFECD4-936D-96D0-270C-3F90921C57CF}"/>
              </a:ext>
            </a:extLst>
          </p:cNvPr>
          <p:cNvSpPr/>
          <p:nvPr/>
        </p:nvSpPr>
        <p:spPr>
          <a:xfrm>
            <a:off x="9350665" y="4204658"/>
            <a:ext cx="2516691" cy="78783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Backup/recovery controller</a:t>
            </a:r>
          </a:p>
        </p:txBody>
      </p:sp>
      <p:sp>
        <p:nvSpPr>
          <p:cNvPr id="40" name="Rounded Rectangle 17">
            <a:extLst>
              <a:ext uri="{FF2B5EF4-FFF2-40B4-BE49-F238E27FC236}">
                <a16:creationId xmlns:a16="http://schemas.microsoft.com/office/drawing/2014/main" id="{73AF938A-EDF7-ED3F-B4BA-FC38BA51EA74}"/>
              </a:ext>
            </a:extLst>
          </p:cNvPr>
          <p:cNvSpPr/>
          <p:nvPr/>
        </p:nvSpPr>
        <p:spPr>
          <a:xfrm>
            <a:off x="10467658" y="5129477"/>
            <a:ext cx="1291913" cy="457529"/>
          </a:xfrm>
          <a:prstGeom prst="roundRect">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ysClr val="windowText" lastClr="000000"/>
                </a:solidFill>
                <a:latin typeface="Tahoma" panose="020B0604030504040204" pitchFamily="34" charset="0"/>
                <a:ea typeface="Tahoma" panose="020B0604030504040204" pitchFamily="34" charset="0"/>
                <a:cs typeface="Tahoma" panose="020B0604030504040204" pitchFamily="34" charset="0"/>
              </a:rPr>
              <a:t>NVFF</a:t>
            </a:r>
          </a:p>
        </p:txBody>
      </p:sp>
      <p:cxnSp>
        <p:nvCxnSpPr>
          <p:cNvPr id="41" name="Straight Arrow Connector 40">
            <a:extLst>
              <a:ext uri="{FF2B5EF4-FFF2-40B4-BE49-F238E27FC236}">
                <a16:creationId xmlns:a16="http://schemas.microsoft.com/office/drawing/2014/main" id="{D09E8258-8653-2AC6-2368-93C73780FF0A}"/>
              </a:ext>
            </a:extLst>
          </p:cNvPr>
          <p:cNvCxnSpPr>
            <a:stCxn id="38" idx="2"/>
          </p:cNvCxnSpPr>
          <p:nvPr/>
        </p:nvCxnSpPr>
        <p:spPr>
          <a:xfrm flipH="1">
            <a:off x="10781462" y="3716258"/>
            <a:ext cx="1" cy="47897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845C4155-3E11-063A-E515-398EDCF09711}"/>
              </a:ext>
            </a:extLst>
          </p:cNvPr>
          <p:cNvCxnSpPr>
            <a:cxnSpLocks/>
          </p:cNvCxnSpPr>
          <p:nvPr/>
        </p:nvCxnSpPr>
        <p:spPr>
          <a:xfrm>
            <a:off x="10292349" y="5001768"/>
            <a:ext cx="0" cy="2882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3" name="Rounded Rectangle 20">
            <a:extLst>
              <a:ext uri="{FF2B5EF4-FFF2-40B4-BE49-F238E27FC236}">
                <a16:creationId xmlns:a16="http://schemas.microsoft.com/office/drawing/2014/main" id="{01CEE9F9-78DA-8199-90A3-6D72A94C0319}"/>
              </a:ext>
            </a:extLst>
          </p:cNvPr>
          <p:cNvSpPr/>
          <p:nvPr/>
        </p:nvSpPr>
        <p:spPr>
          <a:xfrm>
            <a:off x="8759074" y="5132782"/>
            <a:ext cx="1291914" cy="45752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ysClr val="windowText" lastClr="000000"/>
                </a:solidFill>
                <a:latin typeface="Tahoma" panose="020B0604030504040204" pitchFamily="34" charset="0"/>
                <a:ea typeface="Tahoma" panose="020B0604030504040204" pitchFamily="34" charset="0"/>
                <a:cs typeface="Tahoma" panose="020B0604030504040204" pitchFamily="34" charset="0"/>
              </a:rPr>
              <a:t>Reg</a:t>
            </a:r>
            <a:endParaRPr lang="en-US" sz="2400" dirty="0">
              <a:solidFill>
                <a:sysClr val="windowText" lastClr="000000"/>
              </a:solidFill>
              <a:latin typeface="Tahoma" panose="020B0604030504040204" pitchFamily="34" charset="0"/>
              <a:ea typeface="Tahoma" panose="020B0604030504040204" pitchFamily="34" charset="0"/>
              <a:cs typeface="Tahoma" panose="020B0604030504040204" pitchFamily="34" charset="0"/>
            </a:endParaRPr>
          </a:p>
        </p:txBody>
      </p:sp>
      <p:sp>
        <p:nvSpPr>
          <p:cNvPr id="44" name="Left-Right Arrow 21">
            <a:extLst>
              <a:ext uri="{FF2B5EF4-FFF2-40B4-BE49-F238E27FC236}">
                <a16:creationId xmlns:a16="http://schemas.microsoft.com/office/drawing/2014/main" id="{C32400C8-430C-6834-A212-F8435303D00D}"/>
              </a:ext>
            </a:extLst>
          </p:cNvPr>
          <p:cNvSpPr/>
          <p:nvPr/>
        </p:nvSpPr>
        <p:spPr>
          <a:xfrm>
            <a:off x="9903465" y="5195006"/>
            <a:ext cx="741864" cy="332241"/>
          </a:xfrm>
          <a:prstGeom prst="lef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45" name="Rounded Rectangle 22">
            <a:extLst>
              <a:ext uri="{FF2B5EF4-FFF2-40B4-BE49-F238E27FC236}">
                <a16:creationId xmlns:a16="http://schemas.microsoft.com/office/drawing/2014/main" id="{6F5F16A3-D0D8-4107-B39C-8AD8417D9878}"/>
              </a:ext>
            </a:extLst>
          </p:cNvPr>
          <p:cNvSpPr/>
          <p:nvPr/>
        </p:nvSpPr>
        <p:spPr>
          <a:xfrm>
            <a:off x="7874923" y="4373125"/>
            <a:ext cx="1031188" cy="42331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Pipeline</a:t>
            </a:r>
          </a:p>
        </p:txBody>
      </p:sp>
      <p:cxnSp>
        <p:nvCxnSpPr>
          <p:cNvPr id="46" name="Elbow Connector 23">
            <a:extLst>
              <a:ext uri="{FF2B5EF4-FFF2-40B4-BE49-F238E27FC236}">
                <a16:creationId xmlns:a16="http://schemas.microsoft.com/office/drawing/2014/main" id="{B8AC9B61-76B4-485A-2187-4916F696E661}"/>
              </a:ext>
            </a:extLst>
          </p:cNvPr>
          <p:cNvCxnSpPr>
            <a:cxnSpLocks/>
            <a:endCxn id="38" idx="0"/>
          </p:cNvCxnSpPr>
          <p:nvPr/>
        </p:nvCxnSpPr>
        <p:spPr>
          <a:xfrm>
            <a:off x="6658342" y="2635761"/>
            <a:ext cx="4123121" cy="292661"/>
          </a:xfrm>
          <a:prstGeom prst="bentConnector2">
            <a:avLst/>
          </a:prstGeom>
          <a:ln w="38100">
            <a:tailEnd type="triangle"/>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3BF3EBFF-33A8-7EC3-F298-EBC3615D2114}"/>
              </a:ext>
            </a:extLst>
          </p:cNvPr>
          <p:cNvCxnSpPr>
            <a:cxnSpLocks/>
          </p:cNvCxnSpPr>
          <p:nvPr/>
        </p:nvCxnSpPr>
        <p:spPr>
          <a:xfrm>
            <a:off x="8136234" y="3108037"/>
            <a:ext cx="479988"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69553EAB-3E80-2E9C-0A32-27E7AEE20F4E}"/>
              </a:ext>
            </a:extLst>
          </p:cNvPr>
          <p:cNvCxnSpPr>
            <a:cxnSpLocks/>
          </p:cNvCxnSpPr>
          <p:nvPr/>
        </p:nvCxnSpPr>
        <p:spPr>
          <a:xfrm>
            <a:off x="8221022" y="3765245"/>
            <a:ext cx="297226"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89C1193B-6E05-1831-6D85-AE3447689F3A}"/>
              </a:ext>
            </a:extLst>
          </p:cNvPr>
          <p:cNvCxnSpPr>
            <a:cxnSpLocks/>
          </p:cNvCxnSpPr>
          <p:nvPr/>
        </p:nvCxnSpPr>
        <p:spPr>
          <a:xfrm>
            <a:off x="8305972" y="3855592"/>
            <a:ext cx="15240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708EFC6E-04AD-15B2-8B59-93EDFB648B81}"/>
              </a:ext>
            </a:extLst>
          </p:cNvPr>
          <p:cNvCxnSpPr>
            <a:cxnSpLocks/>
          </p:cNvCxnSpPr>
          <p:nvPr/>
        </p:nvCxnSpPr>
        <p:spPr>
          <a:xfrm>
            <a:off x="8152563" y="3669145"/>
            <a:ext cx="458209"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EAA48D27-5D19-965B-303E-58147C690A33}"/>
              </a:ext>
            </a:extLst>
          </p:cNvPr>
          <p:cNvCxnSpPr/>
          <p:nvPr/>
        </p:nvCxnSpPr>
        <p:spPr>
          <a:xfrm>
            <a:off x="8384645" y="2618405"/>
            <a:ext cx="0" cy="489632"/>
          </a:xfrm>
          <a:prstGeom prst="line">
            <a:avLst/>
          </a:prstGeom>
          <a:ln w="38100"/>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E1ACB65C-4197-ACEF-7A9A-C648489143DF}"/>
              </a:ext>
            </a:extLst>
          </p:cNvPr>
          <p:cNvCxnSpPr>
            <a:cxnSpLocks/>
          </p:cNvCxnSpPr>
          <p:nvPr/>
        </p:nvCxnSpPr>
        <p:spPr>
          <a:xfrm>
            <a:off x="8376228" y="3246099"/>
            <a:ext cx="8417" cy="423046"/>
          </a:xfrm>
          <a:prstGeom prst="line">
            <a:avLst/>
          </a:prstGeom>
          <a:ln w="38100"/>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A5F2CA76-45AC-A3C1-60C1-D41BCF9CFE5F}"/>
              </a:ext>
            </a:extLst>
          </p:cNvPr>
          <p:cNvCxnSpPr/>
          <p:nvPr/>
        </p:nvCxnSpPr>
        <p:spPr>
          <a:xfrm>
            <a:off x="9284677" y="2618405"/>
            <a:ext cx="0" cy="153466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54" name="TextBox 53">
            <a:extLst>
              <a:ext uri="{FF2B5EF4-FFF2-40B4-BE49-F238E27FC236}">
                <a16:creationId xmlns:a16="http://schemas.microsoft.com/office/drawing/2014/main" id="{7FA24381-D987-0613-4546-38D4CF76C42D}"/>
              </a:ext>
            </a:extLst>
          </p:cNvPr>
          <p:cNvSpPr txBox="1"/>
          <p:nvPr/>
        </p:nvSpPr>
        <p:spPr>
          <a:xfrm>
            <a:off x="8533953" y="2279014"/>
            <a:ext cx="681597" cy="400110"/>
          </a:xfrm>
          <a:prstGeom prst="rect">
            <a:avLst/>
          </a:prstGeom>
          <a:noFill/>
        </p:spPr>
        <p:txBody>
          <a:bodyPr wrap="none" rtlCol="0">
            <a:spAutoFit/>
          </a:bodyPr>
          <a:lstStyle/>
          <a:p>
            <a:r>
              <a:rPr lang="en-US" sz="2000" b="1" i="1" dirty="0" err="1">
                <a:latin typeface="Tahoma" panose="020B0604030504040204" pitchFamily="34" charset="0"/>
                <a:ea typeface="Tahoma" panose="020B0604030504040204" pitchFamily="34" charset="0"/>
                <a:cs typeface="Tahoma" panose="020B0604030504040204" pitchFamily="34" charset="0"/>
              </a:rPr>
              <a:t>Vdd</a:t>
            </a:r>
            <a:endParaRPr lang="en-US" sz="2000" b="1" i="1" dirty="0">
              <a:latin typeface="Tahoma" panose="020B0604030504040204" pitchFamily="34" charset="0"/>
              <a:ea typeface="Tahoma" panose="020B0604030504040204" pitchFamily="34" charset="0"/>
              <a:cs typeface="Tahoma" panose="020B0604030504040204" pitchFamily="34" charset="0"/>
            </a:endParaRPr>
          </a:p>
        </p:txBody>
      </p:sp>
      <p:sp>
        <p:nvSpPr>
          <p:cNvPr id="55" name="TextBox 54">
            <a:extLst>
              <a:ext uri="{FF2B5EF4-FFF2-40B4-BE49-F238E27FC236}">
                <a16:creationId xmlns:a16="http://schemas.microsoft.com/office/drawing/2014/main" id="{1AD5D9A6-12BB-FEF5-4DC7-F16286E1D9F4}"/>
              </a:ext>
            </a:extLst>
          </p:cNvPr>
          <p:cNvSpPr txBox="1"/>
          <p:nvPr/>
        </p:nvSpPr>
        <p:spPr>
          <a:xfrm>
            <a:off x="8604321" y="3738742"/>
            <a:ext cx="681597" cy="400110"/>
          </a:xfrm>
          <a:prstGeom prst="rect">
            <a:avLst/>
          </a:prstGeom>
          <a:noFill/>
        </p:spPr>
        <p:txBody>
          <a:bodyPr wrap="none" rtlCol="0">
            <a:spAutoFit/>
          </a:bodyPr>
          <a:lstStyle/>
          <a:p>
            <a:r>
              <a:rPr lang="en-US" sz="2000" b="1" i="1" dirty="0" err="1">
                <a:latin typeface="Tahoma" panose="020B0604030504040204" pitchFamily="34" charset="0"/>
                <a:ea typeface="Tahoma" panose="020B0604030504040204" pitchFamily="34" charset="0"/>
                <a:cs typeface="Tahoma" panose="020B0604030504040204" pitchFamily="34" charset="0"/>
              </a:rPr>
              <a:t>Vdd</a:t>
            </a:r>
            <a:endParaRPr lang="en-US" sz="2000" b="1" i="1" dirty="0">
              <a:latin typeface="Tahoma" panose="020B0604030504040204" pitchFamily="34" charset="0"/>
              <a:ea typeface="Tahoma" panose="020B0604030504040204" pitchFamily="34" charset="0"/>
              <a:cs typeface="Tahoma" panose="020B0604030504040204" pitchFamily="34" charset="0"/>
            </a:endParaRPr>
          </a:p>
        </p:txBody>
      </p:sp>
      <p:cxnSp>
        <p:nvCxnSpPr>
          <p:cNvPr id="56" name="Straight Connector 55">
            <a:extLst>
              <a:ext uri="{FF2B5EF4-FFF2-40B4-BE49-F238E27FC236}">
                <a16:creationId xmlns:a16="http://schemas.microsoft.com/office/drawing/2014/main" id="{887A0ACE-7782-413B-A01A-5FB452AAA04C}"/>
              </a:ext>
            </a:extLst>
          </p:cNvPr>
          <p:cNvCxnSpPr>
            <a:cxnSpLocks/>
          </p:cNvCxnSpPr>
          <p:nvPr/>
        </p:nvCxnSpPr>
        <p:spPr>
          <a:xfrm>
            <a:off x="8141673" y="3260437"/>
            <a:ext cx="479988" cy="0"/>
          </a:xfrm>
          <a:prstGeom prst="line">
            <a:avLst/>
          </a:prstGeom>
          <a:ln w="57150"/>
        </p:spPr>
        <p:style>
          <a:lnRef idx="1">
            <a:schemeClr val="dk1"/>
          </a:lnRef>
          <a:fillRef idx="0">
            <a:schemeClr val="dk1"/>
          </a:fillRef>
          <a:effectRef idx="0">
            <a:schemeClr val="dk1"/>
          </a:effectRef>
          <a:fontRef idx="minor">
            <a:schemeClr val="tx1"/>
          </a:fontRef>
        </p:style>
      </p:cxnSp>
      <p:sp>
        <p:nvSpPr>
          <p:cNvPr id="57" name="TextBox 56">
            <a:extLst>
              <a:ext uri="{FF2B5EF4-FFF2-40B4-BE49-F238E27FC236}">
                <a16:creationId xmlns:a16="http://schemas.microsoft.com/office/drawing/2014/main" id="{01C9141D-AD1D-32DF-EF5D-9E060D9FC7B2}"/>
              </a:ext>
            </a:extLst>
          </p:cNvPr>
          <p:cNvSpPr txBox="1"/>
          <p:nvPr/>
        </p:nvSpPr>
        <p:spPr>
          <a:xfrm>
            <a:off x="6618062" y="2644924"/>
            <a:ext cx="1572866" cy="707886"/>
          </a:xfrm>
          <a:prstGeom prst="rect">
            <a:avLst/>
          </a:prstGeom>
          <a:noFill/>
        </p:spPr>
        <p:txBody>
          <a:bodyPr wrap="none" rtlCol="0">
            <a:spAutoFit/>
          </a:bodyPr>
          <a:lstStyle/>
          <a:p>
            <a:r>
              <a:rPr lang="en-US" sz="2000" b="1" dirty="0">
                <a:latin typeface="Tahoma" panose="020B0604030504040204" pitchFamily="34" charset="0"/>
                <a:ea typeface="Tahoma" panose="020B0604030504040204" pitchFamily="34" charset="0"/>
                <a:cs typeface="Tahoma" panose="020B0604030504040204" pitchFamily="34" charset="0"/>
              </a:rPr>
              <a:t>Harvested </a:t>
            </a:r>
          </a:p>
          <a:p>
            <a:r>
              <a:rPr lang="en-US" sz="2000" b="1" dirty="0">
                <a:latin typeface="Tahoma" panose="020B0604030504040204" pitchFamily="34" charset="0"/>
                <a:ea typeface="Tahoma" panose="020B0604030504040204" pitchFamily="34" charset="0"/>
                <a:cs typeface="Tahoma" panose="020B0604030504040204" pitchFamily="34" charset="0"/>
              </a:rPr>
              <a:t>energy</a:t>
            </a:r>
          </a:p>
        </p:txBody>
      </p:sp>
      <p:sp>
        <p:nvSpPr>
          <p:cNvPr id="58" name="Rounded Rectangle 44">
            <a:extLst>
              <a:ext uri="{FF2B5EF4-FFF2-40B4-BE49-F238E27FC236}">
                <a16:creationId xmlns:a16="http://schemas.microsoft.com/office/drawing/2014/main" id="{F1D478FF-B11B-6F27-1D83-1785E4308335}"/>
              </a:ext>
            </a:extLst>
          </p:cNvPr>
          <p:cNvSpPr/>
          <p:nvPr/>
        </p:nvSpPr>
        <p:spPr>
          <a:xfrm>
            <a:off x="6974241" y="5132335"/>
            <a:ext cx="1592137" cy="787836"/>
          </a:xfrm>
          <a:prstGeom prst="roundRect">
            <a:avLst/>
          </a:prstGeom>
          <a:solidFill>
            <a:schemeClr val="accent5">
              <a:lumMod val="40000"/>
              <a:lumOff val="60000"/>
              <a:alpha val="34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Tahoma" panose="020B0604030504040204" pitchFamily="34" charset="0"/>
                <a:ea typeface="Tahoma" panose="020B0604030504040204" pitchFamily="34" charset="0"/>
                <a:cs typeface="Tahoma" panose="020B0604030504040204" pitchFamily="34" charset="0"/>
              </a:rPr>
              <a:t>NVM</a:t>
            </a:r>
          </a:p>
        </p:txBody>
      </p:sp>
      <p:sp>
        <p:nvSpPr>
          <p:cNvPr id="59" name="Left-Up Arrow 3">
            <a:extLst>
              <a:ext uri="{FF2B5EF4-FFF2-40B4-BE49-F238E27FC236}">
                <a16:creationId xmlns:a16="http://schemas.microsoft.com/office/drawing/2014/main" id="{80F5CEE4-8295-C27E-10E0-46F24FEAC82E}"/>
              </a:ext>
            </a:extLst>
          </p:cNvPr>
          <p:cNvSpPr/>
          <p:nvPr/>
        </p:nvSpPr>
        <p:spPr>
          <a:xfrm rot="16200000">
            <a:off x="8802908" y="4538145"/>
            <a:ext cx="641972" cy="528960"/>
          </a:xfrm>
          <a:prstGeom prst="leftUpArrow">
            <a:avLst>
              <a:gd name="adj1" fmla="val 25000"/>
              <a:gd name="adj2" fmla="val 25902"/>
              <a:gd name="adj3" fmla="val 25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60" name="Left-Up Arrow 46">
            <a:extLst>
              <a:ext uri="{FF2B5EF4-FFF2-40B4-BE49-F238E27FC236}">
                <a16:creationId xmlns:a16="http://schemas.microsoft.com/office/drawing/2014/main" id="{58A02E0B-4634-6628-4E8E-931C6C96F95C}"/>
              </a:ext>
            </a:extLst>
          </p:cNvPr>
          <p:cNvSpPr/>
          <p:nvPr/>
        </p:nvSpPr>
        <p:spPr>
          <a:xfrm rot="10800000">
            <a:off x="7414675" y="4487499"/>
            <a:ext cx="468489" cy="641975"/>
          </a:xfrm>
          <a:prstGeom prst="leftUpArrow">
            <a:avLst>
              <a:gd name="adj1" fmla="val 25000"/>
              <a:gd name="adj2" fmla="val 25902"/>
              <a:gd name="adj3" fmla="val 25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61" name="TextBox 60">
            <a:extLst>
              <a:ext uri="{FF2B5EF4-FFF2-40B4-BE49-F238E27FC236}">
                <a16:creationId xmlns:a16="http://schemas.microsoft.com/office/drawing/2014/main" id="{02456545-41A0-9FAB-D042-B4BF9360C710}"/>
              </a:ext>
            </a:extLst>
          </p:cNvPr>
          <p:cNvSpPr txBox="1"/>
          <p:nvPr/>
        </p:nvSpPr>
        <p:spPr>
          <a:xfrm>
            <a:off x="10317684" y="2286230"/>
            <a:ext cx="1418978" cy="369332"/>
          </a:xfrm>
          <a:prstGeom prst="rect">
            <a:avLst/>
          </a:prstGeom>
          <a:noFill/>
        </p:spPr>
        <p:txBody>
          <a:bodyPr wrap="none" rtlCol="0">
            <a:spAutoFit/>
          </a:bodyPr>
          <a:lstStyle/>
          <a:p>
            <a:r>
              <a:rPr lang="en-US" b="1">
                <a:latin typeface="Tahoma" panose="020B0604030504040204" pitchFamily="34" charset="0"/>
                <a:ea typeface="Tahoma" panose="020B0604030504040204" pitchFamily="34" charset="0"/>
                <a:cs typeface="Tahoma" panose="020B0604030504040204" pitchFamily="34" charset="0"/>
              </a:rPr>
              <a:t>RollSwitch</a:t>
            </a:r>
            <a:endParaRPr lang="en-US" b="1" dirty="0">
              <a:latin typeface="Tahoma" panose="020B0604030504040204" pitchFamily="34" charset="0"/>
              <a:ea typeface="Tahoma" panose="020B0604030504040204" pitchFamily="34" charset="0"/>
              <a:cs typeface="Tahoma" panose="020B0604030504040204" pitchFamily="34" charset="0"/>
            </a:endParaRPr>
          </a:p>
        </p:txBody>
      </p:sp>
      <p:sp>
        <p:nvSpPr>
          <p:cNvPr id="62" name="Rounded Rectangle 17">
            <a:extLst>
              <a:ext uri="{FF2B5EF4-FFF2-40B4-BE49-F238E27FC236}">
                <a16:creationId xmlns:a16="http://schemas.microsoft.com/office/drawing/2014/main" id="{DFFB36A7-EC35-764D-A11E-05F9688F8200}"/>
              </a:ext>
            </a:extLst>
          </p:cNvPr>
          <p:cNvSpPr/>
          <p:nvPr/>
        </p:nvSpPr>
        <p:spPr>
          <a:xfrm>
            <a:off x="10467658" y="5587003"/>
            <a:ext cx="1291913" cy="457529"/>
          </a:xfrm>
          <a:prstGeom prst="roundRect">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ysClr val="windowText" lastClr="000000"/>
                </a:solidFill>
                <a:latin typeface="Tahoma" panose="020B0604030504040204" pitchFamily="34" charset="0"/>
                <a:ea typeface="Tahoma" panose="020B0604030504040204" pitchFamily="34" charset="0"/>
                <a:cs typeface="Tahoma" panose="020B0604030504040204" pitchFamily="34" charset="0"/>
              </a:rPr>
              <a:t>NVSB</a:t>
            </a:r>
          </a:p>
        </p:txBody>
      </p:sp>
      <p:sp>
        <p:nvSpPr>
          <p:cNvPr id="63" name="Rounded Rectangle 20">
            <a:extLst>
              <a:ext uri="{FF2B5EF4-FFF2-40B4-BE49-F238E27FC236}">
                <a16:creationId xmlns:a16="http://schemas.microsoft.com/office/drawing/2014/main" id="{35279B67-B718-41B3-2EEC-3841CCB04F3A}"/>
              </a:ext>
            </a:extLst>
          </p:cNvPr>
          <p:cNvSpPr/>
          <p:nvPr/>
        </p:nvSpPr>
        <p:spPr>
          <a:xfrm>
            <a:off x="8759074" y="5590308"/>
            <a:ext cx="1291914" cy="45752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ysClr val="windowText" lastClr="000000"/>
                </a:solidFill>
                <a:latin typeface="Tahoma" panose="020B0604030504040204" pitchFamily="34" charset="0"/>
                <a:ea typeface="Tahoma" panose="020B0604030504040204" pitchFamily="34" charset="0"/>
                <a:cs typeface="Tahoma" panose="020B0604030504040204" pitchFamily="34" charset="0"/>
              </a:rPr>
              <a:t>SB</a:t>
            </a:r>
            <a:endParaRPr lang="en-US" sz="2400" dirty="0">
              <a:solidFill>
                <a:sysClr val="windowText" lastClr="000000"/>
              </a:solidFill>
              <a:latin typeface="Tahoma" panose="020B0604030504040204" pitchFamily="34" charset="0"/>
              <a:ea typeface="Tahoma" panose="020B0604030504040204" pitchFamily="34" charset="0"/>
              <a:cs typeface="Tahoma" panose="020B0604030504040204" pitchFamily="34" charset="0"/>
            </a:endParaRPr>
          </a:p>
        </p:txBody>
      </p:sp>
      <p:sp>
        <p:nvSpPr>
          <p:cNvPr id="64" name="Left-Right Arrow 21">
            <a:extLst>
              <a:ext uri="{FF2B5EF4-FFF2-40B4-BE49-F238E27FC236}">
                <a16:creationId xmlns:a16="http://schemas.microsoft.com/office/drawing/2014/main" id="{9B4E2DD0-C46F-22CF-E62F-846FD02BFD5B}"/>
              </a:ext>
            </a:extLst>
          </p:cNvPr>
          <p:cNvSpPr/>
          <p:nvPr/>
        </p:nvSpPr>
        <p:spPr>
          <a:xfrm>
            <a:off x="9903465" y="5652532"/>
            <a:ext cx="741864" cy="332241"/>
          </a:xfrm>
          <a:prstGeom prst="lef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cxnSp>
        <p:nvCxnSpPr>
          <p:cNvPr id="65" name="Straight Arrow Connector 64">
            <a:extLst>
              <a:ext uri="{FF2B5EF4-FFF2-40B4-BE49-F238E27FC236}">
                <a16:creationId xmlns:a16="http://schemas.microsoft.com/office/drawing/2014/main" id="{B7B7A12A-1ACF-4CD9-409C-D94B2A00CA9C}"/>
              </a:ext>
            </a:extLst>
          </p:cNvPr>
          <p:cNvCxnSpPr>
            <a:cxnSpLocks/>
            <a:endCxn id="64" idx="1"/>
          </p:cNvCxnSpPr>
          <p:nvPr/>
        </p:nvCxnSpPr>
        <p:spPr>
          <a:xfrm flipH="1">
            <a:off x="10274397" y="5132335"/>
            <a:ext cx="22345" cy="60325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76" name="Picture 75" descr="A blue and yellow arrows&#10;&#10;Description automatically generated">
            <a:extLst>
              <a:ext uri="{FF2B5EF4-FFF2-40B4-BE49-F238E27FC236}">
                <a16:creationId xmlns:a16="http://schemas.microsoft.com/office/drawing/2014/main" id="{3A852EDC-A740-5825-D7B9-D636B678A4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0896" y="3429000"/>
            <a:ext cx="876456" cy="876456"/>
          </a:xfrm>
          <a:prstGeom prst="rect">
            <a:avLst/>
          </a:prstGeom>
        </p:spPr>
      </p:pic>
      <p:sp>
        <p:nvSpPr>
          <p:cNvPr id="79" name="Curved Right Arrow 32">
            <a:extLst>
              <a:ext uri="{FF2B5EF4-FFF2-40B4-BE49-F238E27FC236}">
                <a16:creationId xmlns:a16="http://schemas.microsoft.com/office/drawing/2014/main" id="{E802C342-095C-555A-2C09-F79D6D792F3E}"/>
              </a:ext>
            </a:extLst>
          </p:cNvPr>
          <p:cNvSpPr/>
          <p:nvPr/>
        </p:nvSpPr>
        <p:spPr>
          <a:xfrm rot="10800000">
            <a:off x="4801692" y="3810552"/>
            <a:ext cx="923575" cy="2380964"/>
          </a:xfrm>
          <a:prstGeom prst="curvedRightArrow">
            <a:avLst/>
          </a:prstGeom>
          <a:solidFill>
            <a:srgbClr val="92D05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Rectangle 29">
            <a:extLst>
              <a:ext uri="{FF2B5EF4-FFF2-40B4-BE49-F238E27FC236}">
                <a16:creationId xmlns:a16="http://schemas.microsoft.com/office/drawing/2014/main" id="{757D46FB-2681-4333-C80E-85D0065DB30F}"/>
              </a:ext>
            </a:extLst>
          </p:cNvPr>
          <p:cNvSpPr/>
          <p:nvPr/>
        </p:nvSpPr>
        <p:spPr>
          <a:xfrm>
            <a:off x="7093357" y="5406983"/>
            <a:ext cx="551475" cy="360040"/>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prstClr val="black"/>
                </a:solidFill>
                <a:latin typeface="Tahoma" panose="020B0604030504040204" pitchFamily="34" charset="0"/>
                <a:ea typeface="Tahoma" panose="020B0604030504040204" pitchFamily="34" charset="0"/>
                <a:cs typeface="Tahoma" panose="020B0604030504040204" pitchFamily="34" charset="0"/>
              </a:rPr>
              <a:t>A’</a:t>
            </a:r>
            <a:endParaRPr lang="en-US"/>
          </a:p>
        </p:txBody>
      </p:sp>
      <p:sp>
        <p:nvSpPr>
          <p:cNvPr id="4" name="Flowchart: Connector 3">
            <a:extLst>
              <a:ext uri="{FF2B5EF4-FFF2-40B4-BE49-F238E27FC236}">
                <a16:creationId xmlns:a16="http://schemas.microsoft.com/office/drawing/2014/main" id="{A2C1DC81-F135-9747-586A-3787A0DCA0F9}"/>
              </a:ext>
            </a:extLst>
          </p:cNvPr>
          <p:cNvSpPr/>
          <p:nvPr/>
        </p:nvSpPr>
        <p:spPr>
          <a:xfrm>
            <a:off x="3328712" y="1267982"/>
            <a:ext cx="548640" cy="548640"/>
          </a:xfrm>
          <a:prstGeom prst="flowChartConnector">
            <a:avLst/>
          </a:prstGeom>
          <a:noFill/>
          <a:ln w="381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Flowchart: Connector 5">
            <a:extLst>
              <a:ext uri="{FF2B5EF4-FFF2-40B4-BE49-F238E27FC236}">
                <a16:creationId xmlns:a16="http://schemas.microsoft.com/office/drawing/2014/main" id="{D05C989F-9943-BB0F-62F5-2BD236C62C39}"/>
              </a:ext>
            </a:extLst>
          </p:cNvPr>
          <p:cNvSpPr/>
          <p:nvPr/>
        </p:nvSpPr>
        <p:spPr>
          <a:xfrm>
            <a:off x="3361832" y="2718451"/>
            <a:ext cx="548640" cy="548640"/>
          </a:xfrm>
          <a:prstGeom prst="flowChartConnector">
            <a:avLst/>
          </a:prstGeom>
          <a:noFill/>
          <a:ln w="381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7574616A-2E55-7F2E-A35E-15818EC02B26}"/>
              </a:ext>
            </a:extLst>
          </p:cNvPr>
          <p:cNvCxnSpPr>
            <a:cxnSpLocks/>
            <a:endCxn id="6" idx="1"/>
          </p:cNvCxnSpPr>
          <p:nvPr/>
        </p:nvCxnSpPr>
        <p:spPr>
          <a:xfrm flipH="1">
            <a:off x="3442178" y="1700886"/>
            <a:ext cx="339319" cy="109791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4" name="Flowchart: Connector 33">
            <a:extLst>
              <a:ext uri="{FF2B5EF4-FFF2-40B4-BE49-F238E27FC236}">
                <a16:creationId xmlns:a16="http://schemas.microsoft.com/office/drawing/2014/main" id="{2F10368F-0213-F424-5ACC-A503185CCF18}"/>
              </a:ext>
            </a:extLst>
          </p:cNvPr>
          <p:cNvSpPr/>
          <p:nvPr/>
        </p:nvSpPr>
        <p:spPr>
          <a:xfrm>
            <a:off x="3301070" y="4207319"/>
            <a:ext cx="548640" cy="548640"/>
          </a:xfrm>
          <a:prstGeom prst="flowChartConnector">
            <a:avLst/>
          </a:prstGeom>
          <a:noFill/>
          <a:ln w="381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6" name="Flowchart: Connector 65">
            <a:extLst>
              <a:ext uri="{FF2B5EF4-FFF2-40B4-BE49-F238E27FC236}">
                <a16:creationId xmlns:a16="http://schemas.microsoft.com/office/drawing/2014/main" id="{ABBCB708-2922-9D37-7FED-297FB7412CFF}"/>
              </a:ext>
            </a:extLst>
          </p:cNvPr>
          <p:cNvSpPr/>
          <p:nvPr/>
        </p:nvSpPr>
        <p:spPr>
          <a:xfrm>
            <a:off x="3366671" y="5183864"/>
            <a:ext cx="548640" cy="548640"/>
          </a:xfrm>
          <a:prstGeom prst="flowChartConnector">
            <a:avLst/>
          </a:prstGeom>
          <a:noFill/>
          <a:ln w="381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7" name="Straight Connector 66">
            <a:extLst>
              <a:ext uri="{FF2B5EF4-FFF2-40B4-BE49-F238E27FC236}">
                <a16:creationId xmlns:a16="http://schemas.microsoft.com/office/drawing/2014/main" id="{1128683C-D21F-B501-D10A-68A955BB666A}"/>
              </a:ext>
            </a:extLst>
          </p:cNvPr>
          <p:cNvCxnSpPr>
            <a:cxnSpLocks/>
            <a:stCxn id="34" idx="4"/>
            <a:endCxn id="66" idx="0"/>
          </p:cNvCxnSpPr>
          <p:nvPr/>
        </p:nvCxnSpPr>
        <p:spPr>
          <a:xfrm>
            <a:off x="3575390" y="4755959"/>
            <a:ext cx="65601" cy="42790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15E63ECC-5DCF-BA78-2254-B538BD6F6C82}"/>
              </a:ext>
            </a:extLst>
          </p:cNvPr>
          <p:cNvSpPr/>
          <p:nvPr/>
        </p:nvSpPr>
        <p:spPr>
          <a:xfrm>
            <a:off x="2238168" y="1260218"/>
            <a:ext cx="2393733" cy="2616239"/>
          </a:xfrm>
          <a:prstGeom prst="rect">
            <a:avLst/>
          </a:prstGeom>
          <a:solidFill>
            <a:schemeClr val="accent5">
              <a:alpha val="20000"/>
            </a:schemeClr>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6D49F21C-941F-6648-55A5-0CDA5B526CB2}"/>
              </a:ext>
            </a:extLst>
          </p:cNvPr>
          <p:cNvSpPr/>
          <p:nvPr/>
        </p:nvSpPr>
        <p:spPr>
          <a:xfrm>
            <a:off x="2222322" y="3879766"/>
            <a:ext cx="2393733" cy="2275354"/>
          </a:xfrm>
          <a:prstGeom prst="rect">
            <a:avLst/>
          </a:prstGeom>
          <a:solidFill>
            <a:schemeClr val="accent4">
              <a:alpha val="20000"/>
            </a:schemeClr>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C258561D-BF00-44E6-15F3-A5F0CF05E70A}"/>
              </a:ext>
            </a:extLst>
          </p:cNvPr>
          <p:cNvSpPr/>
          <p:nvPr/>
        </p:nvSpPr>
        <p:spPr>
          <a:xfrm>
            <a:off x="2007837" y="3884221"/>
            <a:ext cx="2808312" cy="36004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i="1">
                <a:solidFill>
                  <a:schemeClr val="tx1"/>
                </a:solidFill>
                <a:latin typeface="Tahoma" panose="020B0604030504040204" pitchFamily="34" charset="0"/>
                <a:ea typeface="Tahoma" panose="020B0604030504040204" pitchFamily="34" charset="0"/>
                <a:cs typeface="Tahoma" panose="020B0604030504040204" pitchFamily="34" charset="0"/>
              </a:rPr>
              <a:t>Checkpoint1</a:t>
            </a:r>
            <a:endParaRPr lang="en-US" sz="3200" i="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80" name="Content Placeholder 13" descr="A green and yellow check mark&#10;&#10;Description automatically generated">
            <a:extLst>
              <a:ext uri="{FF2B5EF4-FFF2-40B4-BE49-F238E27FC236}">
                <a16:creationId xmlns:a16="http://schemas.microsoft.com/office/drawing/2014/main" id="{D1C4D985-E85B-CD73-8CE4-A91E91B9FD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08848" y="763358"/>
            <a:ext cx="579620" cy="579620"/>
          </a:xfrm>
          <a:prstGeom prst="rect">
            <a:avLst/>
          </a:prstGeom>
        </p:spPr>
      </p:pic>
      <p:pic>
        <p:nvPicPr>
          <p:cNvPr id="81" name="Content Placeholder 13" descr="A green and yellow check mark&#10;&#10;Description automatically generated">
            <a:extLst>
              <a:ext uri="{FF2B5EF4-FFF2-40B4-BE49-F238E27FC236}">
                <a16:creationId xmlns:a16="http://schemas.microsoft.com/office/drawing/2014/main" id="{9C41C1A1-C1E4-8397-29B8-2DB75B4E8A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9958" y="3779329"/>
            <a:ext cx="579620" cy="579620"/>
          </a:xfrm>
          <a:prstGeom prst="rect">
            <a:avLst/>
          </a:prstGeom>
        </p:spPr>
      </p:pic>
      <p:sp>
        <p:nvSpPr>
          <p:cNvPr id="8" name="Rectangle 7">
            <a:extLst>
              <a:ext uri="{FF2B5EF4-FFF2-40B4-BE49-F238E27FC236}">
                <a16:creationId xmlns:a16="http://schemas.microsoft.com/office/drawing/2014/main" id="{892E0BA2-EA6A-123A-C8BF-CA203A454EA8}"/>
              </a:ext>
            </a:extLst>
          </p:cNvPr>
          <p:cNvSpPr/>
          <p:nvPr/>
        </p:nvSpPr>
        <p:spPr>
          <a:xfrm>
            <a:off x="8836899" y="5626562"/>
            <a:ext cx="551475" cy="363197"/>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prstClr val="black"/>
                </a:solidFill>
                <a:latin typeface="Tahoma" panose="020B0604030504040204" pitchFamily="34" charset="0"/>
                <a:ea typeface="Tahoma" panose="020B0604030504040204" pitchFamily="34" charset="0"/>
                <a:cs typeface="Tahoma" panose="020B0604030504040204" pitchFamily="34" charset="0"/>
              </a:rPr>
              <a:t>B’</a:t>
            </a:r>
            <a:endParaRPr lang="en-US"/>
          </a:p>
        </p:txBody>
      </p:sp>
      <p:sp>
        <p:nvSpPr>
          <p:cNvPr id="9" name="Rectangle 8">
            <a:extLst>
              <a:ext uri="{FF2B5EF4-FFF2-40B4-BE49-F238E27FC236}">
                <a16:creationId xmlns:a16="http://schemas.microsoft.com/office/drawing/2014/main" id="{D60583ED-50DB-2E49-E690-D0915687D8BB}"/>
              </a:ext>
            </a:extLst>
          </p:cNvPr>
          <p:cNvSpPr/>
          <p:nvPr/>
        </p:nvSpPr>
        <p:spPr>
          <a:xfrm>
            <a:off x="8836898" y="5634168"/>
            <a:ext cx="551475" cy="363197"/>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prstClr val="black"/>
                </a:solidFill>
                <a:latin typeface="Tahoma" panose="020B0604030504040204" pitchFamily="34" charset="0"/>
                <a:ea typeface="Tahoma" panose="020B0604030504040204" pitchFamily="34" charset="0"/>
                <a:cs typeface="Tahoma" panose="020B0604030504040204" pitchFamily="34" charset="0"/>
              </a:rPr>
              <a:t>B’</a:t>
            </a:r>
            <a:endParaRPr lang="en-US"/>
          </a:p>
        </p:txBody>
      </p:sp>
      <p:sp>
        <p:nvSpPr>
          <p:cNvPr id="10" name="Rectangle 9">
            <a:extLst>
              <a:ext uri="{FF2B5EF4-FFF2-40B4-BE49-F238E27FC236}">
                <a16:creationId xmlns:a16="http://schemas.microsoft.com/office/drawing/2014/main" id="{A1F1C469-4AAC-F6EE-BE7B-BF2CA7B14AD4}"/>
              </a:ext>
            </a:extLst>
          </p:cNvPr>
          <p:cNvSpPr/>
          <p:nvPr/>
        </p:nvSpPr>
        <p:spPr>
          <a:xfrm>
            <a:off x="10556830" y="5624505"/>
            <a:ext cx="551475" cy="363197"/>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prstClr val="black"/>
                </a:solidFill>
                <a:latin typeface="Tahoma" panose="020B0604030504040204" pitchFamily="34" charset="0"/>
                <a:ea typeface="Tahoma" panose="020B0604030504040204" pitchFamily="34" charset="0"/>
                <a:cs typeface="Tahoma" panose="020B0604030504040204" pitchFamily="34" charset="0"/>
              </a:rPr>
              <a:t>B’</a:t>
            </a:r>
            <a:endParaRPr lang="en-US"/>
          </a:p>
        </p:txBody>
      </p:sp>
      <p:pic>
        <p:nvPicPr>
          <p:cNvPr id="18" name="Picture 2" descr="Image result for power outage">
            <a:extLst>
              <a:ext uri="{FF2B5EF4-FFF2-40B4-BE49-F238E27FC236}">
                <a16:creationId xmlns:a16="http://schemas.microsoft.com/office/drawing/2014/main" id="{3C7E5256-8D96-2AC7-B980-DF43694217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49961" y="5684773"/>
            <a:ext cx="1145740" cy="1028646"/>
          </a:xfrm>
          <a:prstGeom prst="rect">
            <a:avLst/>
          </a:prstGeom>
          <a:noFill/>
          <a:extLst>
            <a:ext uri="{909E8E84-426E-40dd-AFC4-6F175D3DCCD1}">
              <a14:hiddenFill xmlns="" xmlns:a14="http://schemas.microsoft.com/office/drawing/2010/main">
                <a:solidFill>
                  <a:srgbClr val="FFFFFF"/>
                </a:solidFill>
              </a14:hiddenFill>
            </a:ext>
          </a:extLst>
        </p:spPr>
      </p:pic>
      <p:pic>
        <p:nvPicPr>
          <p:cNvPr id="29" name="Picture 2" descr="Image result for power">
            <a:extLst>
              <a:ext uri="{FF2B5EF4-FFF2-40B4-BE49-F238E27FC236}">
                <a16:creationId xmlns:a16="http://schemas.microsoft.com/office/drawing/2014/main" id="{32ABB4B1-BC4C-F0A0-04F0-605DEC5816B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2530" y="5684881"/>
            <a:ext cx="1080797" cy="1085622"/>
          </a:xfrm>
          <a:prstGeom prst="rect">
            <a:avLst/>
          </a:prstGeom>
          <a:noFill/>
          <a:extLst>
            <a:ext uri="{909E8E84-426E-40dd-AFC4-6F175D3DCCD1}">
              <a14:hiddenFill xmlns="" xmlns:a14="http://schemas.microsoft.com/office/drawing/2010/main">
                <a:solidFill>
                  <a:srgbClr val="FFFFFF"/>
                </a:solidFill>
              </a14:hiddenFill>
            </a:ext>
          </a:extLst>
        </p:spPr>
      </p:pic>
      <p:pic>
        <p:nvPicPr>
          <p:cNvPr id="15" name="图片 4">
            <a:extLst>
              <a:ext uri="{FF2B5EF4-FFF2-40B4-BE49-F238E27FC236}">
                <a16:creationId xmlns:a16="http://schemas.microsoft.com/office/drawing/2014/main" id="{08F59B51-B5A1-B110-7AFE-05B5683E1EC2}"/>
              </a:ext>
            </a:extLst>
          </p:cNvPr>
          <p:cNvPicPr>
            <a:picLocks noChangeAspect="1"/>
          </p:cNvPicPr>
          <p:nvPr/>
        </p:nvPicPr>
        <p:blipFill>
          <a:blip r:embed="rId7"/>
          <a:stretch>
            <a:fillRect/>
          </a:stretch>
        </p:blipFill>
        <p:spPr>
          <a:xfrm>
            <a:off x="1085794" y="3209878"/>
            <a:ext cx="1194557" cy="707886"/>
          </a:xfrm>
          <a:prstGeom prst="rect">
            <a:avLst/>
          </a:prstGeom>
        </p:spPr>
      </p:pic>
      <p:pic>
        <p:nvPicPr>
          <p:cNvPr id="17" name="图片 4">
            <a:extLst>
              <a:ext uri="{FF2B5EF4-FFF2-40B4-BE49-F238E27FC236}">
                <a16:creationId xmlns:a16="http://schemas.microsoft.com/office/drawing/2014/main" id="{70BAEC49-7BD9-6116-C071-36FDC3FDFEBF}"/>
              </a:ext>
            </a:extLst>
          </p:cNvPr>
          <p:cNvPicPr>
            <a:picLocks noChangeAspect="1"/>
          </p:cNvPicPr>
          <p:nvPr/>
        </p:nvPicPr>
        <p:blipFill>
          <a:blip r:embed="rId7"/>
          <a:stretch>
            <a:fillRect/>
          </a:stretch>
        </p:blipFill>
        <p:spPr>
          <a:xfrm>
            <a:off x="1078099" y="4102203"/>
            <a:ext cx="1194557" cy="707886"/>
          </a:xfrm>
          <a:prstGeom prst="rect">
            <a:avLst/>
          </a:prstGeom>
        </p:spPr>
      </p:pic>
      <p:sp>
        <p:nvSpPr>
          <p:cNvPr id="32" name="Rectangle 31">
            <a:extLst>
              <a:ext uri="{FF2B5EF4-FFF2-40B4-BE49-F238E27FC236}">
                <a16:creationId xmlns:a16="http://schemas.microsoft.com/office/drawing/2014/main" id="{16223C34-DE4F-090A-0002-F43EA1074084}"/>
              </a:ext>
            </a:extLst>
          </p:cNvPr>
          <p:cNvSpPr/>
          <p:nvPr/>
        </p:nvSpPr>
        <p:spPr>
          <a:xfrm>
            <a:off x="3997828" y="5181105"/>
            <a:ext cx="580454" cy="360041"/>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prstClr val="black"/>
                </a:solidFill>
                <a:latin typeface="Tahoma" panose="020B0604030504040204" pitchFamily="34" charset="0"/>
                <a:ea typeface="Tahoma" panose="020B0604030504040204" pitchFamily="34" charset="0"/>
                <a:cs typeface="Tahoma" panose="020B0604030504040204" pitchFamily="34" charset="0"/>
              </a:rPr>
              <a:t>A’’</a:t>
            </a:r>
            <a:endParaRPr lang="en-US"/>
          </a:p>
        </p:txBody>
      </p:sp>
      <p:sp>
        <p:nvSpPr>
          <p:cNvPr id="3" name="Rectangle 2">
            <a:extLst>
              <a:ext uri="{FF2B5EF4-FFF2-40B4-BE49-F238E27FC236}">
                <a16:creationId xmlns:a16="http://schemas.microsoft.com/office/drawing/2014/main" id="{5342F565-ACB8-4B88-D618-78E092DB4982}"/>
              </a:ext>
            </a:extLst>
          </p:cNvPr>
          <p:cNvSpPr/>
          <p:nvPr/>
        </p:nvSpPr>
        <p:spPr>
          <a:xfrm>
            <a:off x="9068993" y="88144"/>
            <a:ext cx="3028426" cy="10642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FFB6A752-90EF-5C9A-C556-D6DE0FF7CC3D}"/>
              </a:ext>
            </a:extLst>
          </p:cNvPr>
          <p:cNvSpPr/>
          <p:nvPr/>
        </p:nvSpPr>
        <p:spPr>
          <a:xfrm>
            <a:off x="9173125" y="147982"/>
            <a:ext cx="730340" cy="362140"/>
          </a:xfrm>
          <a:prstGeom prst="rect">
            <a:avLst/>
          </a:prstGeom>
          <a:solidFill>
            <a:schemeClr val="accent5">
              <a:alpha val="20000"/>
            </a:schemeClr>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BB9CC66-00F8-A3A3-1D91-2B4E1E3DE09D}"/>
              </a:ext>
            </a:extLst>
          </p:cNvPr>
          <p:cNvSpPr/>
          <p:nvPr/>
        </p:nvSpPr>
        <p:spPr>
          <a:xfrm>
            <a:off x="9173125" y="706430"/>
            <a:ext cx="730340" cy="371072"/>
          </a:xfrm>
          <a:prstGeom prst="rect">
            <a:avLst/>
          </a:prstGeom>
          <a:solidFill>
            <a:schemeClr val="accent4">
              <a:alpha val="20000"/>
            </a:schemeClr>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65434C2E-0CBA-F1A4-C11B-AD704BE87106}"/>
              </a:ext>
            </a:extLst>
          </p:cNvPr>
          <p:cNvSpPr txBox="1"/>
          <p:nvPr/>
        </p:nvSpPr>
        <p:spPr>
          <a:xfrm>
            <a:off x="9892898" y="88144"/>
            <a:ext cx="2337148" cy="523220"/>
          </a:xfrm>
          <a:prstGeom prst="rect">
            <a:avLst/>
          </a:prstGeom>
          <a:noFill/>
        </p:spPr>
        <p:txBody>
          <a:bodyPr wrap="square" rtlCol="0">
            <a:spAutoFit/>
          </a:bodyPr>
          <a:lstStyle/>
          <a:p>
            <a:r>
              <a:rPr lang="en-US" sz="2800">
                <a:latin typeface="Tahoma" panose="020B0604030504040204" pitchFamily="34" charset="0"/>
                <a:ea typeface="Tahoma" panose="020B0604030504040204" pitchFamily="34" charset="0"/>
                <a:cs typeface="Tahoma" panose="020B0604030504040204" pitchFamily="34" charset="0"/>
              </a:rPr>
              <a:t>Roll-Forward</a:t>
            </a:r>
          </a:p>
        </p:txBody>
      </p:sp>
      <p:sp>
        <p:nvSpPr>
          <p:cNvPr id="19" name="TextBox 18">
            <a:extLst>
              <a:ext uri="{FF2B5EF4-FFF2-40B4-BE49-F238E27FC236}">
                <a16:creationId xmlns:a16="http://schemas.microsoft.com/office/drawing/2014/main" id="{4F3595C2-7AF0-865C-DAA5-62F516CB5BDD}"/>
              </a:ext>
            </a:extLst>
          </p:cNvPr>
          <p:cNvSpPr txBox="1"/>
          <p:nvPr/>
        </p:nvSpPr>
        <p:spPr>
          <a:xfrm>
            <a:off x="9903465" y="618580"/>
            <a:ext cx="2337148" cy="523220"/>
          </a:xfrm>
          <a:prstGeom prst="rect">
            <a:avLst/>
          </a:prstGeom>
          <a:noFill/>
        </p:spPr>
        <p:txBody>
          <a:bodyPr wrap="square" rtlCol="0">
            <a:spAutoFit/>
          </a:bodyPr>
          <a:lstStyle/>
          <a:p>
            <a:r>
              <a:rPr lang="en-US" sz="2800">
                <a:latin typeface="Tahoma" panose="020B0604030504040204" pitchFamily="34" charset="0"/>
                <a:ea typeface="Tahoma" panose="020B0604030504040204" pitchFamily="34" charset="0"/>
                <a:cs typeface="Tahoma" panose="020B0604030504040204" pitchFamily="34" charset="0"/>
              </a:rPr>
              <a:t>Rollback</a:t>
            </a:r>
          </a:p>
        </p:txBody>
      </p:sp>
      <p:sp>
        <p:nvSpPr>
          <p:cNvPr id="16" name="Speech Bubble: Rectangle with Corners Rounded 15">
            <a:extLst>
              <a:ext uri="{FF2B5EF4-FFF2-40B4-BE49-F238E27FC236}">
                <a16:creationId xmlns:a16="http://schemas.microsoft.com/office/drawing/2014/main" id="{4B473F18-1D9A-0977-3276-DB8CA5E48B5B}"/>
              </a:ext>
            </a:extLst>
          </p:cNvPr>
          <p:cNvSpPr/>
          <p:nvPr/>
        </p:nvSpPr>
        <p:spPr>
          <a:xfrm>
            <a:off x="4864606" y="1242934"/>
            <a:ext cx="5744404" cy="915051"/>
          </a:xfrm>
          <a:prstGeom prst="wedgeRoundRectCallout">
            <a:avLst>
              <a:gd name="adj1" fmla="val -54327"/>
              <a:gd name="adj2" fmla="val 286572"/>
              <a:gd name="adj3" fmla="val 16667"/>
            </a:avLst>
          </a:prstGeom>
          <a:ln w="38100"/>
        </p:spPr>
        <p:style>
          <a:lnRef idx="2">
            <a:schemeClr val="dk1"/>
          </a:lnRef>
          <a:fillRef idx="1">
            <a:schemeClr val="lt1"/>
          </a:fillRef>
          <a:effectRef idx="0">
            <a:schemeClr val="dk1"/>
          </a:effectRef>
          <a:fontRef idx="minor">
            <a:schemeClr val="dk1"/>
          </a:fontRef>
        </p:style>
        <p:txBody>
          <a:bodyPr rtlCol="0" anchor="ctr"/>
          <a:lstStyle/>
          <a:p>
            <a:r>
              <a:rPr lang="en-US" sz="2800" b="1">
                <a:solidFill>
                  <a:schemeClr val="accent6"/>
                </a:solidFill>
                <a:latin typeface="Tahoma" panose="020B0604030504040204" pitchFamily="34" charset="0"/>
                <a:ea typeface="Tahoma" panose="020B0604030504040204" pitchFamily="34" charset="0"/>
                <a:cs typeface="Tahoma" panose="020B0604030504040204" pitchFamily="34" charset="0"/>
              </a:rPr>
              <a:t>Correct!</a:t>
            </a:r>
            <a:r>
              <a:rPr lang="en-US" sz="2800" b="1">
                <a:solidFill>
                  <a:srgbClr val="FF0000"/>
                </a:solidFill>
                <a:latin typeface="Tahoma" panose="020B0604030504040204" pitchFamily="34" charset="0"/>
                <a:ea typeface="Tahoma" panose="020B0604030504040204" pitchFamily="34" charset="0"/>
                <a:cs typeface="Tahoma" panose="020B0604030504040204" pitchFamily="34" charset="0"/>
              </a:rPr>
              <a:t> </a:t>
            </a:r>
            <a:r>
              <a:rPr lang="en-US" sz="2800">
                <a:latin typeface="Tahoma" panose="020B0604030504040204" pitchFamily="34" charset="0"/>
                <a:ea typeface="Tahoma" panose="020B0604030504040204" pitchFamily="34" charset="0"/>
                <a:cs typeface="Tahoma" panose="020B0604030504040204" pitchFamily="34" charset="0"/>
              </a:rPr>
              <a:t>A’’   is held in SB and never pollutes NVM. </a:t>
            </a:r>
          </a:p>
        </p:txBody>
      </p:sp>
      <p:sp>
        <p:nvSpPr>
          <p:cNvPr id="27" name="Rectangle 26">
            <a:extLst>
              <a:ext uri="{FF2B5EF4-FFF2-40B4-BE49-F238E27FC236}">
                <a16:creationId xmlns:a16="http://schemas.microsoft.com/office/drawing/2014/main" id="{6642659F-7FBA-845E-874C-4BDF4BBEB3DE}"/>
              </a:ext>
            </a:extLst>
          </p:cNvPr>
          <p:cNvSpPr/>
          <p:nvPr/>
        </p:nvSpPr>
        <p:spPr>
          <a:xfrm>
            <a:off x="6512903" y="1338824"/>
            <a:ext cx="580454" cy="360041"/>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prstClr val="black"/>
                </a:solidFill>
                <a:latin typeface="Tahoma" panose="020B0604030504040204" pitchFamily="34" charset="0"/>
                <a:ea typeface="Tahoma" panose="020B0604030504040204" pitchFamily="34" charset="0"/>
                <a:cs typeface="Tahoma" panose="020B0604030504040204" pitchFamily="34" charset="0"/>
              </a:rPr>
              <a:t>A’’</a:t>
            </a:r>
            <a:endParaRPr lang="en-US"/>
          </a:p>
        </p:txBody>
      </p:sp>
    </p:spTree>
    <p:extLst>
      <p:ext uri="{BB962C8B-B14F-4D97-AF65-F5344CB8AC3E}">
        <p14:creationId xmlns:p14="http://schemas.microsoft.com/office/powerpoint/2010/main" val="867750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par>
                                <p:cTn id="7" presetID="2" presetClass="entr" presetSubtype="4" fill="hold" grpId="0" nodeType="withEffect">
                                  <p:stCondLst>
                                    <p:cond delay="0"/>
                                  </p:stCondLst>
                                  <p:childTnLst>
                                    <p:set>
                                      <p:cBhvr>
                                        <p:cTn id="8" dur="1" fill="hold">
                                          <p:stCondLst>
                                            <p:cond delay="0"/>
                                          </p:stCondLst>
                                        </p:cTn>
                                        <p:tgtEl>
                                          <p:spTgt spid="78"/>
                                        </p:tgtEl>
                                        <p:attrNameLst>
                                          <p:attrName>style.visibility</p:attrName>
                                        </p:attrNameLst>
                                      </p:cBhvr>
                                      <p:to>
                                        <p:strVal val="visible"/>
                                      </p:to>
                                    </p:set>
                                    <p:anim calcmode="lin" valueType="num">
                                      <p:cBhvr additive="base">
                                        <p:cTn id="9" dur="500" fill="hold"/>
                                        <p:tgtEl>
                                          <p:spTgt spid="78"/>
                                        </p:tgtEl>
                                        <p:attrNameLst>
                                          <p:attrName>ppt_x</p:attrName>
                                        </p:attrNameLst>
                                      </p:cBhvr>
                                      <p:tavLst>
                                        <p:tav tm="0">
                                          <p:val>
                                            <p:strVal val="#ppt_x"/>
                                          </p:val>
                                        </p:tav>
                                        <p:tav tm="100000">
                                          <p:val>
                                            <p:strVal val="#ppt_x"/>
                                          </p:val>
                                        </p:tav>
                                      </p:tavLst>
                                    </p:anim>
                                    <p:anim calcmode="lin" valueType="num">
                                      <p:cBhvr additive="base">
                                        <p:cTn id="10" dur="500" fill="hold"/>
                                        <p:tgtEl>
                                          <p:spTgt spid="78"/>
                                        </p:tgtEl>
                                        <p:attrNameLst>
                                          <p:attrName>ppt_y</p:attrName>
                                        </p:attrNameLst>
                                      </p:cBhvr>
                                      <p:tavLst>
                                        <p:tav tm="0">
                                          <p:val>
                                            <p:strVal val="1+#ppt_h/2"/>
                                          </p:val>
                                        </p:tav>
                                        <p:tav tm="100000">
                                          <p:val>
                                            <p:strVal val="#ppt_y"/>
                                          </p:val>
                                        </p:tav>
                                      </p:tavLst>
                                    </p:anim>
                                  </p:childTnLst>
                                </p:cTn>
                              </p:par>
                              <p:par>
                                <p:cTn id="11" presetID="1" presetClass="entr" presetSubtype="0" fill="hold" grpId="1"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par>
                          <p:cTn id="15" fill="hold">
                            <p:stCondLst>
                              <p:cond delay="500"/>
                            </p:stCondLst>
                            <p:childTnLst>
                              <p:par>
                                <p:cTn id="16" presetID="42" presetClass="path" presetSubtype="0" accel="50000" decel="50000" fill="hold" grpId="0" nodeType="afterEffect">
                                  <p:stCondLst>
                                    <p:cond delay="0"/>
                                  </p:stCondLst>
                                  <p:childTnLst>
                                    <p:animMotion origin="layout" path="M 4.16667E-6 0.00116 L 0.14244 7.40741E-7 " pathEditMode="relative" rAng="0" ptsTypes="AA">
                                      <p:cBhvr>
                                        <p:cTn id="17" dur="500" fill="hold"/>
                                        <p:tgtEl>
                                          <p:spTgt spid="8"/>
                                        </p:tgtEl>
                                        <p:attrNameLst>
                                          <p:attrName>ppt_x</p:attrName>
                                          <p:attrName>ppt_y</p:attrName>
                                        </p:attrNameLst>
                                      </p:cBhvr>
                                      <p:rCtr x="7122" y="-69"/>
                                    </p:animMotion>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childTnLst>
                                </p:cTn>
                              </p:par>
                              <p:par>
                                <p:cTn id="22" presetID="0" presetClass="path" presetSubtype="0" accel="50000" decel="50000" fill="hold" nodeType="withEffect">
                                  <p:stCondLst>
                                    <p:cond delay="0"/>
                                  </p:stCondLst>
                                  <p:childTnLst>
                                    <p:animMotion origin="layout" path="M 0.00638 0.00092 L 0.00208 0.34351 " pathEditMode="relative" rAng="0" ptsTypes="AA">
                                      <p:cBhvr>
                                        <p:cTn id="23" dur="1000" fill="hold"/>
                                        <p:tgtEl>
                                          <p:spTgt spid="15"/>
                                        </p:tgtEl>
                                        <p:attrNameLst>
                                          <p:attrName>ppt_x</p:attrName>
                                          <p:attrName>ppt_y</p:attrName>
                                        </p:attrNameLst>
                                      </p:cBhvr>
                                      <p:rCtr x="-221" y="17130"/>
                                    </p:animMotion>
                                  </p:childTnLst>
                                </p:cTn>
                              </p:par>
                            </p:childTnLst>
                          </p:cTn>
                        </p:par>
                        <p:par>
                          <p:cTn id="24" fill="hold">
                            <p:stCondLst>
                              <p:cond delay="1000"/>
                            </p:stCondLst>
                            <p:childTnLst>
                              <p:par>
                                <p:cTn id="25" presetID="42" presetClass="path" presetSubtype="0" accel="50000" decel="50000" fill="hold" grpId="0" nodeType="afterEffect">
                                  <p:stCondLst>
                                    <p:cond delay="0"/>
                                  </p:stCondLst>
                                  <p:childTnLst>
                                    <p:animMotion origin="layout" path="M 0.00782 -2.96296E-6 L 0.44714 0.06713 " pathEditMode="relative" rAng="0" ptsTypes="AA">
                                      <p:cBhvr>
                                        <p:cTn id="26" dur="500" fill="hold"/>
                                        <p:tgtEl>
                                          <p:spTgt spid="32"/>
                                        </p:tgtEl>
                                        <p:attrNameLst>
                                          <p:attrName>ppt_x</p:attrName>
                                          <p:attrName>ppt_y</p:attrName>
                                        </p:attrNameLst>
                                      </p:cBhvr>
                                      <p:rCtr x="21966" y="3356"/>
                                    </p:animMotion>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1000"/>
                                        <p:tgtEl>
                                          <p:spTgt spid="18"/>
                                        </p:tgtEl>
                                      </p:cBhvr>
                                    </p:animEffect>
                                    <p:anim calcmode="lin" valueType="num">
                                      <p:cBhvr>
                                        <p:cTn id="32" dur="1000" fill="hold"/>
                                        <p:tgtEl>
                                          <p:spTgt spid="18"/>
                                        </p:tgtEl>
                                        <p:attrNameLst>
                                          <p:attrName>ppt_x</p:attrName>
                                        </p:attrNameLst>
                                      </p:cBhvr>
                                      <p:tavLst>
                                        <p:tav tm="0">
                                          <p:val>
                                            <p:strVal val="#ppt_x"/>
                                          </p:val>
                                        </p:tav>
                                        <p:tav tm="100000">
                                          <p:val>
                                            <p:strVal val="#ppt_x"/>
                                          </p:val>
                                        </p:tav>
                                      </p:tavLst>
                                    </p:anim>
                                    <p:anim calcmode="lin" valueType="num">
                                      <p:cBhvr>
                                        <p:cTn id="33" dur="1000" fill="hold"/>
                                        <p:tgtEl>
                                          <p:spTgt spid="18"/>
                                        </p:tgtEl>
                                        <p:attrNameLst>
                                          <p:attrName>ppt_y</p:attrName>
                                        </p:attrNameLst>
                                      </p:cBhvr>
                                      <p:tavLst>
                                        <p:tav tm="0">
                                          <p:val>
                                            <p:strVal val="#ppt_y+.1"/>
                                          </p:val>
                                        </p:tav>
                                        <p:tav tm="100000">
                                          <p:val>
                                            <p:strVal val="#ppt_y"/>
                                          </p:val>
                                        </p:tav>
                                      </p:tavLst>
                                    </p:anim>
                                  </p:childTnLst>
                                </p:cTn>
                              </p:par>
                            </p:childTnLst>
                          </p:cTn>
                        </p:par>
                        <p:par>
                          <p:cTn id="34" fill="hold">
                            <p:stCondLst>
                              <p:cond delay="1000"/>
                            </p:stCondLst>
                            <p:childTnLst>
                              <p:par>
                                <p:cTn id="35" presetID="1" presetClass="exit" presetSubtype="0" fill="hold" grpId="1" nodeType="afterEffect">
                                  <p:stCondLst>
                                    <p:cond delay="0"/>
                                  </p:stCondLst>
                                  <p:childTnLst>
                                    <p:set>
                                      <p:cBhvr>
                                        <p:cTn id="36" dur="1" fill="hold">
                                          <p:stCondLst>
                                            <p:cond delay="0"/>
                                          </p:stCondLst>
                                        </p:cTn>
                                        <p:tgtEl>
                                          <p:spTgt spid="32"/>
                                        </p:tgtEl>
                                        <p:attrNameLst>
                                          <p:attrName>style.visibility</p:attrName>
                                        </p:attrNameLst>
                                      </p:cBhvr>
                                      <p:to>
                                        <p:strVal val="hidden"/>
                                      </p:to>
                                    </p:set>
                                  </p:childTnLst>
                                </p:cTn>
                              </p:par>
                              <p:par>
                                <p:cTn id="37" presetID="1" presetClass="exit" presetSubtype="0" fill="hold" grpId="2" nodeType="withEffect">
                                  <p:stCondLst>
                                    <p:cond delay="0"/>
                                  </p:stCondLst>
                                  <p:childTnLst>
                                    <p:set>
                                      <p:cBhvr>
                                        <p:cTn id="38" dur="1" fill="hold">
                                          <p:stCondLst>
                                            <p:cond delay="0"/>
                                          </p:stCondLst>
                                        </p:cTn>
                                        <p:tgtEl>
                                          <p:spTgt spid="9"/>
                                        </p:tgtEl>
                                        <p:attrNameLst>
                                          <p:attrName>style.visibility</p:attrName>
                                        </p:attrNameLst>
                                      </p:cBhvr>
                                      <p:to>
                                        <p:strVal val="hidden"/>
                                      </p:to>
                                    </p:set>
                                  </p:childTnLst>
                                </p:cTn>
                              </p:par>
                              <p:par>
                                <p:cTn id="39" presetID="42" presetClass="exit" presetSubtype="0" fill="hold" nodeType="withEffect">
                                  <p:stCondLst>
                                    <p:cond delay="0"/>
                                  </p:stCondLst>
                                  <p:childTnLst>
                                    <p:animEffect transition="out" filter="fade">
                                      <p:cBhvr>
                                        <p:cTn id="40" dur="1000"/>
                                        <p:tgtEl>
                                          <p:spTgt spid="15"/>
                                        </p:tgtEl>
                                      </p:cBhvr>
                                    </p:animEffect>
                                    <p:anim calcmode="lin" valueType="num">
                                      <p:cBhvr>
                                        <p:cTn id="41" dur="1000"/>
                                        <p:tgtEl>
                                          <p:spTgt spid="15"/>
                                        </p:tgtEl>
                                        <p:attrNameLst>
                                          <p:attrName>ppt_x</p:attrName>
                                        </p:attrNameLst>
                                      </p:cBhvr>
                                      <p:tavLst>
                                        <p:tav tm="0">
                                          <p:val>
                                            <p:strVal val="ppt_x"/>
                                          </p:val>
                                        </p:tav>
                                        <p:tav tm="100000">
                                          <p:val>
                                            <p:strVal val="ppt_x"/>
                                          </p:val>
                                        </p:tav>
                                      </p:tavLst>
                                    </p:anim>
                                    <p:anim calcmode="lin" valueType="num">
                                      <p:cBhvr>
                                        <p:cTn id="42" dur="1000"/>
                                        <p:tgtEl>
                                          <p:spTgt spid="15"/>
                                        </p:tgtEl>
                                        <p:attrNameLst>
                                          <p:attrName>ppt_y</p:attrName>
                                        </p:attrNameLst>
                                      </p:cBhvr>
                                      <p:tavLst>
                                        <p:tav tm="0">
                                          <p:val>
                                            <p:strVal val="ppt_y"/>
                                          </p:val>
                                        </p:tav>
                                        <p:tav tm="100000">
                                          <p:val>
                                            <p:strVal val="ppt_y+.1"/>
                                          </p:val>
                                        </p:tav>
                                      </p:tavLst>
                                    </p:anim>
                                    <p:set>
                                      <p:cBhvr>
                                        <p:cTn id="43" dur="1" fill="hold">
                                          <p:stCondLst>
                                            <p:cond delay="999"/>
                                          </p:stCondLst>
                                        </p:cTn>
                                        <p:tgtEl>
                                          <p:spTgt spid="15"/>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43" presetClass="entr" presetSubtype="0" fill="hold" nodeType="click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fade">
                                      <p:cBhvr>
                                        <p:cTn id="48" dur="100"/>
                                        <p:tgtEl>
                                          <p:spTgt spid="29"/>
                                        </p:tgtEl>
                                      </p:cBhvr>
                                    </p:animEffect>
                                    <p:anim calcmode="lin" valueType="num">
                                      <p:cBhvr>
                                        <p:cTn id="49" dur="400" fill="hold"/>
                                        <p:tgtEl>
                                          <p:spTgt spid="29"/>
                                        </p:tgtEl>
                                        <p:attrNameLst>
                                          <p:attrName>ppt_x</p:attrName>
                                        </p:attrNameLst>
                                      </p:cBhvr>
                                      <p:tavLst>
                                        <p:tav tm="0">
                                          <p:val>
                                            <p:strVal val="#ppt_x"/>
                                          </p:val>
                                        </p:tav>
                                        <p:tav tm="100000">
                                          <p:val>
                                            <p:strVal val="#ppt_x"/>
                                          </p:val>
                                        </p:tav>
                                      </p:tavLst>
                                    </p:anim>
                                    <p:anim calcmode="lin" valueType="num">
                                      <p:cBhvr>
                                        <p:cTn id="50" dur="400" fill="hold"/>
                                        <p:tgtEl>
                                          <p:spTgt spid="29"/>
                                        </p:tgtEl>
                                        <p:attrNameLst>
                                          <p:attrName>ppt_y</p:attrName>
                                        </p:attrNameLst>
                                      </p:cBhvr>
                                      <p:tavLst>
                                        <p:tav tm="0">
                                          <p:val>
                                            <p:strVal val="#ppt_y+0.31"/>
                                          </p:val>
                                        </p:tav>
                                        <p:tav tm="100000">
                                          <p:val>
                                            <p:strVal val="#ppt_y+0.31"/>
                                          </p:val>
                                        </p:tav>
                                      </p:tavLst>
                                    </p:anim>
                                    <p:anim calcmode="lin" valueType="num">
                                      <p:cBhvr>
                                        <p:cTn id="51" dur="600" decel="50000" fill="hold">
                                          <p:stCondLst>
                                            <p:cond delay="400"/>
                                          </p:stCondLst>
                                        </p:cTn>
                                        <p:tgtEl>
                                          <p:spTgt spid="29"/>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52" dur="600" decel="50000" fill="hold">
                                          <p:stCondLst>
                                            <p:cond delay="400"/>
                                          </p:stCondLst>
                                        </p:cTn>
                                        <p:tgtEl>
                                          <p:spTgt spid="29"/>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53" fill="hold">
                            <p:stCondLst>
                              <p:cond delay="1000"/>
                            </p:stCondLst>
                            <p:childTnLst>
                              <p:par>
                                <p:cTn id="54" presetID="22" presetClass="entr" presetSubtype="4" fill="hold" grpId="0" nodeType="afterEffect">
                                  <p:stCondLst>
                                    <p:cond delay="0"/>
                                  </p:stCondLst>
                                  <p:childTnLst>
                                    <p:set>
                                      <p:cBhvr>
                                        <p:cTn id="55" dur="1" fill="hold">
                                          <p:stCondLst>
                                            <p:cond delay="0"/>
                                          </p:stCondLst>
                                        </p:cTn>
                                        <p:tgtEl>
                                          <p:spTgt spid="79"/>
                                        </p:tgtEl>
                                        <p:attrNameLst>
                                          <p:attrName>style.visibility</p:attrName>
                                        </p:attrNameLst>
                                      </p:cBhvr>
                                      <p:to>
                                        <p:strVal val="visible"/>
                                      </p:to>
                                    </p:set>
                                    <p:animEffect transition="in" filter="wipe(down)">
                                      <p:cBhvr>
                                        <p:cTn id="56" dur="500"/>
                                        <p:tgtEl>
                                          <p:spTgt spid="79"/>
                                        </p:tgtEl>
                                      </p:cBhvr>
                                    </p:animEffect>
                                  </p:childTnLst>
                                </p:cTn>
                              </p:par>
                              <p:par>
                                <p:cTn id="57" presetID="1" presetClass="entr" presetSubtype="0" fill="hold" grpId="0" nodeType="withEffect">
                                  <p:stCondLst>
                                    <p:cond delay="0"/>
                                  </p:stCondLst>
                                  <p:childTnLst>
                                    <p:set>
                                      <p:cBhvr>
                                        <p:cTn id="58" dur="1" fill="hold">
                                          <p:stCondLst>
                                            <p:cond delay="0"/>
                                          </p:stCondLst>
                                        </p:cTn>
                                        <p:tgtEl>
                                          <p:spTgt spid="10"/>
                                        </p:tgtEl>
                                        <p:attrNameLst>
                                          <p:attrName>style.visibility</p:attrName>
                                        </p:attrNameLst>
                                      </p:cBhvr>
                                      <p:to>
                                        <p:strVal val="visible"/>
                                      </p:to>
                                    </p:set>
                                  </p:childTnLst>
                                </p:cTn>
                              </p:par>
                            </p:childTnLst>
                          </p:cTn>
                        </p:par>
                        <p:par>
                          <p:cTn id="59" fill="hold">
                            <p:stCondLst>
                              <p:cond delay="1500"/>
                            </p:stCondLst>
                            <p:childTnLst>
                              <p:par>
                                <p:cTn id="60" presetID="42" presetClass="path" presetSubtype="0" accel="50000" decel="50000" fill="hold" grpId="1" nodeType="afterEffect">
                                  <p:stCondLst>
                                    <p:cond delay="0"/>
                                  </p:stCondLst>
                                  <p:childTnLst>
                                    <p:animMotion origin="layout" path="M -1.45833E-6 2.22222E-6 L -0.14101 0.00139 " pathEditMode="relative" rAng="0" ptsTypes="AA">
                                      <p:cBhvr>
                                        <p:cTn id="61" dur="2000" fill="hold"/>
                                        <p:tgtEl>
                                          <p:spTgt spid="10"/>
                                        </p:tgtEl>
                                        <p:attrNameLst>
                                          <p:attrName>ppt_x</p:attrName>
                                          <p:attrName>ppt_y</p:attrName>
                                        </p:attrNameLst>
                                      </p:cBhvr>
                                      <p:rCtr x="-7018" y="23"/>
                                    </p:animMotion>
                                  </p:childTnLst>
                                </p:cTn>
                              </p:par>
                            </p:childTnLst>
                          </p:cTn>
                        </p:par>
                        <p:par>
                          <p:cTn id="62" fill="hold">
                            <p:stCondLst>
                              <p:cond delay="3500"/>
                            </p:stCondLst>
                            <p:childTnLst>
                              <p:par>
                                <p:cTn id="63" presetID="42" presetClass="entr" presetSubtype="0" fill="hold" nodeType="after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fade">
                                      <p:cBhvr>
                                        <p:cTn id="65" dur="1000"/>
                                        <p:tgtEl>
                                          <p:spTgt spid="17"/>
                                        </p:tgtEl>
                                      </p:cBhvr>
                                    </p:animEffect>
                                    <p:anim calcmode="lin" valueType="num">
                                      <p:cBhvr>
                                        <p:cTn id="66" dur="1000" fill="hold"/>
                                        <p:tgtEl>
                                          <p:spTgt spid="17"/>
                                        </p:tgtEl>
                                        <p:attrNameLst>
                                          <p:attrName>ppt_x</p:attrName>
                                        </p:attrNameLst>
                                      </p:cBhvr>
                                      <p:tavLst>
                                        <p:tav tm="0">
                                          <p:val>
                                            <p:strVal val="#ppt_x"/>
                                          </p:val>
                                        </p:tav>
                                        <p:tav tm="100000">
                                          <p:val>
                                            <p:strVal val="#ppt_x"/>
                                          </p:val>
                                        </p:tav>
                                      </p:tavLst>
                                    </p:anim>
                                    <p:anim calcmode="lin" valueType="num">
                                      <p:cBhvr>
                                        <p:cTn id="67" dur="1000" fill="hold"/>
                                        <p:tgtEl>
                                          <p:spTgt spid="17"/>
                                        </p:tgtEl>
                                        <p:attrNameLst>
                                          <p:attrName>ppt_y</p:attrName>
                                        </p:attrNameLst>
                                      </p:cBhvr>
                                      <p:tavLst>
                                        <p:tav tm="0">
                                          <p:val>
                                            <p:strVal val="#ppt_y+.1"/>
                                          </p:val>
                                        </p:tav>
                                        <p:tav tm="100000">
                                          <p:val>
                                            <p:strVal val="#ppt_y"/>
                                          </p:val>
                                        </p:tav>
                                      </p:tavLst>
                                    </p:anim>
                                  </p:childTnLst>
                                </p:cTn>
                              </p:par>
                            </p:childTnLst>
                          </p:cTn>
                        </p:par>
                        <p:par>
                          <p:cTn id="68" fill="hold">
                            <p:stCondLst>
                              <p:cond delay="4500"/>
                            </p:stCondLst>
                            <p:childTnLst>
                              <p:par>
                                <p:cTn id="69" presetID="2" presetClass="entr" presetSubtype="4" fill="hold" grpId="0" nodeType="afterEffect">
                                  <p:stCondLst>
                                    <p:cond delay="0"/>
                                  </p:stCondLst>
                                  <p:childTnLst>
                                    <p:set>
                                      <p:cBhvr>
                                        <p:cTn id="70" dur="1" fill="hold">
                                          <p:stCondLst>
                                            <p:cond delay="0"/>
                                          </p:stCondLst>
                                        </p:cTn>
                                        <p:tgtEl>
                                          <p:spTgt spid="16"/>
                                        </p:tgtEl>
                                        <p:attrNameLst>
                                          <p:attrName>style.visibility</p:attrName>
                                        </p:attrNameLst>
                                      </p:cBhvr>
                                      <p:to>
                                        <p:strVal val="visible"/>
                                      </p:to>
                                    </p:set>
                                    <p:anim calcmode="lin" valueType="num">
                                      <p:cBhvr additive="base">
                                        <p:cTn id="71" dur="500" fill="hold"/>
                                        <p:tgtEl>
                                          <p:spTgt spid="16"/>
                                        </p:tgtEl>
                                        <p:attrNameLst>
                                          <p:attrName>ppt_x</p:attrName>
                                        </p:attrNameLst>
                                      </p:cBhvr>
                                      <p:tavLst>
                                        <p:tav tm="0">
                                          <p:val>
                                            <p:strVal val="#ppt_x"/>
                                          </p:val>
                                        </p:tav>
                                        <p:tav tm="100000">
                                          <p:val>
                                            <p:strVal val="#ppt_x"/>
                                          </p:val>
                                        </p:tav>
                                      </p:tavLst>
                                    </p:anim>
                                    <p:anim calcmode="lin" valueType="num">
                                      <p:cBhvr additive="base">
                                        <p:cTn id="72" dur="500" fill="hold"/>
                                        <p:tgtEl>
                                          <p:spTgt spid="16"/>
                                        </p:tgtEl>
                                        <p:attrNameLst>
                                          <p:attrName>ppt_y</p:attrName>
                                        </p:attrNameLst>
                                      </p:cBhvr>
                                      <p:tavLst>
                                        <p:tav tm="0">
                                          <p:val>
                                            <p:strVal val="1+#ppt_h/2"/>
                                          </p:val>
                                        </p:tav>
                                        <p:tav tm="100000">
                                          <p:val>
                                            <p:strVal val="#ppt_y"/>
                                          </p:val>
                                        </p:tav>
                                      </p:tavLst>
                                    </p:anim>
                                  </p:childTnLst>
                                </p:cTn>
                              </p:par>
                              <p:par>
                                <p:cTn id="73" presetID="42" presetClass="path" presetSubtype="0" accel="50000" decel="50000" fill="hold" grpId="0" nodeType="withEffect">
                                  <p:stCondLst>
                                    <p:cond delay="0"/>
                                  </p:stCondLst>
                                  <p:childTnLst>
                                    <p:animMotion origin="layout" path="M 2.91667E-6 -3.33333E-6 L -0.25456 -0.16111 " pathEditMode="relative" rAng="0" ptsTypes="AA">
                                      <p:cBhvr>
                                        <p:cTn id="74" dur="2000" fill="hold"/>
                                        <p:tgtEl>
                                          <p:spTgt spid="30"/>
                                        </p:tgtEl>
                                        <p:attrNameLst>
                                          <p:attrName>ppt_x</p:attrName>
                                          <p:attrName>ppt_y</p:attrName>
                                        </p:attrNameLst>
                                      </p:cBhvr>
                                      <p:rCtr x="-12734" y="-805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30" grpId="0" animBg="1"/>
      <p:bldP spid="78" grpId="0" animBg="1"/>
      <p:bldP spid="8" grpId="0" animBg="1"/>
      <p:bldP spid="8" grpId="1" animBg="1"/>
      <p:bldP spid="9" grpId="1" animBg="1"/>
      <p:bldP spid="9" grpId="2" animBg="1"/>
      <p:bldP spid="10" grpId="0" animBg="1"/>
      <p:bldP spid="10" grpId="1" animBg="1"/>
      <p:bldP spid="32" grpId="0" animBg="1"/>
      <p:bldP spid="32" grpId="1" animBg="1"/>
      <p:bldP spid="1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5BEF5-E780-64E1-4183-278C44330D90}"/>
              </a:ext>
            </a:extLst>
          </p:cNvPr>
          <p:cNvSpPr>
            <a:spLocks noGrp="1"/>
          </p:cNvSpPr>
          <p:nvPr>
            <p:ph type="title"/>
          </p:nvPr>
        </p:nvSpPr>
        <p:spPr/>
        <p:txBody>
          <a:bodyPr/>
          <a:lstStyle/>
          <a:p>
            <a:r>
              <a:rPr lang="en-US"/>
              <a:t>Experimental Setup</a:t>
            </a:r>
          </a:p>
        </p:txBody>
      </p:sp>
      <p:sp>
        <p:nvSpPr>
          <p:cNvPr id="3" name="Content Placeholder 2">
            <a:extLst>
              <a:ext uri="{FF2B5EF4-FFF2-40B4-BE49-F238E27FC236}">
                <a16:creationId xmlns:a16="http://schemas.microsoft.com/office/drawing/2014/main" id="{BBF2CBF7-094D-8AAD-FB21-ACB9E214AB66}"/>
              </a:ext>
            </a:extLst>
          </p:cNvPr>
          <p:cNvSpPr>
            <a:spLocks noGrp="1"/>
          </p:cNvSpPr>
          <p:nvPr>
            <p:ph sz="half" idx="1"/>
          </p:nvPr>
        </p:nvSpPr>
        <p:spPr>
          <a:xfrm>
            <a:off x="845756" y="1455331"/>
            <a:ext cx="10688747" cy="4351338"/>
          </a:xfrm>
        </p:spPr>
        <p:txBody>
          <a:bodyPr>
            <a:normAutofit fontScale="92500"/>
          </a:bodyPr>
          <a:lstStyle/>
          <a:p>
            <a:pPr>
              <a:lnSpc>
                <a:spcPct val="200000"/>
              </a:lnSpc>
            </a:pPr>
            <a:r>
              <a:rPr lang="en-US" altLang="en-US" sz="2800" dirty="0">
                <a:latin typeface="Tahoma" panose="020B0604030504040204" pitchFamily="34" charset="0"/>
                <a:ea typeface="Tahoma" panose="020B0604030504040204" pitchFamily="34" charset="0"/>
                <a:cs typeface="Tahoma" panose="020B0604030504040204" pitchFamily="34" charset="0"/>
              </a:rPr>
              <a:t>Gem5 (</a:t>
            </a:r>
            <a:r>
              <a:rPr lang="en-US" altLang="en-US" sz="2800" dirty="0" err="1">
                <a:latin typeface="Tahoma" panose="020B0604030504040204" pitchFamily="34" charset="0"/>
                <a:ea typeface="Tahoma" panose="020B0604030504040204" pitchFamily="34" charset="0"/>
                <a:cs typeface="Tahoma" panose="020B0604030504040204" pitchFamily="34" charset="0"/>
              </a:rPr>
              <a:t>NVPSim</a:t>
            </a:r>
            <a:r>
              <a:rPr lang="en-US" altLang="en-US" sz="2800" dirty="0">
                <a:latin typeface="Tahoma" panose="020B0604030504040204" pitchFamily="34" charset="0"/>
                <a:ea typeface="Tahoma" panose="020B0604030504040204" pitchFamily="34" charset="0"/>
                <a:cs typeface="Tahoma" panose="020B0604030504040204" pitchFamily="34" charset="0"/>
              </a:rPr>
              <a:t>) </a:t>
            </a:r>
          </a:p>
          <a:p>
            <a:pPr>
              <a:lnSpc>
                <a:spcPct val="200000"/>
              </a:lnSpc>
            </a:pPr>
            <a:r>
              <a:rPr lang="en-US" altLang="en-US" sz="2800" dirty="0" err="1">
                <a:latin typeface="Tahoma" panose="020B0604030504040204" pitchFamily="34" charset="0"/>
                <a:ea typeface="Tahoma" panose="020B0604030504040204" pitchFamily="34" charset="0"/>
                <a:cs typeface="Tahoma" panose="020B0604030504040204" pitchFamily="34" charset="0"/>
              </a:rPr>
              <a:t>Mibench</a:t>
            </a:r>
            <a:r>
              <a:rPr lang="en-US" altLang="en-US" sz="2800" dirty="0">
                <a:latin typeface="Tahoma" panose="020B0604030504040204" pitchFamily="34" charset="0"/>
                <a:ea typeface="Tahoma" panose="020B0604030504040204" pitchFamily="34" charset="0"/>
                <a:cs typeface="Tahoma" panose="020B0604030504040204" pitchFamily="34" charset="0"/>
              </a:rPr>
              <a:t> + </a:t>
            </a:r>
            <a:r>
              <a:rPr lang="en-US" altLang="en-US" sz="2800" dirty="0" err="1">
                <a:latin typeface="Tahoma" panose="020B0604030504040204" pitchFamily="34" charset="0"/>
                <a:ea typeface="Tahoma" panose="020B0604030504040204" pitchFamily="34" charset="0"/>
                <a:cs typeface="Tahoma" panose="020B0604030504040204" pitchFamily="34" charset="0"/>
              </a:rPr>
              <a:t>Mediabench</a:t>
            </a:r>
            <a:endParaRPr lang="en-US" altLang="en-US" sz="2800" dirty="0">
              <a:latin typeface="Tahoma" panose="020B0604030504040204" pitchFamily="34" charset="0"/>
              <a:ea typeface="Tahoma" panose="020B0604030504040204" pitchFamily="34" charset="0"/>
              <a:cs typeface="Tahoma" panose="020B0604030504040204" pitchFamily="34" charset="0"/>
            </a:endParaRPr>
          </a:p>
          <a:p>
            <a:pPr>
              <a:lnSpc>
                <a:spcPct val="200000"/>
              </a:lnSpc>
            </a:pPr>
            <a:r>
              <a:rPr lang="en-US" altLang="en-US" sz="2800" dirty="0">
                <a:latin typeface="Tahoma" panose="020B0604030504040204" pitchFamily="34" charset="0"/>
                <a:ea typeface="Tahoma" panose="020B0604030504040204" pitchFamily="34" charset="0"/>
                <a:cs typeface="Tahoma" panose="020B0604030504040204" pitchFamily="34" charset="0"/>
              </a:rPr>
              <a:t>Competitors: Roll-forward recovery (NVP) + Rollback recovery (TCCP)</a:t>
            </a:r>
          </a:p>
          <a:p>
            <a:pPr>
              <a:lnSpc>
                <a:spcPct val="200000"/>
              </a:lnSpc>
            </a:pPr>
            <a:r>
              <a:rPr lang="en-US" altLang="en-US" sz="2800" dirty="0">
                <a:latin typeface="Tahoma" panose="020B0604030504040204" pitchFamily="34" charset="0"/>
                <a:ea typeface="Tahoma" panose="020B0604030504040204" pitchFamily="34" charset="0"/>
                <a:cs typeface="Tahoma" panose="020B0604030504040204" pitchFamily="34" charset="0"/>
              </a:rPr>
              <a:t>Energy traces: </a:t>
            </a:r>
            <a:r>
              <a:rPr lang="en-US" altLang="en-US" sz="2800" dirty="0" err="1">
                <a:latin typeface="Tahoma" panose="020B0604030504040204" pitchFamily="34" charset="0"/>
                <a:ea typeface="Tahoma" panose="020B0604030504040204" pitchFamily="34" charset="0"/>
                <a:cs typeface="Tahoma" panose="020B0604030504040204" pitchFamily="34" charset="0"/>
              </a:rPr>
              <a:t>RFOffice</a:t>
            </a:r>
            <a:r>
              <a:rPr lang="en-US" altLang="en-US" sz="2800" dirty="0">
                <a:latin typeface="Tahoma" panose="020B0604030504040204" pitchFamily="34" charset="0"/>
                <a:ea typeface="Tahoma" panose="020B0604030504040204" pitchFamily="34" charset="0"/>
                <a:cs typeface="Tahoma" panose="020B0604030504040204" pitchFamily="34" charset="0"/>
              </a:rPr>
              <a:t>, </a:t>
            </a:r>
            <a:r>
              <a:rPr lang="en-US" altLang="en-US" sz="2800" dirty="0" err="1">
                <a:latin typeface="Tahoma" panose="020B0604030504040204" pitchFamily="34" charset="0"/>
                <a:ea typeface="Tahoma" panose="020B0604030504040204" pitchFamily="34" charset="0"/>
                <a:cs typeface="Tahoma" panose="020B0604030504040204" pitchFamily="34" charset="0"/>
              </a:rPr>
              <a:t>RFHome</a:t>
            </a:r>
            <a:r>
              <a:rPr lang="en-US" altLang="en-US" sz="2800" dirty="0">
                <a:latin typeface="Tahoma" panose="020B0604030504040204" pitchFamily="34" charset="0"/>
                <a:ea typeface="Tahoma" panose="020B0604030504040204" pitchFamily="34" charset="0"/>
                <a:cs typeface="Tahoma" panose="020B0604030504040204" pitchFamily="34" charset="0"/>
              </a:rPr>
              <a:t>, solar and thermal</a:t>
            </a:r>
          </a:p>
        </p:txBody>
      </p:sp>
      <p:sp>
        <p:nvSpPr>
          <p:cNvPr id="5" name="Slide Number Placeholder 4">
            <a:extLst>
              <a:ext uri="{FF2B5EF4-FFF2-40B4-BE49-F238E27FC236}">
                <a16:creationId xmlns:a16="http://schemas.microsoft.com/office/drawing/2014/main" id="{482B3E9C-F94C-FB96-9840-5FEAD62FA8AA}"/>
              </a:ext>
            </a:extLst>
          </p:cNvPr>
          <p:cNvSpPr>
            <a:spLocks noGrp="1"/>
          </p:cNvSpPr>
          <p:nvPr>
            <p:ph type="sldNum" sz="quarter" idx="12"/>
          </p:nvPr>
        </p:nvSpPr>
        <p:spPr/>
        <p:txBody>
          <a:bodyPr/>
          <a:lstStyle/>
          <a:p>
            <a:fld id="{BEF5F9A7-FFD9-4159-A58F-AE73538ED447}" type="slidenum">
              <a:rPr lang="en-US" smtClean="0"/>
              <a:pPr/>
              <a:t>26</a:t>
            </a:fld>
            <a:endParaRPr lang="en-US" dirty="0"/>
          </a:p>
        </p:txBody>
      </p:sp>
    </p:spTree>
    <p:extLst>
      <p:ext uri="{BB962C8B-B14F-4D97-AF65-F5344CB8AC3E}">
        <p14:creationId xmlns:p14="http://schemas.microsoft.com/office/powerpoint/2010/main" val="31541152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FBF16-157E-FCA0-BD4A-B5336A893E71}"/>
              </a:ext>
            </a:extLst>
          </p:cNvPr>
          <p:cNvSpPr>
            <a:spLocks noGrp="1"/>
          </p:cNvSpPr>
          <p:nvPr>
            <p:ph type="title"/>
          </p:nvPr>
        </p:nvSpPr>
        <p:spPr/>
        <p:txBody>
          <a:bodyPr/>
          <a:lstStyle/>
          <a:p>
            <a:r>
              <a:rPr lang="en-US"/>
              <a:t>Performance</a:t>
            </a:r>
            <a:endParaRPr lang="en-US" dirty="0"/>
          </a:p>
        </p:txBody>
      </p:sp>
      <p:sp>
        <p:nvSpPr>
          <p:cNvPr id="5" name="Slide Number Placeholder 4">
            <a:extLst>
              <a:ext uri="{FF2B5EF4-FFF2-40B4-BE49-F238E27FC236}">
                <a16:creationId xmlns:a16="http://schemas.microsoft.com/office/drawing/2014/main" id="{FDA7F4B1-9DAD-29B7-3250-242652EDBEF8}"/>
              </a:ext>
            </a:extLst>
          </p:cNvPr>
          <p:cNvSpPr>
            <a:spLocks noGrp="1"/>
          </p:cNvSpPr>
          <p:nvPr>
            <p:ph type="sldNum" sz="quarter" idx="12"/>
          </p:nvPr>
        </p:nvSpPr>
        <p:spPr/>
        <p:txBody>
          <a:bodyPr/>
          <a:lstStyle/>
          <a:p>
            <a:fld id="{BEF5F9A7-FFD9-4159-A58F-AE73538ED447}" type="slidenum">
              <a:rPr lang="en-US" smtClean="0"/>
              <a:pPr/>
              <a:t>27</a:t>
            </a:fld>
            <a:endParaRPr lang="en-US" dirty="0"/>
          </a:p>
        </p:txBody>
      </p:sp>
      <p:pic>
        <p:nvPicPr>
          <p:cNvPr id="7" name="Content Placeholder 6" descr="A graph of different colored bars&#10;&#10;Description automatically generated with medium confidence">
            <a:extLst>
              <a:ext uri="{FF2B5EF4-FFF2-40B4-BE49-F238E27FC236}">
                <a16:creationId xmlns:a16="http://schemas.microsoft.com/office/drawing/2014/main" id="{1E153D3C-3504-0319-F9F8-311F12B65946}"/>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rcRect b="41780"/>
          <a:stretch/>
        </p:blipFill>
        <p:spPr>
          <a:xfrm>
            <a:off x="1499853" y="694118"/>
            <a:ext cx="10692147" cy="2174218"/>
          </a:xfrm>
        </p:spPr>
      </p:pic>
      <p:pic>
        <p:nvPicPr>
          <p:cNvPr id="13" name="Picture 12" descr="A graph of different colored bars&#10;&#10;Description automatically generated with medium confidence">
            <a:extLst>
              <a:ext uri="{FF2B5EF4-FFF2-40B4-BE49-F238E27FC236}">
                <a16:creationId xmlns:a16="http://schemas.microsoft.com/office/drawing/2014/main" id="{F5A8D14D-2761-A929-6894-F17B5627BC81}"/>
              </a:ext>
            </a:extLst>
          </p:cNvPr>
          <p:cNvPicPr>
            <a:picLocks noChangeAspect="1"/>
          </p:cNvPicPr>
          <p:nvPr/>
        </p:nvPicPr>
        <p:blipFill>
          <a:blip r:embed="rId4">
            <a:extLst>
              <a:ext uri="{28A0092B-C50C-407E-A947-70E740481C1C}">
                <a14:useLocalDpi xmlns:a14="http://schemas.microsoft.com/office/drawing/2010/main" val="0"/>
              </a:ext>
            </a:extLst>
          </a:blip>
          <a:srcRect t="12731"/>
          <a:stretch/>
        </p:blipFill>
        <p:spPr>
          <a:xfrm>
            <a:off x="1434517" y="2930085"/>
            <a:ext cx="10757483" cy="3177746"/>
          </a:xfrm>
          <a:prstGeom prst="rect">
            <a:avLst/>
          </a:prstGeom>
        </p:spPr>
      </p:pic>
      <p:sp>
        <p:nvSpPr>
          <p:cNvPr id="14" name="Rectangle: Rounded Corners 13">
            <a:extLst>
              <a:ext uri="{FF2B5EF4-FFF2-40B4-BE49-F238E27FC236}">
                <a16:creationId xmlns:a16="http://schemas.microsoft.com/office/drawing/2014/main" id="{1EF1BA21-178E-034D-3F6B-E35724D9D1F9}"/>
              </a:ext>
            </a:extLst>
          </p:cNvPr>
          <p:cNvSpPr/>
          <p:nvPr/>
        </p:nvSpPr>
        <p:spPr>
          <a:xfrm>
            <a:off x="11065079" y="822121"/>
            <a:ext cx="679509" cy="5149159"/>
          </a:xfrm>
          <a:prstGeom prst="roundRect">
            <a:avLst/>
          </a:prstGeom>
          <a:solidFill>
            <a:schemeClr val="lt1">
              <a:alpha val="0"/>
            </a:schemeClr>
          </a:solidFill>
          <a:ln w="38100">
            <a:solidFill>
              <a:srgbClr val="FF0000"/>
            </a:solidFill>
            <a:prstDash val="lg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TextBox 15">
            <a:extLst>
              <a:ext uri="{FF2B5EF4-FFF2-40B4-BE49-F238E27FC236}">
                <a16:creationId xmlns:a16="http://schemas.microsoft.com/office/drawing/2014/main" id="{1F22711A-0E0C-C1DA-CCF9-10FE9BD47673}"/>
              </a:ext>
            </a:extLst>
          </p:cNvPr>
          <p:cNvSpPr txBox="1"/>
          <p:nvPr/>
        </p:nvSpPr>
        <p:spPr>
          <a:xfrm>
            <a:off x="0" y="1887670"/>
            <a:ext cx="2033033" cy="584775"/>
          </a:xfrm>
          <a:prstGeom prst="rect">
            <a:avLst/>
          </a:prstGeom>
          <a:noFill/>
        </p:spPr>
        <p:txBody>
          <a:bodyPr wrap="square" rtlCol="0">
            <a:spAutoFit/>
          </a:bodyPr>
          <a:lstStyle/>
          <a:p>
            <a:r>
              <a:rPr lang="en-US" sz="3200">
                <a:latin typeface="Tahoma" panose="020B0604030504040204" pitchFamily="34" charset="0"/>
                <a:ea typeface="Tahoma" panose="020B0604030504040204" pitchFamily="34" charset="0"/>
                <a:cs typeface="Tahoma" panose="020B0604030504040204" pitchFamily="34" charset="0"/>
              </a:rPr>
              <a:t>RFHome</a:t>
            </a:r>
          </a:p>
        </p:txBody>
      </p:sp>
      <p:sp>
        <p:nvSpPr>
          <p:cNvPr id="17" name="TextBox 16">
            <a:extLst>
              <a:ext uri="{FF2B5EF4-FFF2-40B4-BE49-F238E27FC236}">
                <a16:creationId xmlns:a16="http://schemas.microsoft.com/office/drawing/2014/main" id="{A12EB253-648B-5865-F83F-C01F0DEA1632}"/>
              </a:ext>
            </a:extLst>
          </p:cNvPr>
          <p:cNvSpPr txBox="1"/>
          <p:nvPr/>
        </p:nvSpPr>
        <p:spPr>
          <a:xfrm>
            <a:off x="-1" y="3477113"/>
            <a:ext cx="2033033" cy="584775"/>
          </a:xfrm>
          <a:prstGeom prst="rect">
            <a:avLst/>
          </a:prstGeom>
          <a:noFill/>
        </p:spPr>
        <p:txBody>
          <a:bodyPr wrap="square" rtlCol="0">
            <a:spAutoFit/>
          </a:bodyPr>
          <a:lstStyle/>
          <a:p>
            <a:r>
              <a:rPr lang="en-US" altLang="zh-CN" sz="3200">
                <a:latin typeface="Tahoma" panose="020B0604030504040204" pitchFamily="34" charset="0"/>
                <a:ea typeface="Tahoma" panose="020B0604030504040204" pitchFamily="34" charset="0"/>
                <a:cs typeface="Tahoma" panose="020B0604030504040204" pitchFamily="34" charset="0"/>
              </a:rPr>
              <a:t>thermal</a:t>
            </a:r>
            <a:endParaRPr lang="en-US" sz="320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4712533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DDF43-65A1-DE8A-72FB-F4756CA18CEC}"/>
              </a:ext>
            </a:extLst>
          </p:cNvPr>
          <p:cNvSpPr>
            <a:spLocks noGrp="1"/>
          </p:cNvSpPr>
          <p:nvPr>
            <p:ph type="title"/>
          </p:nvPr>
        </p:nvSpPr>
        <p:spPr/>
        <p:txBody>
          <a:bodyPr/>
          <a:lstStyle/>
          <a:p>
            <a:r>
              <a:rPr lang="en-US" altLang="zh-CN"/>
              <a:t>Accuracy</a:t>
            </a:r>
            <a:endParaRPr lang="en-US"/>
          </a:p>
        </p:txBody>
      </p:sp>
      <p:pic>
        <p:nvPicPr>
          <p:cNvPr id="7" name="Content Placeholder 6" descr="A graph with numbers and letters&#10;&#10;AI-generated content may be incorrect.">
            <a:extLst>
              <a:ext uri="{FF2B5EF4-FFF2-40B4-BE49-F238E27FC236}">
                <a16:creationId xmlns:a16="http://schemas.microsoft.com/office/drawing/2014/main" id="{2CF0B7FC-5F45-09EC-0E38-E993E80C7F85}"/>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702730" y="1627379"/>
            <a:ext cx="10786540" cy="3439571"/>
          </a:xfrm>
        </p:spPr>
      </p:pic>
      <p:sp>
        <p:nvSpPr>
          <p:cNvPr id="5" name="Slide Number Placeholder 4">
            <a:extLst>
              <a:ext uri="{FF2B5EF4-FFF2-40B4-BE49-F238E27FC236}">
                <a16:creationId xmlns:a16="http://schemas.microsoft.com/office/drawing/2014/main" id="{C28828E3-295F-C549-26D0-213D529AEAEC}"/>
              </a:ext>
            </a:extLst>
          </p:cNvPr>
          <p:cNvSpPr>
            <a:spLocks noGrp="1"/>
          </p:cNvSpPr>
          <p:nvPr>
            <p:ph type="sldNum" sz="quarter" idx="12"/>
          </p:nvPr>
        </p:nvSpPr>
        <p:spPr/>
        <p:txBody>
          <a:bodyPr/>
          <a:lstStyle/>
          <a:p>
            <a:fld id="{BEF5F9A7-FFD9-4159-A58F-AE73538ED447}" type="slidenum">
              <a:rPr lang="en-US" smtClean="0"/>
              <a:pPr/>
              <a:t>28</a:t>
            </a:fld>
            <a:endParaRPr lang="en-US" dirty="0"/>
          </a:p>
        </p:txBody>
      </p:sp>
    </p:spTree>
    <p:extLst>
      <p:ext uri="{BB962C8B-B14F-4D97-AF65-F5344CB8AC3E}">
        <p14:creationId xmlns:p14="http://schemas.microsoft.com/office/powerpoint/2010/main" val="21612276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F9411-A2C8-CF47-5590-3D151F00EC78}"/>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CF01D8AA-18F0-3EAD-F64C-5FC992F66EF1}"/>
              </a:ext>
            </a:extLst>
          </p:cNvPr>
          <p:cNvSpPr>
            <a:spLocks noGrp="1"/>
          </p:cNvSpPr>
          <p:nvPr>
            <p:ph sz="half" idx="1"/>
          </p:nvPr>
        </p:nvSpPr>
        <p:spPr>
          <a:xfrm>
            <a:off x="838199" y="1496291"/>
            <a:ext cx="10527565" cy="4680672"/>
          </a:xfrm>
        </p:spPr>
        <p:txBody>
          <a:bodyPr>
            <a:normAutofit/>
          </a:bodyPr>
          <a:lstStyle/>
          <a:p>
            <a:r>
              <a:rPr lang="en-US" dirty="0"/>
              <a:t>A hybrid power recovery approach for energy harvesting systems. </a:t>
            </a:r>
          </a:p>
          <a:p>
            <a:r>
              <a:rPr lang="en-US" dirty="0"/>
              <a:t>Integrates both rollback and roll-forward recoveries and dynamically switches between them.</a:t>
            </a:r>
          </a:p>
          <a:p>
            <a:r>
              <a:rPr lang="en-US" dirty="0"/>
              <a:t>Achieve a significant speedup over both recovery schemes.</a:t>
            </a:r>
          </a:p>
          <a:p>
            <a:endParaRPr lang="en-US" dirty="0"/>
          </a:p>
        </p:txBody>
      </p:sp>
      <p:sp>
        <p:nvSpPr>
          <p:cNvPr id="5" name="Slide Number Placeholder 4">
            <a:extLst>
              <a:ext uri="{FF2B5EF4-FFF2-40B4-BE49-F238E27FC236}">
                <a16:creationId xmlns:a16="http://schemas.microsoft.com/office/drawing/2014/main" id="{FAC1B9BC-F1EB-502F-7CA5-893C2EA9B9D7}"/>
              </a:ext>
            </a:extLst>
          </p:cNvPr>
          <p:cNvSpPr>
            <a:spLocks noGrp="1"/>
          </p:cNvSpPr>
          <p:nvPr>
            <p:ph type="sldNum" sz="quarter" idx="12"/>
          </p:nvPr>
        </p:nvSpPr>
        <p:spPr/>
        <p:txBody>
          <a:bodyPr/>
          <a:lstStyle/>
          <a:p>
            <a:fld id="{BEF5F9A7-FFD9-4159-A58F-AE73538ED447}" type="slidenum">
              <a:rPr lang="en-US" smtClean="0"/>
              <a:pPr/>
              <a:t>29</a:t>
            </a:fld>
            <a:endParaRPr lang="en-US" dirty="0"/>
          </a:p>
        </p:txBody>
      </p:sp>
      <p:sp>
        <p:nvSpPr>
          <p:cNvPr id="6" name="Title 1">
            <a:extLst>
              <a:ext uri="{FF2B5EF4-FFF2-40B4-BE49-F238E27FC236}">
                <a16:creationId xmlns:a16="http://schemas.microsoft.com/office/drawing/2014/main" id="{238B8A04-115D-62B7-9D6A-79BAFC17C749}"/>
              </a:ext>
            </a:extLst>
          </p:cNvPr>
          <p:cNvSpPr txBox="1">
            <a:spLocks/>
          </p:cNvSpPr>
          <p:nvPr/>
        </p:nvSpPr>
        <p:spPr bwMode="blackWhite">
          <a:xfrm>
            <a:off x="2084731" y="4614272"/>
            <a:ext cx="7334250" cy="1329595"/>
          </a:xfrm>
          <a:prstGeom prst="rect">
            <a:avLst/>
          </a:prstGeom>
          <a:noFill/>
          <a:ln w="38100" cap="sq">
            <a:noFill/>
            <a:miter lim="800000"/>
          </a:ln>
        </p:spPr>
        <p:txBody>
          <a:bodyPr vert="horz" wrap="square" lIns="0" tIns="0" rIns="0" bIns="0" rtlCol="0" anchor="t" anchorCtr="0">
            <a:spAutoFit/>
          </a:bodyPr>
          <a:lstStyle>
            <a:lvl1pPr algn="l" rtl="0" eaLnBrk="1" fontAlgn="base" hangingPunct="1">
              <a:lnSpc>
                <a:spcPct val="90000"/>
              </a:lnSpc>
              <a:spcBef>
                <a:spcPct val="0"/>
              </a:spcBef>
              <a:spcAft>
                <a:spcPct val="0"/>
              </a:spcAft>
              <a:defRPr sz="3600" b="1" i="1" kern="1200" cap="none" spc="0">
                <a:solidFill>
                  <a:schemeClr val="tx2"/>
                </a:solidFill>
                <a:latin typeface="Acumin Pro ExtraCondensed" panose="020B0508020202020204" pitchFamily="34" charset="77"/>
                <a:ea typeface="+mj-ea"/>
                <a:cs typeface="+mj-cs"/>
              </a:defRPr>
            </a:lvl1pPr>
            <a:lvl2pPr algn="ctr" rtl="0" eaLnBrk="1" fontAlgn="base" hangingPunct="1">
              <a:lnSpc>
                <a:spcPct val="90000"/>
              </a:lnSpc>
              <a:spcBef>
                <a:spcPct val="0"/>
              </a:spcBef>
              <a:spcAft>
                <a:spcPct val="0"/>
              </a:spcAft>
              <a:defRPr sz="2600">
                <a:solidFill>
                  <a:srgbClr val="262626"/>
                </a:solidFill>
                <a:latin typeface="Acumin Pro ExtraCondensed Smbd" panose="020B0508020202020204" pitchFamily="34" charset="77"/>
              </a:defRPr>
            </a:lvl2pPr>
            <a:lvl3pPr algn="ctr" rtl="0" eaLnBrk="1" fontAlgn="base" hangingPunct="1">
              <a:lnSpc>
                <a:spcPct val="90000"/>
              </a:lnSpc>
              <a:spcBef>
                <a:spcPct val="0"/>
              </a:spcBef>
              <a:spcAft>
                <a:spcPct val="0"/>
              </a:spcAft>
              <a:defRPr sz="2600">
                <a:solidFill>
                  <a:srgbClr val="262626"/>
                </a:solidFill>
                <a:latin typeface="Acumin Pro ExtraCondensed Smbd" panose="020B0508020202020204" pitchFamily="34" charset="77"/>
              </a:defRPr>
            </a:lvl3pPr>
            <a:lvl4pPr algn="ctr" rtl="0" eaLnBrk="1" fontAlgn="base" hangingPunct="1">
              <a:lnSpc>
                <a:spcPct val="90000"/>
              </a:lnSpc>
              <a:spcBef>
                <a:spcPct val="0"/>
              </a:spcBef>
              <a:spcAft>
                <a:spcPct val="0"/>
              </a:spcAft>
              <a:defRPr sz="2600">
                <a:solidFill>
                  <a:srgbClr val="262626"/>
                </a:solidFill>
                <a:latin typeface="Acumin Pro ExtraCondensed Smbd" panose="020B0508020202020204" pitchFamily="34" charset="77"/>
              </a:defRPr>
            </a:lvl4pPr>
            <a:lvl5pPr algn="ctr" rtl="0" eaLnBrk="1" fontAlgn="base" hangingPunct="1">
              <a:lnSpc>
                <a:spcPct val="90000"/>
              </a:lnSpc>
              <a:spcBef>
                <a:spcPct val="0"/>
              </a:spcBef>
              <a:spcAft>
                <a:spcPct val="0"/>
              </a:spcAft>
              <a:defRPr sz="2600">
                <a:solidFill>
                  <a:srgbClr val="262626"/>
                </a:solidFill>
                <a:latin typeface="Acumin Pro ExtraCondensed Smbd" panose="020B0508020202020204" pitchFamily="34" charset="77"/>
              </a:defRPr>
            </a:lvl5pPr>
            <a:lvl6pPr marL="457200" algn="ctr" rtl="0" eaLnBrk="1" fontAlgn="base" hangingPunct="1">
              <a:lnSpc>
                <a:spcPct val="90000"/>
              </a:lnSpc>
              <a:spcBef>
                <a:spcPct val="0"/>
              </a:spcBef>
              <a:spcAft>
                <a:spcPct val="0"/>
              </a:spcAft>
              <a:defRPr sz="2600">
                <a:solidFill>
                  <a:srgbClr val="262626"/>
                </a:solidFill>
                <a:latin typeface="Acumin Pro ExtraCondensed Smbd" panose="020B0508020202020204" pitchFamily="34" charset="77"/>
              </a:defRPr>
            </a:lvl6pPr>
            <a:lvl7pPr marL="914400" algn="ctr" rtl="0" eaLnBrk="1" fontAlgn="base" hangingPunct="1">
              <a:lnSpc>
                <a:spcPct val="90000"/>
              </a:lnSpc>
              <a:spcBef>
                <a:spcPct val="0"/>
              </a:spcBef>
              <a:spcAft>
                <a:spcPct val="0"/>
              </a:spcAft>
              <a:defRPr sz="2600">
                <a:solidFill>
                  <a:srgbClr val="262626"/>
                </a:solidFill>
                <a:latin typeface="Acumin Pro ExtraCondensed Smbd" panose="020B0508020202020204" pitchFamily="34" charset="77"/>
              </a:defRPr>
            </a:lvl7pPr>
            <a:lvl8pPr marL="1371600" algn="ctr" rtl="0" eaLnBrk="1" fontAlgn="base" hangingPunct="1">
              <a:lnSpc>
                <a:spcPct val="90000"/>
              </a:lnSpc>
              <a:spcBef>
                <a:spcPct val="0"/>
              </a:spcBef>
              <a:spcAft>
                <a:spcPct val="0"/>
              </a:spcAft>
              <a:defRPr sz="2600">
                <a:solidFill>
                  <a:srgbClr val="262626"/>
                </a:solidFill>
                <a:latin typeface="Acumin Pro ExtraCondensed Smbd" panose="020B0508020202020204" pitchFamily="34" charset="77"/>
              </a:defRPr>
            </a:lvl8pPr>
            <a:lvl9pPr marL="1828800" algn="ctr" rtl="0" eaLnBrk="1" fontAlgn="base" hangingPunct="1">
              <a:lnSpc>
                <a:spcPct val="90000"/>
              </a:lnSpc>
              <a:spcBef>
                <a:spcPct val="0"/>
              </a:spcBef>
              <a:spcAft>
                <a:spcPct val="0"/>
              </a:spcAft>
              <a:defRPr sz="2600">
                <a:solidFill>
                  <a:srgbClr val="262626"/>
                </a:solidFill>
                <a:latin typeface="Acumin Pro ExtraCondensed Smbd" panose="020B0508020202020204" pitchFamily="34" charset="77"/>
              </a:defRPr>
            </a:lvl9pPr>
          </a:lstStyle>
          <a:p>
            <a:pPr algn="ctr" defTabSz="914400" fontAlgn="auto">
              <a:spcAft>
                <a:spcPts val="0"/>
              </a:spcAft>
              <a:defRPr/>
            </a:pPr>
            <a:r>
              <a:rPr lang="en-US" sz="4800" dirty="0">
                <a:solidFill>
                  <a:srgbClr val="2F2FD7"/>
                </a:solidFill>
                <a:latin typeface="Tahoma" panose="020B0604030504040204" pitchFamily="34" charset="0"/>
                <a:ea typeface="Tahoma" panose="020B0604030504040204" pitchFamily="34" charset="0"/>
                <a:cs typeface="Tahoma" panose="020B0604030504040204" pitchFamily="34" charset="0"/>
              </a:rPr>
              <a:t>Thank You</a:t>
            </a:r>
            <a:br>
              <a:rPr lang="en-US" sz="4800" dirty="0">
                <a:solidFill>
                  <a:srgbClr val="2F2FD7"/>
                </a:solidFill>
                <a:latin typeface="Tahoma" panose="020B0604030504040204" pitchFamily="34" charset="0"/>
                <a:ea typeface="Tahoma" panose="020B0604030504040204" pitchFamily="34" charset="0"/>
                <a:cs typeface="Tahoma" panose="020B0604030504040204" pitchFamily="34" charset="0"/>
              </a:rPr>
            </a:br>
            <a:r>
              <a:rPr lang="en-US" sz="4800" dirty="0">
                <a:solidFill>
                  <a:srgbClr val="2F2FD7"/>
                </a:solidFill>
                <a:latin typeface="Tahoma" panose="020B0604030504040204" pitchFamily="34" charset="0"/>
                <a:ea typeface="Tahoma" panose="020B0604030504040204" pitchFamily="34" charset="0"/>
                <a:cs typeface="Tahoma" panose="020B0604030504040204" pitchFamily="34" charset="0"/>
              </a:rPr>
              <a:t>Q&amp;A</a:t>
            </a:r>
          </a:p>
        </p:txBody>
      </p:sp>
    </p:spTree>
    <p:extLst>
      <p:ext uri="{BB962C8B-B14F-4D97-AF65-F5344CB8AC3E}">
        <p14:creationId xmlns:p14="http://schemas.microsoft.com/office/powerpoint/2010/main" val="2711581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B6C46B-EB82-51CE-33C5-C141939E2D8D}"/>
            </a:ext>
          </a:extLst>
        </p:cNvPr>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928C57C8-AAE2-9178-6450-61A2495C52CD}"/>
              </a:ext>
            </a:extLst>
          </p:cNvPr>
          <p:cNvSpPr>
            <a:spLocks noGrp="1"/>
          </p:cNvSpPr>
          <p:nvPr>
            <p:ph type="sldNum" sz="quarter" idx="12"/>
          </p:nvPr>
        </p:nvSpPr>
        <p:spPr/>
        <p:txBody>
          <a:bodyPr/>
          <a:lstStyle/>
          <a:p>
            <a:fld id="{BEF5F9A7-FFD9-4159-A58F-AE73538ED447}" type="slidenum">
              <a:rPr lang="en-US" smtClean="0"/>
              <a:pPr/>
              <a:t>3</a:t>
            </a:fld>
            <a:endParaRPr lang="en-US"/>
          </a:p>
        </p:txBody>
      </p:sp>
      <p:sp>
        <p:nvSpPr>
          <p:cNvPr id="38" name="Title 2">
            <a:extLst>
              <a:ext uri="{FF2B5EF4-FFF2-40B4-BE49-F238E27FC236}">
                <a16:creationId xmlns:a16="http://schemas.microsoft.com/office/drawing/2014/main" id="{2BB91858-2FE9-030B-EF97-0DC1E335646F}"/>
              </a:ext>
            </a:extLst>
          </p:cNvPr>
          <p:cNvSpPr>
            <a:spLocks noGrp="1"/>
          </p:cNvSpPr>
          <p:nvPr>
            <p:ph type="title"/>
          </p:nvPr>
        </p:nvSpPr>
        <p:spPr>
          <a:xfrm>
            <a:off x="180548" y="66044"/>
            <a:ext cx="8887532" cy="717953"/>
          </a:xfrm>
        </p:spPr>
        <p:txBody>
          <a:bodyPr>
            <a:noAutofit/>
          </a:bodyPr>
          <a:lstStyle/>
          <a:p>
            <a:r>
              <a:rPr lang="en-US" sz="4000">
                <a:solidFill>
                  <a:srgbClr val="2F2FD7"/>
                </a:solidFill>
                <a:latin typeface="Tahoma" panose="020B0604030504040204" pitchFamily="34" charset="0"/>
                <a:ea typeface="Tahoma" panose="020B0604030504040204" pitchFamily="34" charset="0"/>
                <a:cs typeface="Tahoma" panose="020B0604030504040204" pitchFamily="34" charset="0"/>
              </a:rPr>
              <a:t>Overview of EHS</a:t>
            </a:r>
            <a:endParaRPr lang="en-US" sz="4000" dirty="0">
              <a:solidFill>
                <a:srgbClr val="2F2FD7"/>
              </a:solidFill>
              <a:latin typeface="Tahoma" panose="020B0604030504040204" pitchFamily="34" charset="0"/>
              <a:ea typeface="Tahoma" panose="020B0604030504040204" pitchFamily="34" charset="0"/>
              <a:cs typeface="Tahoma" panose="020B0604030504040204" pitchFamily="34" charset="0"/>
            </a:endParaRPr>
          </a:p>
        </p:txBody>
      </p:sp>
      <p:sp>
        <p:nvSpPr>
          <p:cNvPr id="40" name="Sequential Access Storage 1">
            <a:extLst>
              <a:ext uri="{FF2B5EF4-FFF2-40B4-BE49-F238E27FC236}">
                <a16:creationId xmlns:a16="http://schemas.microsoft.com/office/drawing/2014/main" id="{26EBF225-EFAE-6A52-327E-338DC4AE9C24}"/>
              </a:ext>
            </a:extLst>
          </p:cNvPr>
          <p:cNvSpPr/>
          <p:nvPr/>
        </p:nvSpPr>
        <p:spPr>
          <a:xfrm>
            <a:off x="975191" y="839003"/>
            <a:ext cx="3147119" cy="2709144"/>
          </a:xfrm>
          <a:prstGeom prst="flowChartMagneticTap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 descr="A close up of a device&#10;&#10;Description automatically generated">
            <a:extLst>
              <a:ext uri="{FF2B5EF4-FFF2-40B4-BE49-F238E27FC236}">
                <a16:creationId xmlns:a16="http://schemas.microsoft.com/office/drawing/2014/main" id="{42D2CDCA-86BB-88CC-AEAA-5C829F5B90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3961" y="2224417"/>
            <a:ext cx="3624649" cy="3380975"/>
          </a:xfrm>
          <a:prstGeom prst="rect">
            <a:avLst/>
          </a:prstGeom>
        </p:spPr>
      </p:pic>
      <p:pic>
        <p:nvPicPr>
          <p:cNvPr id="42" name="Picture 7" descr="A close up of a device&#10;&#10;Description automatically generated">
            <a:extLst>
              <a:ext uri="{FF2B5EF4-FFF2-40B4-BE49-F238E27FC236}">
                <a16:creationId xmlns:a16="http://schemas.microsoft.com/office/drawing/2014/main" id="{8E8CE95D-8BCC-CD8E-B6DF-90A27785DC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98386" y="4044480"/>
            <a:ext cx="993964" cy="993964"/>
          </a:xfrm>
          <a:prstGeom prst="rect">
            <a:avLst/>
          </a:prstGeom>
        </p:spPr>
      </p:pic>
      <p:sp>
        <p:nvSpPr>
          <p:cNvPr id="45" name="TextBox 10">
            <a:extLst>
              <a:ext uri="{FF2B5EF4-FFF2-40B4-BE49-F238E27FC236}">
                <a16:creationId xmlns:a16="http://schemas.microsoft.com/office/drawing/2014/main" id="{DAFC095C-44D6-A6B8-CEAC-7D3824207003}"/>
              </a:ext>
            </a:extLst>
          </p:cNvPr>
          <p:cNvSpPr txBox="1"/>
          <p:nvPr/>
        </p:nvSpPr>
        <p:spPr>
          <a:xfrm>
            <a:off x="4791182" y="5651870"/>
            <a:ext cx="2805833" cy="369332"/>
          </a:xfrm>
          <a:prstGeom prst="rect">
            <a:avLst/>
          </a:prstGeom>
          <a:noFill/>
        </p:spPr>
        <p:txBody>
          <a:bodyPr wrap="non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Energy harvesting system</a:t>
            </a:r>
          </a:p>
        </p:txBody>
      </p:sp>
      <p:sp>
        <p:nvSpPr>
          <p:cNvPr id="46" name="TextBox 11">
            <a:extLst>
              <a:ext uri="{FF2B5EF4-FFF2-40B4-BE49-F238E27FC236}">
                <a16:creationId xmlns:a16="http://schemas.microsoft.com/office/drawing/2014/main" id="{64078F56-C55F-B988-B366-5F57AA640B0A}"/>
              </a:ext>
            </a:extLst>
          </p:cNvPr>
          <p:cNvSpPr txBox="1"/>
          <p:nvPr/>
        </p:nvSpPr>
        <p:spPr>
          <a:xfrm>
            <a:off x="8679001" y="4959061"/>
            <a:ext cx="2032737" cy="646331"/>
          </a:xfrm>
          <a:prstGeom prst="rect">
            <a:avLst/>
          </a:prstGeom>
          <a:noFill/>
        </p:spPr>
        <p:txBody>
          <a:bodyPr wrap="none" rtlCol="0">
            <a:spAutoFit/>
          </a:bodyPr>
          <a:lstStyle/>
          <a:p>
            <a:pPr algn="ctr"/>
            <a:r>
              <a:rPr lang="en-US" dirty="0">
                <a:latin typeface="Tahoma" panose="020B0604030504040204" pitchFamily="34" charset="0"/>
                <a:ea typeface="Tahoma" panose="020B0604030504040204" pitchFamily="34" charset="0"/>
                <a:cs typeface="Tahoma" panose="020B0604030504040204" pitchFamily="34" charset="0"/>
              </a:rPr>
              <a:t>Capacitor </a:t>
            </a:r>
          </a:p>
          <a:p>
            <a:pPr algn="ctr"/>
            <a:r>
              <a:rPr lang="en-US" dirty="0">
                <a:latin typeface="Tahoma" panose="020B0604030504040204" pitchFamily="34" charset="0"/>
                <a:ea typeface="Tahoma" panose="020B0604030504040204" pitchFamily="34" charset="0"/>
                <a:cs typeface="Tahoma" panose="020B0604030504040204" pitchFamily="34" charset="0"/>
              </a:rPr>
              <a:t>(as energy buffer)</a:t>
            </a:r>
          </a:p>
        </p:txBody>
      </p:sp>
      <p:sp>
        <p:nvSpPr>
          <p:cNvPr id="47" name="TextBox 12">
            <a:extLst>
              <a:ext uri="{FF2B5EF4-FFF2-40B4-BE49-F238E27FC236}">
                <a16:creationId xmlns:a16="http://schemas.microsoft.com/office/drawing/2014/main" id="{F9184AFC-A492-E4F1-61A5-706CAB208A72}"/>
              </a:ext>
            </a:extLst>
          </p:cNvPr>
          <p:cNvSpPr txBox="1"/>
          <p:nvPr/>
        </p:nvSpPr>
        <p:spPr>
          <a:xfrm>
            <a:off x="8899425" y="2489107"/>
            <a:ext cx="1794530" cy="369332"/>
          </a:xfrm>
          <a:prstGeom prst="rect">
            <a:avLst/>
          </a:prstGeom>
          <a:noFill/>
        </p:spPr>
        <p:txBody>
          <a:bodyPr wrap="non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Ambient energy</a:t>
            </a:r>
          </a:p>
        </p:txBody>
      </p:sp>
      <p:cxnSp>
        <p:nvCxnSpPr>
          <p:cNvPr id="49" name="Elbow Connector 14">
            <a:extLst>
              <a:ext uri="{FF2B5EF4-FFF2-40B4-BE49-F238E27FC236}">
                <a16:creationId xmlns:a16="http://schemas.microsoft.com/office/drawing/2014/main" id="{3975C692-E23E-66DC-5DDE-565520EECD3B}"/>
              </a:ext>
            </a:extLst>
          </p:cNvPr>
          <p:cNvCxnSpPr>
            <a:cxnSpLocks/>
            <a:stCxn id="42" idx="0"/>
          </p:cNvCxnSpPr>
          <p:nvPr/>
        </p:nvCxnSpPr>
        <p:spPr>
          <a:xfrm rot="16200000" flipV="1">
            <a:off x="8725230" y="3074342"/>
            <a:ext cx="298122" cy="1642155"/>
          </a:xfrm>
          <a:prstGeom prst="bentConnector2">
            <a:avLst/>
          </a:prstGeom>
        </p:spPr>
        <p:style>
          <a:lnRef idx="1">
            <a:schemeClr val="dk1"/>
          </a:lnRef>
          <a:fillRef idx="0">
            <a:schemeClr val="dk1"/>
          </a:fillRef>
          <a:effectRef idx="0">
            <a:schemeClr val="dk1"/>
          </a:effectRef>
          <a:fontRef idx="minor">
            <a:schemeClr val="tx1"/>
          </a:fontRef>
        </p:style>
      </p:cxnSp>
      <p:pic>
        <p:nvPicPr>
          <p:cNvPr id="50" name="Graphic 29" descr="Sun">
            <a:extLst>
              <a:ext uri="{FF2B5EF4-FFF2-40B4-BE49-F238E27FC236}">
                <a16:creationId xmlns:a16="http://schemas.microsoft.com/office/drawing/2014/main" id="{EEB770D5-7937-7622-932A-D95870860AC0}"/>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82193" y="839003"/>
            <a:ext cx="1666123" cy="1666123"/>
          </a:xfrm>
          <a:prstGeom prst="rect">
            <a:avLst/>
          </a:prstGeom>
        </p:spPr>
      </p:pic>
      <p:sp>
        <p:nvSpPr>
          <p:cNvPr id="51" name="Arrow: Left 81">
            <a:extLst>
              <a:ext uri="{FF2B5EF4-FFF2-40B4-BE49-F238E27FC236}">
                <a16:creationId xmlns:a16="http://schemas.microsoft.com/office/drawing/2014/main" id="{DF07AA9F-2A62-BA10-64E8-FB7EAA2E0B92}"/>
              </a:ext>
            </a:extLst>
          </p:cNvPr>
          <p:cNvSpPr/>
          <p:nvPr/>
        </p:nvSpPr>
        <p:spPr bwMode="auto">
          <a:xfrm rot="19631785">
            <a:off x="7620262" y="2042164"/>
            <a:ext cx="1308395" cy="899827"/>
          </a:xfrm>
          <a:prstGeom prst="leftArrow">
            <a:avLst/>
          </a:prstGeom>
          <a:solidFill>
            <a:srgbClr val="FF7E79"/>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a:endParaRPr lang="en-US"/>
          </a:p>
        </p:txBody>
      </p:sp>
      <p:sp>
        <p:nvSpPr>
          <p:cNvPr id="52" name="TextBox 20">
            <a:extLst>
              <a:ext uri="{FF2B5EF4-FFF2-40B4-BE49-F238E27FC236}">
                <a16:creationId xmlns:a16="http://schemas.microsoft.com/office/drawing/2014/main" id="{12D160AD-4AE9-AC68-76A0-9ABCD4ADA274}"/>
              </a:ext>
            </a:extLst>
          </p:cNvPr>
          <p:cNvSpPr txBox="1"/>
          <p:nvPr/>
        </p:nvSpPr>
        <p:spPr>
          <a:xfrm>
            <a:off x="5758260" y="1012059"/>
            <a:ext cx="3053443" cy="1077218"/>
          </a:xfrm>
          <a:prstGeom prst="rect">
            <a:avLst/>
          </a:prstGeom>
          <a:noFill/>
          <a:ln>
            <a:noFill/>
          </a:ln>
        </p:spPr>
        <p:txBody>
          <a:bodyPr wrap="square" rtlCol="0">
            <a:spAutoFit/>
          </a:bodyPr>
          <a:lstStyle/>
          <a:p>
            <a:pPr algn="ctr"/>
            <a:r>
              <a:rPr lang="en-US" sz="3200" dirty="0">
                <a:solidFill>
                  <a:srgbClr val="FF7E79"/>
                </a:solidFill>
                <a:latin typeface="Tahoma" panose="020B0604030504040204" pitchFamily="34" charset="0"/>
                <a:ea typeface="Tahoma" panose="020B0604030504040204" pitchFamily="34" charset="0"/>
                <a:cs typeface="Tahoma" panose="020B0604030504040204" pitchFamily="34" charset="0"/>
              </a:rPr>
              <a:t>Collect energy</a:t>
            </a:r>
          </a:p>
          <a:p>
            <a:pPr algn="ctr"/>
            <a:r>
              <a:rPr lang="en-US" sz="3200" dirty="0">
                <a:solidFill>
                  <a:srgbClr val="FF7E79"/>
                </a:solidFill>
                <a:latin typeface="Tahoma" panose="020B0604030504040204" pitchFamily="34" charset="0"/>
                <a:ea typeface="Tahoma" panose="020B0604030504040204" pitchFamily="34" charset="0"/>
                <a:cs typeface="Tahoma" panose="020B0604030504040204" pitchFamily="34" charset="0"/>
              </a:rPr>
              <a:t>(device off)</a:t>
            </a:r>
          </a:p>
        </p:txBody>
      </p:sp>
      <p:sp>
        <p:nvSpPr>
          <p:cNvPr id="53" name="Oval 21">
            <a:extLst>
              <a:ext uri="{FF2B5EF4-FFF2-40B4-BE49-F238E27FC236}">
                <a16:creationId xmlns:a16="http://schemas.microsoft.com/office/drawing/2014/main" id="{FC48AC56-F328-4806-4965-A97EC47B79E6}"/>
              </a:ext>
            </a:extLst>
          </p:cNvPr>
          <p:cNvSpPr/>
          <p:nvPr/>
        </p:nvSpPr>
        <p:spPr>
          <a:xfrm>
            <a:off x="7926942" y="3600287"/>
            <a:ext cx="292046" cy="280680"/>
          </a:xfrm>
          <a:prstGeom prst="ellipse">
            <a:avLst/>
          </a:prstGeom>
          <a:solidFill>
            <a:srgbClr val="FF7E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22">
            <a:extLst>
              <a:ext uri="{FF2B5EF4-FFF2-40B4-BE49-F238E27FC236}">
                <a16:creationId xmlns:a16="http://schemas.microsoft.com/office/drawing/2014/main" id="{5B04FCF3-13E7-C820-471F-A8561F618EC5}"/>
              </a:ext>
            </a:extLst>
          </p:cNvPr>
          <p:cNvSpPr/>
          <p:nvPr/>
        </p:nvSpPr>
        <p:spPr>
          <a:xfrm>
            <a:off x="10081081" y="4058152"/>
            <a:ext cx="630656" cy="84571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23">
            <a:extLst>
              <a:ext uri="{FF2B5EF4-FFF2-40B4-BE49-F238E27FC236}">
                <a16:creationId xmlns:a16="http://schemas.microsoft.com/office/drawing/2014/main" id="{6048DE94-39EE-93A5-22EE-FF3BA3F8A339}"/>
              </a:ext>
            </a:extLst>
          </p:cNvPr>
          <p:cNvSpPr/>
          <p:nvPr/>
        </p:nvSpPr>
        <p:spPr>
          <a:xfrm>
            <a:off x="10179224" y="3997635"/>
            <a:ext cx="398841" cy="84571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24">
            <a:extLst>
              <a:ext uri="{FF2B5EF4-FFF2-40B4-BE49-F238E27FC236}">
                <a16:creationId xmlns:a16="http://schemas.microsoft.com/office/drawing/2014/main" id="{F41750BF-9BEC-5ED2-0992-8B11354F1727}"/>
              </a:ext>
            </a:extLst>
          </p:cNvPr>
          <p:cNvSpPr/>
          <p:nvPr/>
        </p:nvSpPr>
        <p:spPr>
          <a:xfrm>
            <a:off x="10179223" y="3858255"/>
            <a:ext cx="398841" cy="74818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25">
            <a:extLst>
              <a:ext uri="{FF2B5EF4-FFF2-40B4-BE49-F238E27FC236}">
                <a16:creationId xmlns:a16="http://schemas.microsoft.com/office/drawing/2014/main" id="{BE24A823-8041-B1C3-646E-FA6CB5016BB2}"/>
              </a:ext>
            </a:extLst>
          </p:cNvPr>
          <p:cNvSpPr/>
          <p:nvPr/>
        </p:nvSpPr>
        <p:spPr>
          <a:xfrm>
            <a:off x="10176125" y="3469339"/>
            <a:ext cx="398841" cy="74818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27">
            <a:extLst>
              <a:ext uri="{FF2B5EF4-FFF2-40B4-BE49-F238E27FC236}">
                <a16:creationId xmlns:a16="http://schemas.microsoft.com/office/drawing/2014/main" id="{8DBDBA5D-9D7A-B886-3F69-3DB7B517E993}"/>
              </a:ext>
            </a:extLst>
          </p:cNvPr>
          <p:cNvSpPr/>
          <p:nvPr/>
        </p:nvSpPr>
        <p:spPr>
          <a:xfrm>
            <a:off x="7926942" y="3600287"/>
            <a:ext cx="292046" cy="280680"/>
          </a:xfrm>
          <a:prstGeom prst="ellipse">
            <a:avLst/>
          </a:prstGeom>
          <a:solidFill>
            <a:srgbClr val="FF7E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28">
            <a:extLst>
              <a:ext uri="{FF2B5EF4-FFF2-40B4-BE49-F238E27FC236}">
                <a16:creationId xmlns:a16="http://schemas.microsoft.com/office/drawing/2014/main" id="{FD4CC8D6-BB7E-B2B6-26A5-DCBD9EB71F8F}"/>
              </a:ext>
            </a:extLst>
          </p:cNvPr>
          <p:cNvSpPr/>
          <p:nvPr/>
        </p:nvSpPr>
        <p:spPr>
          <a:xfrm>
            <a:off x="7926942" y="3600287"/>
            <a:ext cx="292046" cy="280680"/>
          </a:xfrm>
          <a:prstGeom prst="ellipse">
            <a:avLst/>
          </a:prstGeom>
          <a:solidFill>
            <a:srgbClr val="FF7E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Graphic 4" descr="Camera">
            <a:extLst>
              <a:ext uri="{FF2B5EF4-FFF2-40B4-BE49-F238E27FC236}">
                <a16:creationId xmlns:a16="http://schemas.microsoft.com/office/drawing/2014/main" id="{89003A68-34FB-7628-A99A-CDE628A36110}"/>
              </a:ext>
            </a:extLst>
          </p:cNvPr>
          <p:cNvPicPr>
            <a:picLocks noChangeAspect="1"/>
          </p:cNvPicPr>
          <p:nvPr/>
        </p:nvPicPr>
        <p:blipFill>
          <a:blip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576865" y="1696486"/>
            <a:ext cx="756684" cy="756684"/>
          </a:xfrm>
          <a:prstGeom prst="rect">
            <a:avLst/>
          </a:prstGeom>
        </p:spPr>
      </p:pic>
      <p:pic>
        <p:nvPicPr>
          <p:cNvPr id="61" name="Graphic 113" descr="Thermometer">
            <a:extLst>
              <a:ext uri="{FF2B5EF4-FFF2-40B4-BE49-F238E27FC236}">
                <a16:creationId xmlns:a16="http://schemas.microsoft.com/office/drawing/2014/main" id="{CB3DF833-AA98-D42A-E032-AD3E252C88BF}"/>
              </a:ext>
            </a:extLst>
          </p:cNvPr>
          <p:cNvPicPr>
            <a:picLocks noChangeAspect="1"/>
          </p:cNvPicPr>
          <p:nvPr/>
        </p:nvPicPr>
        <p:blipFill>
          <a:blip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884584" y="919074"/>
            <a:ext cx="735175" cy="735175"/>
          </a:xfrm>
          <a:prstGeom prst="rect">
            <a:avLst/>
          </a:prstGeom>
        </p:spPr>
      </p:pic>
      <p:pic>
        <p:nvPicPr>
          <p:cNvPr id="62" name="Picture 4" descr="Bluetooth® Technology Website">
            <a:extLst>
              <a:ext uri="{FF2B5EF4-FFF2-40B4-BE49-F238E27FC236}">
                <a16:creationId xmlns:a16="http://schemas.microsoft.com/office/drawing/2014/main" id="{87D6565D-96D8-BC7B-B66C-1E4D2C43A3E3}"/>
              </a:ext>
            </a:extLst>
          </p:cNvPr>
          <p:cNvPicPr>
            <a:picLocks noChangeAspect="1" noChangeArrowheads="1"/>
          </p:cNvPicPr>
          <p:nvPr/>
        </p:nvPicPr>
        <p:blipFill>
          <a:blip r:embed="rId11" cstate="hqprint">
            <a:extLst>
              <a:ext uri="{28A0092B-C50C-407E-A947-70E740481C1C}">
                <a14:useLocalDpi xmlns:a14="http://schemas.microsoft.com/office/drawing/2010/main" val="0"/>
              </a:ext>
            </a:extLst>
          </a:blip>
          <a:srcRect/>
          <a:stretch>
            <a:fillRect/>
          </a:stretch>
        </p:blipFill>
        <p:spPr bwMode="auto">
          <a:xfrm>
            <a:off x="1818695" y="1652637"/>
            <a:ext cx="822447" cy="822447"/>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32">
            <a:extLst>
              <a:ext uri="{FF2B5EF4-FFF2-40B4-BE49-F238E27FC236}">
                <a16:creationId xmlns:a16="http://schemas.microsoft.com/office/drawing/2014/main" id="{FD287CE9-7646-EFCB-025A-C90EBE1C0A00}"/>
              </a:ext>
            </a:extLst>
          </p:cNvPr>
          <p:cNvPicPr>
            <a:picLocks noChangeAspect="1"/>
          </p:cNvPicPr>
          <p:nvPr/>
        </p:nvPicPr>
        <p:blipFill>
          <a:blip r:embed="rId12"/>
          <a:stretch>
            <a:fillRect/>
          </a:stretch>
        </p:blipFill>
        <p:spPr>
          <a:xfrm>
            <a:off x="2504023" y="1007209"/>
            <a:ext cx="727418" cy="647040"/>
          </a:xfrm>
          <a:prstGeom prst="rect">
            <a:avLst/>
          </a:prstGeom>
        </p:spPr>
      </p:pic>
      <p:sp>
        <p:nvSpPr>
          <p:cNvPr id="64" name="TextBox 33">
            <a:extLst>
              <a:ext uri="{FF2B5EF4-FFF2-40B4-BE49-F238E27FC236}">
                <a16:creationId xmlns:a16="http://schemas.microsoft.com/office/drawing/2014/main" id="{B74F1B06-4654-DE49-047D-B1AF41E82ECC}"/>
              </a:ext>
            </a:extLst>
          </p:cNvPr>
          <p:cNvSpPr txBox="1"/>
          <p:nvPr/>
        </p:nvSpPr>
        <p:spPr>
          <a:xfrm>
            <a:off x="1093037" y="2376632"/>
            <a:ext cx="3053443" cy="954107"/>
          </a:xfrm>
          <a:prstGeom prst="rect">
            <a:avLst/>
          </a:prstGeom>
          <a:noFill/>
          <a:ln>
            <a:noFill/>
          </a:ln>
        </p:spPr>
        <p:txBody>
          <a:bodyPr wrap="square" rtlCol="0">
            <a:spAutoFit/>
          </a:bodyPr>
          <a:lstStyle/>
          <a:p>
            <a:pPr algn="ctr"/>
            <a:r>
              <a:rPr lang="en-US" sz="2800" dirty="0">
                <a:latin typeface="Tahoma" panose="020B0604030504040204" pitchFamily="34" charset="0"/>
                <a:ea typeface="Tahoma" panose="020B0604030504040204" pitchFamily="34" charset="0"/>
                <a:cs typeface="Tahoma" panose="020B0604030504040204" pitchFamily="34" charset="0"/>
              </a:rPr>
              <a:t>Run program</a:t>
            </a:r>
          </a:p>
          <a:p>
            <a:pPr algn="ctr"/>
            <a:r>
              <a:rPr lang="en-US" sz="2800" dirty="0">
                <a:latin typeface="Tahoma" panose="020B0604030504040204" pitchFamily="34" charset="0"/>
                <a:ea typeface="Tahoma" panose="020B0604030504040204" pitchFamily="34" charset="0"/>
                <a:cs typeface="Tahoma" panose="020B0604030504040204" pitchFamily="34" charset="0"/>
              </a:rPr>
              <a:t>(device on)</a:t>
            </a:r>
          </a:p>
        </p:txBody>
      </p:sp>
      <p:sp>
        <p:nvSpPr>
          <p:cNvPr id="65" name="Rounded Rectangle 38">
            <a:extLst>
              <a:ext uri="{FF2B5EF4-FFF2-40B4-BE49-F238E27FC236}">
                <a16:creationId xmlns:a16="http://schemas.microsoft.com/office/drawing/2014/main" id="{59D88C3F-7A59-51EF-3AFD-84663743CAF8}"/>
              </a:ext>
            </a:extLst>
          </p:cNvPr>
          <p:cNvSpPr/>
          <p:nvPr/>
        </p:nvSpPr>
        <p:spPr>
          <a:xfrm>
            <a:off x="10184468" y="3158718"/>
            <a:ext cx="398841" cy="84571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39">
            <a:extLst>
              <a:ext uri="{FF2B5EF4-FFF2-40B4-BE49-F238E27FC236}">
                <a16:creationId xmlns:a16="http://schemas.microsoft.com/office/drawing/2014/main" id="{28A5F566-516A-BEC9-41F8-674941385ECA}"/>
              </a:ext>
            </a:extLst>
          </p:cNvPr>
          <p:cNvSpPr/>
          <p:nvPr/>
        </p:nvSpPr>
        <p:spPr>
          <a:xfrm>
            <a:off x="3987312" y="3443533"/>
            <a:ext cx="292046" cy="280680"/>
          </a:xfrm>
          <a:prstGeom prst="ellipse">
            <a:avLst/>
          </a:prstGeom>
          <a:solidFill>
            <a:srgbClr val="FF7E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Lightning Bolt 40">
            <a:extLst>
              <a:ext uri="{FF2B5EF4-FFF2-40B4-BE49-F238E27FC236}">
                <a16:creationId xmlns:a16="http://schemas.microsoft.com/office/drawing/2014/main" id="{C359C32B-FEA3-1F16-DD31-CC26A917F5BF}"/>
              </a:ext>
            </a:extLst>
          </p:cNvPr>
          <p:cNvSpPr/>
          <p:nvPr/>
        </p:nvSpPr>
        <p:spPr>
          <a:xfrm>
            <a:off x="10167782" y="4103369"/>
            <a:ext cx="413470" cy="625822"/>
          </a:xfrm>
          <a:prstGeom prst="lightningBol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9259C56-D2F1-C001-843A-181007E887D5}"/>
              </a:ext>
            </a:extLst>
          </p:cNvPr>
          <p:cNvSpPr/>
          <p:nvPr/>
        </p:nvSpPr>
        <p:spPr>
          <a:xfrm>
            <a:off x="0" y="0"/>
            <a:ext cx="12192000" cy="6316133"/>
          </a:xfrm>
          <a:prstGeom prst="rect">
            <a:avLst/>
          </a:prstGeom>
          <a:solidFill>
            <a:schemeClr val="bg1">
              <a:alpha val="9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pic>
        <p:nvPicPr>
          <p:cNvPr id="7" name="Picture 6">
            <a:extLst>
              <a:ext uri="{FF2B5EF4-FFF2-40B4-BE49-F238E27FC236}">
                <a16:creationId xmlns:a16="http://schemas.microsoft.com/office/drawing/2014/main" id="{1535D6DC-CAB5-6333-E8C9-ED9A45E1968F}"/>
              </a:ext>
            </a:extLst>
          </p:cNvPr>
          <p:cNvPicPr>
            <a:picLocks noChangeAspect="1"/>
          </p:cNvPicPr>
          <p:nvPr/>
        </p:nvPicPr>
        <p:blipFill>
          <a:blip r:embed="rId13"/>
          <a:srcRect l="49200" t="49952"/>
          <a:stretch/>
        </p:blipFill>
        <p:spPr>
          <a:xfrm>
            <a:off x="2867025" y="2033633"/>
            <a:ext cx="6046703" cy="3504225"/>
          </a:xfrm>
          <a:prstGeom prst="rect">
            <a:avLst/>
          </a:prstGeom>
        </p:spPr>
      </p:pic>
      <p:sp>
        <p:nvSpPr>
          <p:cNvPr id="8" name="Rectangle 7">
            <a:extLst>
              <a:ext uri="{FF2B5EF4-FFF2-40B4-BE49-F238E27FC236}">
                <a16:creationId xmlns:a16="http://schemas.microsoft.com/office/drawing/2014/main" id="{2DB17A61-F883-83C7-A5D2-94AC5A7CB6DC}"/>
              </a:ext>
            </a:extLst>
          </p:cNvPr>
          <p:cNvSpPr/>
          <p:nvPr/>
        </p:nvSpPr>
        <p:spPr>
          <a:xfrm>
            <a:off x="3170355" y="5239742"/>
            <a:ext cx="650929" cy="45051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p>
        </p:txBody>
      </p:sp>
      <p:pic>
        <p:nvPicPr>
          <p:cNvPr id="10" name="Graphic 9" descr="Partial sun with solid fill">
            <a:extLst>
              <a:ext uri="{FF2B5EF4-FFF2-40B4-BE49-F238E27FC236}">
                <a16:creationId xmlns:a16="http://schemas.microsoft.com/office/drawing/2014/main" id="{97AAE6D2-B3BD-2542-38C5-D23196EA268E}"/>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947722" y="980017"/>
            <a:ext cx="914400" cy="914400"/>
          </a:xfrm>
          <a:prstGeom prst="rect">
            <a:avLst/>
          </a:prstGeom>
        </p:spPr>
      </p:pic>
      <p:sp>
        <p:nvSpPr>
          <p:cNvPr id="13" name="Left Brace 12">
            <a:extLst>
              <a:ext uri="{FF2B5EF4-FFF2-40B4-BE49-F238E27FC236}">
                <a16:creationId xmlns:a16="http://schemas.microsoft.com/office/drawing/2014/main" id="{B8DF3B92-A840-D1FC-A370-C41E1EE4F936}"/>
              </a:ext>
            </a:extLst>
          </p:cNvPr>
          <p:cNvSpPr/>
          <p:nvPr/>
        </p:nvSpPr>
        <p:spPr>
          <a:xfrm rot="5400000">
            <a:off x="7146127" y="1175625"/>
            <a:ext cx="361948" cy="1685925"/>
          </a:xfrm>
          <a:prstGeom prst="leftBrace">
            <a:avLst>
              <a:gd name="adj1" fmla="val 53070"/>
              <a:gd name="adj2"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Rectangle 13">
            <a:extLst>
              <a:ext uri="{FF2B5EF4-FFF2-40B4-BE49-F238E27FC236}">
                <a16:creationId xmlns:a16="http://schemas.microsoft.com/office/drawing/2014/main" id="{AE6A7E45-EA86-CD8D-17FA-B62A8F1F33E0}"/>
              </a:ext>
            </a:extLst>
          </p:cNvPr>
          <p:cNvSpPr/>
          <p:nvPr/>
        </p:nvSpPr>
        <p:spPr>
          <a:xfrm>
            <a:off x="9996476" y="5874923"/>
            <a:ext cx="1833066" cy="369332"/>
          </a:xfrm>
          <a:prstGeom prst="rect">
            <a:avLst/>
          </a:prstGeom>
        </p:spPr>
        <p:txBody>
          <a:bodyPr wrap="none">
            <a:spAutoFit/>
          </a:bodyPr>
          <a:lstStyle/>
          <a:p>
            <a:r>
              <a:rPr lang="en-US" altLang="zh-CN" dirty="0">
                <a:latin typeface="Tahoma" panose="020B0604030504040204" pitchFamily="34" charset="0"/>
                <a:ea typeface="Tahoma" panose="020B0604030504040204" pitchFamily="34" charset="0"/>
                <a:cs typeface="Tahoma" panose="020B0604030504040204" pitchFamily="34" charset="0"/>
              </a:rPr>
              <a:t>[Ma,HPCA’2015]</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103025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56"/>
                                        </p:tgtEl>
                                        <p:attrNameLst>
                                          <p:attrName>style.visibility</p:attrName>
                                        </p:attrNameLst>
                                      </p:cBhvr>
                                      <p:to>
                                        <p:strVal val="visible"/>
                                      </p:to>
                                    </p:set>
                                  </p:childTnLst>
                                </p:cTn>
                              </p:par>
                              <p:par>
                                <p:cTn id="17" presetID="1" presetClass="entr" presetSubtype="0" fill="hold" grpId="2" nodeType="withEffect">
                                  <p:stCondLst>
                                    <p:cond delay="0"/>
                                  </p:stCondLst>
                                  <p:childTnLst>
                                    <p:set>
                                      <p:cBhvr>
                                        <p:cTn id="18" dur="1" fill="hold">
                                          <p:stCondLst>
                                            <p:cond delay="0"/>
                                          </p:stCondLst>
                                        </p:cTn>
                                        <p:tgtEl>
                                          <p:spTgt spid="5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7"/>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47"/>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50"/>
                                        </p:tgtEl>
                                        <p:attrNameLst>
                                          <p:attrName>style.visibility</p:attrName>
                                        </p:attrNameLst>
                                      </p:cBhvr>
                                      <p:to>
                                        <p:strVal val="visible"/>
                                      </p:to>
                                    </p:set>
                                  </p:childTnLst>
                                </p:cTn>
                              </p:par>
                              <p:par>
                                <p:cTn id="26" presetID="1" presetClass="entr" presetSubtype="0" fill="hold" grpId="1" nodeType="withEffect">
                                  <p:stCondLst>
                                    <p:cond delay="0"/>
                                  </p:stCondLst>
                                  <p:childTnLst>
                                    <p:set>
                                      <p:cBhvr>
                                        <p:cTn id="27" dur="1" fill="hold">
                                          <p:stCondLst>
                                            <p:cond delay="0"/>
                                          </p:stCondLst>
                                        </p:cTn>
                                        <p:tgtEl>
                                          <p:spTgt spid="51"/>
                                        </p:tgtEl>
                                        <p:attrNameLst>
                                          <p:attrName>style.visibility</p:attrName>
                                        </p:attrNameLst>
                                      </p:cBhvr>
                                      <p:to>
                                        <p:strVal val="visible"/>
                                      </p:to>
                                    </p:set>
                                  </p:childTnLst>
                                </p:cTn>
                              </p:par>
                              <p:par>
                                <p:cTn id="28" presetID="1" presetClass="entr" presetSubtype="0" fill="hold" grpId="2" nodeType="withEffect">
                                  <p:stCondLst>
                                    <p:cond delay="0"/>
                                  </p:stCondLst>
                                  <p:childTnLst>
                                    <p:set>
                                      <p:cBhvr>
                                        <p:cTn id="29" dur="1" fill="hold">
                                          <p:stCondLst>
                                            <p:cond delay="0"/>
                                          </p:stCondLst>
                                        </p:cTn>
                                        <p:tgtEl>
                                          <p:spTgt spid="52"/>
                                        </p:tgtEl>
                                        <p:attrNameLst>
                                          <p:attrName>style.visibility</p:attrName>
                                        </p:attrNameLst>
                                      </p:cBhvr>
                                      <p:to>
                                        <p:strVal val="visible"/>
                                      </p:to>
                                    </p:set>
                                  </p:childTnLst>
                                </p:cTn>
                              </p:par>
                              <p:par>
                                <p:cTn id="30" presetID="35" presetClass="emph" presetSubtype="0" repeatCount="indefinite" fill="hold" grpId="0" nodeType="withEffect">
                                  <p:stCondLst>
                                    <p:cond delay="0"/>
                                  </p:stCondLst>
                                  <p:endCondLst>
                                    <p:cond evt="onNext" delay="0">
                                      <p:tgtEl>
                                        <p:sldTgt/>
                                      </p:tgtEl>
                                    </p:cond>
                                  </p:endCondLst>
                                  <p:childTnLst>
                                    <p:anim calcmode="discrete" valueType="str">
                                      <p:cBhvr>
                                        <p:cTn id="31" dur="1000" fill="hold"/>
                                        <p:tgtEl>
                                          <p:spTgt spid="51"/>
                                        </p:tgtEl>
                                        <p:attrNameLst>
                                          <p:attrName>style.visibility</p:attrName>
                                        </p:attrNameLst>
                                      </p:cBhvr>
                                      <p:tavLst>
                                        <p:tav tm="0">
                                          <p:val>
                                            <p:strVal val="hidden"/>
                                          </p:val>
                                        </p:tav>
                                        <p:tav tm="50000">
                                          <p:val>
                                            <p:strVal val="visible"/>
                                          </p:val>
                                        </p:tav>
                                      </p:tavLst>
                                    </p:anim>
                                  </p:childTnLst>
                                </p:cTn>
                              </p:par>
                              <p:par>
                                <p:cTn id="32" presetID="1" presetClass="entr" presetSubtype="0" fill="hold" grpId="0" nodeType="withEffect">
                                  <p:stCondLst>
                                    <p:cond delay="0"/>
                                  </p:stCondLst>
                                  <p:childTnLst>
                                    <p:set>
                                      <p:cBhvr>
                                        <p:cTn id="33" dur="1" fill="hold">
                                          <p:stCondLst>
                                            <p:cond delay="0"/>
                                          </p:stCondLst>
                                        </p:cTn>
                                        <p:tgtEl>
                                          <p:spTgt spid="52"/>
                                        </p:tgtEl>
                                        <p:attrNameLst>
                                          <p:attrName>style.visibility</p:attrName>
                                        </p:attrNameLst>
                                      </p:cBhvr>
                                      <p:to>
                                        <p:strVal val="visible"/>
                                      </p:to>
                                    </p:set>
                                  </p:childTnLst>
                                </p:cTn>
                              </p:par>
                              <p:par>
                                <p:cTn id="34" presetID="1" presetClass="entr" presetSubtype="0" fill="hold" grpId="2" nodeType="withEffect">
                                  <p:stCondLst>
                                    <p:cond delay="0"/>
                                  </p:stCondLst>
                                  <p:childTnLst>
                                    <p:set>
                                      <p:cBhvr>
                                        <p:cTn id="35" dur="1" fill="hold">
                                          <p:stCondLst>
                                            <p:cond delay="0"/>
                                          </p:stCondLst>
                                        </p:cTn>
                                        <p:tgtEl>
                                          <p:spTgt spid="59"/>
                                        </p:tgtEl>
                                        <p:attrNameLst>
                                          <p:attrName>style.visibility</p:attrName>
                                        </p:attrNameLst>
                                      </p:cBhvr>
                                      <p:to>
                                        <p:strVal val="visible"/>
                                      </p:to>
                                    </p:set>
                                  </p:childTnLst>
                                </p:cTn>
                              </p:par>
                              <p:par>
                                <p:cTn id="36" presetID="1" presetClass="entr" presetSubtype="0" fill="hold" grpId="2" nodeType="withEffect">
                                  <p:stCondLst>
                                    <p:cond delay="0"/>
                                  </p:stCondLst>
                                  <p:childTnLst>
                                    <p:set>
                                      <p:cBhvr>
                                        <p:cTn id="37" dur="1" fill="hold">
                                          <p:stCondLst>
                                            <p:cond delay="0"/>
                                          </p:stCondLst>
                                        </p:cTn>
                                        <p:tgtEl>
                                          <p:spTgt spid="53"/>
                                        </p:tgtEl>
                                        <p:attrNameLst>
                                          <p:attrName>style.visibility</p:attrName>
                                        </p:attrNameLst>
                                      </p:cBhvr>
                                      <p:to>
                                        <p:strVal val="visible"/>
                                      </p:to>
                                    </p:set>
                                  </p:childTnLst>
                                </p:cTn>
                              </p:par>
                              <p:par>
                                <p:cTn id="38" presetID="1" presetClass="entr" presetSubtype="0" fill="hold" grpId="2" nodeType="withEffect">
                                  <p:stCondLst>
                                    <p:cond delay="0"/>
                                  </p:stCondLst>
                                  <p:childTnLst>
                                    <p:set>
                                      <p:cBhvr>
                                        <p:cTn id="39" dur="1" fill="hold">
                                          <p:stCondLst>
                                            <p:cond delay="0"/>
                                          </p:stCondLst>
                                        </p:cTn>
                                        <p:tgtEl>
                                          <p:spTgt spid="58"/>
                                        </p:tgtEl>
                                        <p:attrNameLst>
                                          <p:attrName>style.visibility</p:attrName>
                                        </p:attrNameLst>
                                      </p:cBhvr>
                                      <p:to>
                                        <p:strVal val="visible"/>
                                      </p:to>
                                    </p:set>
                                  </p:childTnLst>
                                </p:cTn>
                              </p:par>
                              <p:par>
                                <p:cTn id="40" presetID="0" presetClass="path" presetSubtype="0" repeatCount="0" accel="50000" decel="50000" fill="hold" grpId="0" nodeType="withEffect">
                                  <p:stCondLst>
                                    <p:cond delay="0"/>
                                  </p:stCondLst>
                                  <p:childTnLst>
                                    <p:animMotion origin="layout" path="M 6.25E-7 -3.7037E-7 L 6.25E-7 0.00023 C 0.02852 0.00486 -0.00703 -3.7037E-7 0.02982 -3.7037E-7 C 0.0638 -3.7037E-7 0.09766 0.00116 0.13151 0.00208 C 0.13216 0.00903 0.13307 0.01574 0.13307 0.02292 C 0.13307 0.03125 0.13151 0.04792 0.13151 0.04815 " pathEditMode="relative" rAng="0" ptsTypes="AAAAAA">
                                      <p:cBhvr>
                                        <p:cTn id="41" dur="2000" fill="hold"/>
                                        <p:tgtEl>
                                          <p:spTgt spid="53"/>
                                        </p:tgtEl>
                                        <p:attrNameLst>
                                          <p:attrName>ppt_x</p:attrName>
                                          <p:attrName>ppt_y</p:attrName>
                                        </p:attrNameLst>
                                      </p:cBhvr>
                                      <p:rCtr x="6654" y="2407"/>
                                    </p:animMotion>
                                  </p:childTnLst>
                                </p:cTn>
                              </p:par>
                            </p:childTnLst>
                          </p:cTn>
                        </p:par>
                        <p:par>
                          <p:cTn id="42" fill="hold">
                            <p:stCondLst>
                              <p:cond delay="2000"/>
                            </p:stCondLst>
                            <p:childTnLst>
                              <p:par>
                                <p:cTn id="43" presetID="1" presetClass="exit" presetSubtype="0" fill="hold" grpId="0" nodeType="afterEffect">
                                  <p:stCondLst>
                                    <p:cond delay="0"/>
                                  </p:stCondLst>
                                  <p:childTnLst>
                                    <p:set>
                                      <p:cBhvr>
                                        <p:cTn id="44" dur="1" fill="hold">
                                          <p:stCondLst>
                                            <p:cond delay="0"/>
                                          </p:stCondLst>
                                        </p:cTn>
                                        <p:tgtEl>
                                          <p:spTgt spid="55"/>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53"/>
                                        </p:tgtEl>
                                        <p:attrNameLst>
                                          <p:attrName>style.visibility</p:attrName>
                                        </p:attrNameLst>
                                      </p:cBhvr>
                                      <p:to>
                                        <p:strVal val="hidden"/>
                                      </p:to>
                                    </p:set>
                                  </p:childTnLst>
                                </p:cTn>
                              </p:par>
                            </p:childTnLst>
                          </p:cTn>
                        </p:par>
                        <p:par>
                          <p:cTn id="47" fill="hold">
                            <p:stCondLst>
                              <p:cond delay="2000"/>
                            </p:stCondLst>
                            <p:childTnLst>
                              <p:par>
                                <p:cTn id="48" presetID="0" presetClass="path" presetSubtype="0" repeatCount="0" accel="50000" decel="50000" fill="hold" grpId="0" nodeType="afterEffect">
                                  <p:stCondLst>
                                    <p:cond delay="0"/>
                                  </p:stCondLst>
                                  <p:childTnLst>
                                    <p:animMotion origin="layout" path="M 6.25E-7 -3.7037E-7 L 6.25E-7 0.00023 C 0.02852 0.00486 -0.00703 -3.7037E-7 0.02982 -3.7037E-7 C 0.0638 -3.7037E-7 0.09766 0.00116 0.13151 0.00208 C 0.13216 0.00903 0.13307 0.01574 0.13307 0.02292 C 0.13307 0.03125 0.13151 0.04792 0.13151 0.04815 " pathEditMode="relative" rAng="0" ptsTypes="AAAAAA">
                                      <p:cBhvr>
                                        <p:cTn id="49" dur="2000" fill="hold"/>
                                        <p:tgtEl>
                                          <p:spTgt spid="58"/>
                                        </p:tgtEl>
                                        <p:attrNameLst>
                                          <p:attrName>ppt_x</p:attrName>
                                          <p:attrName>ppt_y</p:attrName>
                                        </p:attrNameLst>
                                      </p:cBhvr>
                                      <p:rCtr x="6654" y="2407"/>
                                    </p:animMotion>
                                  </p:childTnLst>
                                </p:cTn>
                              </p:par>
                            </p:childTnLst>
                          </p:cTn>
                        </p:par>
                        <p:par>
                          <p:cTn id="50" fill="hold">
                            <p:stCondLst>
                              <p:cond delay="4000"/>
                            </p:stCondLst>
                            <p:childTnLst>
                              <p:par>
                                <p:cTn id="51" presetID="1" presetClass="exit" presetSubtype="0" fill="hold" grpId="0" nodeType="afterEffect">
                                  <p:stCondLst>
                                    <p:cond delay="0"/>
                                  </p:stCondLst>
                                  <p:childTnLst>
                                    <p:set>
                                      <p:cBhvr>
                                        <p:cTn id="52" dur="1" fill="hold">
                                          <p:stCondLst>
                                            <p:cond delay="0"/>
                                          </p:stCondLst>
                                        </p:cTn>
                                        <p:tgtEl>
                                          <p:spTgt spid="56"/>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58"/>
                                        </p:tgtEl>
                                        <p:attrNameLst>
                                          <p:attrName>style.visibility</p:attrName>
                                        </p:attrNameLst>
                                      </p:cBhvr>
                                      <p:to>
                                        <p:strVal val="hidden"/>
                                      </p:to>
                                    </p:set>
                                  </p:childTnLst>
                                </p:cTn>
                              </p:par>
                            </p:childTnLst>
                          </p:cTn>
                        </p:par>
                        <p:par>
                          <p:cTn id="55" fill="hold">
                            <p:stCondLst>
                              <p:cond delay="4000"/>
                            </p:stCondLst>
                            <p:childTnLst>
                              <p:par>
                                <p:cTn id="56" presetID="0" presetClass="path" presetSubtype="0" repeatCount="0" accel="50000" decel="50000" fill="hold" grpId="0" nodeType="afterEffect">
                                  <p:stCondLst>
                                    <p:cond delay="0"/>
                                  </p:stCondLst>
                                  <p:childTnLst>
                                    <p:animMotion origin="layout" path="M 6.25E-7 -3.7037E-7 L 6.25E-7 -3.7037E-7 C 0.02852 0.00417 -0.00703 -3.7037E-7 0.02982 -3.7037E-7 C 0.0638 -3.7037E-7 0.09766 0.00093 0.13151 0.00185 C 0.13216 0.0081 0.13307 0.01412 0.13307 0.0206 C 0.13307 0.02824 0.13151 0.04329 0.13151 0.04352 " pathEditMode="relative" rAng="0" ptsTypes="AAAAAA">
                                      <p:cBhvr>
                                        <p:cTn id="57" dur="2000" fill="hold"/>
                                        <p:tgtEl>
                                          <p:spTgt spid="59"/>
                                        </p:tgtEl>
                                        <p:attrNameLst>
                                          <p:attrName>ppt_x</p:attrName>
                                          <p:attrName>ppt_y</p:attrName>
                                        </p:attrNameLst>
                                      </p:cBhvr>
                                      <p:rCtr x="6654" y="2176"/>
                                    </p:animMotion>
                                  </p:childTnLst>
                                </p:cTn>
                              </p:par>
                            </p:childTnLst>
                          </p:cTn>
                        </p:par>
                        <p:par>
                          <p:cTn id="58" fill="hold">
                            <p:stCondLst>
                              <p:cond delay="6000"/>
                            </p:stCondLst>
                            <p:childTnLst>
                              <p:par>
                                <p:cTn id="59" presetID="1" presetClass="exit" presetSubtype="0" fill="hold" grpId="0" nodeType="afterEffect">
                                  <p:stCondLst>
                                    <p:cond delay="0"/>
                                  </p:stCondLst>
                                  <p:childTnLst>
                                    <p:set>
                                      <p:cBhvr>
                                        <p:cTn id="60" dur="1" fill="hold">
                                          <p:stCondLst>
                                            <p:cond delay="0"/>
                                          </p:stCondLst>
                                        </p:cTn>
                                        <p:tgtEl>
                                          <p:spTgt spid="57"/>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59"/>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57"/>
                                        </p:tgtEl>
                                        <p:attrNameLst>
                                          <p:attrName>style.visibility</p:attrName>
                                        </p:attrNameLst>
                                      </p:cBhvr>
                                      <p:to>
                                        <p:strVal val="hidden"/>
                                      </p:to>
                                    </p:set>
                                  </p:childTnLst>
                                </p:cTn>
                              </p:par>
                              <p:par>
                                <p:cTn id="67" presetID="1" presetClass="entr" presetSubtype="0" fill="hold" nodeType="withEffect">
                                  <p:stCondLst>
                                    <p:cond delay="0"/>
                                  </p:stCondLst>
                                  <p:childTnLst>
                                    <p:set>
                                      <p:cBhvr>
                                        <p:cTn id="68" dur="1" fill="hold">
                                          <p:stCondLst>
                                            <p:cond delay="0"/>
                                          </p:stCondLst>
                                        </p:cTn>
                                        <p:tgtEl>
                                          <p:spTgt spid="6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1"/>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2"/>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6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4"/>
                                        </p:tgtEl>
                                        <p:attrNameLst>
                                          <p:attrName>style.visibility</p:attrName>
                                        </p:attrNameLst>
                                      </p:cBhvr>
                                      <p:to>
                                        <p:strVal val="visible"/>
                                      </p:to>
                                    </p:set>
                                  </p:childTnLst>
                                </p:cTn>
                              </p:par>
                              <p:par>
                                <p:cTn id="79" presetID="1" presetClass="exit" presetSubtype="0" fill="hold" grpId="1" nodeType="withEffect">
                                  <p:stCondLst>
                                    <p:cond delay="0"/>
                                  </p:stCondLst>
                                  <p:childTnLst>
                                    <p:set>
                                      <p:cBhvr>
                                        <p:cTn id="80" dur="1" fill="hold">
                                          <p:stCondLst>
                                            <p:cond delay="0"/>
                                          </p:stCondLst>
                                        </p:cTn>
                                        <p:tgtEl>
                                          <p:spTgt spid="52"/>
                                        </p:tgtEl>
                                        <p:attrNameLst>
                                          <p:attrName>style.visibility</p:attrName>
                                        </p:attrNameLst>
                                      </p:cBhvr>
                                      <p:to>
                                        <p:strVal val="hidden"/>
                                      </p:to>
                                    </p:set>
                                  </p:childTnLst>
                                </p:cTn>
                              </p:par>
                            </p:childTnLst>
                          </p:cTn>
                        </p:par>
                        <p:par>
                          <p:cTn id="81" fill="hold">
                            <p:stCondLst>
                              <p:cond delay="0"/>
                            </p:stCondLst>
                            <p:childTnLst>
                              <p:par>
                                <p:cTn id="82" presetID="0" presetClass="path" presetSubtype="0" accel="50000" decel="50000" fill="hold" grpId="0" nodeType="afterEffect">
                                  <p:stCondLst>
                                    <p:cond delay="0"/>
                                  </p:stCondLst>
                                  <p:childTnLst>
                                    <p:animMotion origin="layout" path="M -0.0013 -0.00671 L -0.00078 0.11667 " pathEditMode="relative" rAng="0" ptsTypes="AA">
                                      <p:cBhvr>
                                        <p:cTn id="83" dur="3000" fill="hold"/>
                                        <p:tgtEl>
                                          <p:spTgt spid="65"/>
                                        </p:tgtEl>
                                        <p:attrNameLst>
                                          <p:attrName>ppt_x</p:attrName>
                                          <p:attrName>ppt_y</p:attrName>
                                        </p:attrNameLst>
                                      </p:cBhvr>
                                      <p:rCtr x="26" y="6157"/>
                                    </p:animMotion>
                                  </p:childTnLst>
                                </p:cTn>
                              </p:par>
                              <p:par>
                                <p:cTn id="84" presetID="1" presetClass="entr" presetSubtype="0" fill="hold" grpId="2" nodeType="withEffect">
                                  <p:stCondLst>
                                    <p:cond delay="0"/>
                                  </p:stCondLst>
                                  <p:childTnLst>
                                    <p:set>
                                      <p:cBhvr>
                                        <p:cTn id="85" dur="1" fill="hold">
                                          <p:stCondLst>
                                            <p:cond delay="0"/>
                                          </p:stCondLst>
                                        </p:cTn>
                                        <p:tgtEl>
                                          <p:spTgt spid="66"/>
                                        </p:tgtEl>
                                        <p:attrNameLst>
                                          <p:attrName>style.visibility</p:attrName>
                                        </p:attrNameLst>
                                      </p:cBhvr>
                                      <p:to>
                                        <p:strVal val="visible"/>
                                      </p:to>
                                    </p:set>
                                  </p:childTnLst>
                                </p:cTn>
                              </p:par>
                              <p:par>
                                <p:cTn id="86" presetID="0" presetClass="path" presetSubtype="0" repeatCount="2000" accel="50000" decel="50000" fill="hold" grpId="0" nodeType="withEffect">
                                  <p:stCondLst>
                                    <p:cond delay="0"/>
                                  </p:stCondLst>
                                  <p:childTnLst>
                                    <p:animMotion origin="layout" path="M -2.5E-6 -3.7037E-6 L -2.5E-6 -0.00023 C -0.03659 -0.00254 0.00886 -3.7037E-6 -0.03815 -3.7037E-6 C -0.08138 -3.7037E-6 -0.12474 -0.00069 -0.16771 -0.00115 C -0.16862 -0.00463 -0.16966 -0.0081 -0.16966 -0.0118 C -0.16966 -0.01597 -0.16771 -0.02453 -0.16771 -0.0243 " pathEditMode="relative" rAng="0" ptsTypes="AAAAAA">
                                      <p:cBhvr>
                                        <p:cTn id="87" dur="2000" fill="hold"/>
                                        <p:tgtEl>
                                          <p:spTgt spid="66"/>
                                        </p:tgtEl>
                                        <p:attrNameLst>
                                          <p:attrName>ppt_x</p:attrName>
                                          <p:attrName>ppt_y</p:attrName>
                                        </p:attrNameLst>
                                      </p:cBhvr>
                                      <p:rCtr x="-8490" y="-1227"/>
                                    </p:animMotion>
                                  </p:childTnLst>
                                </p:cTn>
                              </p:par>
                              <p:par>
                                <p:cTn id="88" presetID="1" presetClass="emph" presetSubtype="2" fill="hold" nodeType="withEffect">
                                  <p:stCondLst>
                                    <p:cond delay="0"/>
                                  </p:stCondLst>
                                  <p:childTnLst>
                                    <p:animClr clrSpc="rgb" dir="cw">
                                      <p:cBhvr>
                                        <p:cTn id="89" dur="2000" fill="hold"/>
                                        <p:tgtEl>
                                          <p:spTgt spid="40"/>
                                        </p:tgtEl>
                                        <p:attrNameLst>
                                          <p:attrName>fillcolor</p:attrName>
                                        </p:attrNameLst>
                                      </p:cBhvr>
                                      <p:to>
                                        <a:srgbClr val="FFD579"/>
                                      </p:to>
                                    </p:animClr>
                                    <p:set>
                                      <p:cBhvr>
                                        <p:cTn id="90" dur="2000" fill="hold"/>
                                        <p:tgtEl>
                                          <p:spTgt spid="40"/>
                                        </p:tgtEl>
                                        <p:attrNameLst>
                                          <p:attrName>fill.type</p:attrName>
                                        </p:attrNameLst>
                                      </p:cBhvr>
                                      <p:to>
                                        <p:strVal val="solid"/>
                                      </p:to>
                                    </p:set>
                                    <p:set>
                                      <p:cBhvr>
                                        <p:cTn id="91" dur="2000" fill="hold"/>
                                        <p:tgtEl>
                                          <p:spTgt spid="40"/>
                                        </p:tgtEl>
                                        <p:attrNameLst>
                                          <p:attrName>fill.on</p:attrName>
                                        </p:attrNameLst>
                                      </p:cBhvr>
                                      <p:to>
                                        <p:strVal val="true"/>
                                      </p:to>
                                    </p:set>
                                  </p:childTnLst>
                                </p:cTn>
                              </p:par>
                            </p:childTnLst>
                          </p:cTn>
                        </p:par>
                        <p:par>
                          <p:cTn id="92" fill="hold">
                            <p:stCondLst>
                              <p:cond delay="4000"/>
                            </p:stCondLst>
                            <p:childTnLst>
                              <p:par>
                                <p:cTn id="93" presetID="1" presetClass="exit" presetSubtype="0" fill="hold" grpId="1" nodeType="afterEffect">
                                  <p:stCondLst>
                                    <p:cond delay="0"/>
                                  </p:stCondLst>
                                  <p:childTnLst>
                                    <p:set>
                                      <p:cBhvr>
                                        <p:cTn id="94" dur="1" fill="hold">
                                          <p:stCondLst>
                                            <p:cond delay="0"/>
                                          </p:stCondLst>
                                        </p:cTn>
                                        <p:tgtEl>
                                          <p:spTgt spid="66"/>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5"/>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7"/>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4"/>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10"/>
                                        </p:tgtEl>
                                        <p:attrNameLst>
                                          <p:attrName>style.visibility</p:attrName>
                                        </p:attrNameLst>
                                      </p:cBhvr>
                                      <p:to>
                                        <p:strVal val="visible"/>
                                      </p:to>
                                    </p:set>
                                  </p:childTnLst>
                                </p:cTn>
                              </p:par>
                              <p:par>
                                <p:cTn id="107" presetID="2" presetClass="entr" presetSubtype="4" fill="hold" grpId="0" nodeType="withEffect">
                                  <p:stCondLst>
                                    <p:cond delay="0"/>
                                  </p:stCondLst>
                                  <p:childTnLst>
                                    <p:set>
                                      <p:cBhvr>
                                        <p:cTn id="108" dur="1" fill="hold">
                                          <p:stCondLst>
                                            <p:cond delay="0"/>
                                          </p:stCondLst>
                                        </p:cTn>
                                        <p:tgtEl>
                                          <p:spTgt spid="13"/>
                                        </p:tgtEl>
                                        <p:attrNameLst>
                                          <p:attrName>style.visibility</p:attrName>
                                        </p:attrNameLst>
                                      </p:cBhvr>
                                      <p:to>
                                        <p:strVal val="visible"/>
                                      </p:to>
                                    </p:set>
                                    <p:anim calcmode="lin" valueType="num">
                                      <p:cBhvr additive="base">
                                        <p:cTn id="109" dur="500" fill="hold"/>
                                        <p:tgtEl>
                                          <p:spTgt spid="13"/>
                                        </p:tgtEl>
                                        <p:attrNameLst>
                                          <p:attrName>ppt_x</p:attrName>
                                        </p:attrNameLst>
                                      </p:cBhvr>
                                      <p:tavLst>
                                        <p:tav tm="0">
                                          <p:val>
                                            <p:strVal val="#ppt_x"/>
                                          </p:val>
                                        </p:tav>
                                        <p:tav tm="100000">
                                          <p:val>
                                            <p:strVal val="#ppt_x"/>
                                          </p:val>
                                        </p:tav>
                                      </p:tavLst>
                                    </p:anim>
                                    <p:anim calcmode="lin" valueType="num">
                                      <p:cBhvr additive="base">
                                        <p:cTn id="11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6" grpId="0"/>
      <p:bldP spid="47" grpId="0"/>
      <p:bldP spid="51" grpId="0" animBg="1"/>
      <p:bldP spid="51" grpId="1" animBg="1"/>
      <p:bldP spid="52" grpId="0"/>
      <p:bldP spid="52" grpId="1"/>
      <p:bldP spid="52" grpId="2"/>
      <p:bldP spid="53" grpId="0" animBg="1"/>
      <p:bldP spid="53" grpId="1" animBg="1"/>
      <p:bldP spid="53" grpId="2" animBg="1"/>
      <p:bldP spid="54" grpId="0" animBg="1"/>
      <p:bldP spid="55" grpId="0" animBg="1"/>
      <p:bldP spid="55" grpId="1" animBg="1"/>
      <p:bldP spid="56" grpId="0" animBg="1"/>
      <p:bldP spid="56" grpId="1" animBg="1"/>
      <p:bldP spid="57" grpId="0" animBg="1"/>
      <p:bldP spid="57" grpId="1" animBg="1"/>
      <p:bldP spid="57" grpId="2" animBg="1"/>
      <p:bldP spid="58" grpId="0" animBg="1"/>
      <p:bldP spid="58" grpId="1" animBg="1"/>
      <p:bldP spid="58" grpId="2" animBg="1"/>
      <p:bldP spid="59" grpId="0" animBg="1"/>
      <p:bldP spid="59" grpId="1" animBg="1"/>
      <p:bldP spid="59" grpId="2" animBg="1"/>
      <p:bldP spid="64" grpId="0"/>
      <p:bldP spid="65" grpId="0" animBg="1"/>
      <p:bldP spid="66" grpId="0" animBg="1"/>
      <p:bldP spid="66" grpId="1" animBg="1"/>
      <p:bldP spid="66" grpId="2" animBg="1"/>
      <p:bldP spid="67" grpId="0" animBg="1"/>
      <p:bldP spid="5" grpId="0" animBg="1"/>
      <p:bldP spid="13" grpId="0" animBg="1"/>
      <p:bldP spid="14" grpId="0"/>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6E86C345-DC01-98ED-BFDF-95450F7CC3FC}"/>
              </a:ext>
            </a:extLst>
          </p:cNvPr>
          <p:cNvSpPr>
            <a:spLocks noGrp="1"/>
          </p:cNvSpPr>
          <p:nvPr>
            <p:ph type="sldNum" sz="quarter" idx="12"/>
          </p:nvPr>
        </p:nvSpPr>
        <p:spPr/>
        <p:txBody>
          <a:bodyPr/>
          <a:lstStyle/>
          <a:p>
            <a:fld id="{BEF5F9A7-FFD9-4159-A58F-AE73538ED447}" type="slidenum">
              <a:rPr lang="en-US" smtClean="0"/>
              <a:pPr/>
              <a:t>30</a:t>
            </a:fld>
            <a:endParaRPr lang="en-US"/>
          </a:p>
        </p:txBody>
      </p:sp>
      <p:sp>
        <p:nvSpPr>
          <p:cNvPr id="7" name="Slide Number">
            <a:extLst>
              <a:ext uri="{FF2B5EF4-FFF2-40B4-BE49-F238E27FC236}">
                <a16:creationId xmlns:a16="http://schemas.microsoft.com/office/drawing/2014/main" id="{CE0F984A-CC01-D7E3-59DD-9CE74495BA11}"/>
              </a:ext>
            </a:extLst>
          </p:cNvPr>
          <p:cNvSpPr txBox="1">
            <a:spLocks/>
          </p:cNvSpPr>
          <p:nvPr/>
        </p:nvSpPr>
        <p:spPr>
          <a:xfrm>
            <a:off x="11206163" y="6181725"/>
            <a:ext cx="487362" cy="365125"/>
          </a:xfrm>
          <a:prstGeom prst="ellipse">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a:solidFill>
                  <a:schemeClr val="bg1"/>
                </a:solidFill>
              </a:rPr>
              <a:t>2</a:t>
            </a:r>
            <a:endParaRPr lang="en-US" sz="1200" dirty="0">
              <a:solidFill>
                <a:schemeClr val="bg1"/>
              </a:solidFill>
            </a:endParaRPr>
          </a:p>
        </p:txBody>
      </p:sp>
      <p:sp>
        <p:nvSpPr>
          <p:cNvPr id="31" name="标题 1">
            <a:extLst>
              <a:ext uri="{FF2B5EF4-FFF2-40B4-BE49-F238E27FC236}">
                <a16:creationId xmlns:a16="http://schemas.microsoft.com/office/drawing/2014/main" id="{8CF93AB4-B78F-34D3-1AD4-4AF97815ACE5}"/>
              </a:ext>
            </a:extLst>
          </p:cNvPr>
          <p:cNvSpPr txBox="1">
            <a:spLocks/>
          </p:cNvSpPr>
          <p:nvPr/>
        </p:nvSpPr>
        <p:spPr>
          <a:xfrm>
            <a:off x="6848643" y="618554"/>
            <a:ext cx="4017793" cy="1333820"/>
          </a:xfrm>
          <a:prstGeom prst="rect">
            <a:avLst/>
          </a:prstGeom>
        </p:spPr>
        <p:txBody>
          <a:bodyPr vert="horz" lIns="91440" tIns="45720" rIns="91440" bIns="45720" rtlCol="0" anchor="ctr">
            <a:normAutofit fontScale="77500" lnSpcReduction="20000"/>
          </a:bodyPr>
          <a:lstStyle/>
          <a:p>
            <a:pPr lvl="0" defTabSz="914400">
              <a:lnSpc>
                <a:spcPct val="90000"/>
              </a:lnSpc>
              <a:spcBef>
                <a:spcPct val="0"/>
              </a:spcBef>
              <a:spcAft>
                <a:spcPts val="600"/>
              </a:spcAft>
              <a:defRPr/>
            </a:pPr>
            <a:r>
              <a:rPr lang="en-US" altLang="zh-CN" sz="6000" kern="1200" dirty="0">
                <a:solidFill>
                  <a:srgbClr val="2F2FD7"/>
                </a:solidFill>
                <a:latin typeface="Tahoma" panose="020B0604030504040204" pitchFamily="34" charset="0"/>
                <a:ea typeface="Tahoma" panose="020B0604030504040204" pitchFamily="34" charset="0"/>
                <a:cs typeface="Tahoma" panose="020B0604030504040204" pitchFamily="34" charset="0"/>
              </a:rPr>
              <a:t>Battery is Not the Way to Go!</a:t>
            </a:r>
          </a:p>
        </p:txBody>
      </p:sp>
      <p:pic>
        <p:nvPicPr>
          <p:cNvPr id="32" name="Picture 2">
            <a:extLst>
              <a:ext uri="{FF2B5EF4-FFF2-40B4-BE49-F238E27FC236}">
                <a16:creationId xmlns:a16="http://schemas.microsoft.com/office/drawing/2014/main" id="{5726E39D-44C4-36FF-C0AE-5C87C2BAF06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750" r="14242"/>
          <a:stretch/>
        </p:blipFill>
        <p:spPr bwMode="auto">
          <a:xfrm>
            <a:off x="498475" y="16799"/>
            <a:ext cx="2540789" cy="2663366"/>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Head Gear – The Evolution of the Helmet Cam - Video &amp; Filmmaker  magazineVideo &amp; Filmmaker magazine">
            <a:extLst>
              <a:ext uri="{FF2B5EF4-FFF2-40B4-BE49-F238E27FC236}">
                <a16:creationId xmlns:a16="http://schemas.microsoft.com/office/drawing/2014/main" id="{922F6D5E-5461-6B61-D018-5644FAB5494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5" b="4821"/>
          <a:stretch/>
        </p:blipFill>
        <p:spPr bwMode="auto">
          <a:xfrm>
            <a:off x="3698867" y="16794"/>
            <a:ext cx="2528134" cy="2663366"/>
          </a:xfrm>
          <a:prstGeom prst="rect">
            <a:avLst/>
          </a:prstGeom>
          <a:noFill/>
          <a:extLst>
            <a:ext uri="{909E8E84-426E-40DD-AFC4-6F175D3DCCD1}">
              <a14:hiddenFill xmlns:a14="http://schemas.microsoft.com/office/drawing/2010/main">
                <a:solidFill>
                  <a:srgbClr val="FFFFFF"/>
                </a:solidFill>
              </a14:hiddenFill>
            </a:ext>
          </a:extLst>
        </p:spPr>
      </p:pic>
      <p:sp>
        <p:nvSpPr>
          <p:cNvPr id="35" name="Content Placeholder 2">
            <a:extLst>
              <a:ext uri="{FF2B5EF4-FFF2-40B4-BE49-F238E27FC236}">
                <a16:creationId xmlns:a16="http://schemas.microsoft.com/office/drawing/2014/main" id="{DCD7C75D-834A-A1EE-7C42-C9813DE54B1E}"/>
              </a:ext>
            </a:extLst>
          </p:cNvPr>
          <p:cNvSpPr>
            <a:spLocks noGrp="1"/>
          </p:cNvSpPr>
          <p:nvPr>
            <p:ph idx="1"/>
          </p:nvPr>
        </p:nvSpPr>
        <p:spPr>
          <a:xfrm>
            <a:off x="6739709" y="2733890"/>
            <a:ext cx="4726258" cy="2946555"/>
          </a:xfrm>
        </p:spPr>
        <p:txBody>
          <a:bodyPr vert="horz" lIns="91440" tIns="45720" rIns="91440" bIns="45720" rtlCol="0">
            <a:normAutofit lnSpcReduction="10000"/>
          </a:bodyPr>
          <a:lstStyle/>
          <a:p>
            <a:r>
              <a:rPr lang="en-US" sz="4000" dirty="0"/>
              <a:t>Batteries are bulky</a:t>
            </a:r>
          </a:p>
          <a:p>
            <a:r>
              <a:rPr lang="en-US" sz="4000" dirty="0"/>
              <a:t>Environmental-unfriendly</a:t>
            </a:r>
          </a:p>
          <a:p>
            <a:r>
              <a:rPr lang="en-US" sz="4000" dirty="0"/>
              <a:t>Cause significant maintenance cost</a:t>
            </a:r>
          </a:p>
          <a:p>
            <a:endParaRPr lang="en-US" sz="4000" dirty="0">
              <a:latin typeface="+mn-lt"/>
              <a:ea typeface="+mn-ea"/>
              <a:cs typeface="+mn-cs"/>
            </a:endParaRPr>
          </a:p>
          <a:p>
            <a:endParaRPr lang="en-US" sz="4000" dirty="0">
              <a:latin typeface="+mn-lt"/>
              <a:ea typeface="+mn-ea"/>
              <a:cs typeface="+mn-cs"/>
            </a:endParaRPr>
          </a:p>
        </p:txBody>
      </p:sp>
      <p:sp>
        <p:nvSpPr>
          <p:cNvPr id="36" name="Right Arrow 1">
            <a:extLst>
              <a:ext uri="{FF2B5EF4-FFF2-40B4-BE49-F238E27FC236}">
                <a16:creationId xmlns:a16="http://schemas.microsoft.com/office/drawing/2014/main" id="{100B72B2-E7FD-285E-3FB3-DCBF42DCD657}"/>
              </a:ext>
            </a:extLst>
          </p:cNvPr>
          <p:cNvSpPr/>
          <p:nvPr/>
        </p:nvSpPr>
        <p:spPr>
          <a:xfrm rot="10800000">
            <a:off x="6306357" y="863908"/>
            <a:ext cx="433352" cy="30549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37" name="Rounded Rectangle 7">
            <a:extLst>
              <a:ext uri="{FF2B5EF4-FFF2-40B4-BE49-F238E27FC236}">
                <a16:creationId xmlns:a16="http://schemas.microsoft.com/office/drawing/2014/main" id="{70678E27-44EF-5514-C63B-3718545A6030}"/>
              </a:ext>
            </a:extLst>
          </p:cNvPr>
          <p:cNvSpPr/>
          <p:nvPr/>
        </p:nvSpPr>
        <p:spPr>
          <a:xfrm rot="20894499">
            <a:off x="5593041" y="529156"/>
            <a:ext cx="573795" cy="1069028"/>
          </a:xfrm>
          <a:prstGeom prst="roundRect">
            <a:avLst/>
          </a:prstGeom>
          <a:noFill/>
          <a:ln w="571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8" name="Straight Connector 9">
            <a:extLst>
              <a:ext uri="{FF2B5EF4-FFF2-40B4-BE49-F238E27FC236}">
                <a16:creationId xmlns:a16="http://schemas.microsoft.com/office/drawing/2014/main" id="{1CFBC4E5-A428-CB1C-57DB-805A4525EB98}"/>
              </a:ext>
            </a:extLst>
          </p:cNvPr>
          <p:cNvCxnSpPr>
            <a:cxnSpLocks/>
          </p:cNvCxnSpPr>
          <p:nvPr/>
        </p:nvCxnSpPr>
        <p:spPr>
          <a:xfrm>
            <a:off x="7006721" y="1223164"/>
            <a:ext cx="1730879" cy="0"/>
          </a:xfrm>
          <a:prstGeom prst="line">
            <a:avLst/>
          </a:prstGeom>
          <a:ln w="47625">
            <a:solidFill>
              <a:srgbClr val="FF0000"/>
            </a:solidFill>
          </a:ln>
        </p:spPr>
        <p:style>
          <a:lnRef idx="1">
            <a:schemeClr val="accent1"/>
          </a:lnRef>
          <a:fillRef idx="0">
            <a:schemeClr val="accent1"/>
          </a:fillRef>
          <a:effectRef idx="0">
            <a:schemeClr val="accent1"/>
          </a:effectRef>
          <a:fontRef idx="minor">
            <a:schemeClr val="tx1"/>
          </a:fontRef>
        </p:style>
      </p:cxnSp>
      <p:pic>
        <p:nvPicPr>
          <p:cNvPr id="3" name="Picture 3">
            <a:extLst>
              <a:ext uri="{FF2B5EF4-FFF2-40B4-BE49-F238E27FC236}">
                <a16:creationId xmlns:a16="http://schemas.microsoft.com/office/drawing/2014/main" id="{D08A7720-EB47-F877-CF50-47765065626E}"/>
              </a:ext>
            </a:extLst>
          </p:cNvPr>
          <p:cNvPicPr>
            <a:picLocks noChangeAspect="1"/>
          </p:cNvPicPr>
          <p:nvPr/>
        </p:nvPicPr>
        <p:blipFill>
          <a:blip r:embed="rId5"/>
          <a:stretch>
            <a:fillRect/>
          </a:stretch>
        </p:blipFill>
        <p:spPr>
          <a:xfrm>
            <a:off x="926121" y="2959991"/>
            <a:ext cx="4953817" cy="3133725"/>
          </a:xfrm>
          <a:prstGeom prst="rect">
            <a:avLst/>
          </a:prstGeom>
          <a:ln w="38100">
            <a:solidFill>
              <a:schemeClr val="tx1"/>
            </a:solidFill>
          </a:ln>
        </p:spPr>
      </p:pic>
    </p:spTree>
    <p:extLst>
      <p:ext uri="{BB962C8B-B14F-4D97-AF65-F5344CB8AC3E}">
        <p14:creationId xmlns:p14="http://schemas.microsoft.com/office/powerpoint/2010/main" val="1708822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ppt_x"/>
                                          </p:val>
                                        </p:tav>
                                        <p:tav tm="100000">
                                          <p:val>
                                            <p:strVal val="#ppt_x"/>
                                          </p:val>
                                        </p:tav>
                                      </p:tavLst>
                                    </p:anim>
                                    <p:anim calcmode="lin" valueType="num">
                                      <p:cBhvr additive="base">
                                        <p:cTn id="12" dur="500" fill="hold"/>
                                        <p:tgtEl>
                                          <p:spTgt spid="3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anim calcmode="lin" valueType="num">
                                      <p:cBhvr additive="base">
                                        <p:cTn id="15" dur="500" fill="hold"/>
                                        <p:tgtEl>
                                          <p:spTgt spid="38"/>
                                        </p:tgtEl>
                                        <p:attrNameLst>
                                          <p:attrName>ppt_x</p:attrName>
                                        </p:attrNameLst>
                                      </p:cBhvr>
                                      <p:tavLst>
                                        <p:tav tm="0">
                                          <p:val>
                                            <p:strVal val="#ppt_x"/>
                                          </p:val>
                                        </p:tav>
                                        <p:tav tm="100000">
                                          <p:val>
                                            <p:strVal val="#ppt_x"/>
                                          </p:val>
                                        </p:tav>
                                      </p:tavLst>
                                    </p:anim>
                                    <p:anim calcmode="lin" valueType="num">
                                      <p:cBhvr additive="base">
                                        <p:cTn id="16"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69843-8D0C-F1A7-850C-DA56D16267AB}"/>
              </a:ext>
            </a:extLst>
          </p:cNvPr>
          <p:cNvSpPr>
            <a:spLocks noGrp="1"/>
          </p:cNvSpPr>
          <p:nvPr>
            <p:ph type="title"/>
          </p:nvPr>
        </p:nvSpPr>
        <p:spPr/>
        <p:txBody>
          <a:bodyPr/>
          <a:lstStyle/>
          <a:p>
            <a:r>
              <a:rPr lang="en-US" dirty="0"/>
              <a:t>2. Rollback Recovery: TCCP</a:t>
            </a:r>
            <a:endParaRPr lang="en-US" dirty="0">
              <a:solidFill>
                <a:srgbClr val="FF0000"/>
              </a:solidFill>
            </a:endParaRPr>
          </a:p>
        </p:txBody>
      </p:sp>
      <p:pic>
        <p:nvPicPr>
          <p:cNvPr id="14" name="Content Placeholder 13" descr="A green and yellow check mark&#10;&#10;Description automatically generated">
            <a:extLst>
              <a:ext uri="{FF2B5EF4-FFF2-40B4-BE49-F238E27FC236}">
                <a16:creationId xmlns:a16="http://schemas.microsoft.com/office/drawing/2014/main" id="{CF1B4AD2-2A69-59A4-F89A-2649923F0A1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707501" y="2743402"/>
            <a:ext cx="579620" cy="579620"/>
          </a:xfrm>
        </p:spPr>
      </p:pic>
      <p:sp>
        <p:nvSpPr>
          <p:cNvPr id="5" name="Slide Number Placeholder 4">
            <a:extLst>
              <a:ext uri="{FF2B5EF4-FFF2-40B4-BE49-F238E27FC236}">
                <a16:creationId xmlns:a16="http://schemas.microsoft.com/office/drawing/2014/main" id="{B7818DD8-0727-83FE-ADC3-1EC33CF150C2}"/>
              </a:ext>
            </a:extLst>
          </p:cNvPr>
          <p:cNvSpPr>
            <a:spLocks noGrp="1"/>
          </p:cNvSpPr>
          <p:nvPr>
            <p:ph type="sldNum" sz="quarter" idx="12"/>
          </p:nvPr>
        </p:nvSpPr>
        <p:spPr/>
        <p:txBody>
          <a:bodyPr/>
          <a:lstStyle/>
          <a:p>
            <a:fld id="{BEF5F9A7-FFD9-4159-A58F-AE73538ED447}" type="slidenum">
              <a:rPr lang="en-US" smtClean="0"/>
              <a:pPr/>
              <a:t>31</a:t>
            </a:fld>
            <a:endParaRPr lang="en-US" dirty="0"/>
          </a:p>
        </p:txBody>
      </p:sp>
      <p:sp>
        <p:nvSpPr>
          <p:cNvPr id="6" name="矩形 2">
            <a:extLst>
              <a:ext uri="{FF2B5EF4-FFF2-40B4-BE49-F238E27FC236}">
                <a16:creationId xmlns:a16="http://schemas.microsoft.com/office/drawing/2014/main" id="{2337B168-8540-C544-2CF0-38C1C358BC9F}"/>
              </a:ext>
            </a:extLst>
          </p:cNvPr>
          <p:cNvSpPr>
            <a:spLocks noGrp="1"/>
          </p:cNvSpPr>
          <p:nvPr>
            <p:ph sz="half" idx="1"/>
          </p:nvPr>
        </p:nvSpPr>
        <p:spPr>
          <a:xfrm>
            <a:off x="1960589" y="1258378"/>
            <a:ext cx="2422161" cy="3974021"/>
          </a:xfrm>
          <a:prstGeom prst="rect">
            <a:avLst/>
          </a:prstGeom>
          <a:solidFill>
            <a:schemeClr val="bg1"/>
          </a:solidFill>
          <a:ln w="317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r>
              <a:rPr lang="en-US" altLang="zh-CN" sz="2000" dirty="0">
                <a:solidFill>
                  <a:schemeClr val="tx1"/>
                </a:solidFill>
                <a:latin typeface="Tahoma" panose="020B0604030504040204" pitchFamily="34" charset="0"/>
                <a:ea typeface="Tahoma" panose="020B0604030504040204" pitchFamily="34" charset="0"/>
                <a:cs typeface="Tahoma" panose="020B0604030504040204" pitchFamily="34" charset="0"/>
              </a:rPr>
              <a:t>r1 = Load [m1]</a:t>
            </a:r>
          </a:p>
          <a:p>
            <a:r>
              <a:rPr lang="en-US" altLang="zh-CN" sz="2000" dirty="0">
                <a:solidFill>
                  <a:schemeClr val="tx1"/>
                </a:solidFill>
                <a:latin typeface="Tahoma" panose="020B0604030504040204" pitchFamily="34" charset="0"/>
                <a:ea typeface="Tahoma" panose="020B0604030504040204" pitchFamily="34" charset="0"/>
                <a:cs typeface="Tahoma" panose="020B0604030504040204" pitchFamily="34" charset="0"/>
              </a:rPr>
              <a:t>r2 = Load [m3]</a:t>
            </a:r>
          </a:p>
          <a:p>
            <a:r>
              <a:rPr lang="en-US" altLang="zh-CN" sz="2000" dirty="0">
                <a:solidFill>
                  <a:schemeClr val="tx1"/>
                </a:solidFill>
                <a:latin typeface="Tahoma" panose="020B0604030504040204" pitchFamily="34" charset="0"/>
                <a:ea typeface="Tahoma" panose="020B0604030504040204" pitchFamily="34" charset="0"/>
                <a:cs typeface="Tahoma" panose="020B0604030504040204" pitchFamily="34" charset="0"/>
              </a:rPr>
              <a:t>r1 = r1 + 1</a:t>
            </a:r>
          </a:p>
          <a:p>
            <a:r>
              <a:rPr lang="en-US" altLang="zh-CN" sz="2000" dirty="0">
                <a:solidFill>
                  <a:schemeClr val="tx1"/>
                </a:solidFill>
                <a:latin typeface="Tahoma" panose="020B0604030504040204" pitchFamily="34" charset="0"/>
                <a:ea typeface="Tahoma" panose="020B0604030504040204" pitchFamily="34" charset="0"/>
                <a:cs typeface="Tahoma" panose="020B0604030504040204" pitchFamily="34" charset="0"/>
              </a:rPr>
              <a:t>Store r1, [m1]</a:t>
            </a:r>
          </a:p>
          <a:p>
            <a:r>
              <a:rPr lang="en-US" altLang="zh-CN" sz="2000">
                <a:solidFill>
                  <a:schemeClr val="tx1"/>
                </a:solidFill>
                <a:latin typeface="Tahoma" panose="020B0604030504040204" pitchFamily="34" charset="0"/>
                <a:ea typeface="Tahoma" panose="020B0604030504040204" pitchFamily="34" charset="0"/>
                <a:cs typeface="Tahoma" panose="020B0604030504040204" pitchFamily="34" charset="0"/>
              </a:rPr>
              <a:t>r1 </a:t>
            </a:r>
            <a:r>
              <a:rPr lang="en-US" altLang="zh-CN" sz="2000" dirty="0">
                <a:solidFill>
                  <a:schemeClr val="tx1"/>
                </a:solidFill>
                <a:latin typeface="Tahoma" panose="020B0604030504040204" pitchFamily="34" charset="0"/>
                <a:ea typeface="Tahoma" panose="020B0604030504040204" pitchFamily="34" charset="0"/>
                <a:cs typeface="Tahoma" panose="020B0604030504040204" pitchFamily="34" charset="0"/>
              </a:rPr>
              <a:t>= r1 +</a:t>
            </a:r>
            <a:r>
              <a:rPr lang="zh-CN" altLang="en-US" sz="2000" dirty="0">
                <a:solidFill>
                  <a:schemeClr val="tx1"/>
                </a:solidFill>
                <a:latin typeface="Tahoma" panose="020B0604030504040204" pitchFamily="34" charset="0"/>
                <a:ea typeface="Calibri" panose="020F0502020204030204" pitchFamily="34" charset="0"/>
                <a:cs typeface="Tahoma" panose="020B0604030504040204" pitchFamily="34" charset="0"/>
              </a:rPr>
              <a:t> </a:t>
            </a:r>
            <a:r>
              <a:rPr lang="en-US" altLang="zh-CN" sz="2000" dirty="0">
                <a:solidFill>
                  <a:schemeClr val="tx1"/>
                </a:solidFill>
                <a:latin typeface="Tahoma" panose="020B0604030504040204" pitchFamily="34" charset="0"/>
                <a:ea typeface="Tahoma" panose="020B0604030504040204" pitchFamily="34" charset="0"/>
                <a:cs typeface="Tahoma" panose="020B0604030504040204" pitchFamily="34" charset="0"/>
              </a:rPr>
              <a:t>1</a:t>
            </a:r>
          </a:p>
          <a:p>
            <a:r>
              <a:rPr lang="en-US" altLang="zh-CN" sz="2000">
                <a:solidFill>
                  <a:schemeClr val="tx1"/>
                </a:solidFill>
                <a:latin typeface="Tahoma" panose="020B0604030504040204" pitchFamily="34" charset="0"/>
                <a:ea typeface="Tahoma" panose="020B0604030504040204" pitchFamily="34" charset="0"/>
                <a:cs typeface="Tahoma" panose="020B0604030504040204" pitchFamily="34" charset="0"/>
              </a:rPr>
              <a:t>r2</a:t>
            </a:r>
            <a:r>
              <a:rPr lang="en-US" altLang="zh-CN" sz="2000" dirty="0">
                <a:solidFill>
                  <a:schemeClr val="tx1"/>
                </a:solidFill>
                <a:latin typeface="Tahoma" panose="020B0604030504040204" pitchFamily="34" charset="0"/>
                <a:ea typeface="Tahoma" panose="020B0604030504040204" pitchFamily="34" charset="0"/>
                <a:cs typeface="Tahoma" panose="020B0604030504040204" pitchFamily="34" charset="0"/>
              </a:rPr>
              <a:t>=</a:t>
            </a:r>
            <a:r>
              <a:rPr lang="zh-CN" altLang="en-US" sz="2000" dirty="0">
                <a:solidFill>
                  <a:schemeClr val="tx1"/>
                </a:solidFill>
                <a:latin typeface="Tahoma" panose="020B0604030504040204" pitchFamily="34" charset="0"/>
                <a:ea typeface="Calibri" panose="020F0502020204030204" pitchFamily="34" charset="0"/>
                <a:cs typeface="Tahoma" panose="020B0604030504040204" pitchFamily="34" charset="0"/>
              </a:rPr>
              <a:t> </a:t>
            </a:r>
            <a:r>
              <a:rPr lang="en-US" altLang="zh-CN" sz="2000" dirty="0">
                <a:solidFill>
                  <a:schemeClr val="tx1"/>
                </a:solidFill>
                <a:latin typeface="Tahoma" panose="020B0604030504040204" pitchFamily="34" charset="0"/>
                <a:ea typeface="Tahoma" panose="020B0604030504040204" pitchFamily="34" charset="0"/>
                <a:cs typeface="Tahoma" panose="020B0604030504040204" pitchFamily="34" charset="0"/>
              </a:rPr>
              <a:t>r2</a:t>
            </a:r>
            <a:r>
              <a:rPr lang="zh-CN" altLang="en-US" sz="2000" dirty="0">
                <a:solidFill>
                  <a:schemeClr val="tx1"/>
                </a:solidFill>
                <a:latin typeface="Tahoma" panose="020B0604030504040204" pitchFamily="34" charset="0"/>
                <a:ea typeface="Calibri" panose="020F0502020204030204" pitchFamily="34" charset="0"/>
                <a:cs typeface="Tahoma" panose="020B0604030504040204" pitchFamily="34" charset="0"/>
              </a:rPr>
              <a:t> </a:t>
            </a:r>
            <a:r>
              <a:rPr lang="en-US" altLang="zh-CN" sz="2000">
                <a:solidFill>
                  <a:schemeClr val="tx1"/>
                </a:solidFill>
                <a:latin typeface="Tahoma" panose="020B0604030504040204" pitchFamily="34" charset="0"/>
                <a:ea typeface="Tahoma" panose="020B0604030504040204" pitchFamily="34" charset="0"/>
                <a:cs typeface="Tahoma" panose="020B0604030504040204" pitchFamily="34" charset="0"/>
              </a:rPr>
              <a:t>+</a:t>
            </a:r>
            <a:r>
              <a:rPr lang="zh-CN" altLang="en-US" sz="2000">
                <a:solidFill>
                  <a:schemeClr val="tx1"/>
                </a:solidFill>
                <a:latin typeface="Tahoma" panose="020B0604030504040204" pitchFamily="34" charset="0"/>
                <a:ea typeface="Calibri" panose="020F0502020204030204" pitchFamily="34" charset="0"/>
                <a:cs typeface="Tahoma" panose="020B0604030504040204" pitchFamily="34" charset="0"/>
              </a:rPr>
              <a:t> </a:t>
            </a:r>
            <a:r>
              <a:rPr lang="en-US" altLang="zh-CN" sz="2000">
                <a:solidFill>
                  <a:schemeClr val="tx1"/>
                </a:solidFill>
                <a:latin typeface="Tahoma" panose="020B0604030504040204" pitchFamily="34" charset="0"/>
                <a:ea typeface="Tahoma" panose="020B0604030504040204" pitchFamily="34" charset="0"/>
                <a:cs typeface="Tahoma" panose="020B0604030504040204" pitchFamily="34" charset="0"/>
              </a:rPr>
              <a:t>1</a:t>
            </a:r>
          </a:p>
          <a:p>
            <a:r>
              <a:rPr lang="en-US" altLang="zh-CN" sz="2000">
                <a:solidFill>
                  <a:schemeClr val="tx1"/>
                </a:solidFill>
                <a:latin typeface="Tahoma" panose="020B0604030504040204" pitchFamily="34" charset="0"/>
                <a:cs typeface="Tahoma" panose="020B0604030504040204" pitchFamily="34" charset="0"/>
              </a:rPr>
              <a:t>r2 = Load [m2]</a:t>
            </a:r>
            <a:endParaRPr lang="en-US" altLang="zh-CN" sz="2000" dirty="0">
              <a:solidFill>
                <a:schemeClr val="tx1"/>
              </a:solidFill>
              <a:latin typeface="Tahoma" panose="020B0604030504040204" pitchFamily="34" charset="0"/>
              <a:ea typeface="Tahoma" panose="020B0604030504040204" pitchFamily="34" charset="0"/>
              <a:cs typeface="Tahoma" panose="020B0604030504040204" pitchFamily="34" charset="0"/>
            </a:endParaRPr>
          </a:p>
          <a:p>
            <a:r>
              <a:rPr lang="en-US" altLang="zh-CN" sz="2000" dirty="0">
                <a:solidFill>
                  <a:schemeClr val="tx1"/>
                </a:solidFill>
                <a:latin typeface="Tahoma" panose="020B0604030504040204" pitchFamily="34" charset="0"/>
                <a:ea typeface="Tahoma" panose="020B0604030504040204" pitchFamily="34" charset="0"/>
                <a:cs typeface="Tahoma" panose="020B0604030504040204" pitchFamily="34" charset="0"/>
              </a:rPr>
              <a:t>Store r2, [m3]</a:t>
            </a:r>
          </a:p>
          <a:p>
            <a:r>
              <a:rPr lang="en-US" altLang="zh-CN" sz="2000">
                <a:solidFill>
                  <a:schemeClr val="tx1"/>
                </a:solidFill>
                <a:latin typeface="Tahoma" panose="020B0604030504040204" pitchFamily="34" charset="0"/>
                <a:ea typeface="Tahoma" panose="020B0604030504040204" pitchFamily="34" charset="0"/>
                <a:cs typeface="Tahoma" panose="020B0604030504040204" pitchFamily="34" charset="0"/>
              </a:rPr>
              <a:t>r3 </a:t>
            </a:r>
            <a:r>
              <a:rPr lang="en-US" altLang="zh-CN" sz="2000" dirty="0">
                <a:solidFill>
                  <a:schemeClr val="tx1"/>
                </a:solidFill>
                <a:latin typeface="Tahoma" panose="020B0604030504040204" pitchFamily="34" charset="0"/>
                <a:ea typeface="Tahoma" panose="020B0604030504040204" pitchFamily="34" charset="0"/>
                <a:cs typeface="Tahoma" panose="020B0604030504040204" pitchFamily="34" charset="0"/>
              </a:rPr>
              <a:t>= Load [</a:t>
            </a:r>
            <a:r>
              <a:rPr lang="en-US" altLang="zh-CN" sz="2000">
                <a:solidFill>
                  <a:schemeClr val="tx1"/>
                </a:solidFill>
                <a:latin typeface="Tahoma" panose="020B0604030504040204" pitchFamily="34" charset="0"/>
                <a:ea typeface="Tahoma" panose="020B0604030504040204" pitchFamily="34" charset="0"/>
                <a:cs typeface="Tahoma" panose="020B0604030504040204" pitchFamily="34" charset="0"/>
              </a:rPr>
              <a:t>m4]</a:t>
            </a:r>
          </a:p>
        </p:txBody>
      </p:sp>
      <p:sp>
        <p:nvSpPr>
          <p:cNvPr id="7" name="Arrow: Left 6">
            <a:extLst>
              <a:ext uri="{FF2B5EF4-FFF2-40B4-BE49-F238E27FC236}">
                <a16:creationId xmlns:a16="http://schemas.microsoft.com/office/drawing/2014/main" id="{1202D12D-E4B0-83AB-9742-8DDEC48B5FA0}"/>
              </a:ext>
            </a:extLst>
          </p:cNvPr>
          <p:cNvSpPr/>
          <p:nvPr/>
        </p:nvSpPr>
        <p:spPr>
          <a:xfrm rot="10800000">
            <a:off x="1708221" y="2868320"/>
            <a:ext cx="3065487" cy="329784"/>
          </a:xfrm>
          <a:prstGeom prst="leftArrow">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Left 7">
            <a:extLst>
              <a:ext uri="{FF2B5EF4-FFF2-40B4-BE49-F238E27FC236}">
                <a16:creationId xmlns:a16="http://schemas.microsoft.com/office/drawing/2014/main" id="{64402982-D6D5-FF0F-7D55-DF9F1A9C42E1}"/>
              </a:ext>
            </a:extLst>
          </p:cNvPr>
          <p:cNvSpPr/>
          <p:nvPr/>
        </p:nvSpPr>
        <p:spPr>
          <a:xfrm rot="10800000">
            <a:off x="1708217" y="4482600"/>
            <a:ext cx="3065489" cy="329784"/>
          </a:xfrm>
          <a:prstGeom prst="leftArrow">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Image result for power outage">
            <a:extLst>
              <a:ext uri="{FF2B5EF4-FFF2-40B4-BE49-F238E27FC236}">
                <a16:creationId xmlns:a16="http://schemas.microsoft.com/office/drawing/2014/main" id="{C6AEDD9A-E3C2-BD79-AD9F-C134CBA517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32608" y="960973"/>
            <a:ext cx="1368348" cy="1228504"/>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图片 4">
            <a:extLst>
              <a:ext uri="{FF2B5EF4-FFF2-40B4-BE49-F238E27FC236}">
                <a16:creationId xmlns:a16="http://schemas.microsoft.com/office/drawing/2014/main" id="{DA3D4179-328D-7910-8AF9-B45D2ECC6E7D}"/>
              </a:ext>
            </a:extLst>
          </p:cNvPr>
          <p:cNvPicPr>
            <a:picLocks noChangeAspect="1"/>
          </p:cNvPicPr>
          <p:nvPr/>
        </p:nvPicPr>
        <p:blipFill>
          <a:blip r:embed="rId5"/>
          <a:stretch>
            <a:fillRect/>
          </a:stretch>
        </p:blipFill>
        <p:spPr>
          <a:xfrm>
            <a:off x="674527" y="1283299"/>
            <a:ext cx="958743" cy="568144"/>
          </a:xfrm>
          <a:prstGeom prst="rect">
            <a:avLst/>
          </a:prstGeom>
        </p:spPr>
      </p:pic>
      <p:pic>
        <p:nvPicPr>
          <p:cNvPr id="15" name="图片 4">
            <a:extLst>
              <a:ext uri="{FF2B5EF4-FFF2-40B4-BE49-F238E27FC236}">
                <a16:creationId xmlns:a16="http://schemas.microsoft.com/office/drawing/2014/main" id="{56189879-0806-C891-7FDC-0656EE1CC640}"/>
              </a:ext>
            </a:extLst>
          </p:cNvPr>
          <p:cNvPicPr>
            <a:picLocks noChangeAspect="1"/>
          </p:cNvPicPr>
          <p:nvPr/>
        </p:nvPicPr>
        <p:blipFill>
          <a:blip r:embed="rId5"/>
          <a:stretch>
            <a:fillRect/>
          </a:stretch>
        </p:blipFill>
        <p:spPr>
          <a:xfrm>
            <a:off x="674526" y="2677047"/>
            <a:ext cx="958743" cy="568144"/>
          </a:xfrm>
          <a:prstGeom prst="rect">
            <a:avLst/>
          </a:prstGeom>
        </p:spPr>
      </p:pic>
      <p:pic>
        <p:nvPicPr>
          <p:cNvPr id="16" name="Content Placeholder 13" descr="A green and yellow check mark&#10;&#10;Description automatically generated">
            <a:extLst>
              <a:ext uri="{FF2B5EF4-FFF2-40B4-BE49-F238E27FC236}">
                <a16:creationId xmlns:a16="http://schemas.microsoft.com/office/drawing/2014/main" id="{2ED99E07-2247-E77D-1404-41B4272454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7501" y="4357682"/>
            <a:ext cx="579620" cy="579620"/>
          </a:xfrm>
          <a:prstGeom prst="rect">
            <a:avLst/>
          </a:prstGeom>
        </p:spPr>
      </p:pic>
      <p:pic>
        <p:nvPicPr>
          <p:cNvPr id="17" name="图片 4">
            <a:extLst>
              <a:ext uri="{FF2B5EF4-FFF2-40B4-BE49-F238E27FC236}">
                <a16:creationId xmlns:a16="http://schemas.microsoft.com/office/drawing/2014/main" id="{B338E196-2E34-110F-159D-BB8C809E270F}"/>
              </a:ext>
            </a:extLst>
          </p:cNvPr>
          <p:cNvPicPr>
            <a:picLocks noChangeAspect="1"/>
          </p:cNvPicPr>
          <p:nvPr/>
        </p:nvPicPr>
        <p:blipFill>
          <a:blip r:embed="rId5"/>
          <a:stretch>
            <a:fillRect/>
          </a:stretch>
        </p:blipFill>
        <p:spPr>
          <a:xfrm>
            <a:off x="674525" y="4244241"/>
            <a:ext cx="958743" cy="568144"/>
          </a:xfrm>
          <a:prstGeom prst="rect">
            <a:avLst/>
          </a:prstGeom>
        </p:spPr>
      </p:pic>
      <p:pic>
        <p:nvPicPr>
          <p:cNvPr id="18" name="Picture 2" descr="Image result for power">
            <a:extLst>
              <a:ext uri="{FF2B5EF4-FFF2-40B4-BE49-F238E27FC236}">
                <a16:creationId xmlns:a16="http://schemas.microsoft.com/office/drawing/2014/main" id="{CD0D0F83-C04D-9D13-8A86-0E9C859783A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33351" y="876852"/>
            <a:ext cx="1334180" cy="1340136"/>
          </a:xfrm>
          <a:prstGeom prst="rect">
            <a:avLst/>
          </a:prstGeom>
          <a:noFill/>
          <a:extLst>
            <a:ext uri="{909E8E84-426E-40dd-AFC4-6F175D3DCCD1}">
              <a14:hiddenFill xmlns="" xmlns:a14="http://schemas.microsoft.com/office/drawing/2010/main">
                <a:solidFill>
                  <a:srgbClr val="FFFFFF"/>
                </a:solidFill>
              </a14:hiddenFill>
            </a:ext>
          </a:extLst>
        </p:spPr>
      </p:pic>
      <p:sp>
        <p:nvSpPr>
          <p:cNvPr id="19" name="Arrow: Curved Up 18">
            <a:extLst>
              <a:ext uri="{FF2B5EF4-FFF2-40B4-BE49-F238E27FC236}">
                <a16:creationId xmlns:a16="http://schemas.microsoft.com/office/drawing/2014/main" id="{5B7BBCC3-DD66-DE1E-A0F4-B55F8EE2A1F1}"/>
              </a:ext>
            </a:extLst>
          </p:cNvPr>
          <p:cNvSpPr/>
          <p:nvPr/>
        </p:nvSpPr>
        <p:spPr>
          <a:xfrm rot="16200000">
            <a:off x="5071302" y="4747670"/>
            <a:ext cx="906863" cy="491647"/>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0" name="图片 4">
            <a:extLst>
              <a:ext uri="{FF2B5EF4-FFF2-40B4-BE49-F238E27FC236}">
                <a16:creationId xmlns:a16="http://schemas.microsoft.com/office/drawing/2014/main" id="{B476BD9A-2CAE-5B05-2EED-EBD605034287}"/>
              </a:ext>
            </a:extLst>
          </p:cNvPr>
          <p:cNvPicPr>
            <a:picLocks noChangeAspect="1"/>
          </p:cNvPicPr>
          <p:nvPr/>
        </p:nvPicPr>
        <p:blipFill>
          <a:blip r:embed="rId5"/>
          <a:stretch>
            <a:fillRect/>
          </a:stretch>
        </p:blipFill>
        <p:spPr>
          <a:xfrm>
            <a:off x="674525" y="4254236"/>
            <a:ext cx="958743" cy="568144"/>
          </a:xfrm>
          <a:prstGeom prst="rect">
            <a:avLst/>
          </a:prstGeom>
        </p:spPr>
      </p:pic>
      <p:sp>
        <p:nvSpPr>
          <p:cNvPr id="21" name="Rounded Rectangle 13">
            <a:extLst>
              <a:ext uri="{FF2B5EF4-FFF2-40B4-BE49-F238E27FC236}">
                <a16:creationId xmlns:a16="http://schemas.microsoft.com/office/drawing/2014/main" id="{5063BE1C-B47A-B93A-DADA-FC6FAA6A38B6}"/>
              </a:ext>
            </a:extLst>
          </p:cNvPr>
          <p:cNvSpPr/>
          <p:nvPr/>
        </p:nvSpPr>
        <p:spPr>
          <a:xfrm>
            <a:off x="6690167" y="2306063"/>
            <a:ext cx="5361899" cy="39125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22" name="Rounded Rectangle 14">
            <a:extLst>
              <a:ext uri="{FF2B5EF4-FFF2-40B4-BE49-F238E27FC236}">
                <a16:creationId xmlns:a16="http://schemas.microsoft.com/office/drawing/2014/main" id="{340BB7F5-A63B-AECC-DAC5-CCCAB841DD81}"/>
              </a:ext>
            </a:extLst>
          </p:cNvPr>
          <p:cNvSpPr/>
          <p:nvPr/>
        </p:nvSpPr>
        <p:spPr>
          <a:xfrm>
            <a:off x="6976698" y="4180116"/>
            <a:ext cx="5016703" cy="1926772"/>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23" name="Rounded Rectangle 15">
            <a:extLst>
              <a:ext uri="{FF2B5EF4-FFF2-40B4-BE49-F238E27FC236}">
                <a16:creationId xmlns:a16="http://schemas.microsoft.com/office/drawing/2014/main" id="{A8856B83-B93C-8D60-8C5F-8A5396264F2C}"/>
              </a:ext>
            </a:extLst>
          </p:cNvPr>
          <p:cNvSpPr/>
          <p:nvPr/>
        </p:nvSpPr>
        <p:spPr>
          <a:xfrm>
            <a:off x="10091078" y="2955471"/>
            <a:ext cx="1632857" cy="78783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Voltage monitor</a:t>
            </a:r>
          </a:p>
        </p:txBody>
      </p:sp>
      <p:sp>
        <p:nvSpPr>
          <p:cNvPr id="24" name="Rounded Rectangle 16">
            <a:extLst>
              <a:ext uri="{FF2B5EF4-FFF2-40B4-BE49-F238E27FC236}">
                <a16:creationId xmlns:a16="http://schemas.microsoft.com/office/drawing/2014/main" id="{841799C6-6D65-97C2-31D3-228FA2BD9AB0}"/>
              </a:ext>
            </a:extLst>
          </p:cNvPr>
          <p:cNvSpPr/>
          <p:nvPr/>
        </p:nvSpPr>
        <p:spPr>
          <a:xfrm>
            <a:off x="9476709" y="4231707"/>
            <a:ext cx="2516691" cy="78783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Backup/recovery controller</a:t>
            </a:r>
          </a:p>
        </p:txBody>
      </p:sp>
      <p:sp>
        <p:nvSpPr>
          <p:cNvPr id="25" name="Rounded Rectangle 17">
            <a:extLst>
              <a:ext uri="{FF2B5EF4-FFF2-40B4-BE49-F238E27FC236}">
                <a16:creationId xmlns:a16="http://schemas.microsoft.com/office/drawing/2014/main" id="{47D6E21B-8E7C-EDA1-C901-7848B352BACF}"/>
              </a:ext>
            </a:extLst>
          </p:cNvPr>
          <p:cNvSpPr/>
          <p:nvPr/>
        </p:nvSpPr>
        <p:spPr>
          <a:xfrm>
            <a:off x="10593702" y="5156526"/>
            <a:ext cx="1291913" cy="457529"/>
          </a:xfrm>
          <a:prstGeom prst="roundRect">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ysClr val="windowText" lastClr="000000"/>
                </a:solidFill>
                <a:latin typeface="Tahoma" panose="020B0604030504040204" pitchFamily="34" charset="0"/>
                <a:ea typeface="Tahoma" panose="020B0604030504040204" pitchFamily="34" charset="0"/>
                <a:cs typeface="Tahoma" panose="020B0604030504040204" pitchFamily="34" charset="0"/>
              </a:rPr>
              <a:t>NVFF</a:t>
            </a:r>
          </a:p>
        </p:txBody>
      </p:sp>
      <p:cxnSp>
        <p:nvCxnSpPr>
          <p:cNvPr id="26" name="Straight Arrow Connector 25">
            <a:extLst>
              <a:ext uri="{FF2B5EF4-FFF2-40B4-BE49-F238E27FC236}">
                <a16:creationId xmlns:a16="http://schemas.microsoft.com/office/drawing/2014/main" id="{99CE8A60-9497-556C-5B61-3C929853E413}"/>
              </a:ext>
            </a:extLst>
          </p:cNvPr>
          <p:cNvCxnSpPr>
            <a:stCxn id="23" idx="2"/>
          </p:cNvCxnSpPr>
          <p:nvPr/>
        </p:nvCxnSpPr>
        <p:spPr>
          <a:xfrm flipH="1">
            <a:off x="10907506" y="3743307"/>
            <a:ext cx="1" cy="47897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204A8ABF-FEE0-8C3B-2CA7-1C216D5A0339}"/>
              </a:ext>
            </a:extLst>
          </p:cNvPr>
          <p:cNvCxnSpPr>
            <a:cxnSpLocks/>
          </p:cNvCxnSpPr>
          <p:nvPr/>
        </p:nvCxnSpPr>
        <p:spPr>
          <a:xfrm>
            <a:off x="10418393" y="5028817"/>
            <a:ext cx="0" cy="2882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8" name="Rounded Rectangle 20">
            <a:extLst>
              <a:ext uri="{FF2B5EF4-FFF2-40B4-BE49-F238E27FC236}">
                <a16:creationId xmlns:a16="http://schemas.microsoft.com/office/drawing/2014/main" id="{4C9805D1-3CCA-43D2-0E94-5741E612980F}"/>
              </a:ext>
            </a:extLst>
          </p:cNvPr>
          <p:cNvSpPr/>
          <p:nvPr/>
        </p:nvSpPr>
        <p:spPr>
          <a:xfrm>
            <a:off x="8885118" y="5159831"/>
            <a:ext cx="1291914" cy="45752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ysClr val="windowText" lastClr="000000"/>
                </a:solidFill>
                <a:latin typeface="Tahoma" panose="020B0604030504040204" pitchFamily="34" charset="0"/>
                <a:ea typeface="Tahoma" panose="020B0604030504040204" pitchFamily="34" charset="0"/>
                <a:cs typeface="Tahoma" panose="020B0604030504040204" pitchFamily="34" charset="0"/>
              </a:rPr>
              <a:t>Reg</a:t>
            </a:r>
            <a:endParaRPr lang="en-US" sz="2400" dirty="0">
              <a:solidFill>
                <a:sysClr val="windowText" lastClr="000000"/>
              </a:solidFill>
              <a:latin typeface="Tahoma" panose="020B0604030504040204" pitchFamily="34" charset="0"/>
              <a:ea typeface="Tahoma" panose="020B0604030504040204" pitchFamily="34" charset="0"/>
              <a:cs typeface="Tahoma" panose="020B0604030504040204" pitchFamily="34" charset="0"/>
            </a:endParaRPr>
          </a:p>
        </p:txBody>
      </p:sp>
      <p:sp>
        <p:nvSpPr>
          <p:cNvPr id="29" name="Left-Right Arrow 21">
            <a:extLst>
              <a:ext uri="{FF2B5EF4-FFF2-40B4-BE49-F238E27FC236}">
                <a16:creationId xmlns:a16="http://schemas.microsoft.com/office/drawing/2014/main" id="{D8D3C62F-5E73-5CDE-B89D-69F02AF2C8BA}"/>
              </a:ext>
            </a:extLst>
          </p:cNvPr>
          <p:cNvSpPr/>
          <p:nvPr/>
        </p:nvSpPr>
        <p:spPr>
          <a:xfrm>
            <a:off x="10029509" y="5222055"/>
            <a:ext cx="741864" cy="332241"/>
          </a:xfrm>
          <a:prstGeom prst="lef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30" name="Rounded Rectangle 22">
            <a:extLst>
              <a:ext uri="{FF2B5EF4-FFF2-40B4-BE49-F238E27FC236}">
                <a16:creationId xmlns:a16="http://schemas.microsoft.com/office/drawing/2014/main" id="{645BEB28-F86E-0430-62CD-30773098363F}"/>
              </a:ext>
            </a:extLst>
          </p:cNvPr>
          <p:cNvSpPr/>
          <p:nvPr/>
        </p:nvSpPr>
        <p:spPr>
          <a:xfrm>
            <a:off x="8000967" y="4400174"/>
            <a:ext cx="1031188" cy="42331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Pipeline</a:t>
            </a:r>
          </a:p>
        </p:txBody>
      </p:sp>
      <p:cxnSp>
        <p:nvCxnSpPr>
          <p:cNvPr id="31" name="Elbow Connector 23">
            <a:extLst>
              <a:ext uri="{FF2B5EF4-FFF2-40B4-BE49-F238E27FC236}">
                <a16:creationId xmlns:a16="http://schemas.microsoft.com/office/drawing/2014/main" id="{C6D97EB7-9634-08B3-1C03-C12B1DBF957F}"/>
              </a:ext>
            </a:extLst>
          </p:cNvPr>
          <p:cNvCxnSpPr>
            <a:cxnSpLocks/>
            <a:endCxn id="23" idx="0"/>
          </p:cNvCxnSpPr>
          <p:nvPr/>
        </p:nvCxnSpPr>
        <p:spPr>
          <a:xfrm>
            <a:off x="6784386" y="2662810"/>
            <a:ext cx="4123121" cy="292661"/>
          </a:xfrm>
          <a:prstGeom prst="bentConnector2">
            <a:avLst/>
          </a:prstGeom>
          <a:ln w="38100">
            <a:tailEnd type="triangle"/>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E4D28961-22C0-C029-9A71-87E3BF7EDA4E}"/>
              </a:ext>
            </a:extLst>
          </p:cNvPr>
          <p:cNvCxnSpPr>
            <a:cxnSpLocks/>
          </p:cNvCxnSpPr>
          <p:nvPr/>
        </p:nvCxnSpPr>
        <p:spPr>
          <a:xfrm>
            <a:off x="8262278" y="3135086"/>
            <a:ext cx="479988"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C33C1071-0A36-09F6-91A5-3F25A1106C67}"/>
              </a:ext>
            </a:extLst>
          </p:cNvPr>
          <p:cNvCxnSpPr>
            <a:cxnSpLocks/>
          </p:cNvCxnSpPr>
          <p:nvPr/>
        </p:nvCxnSpPr>
        <p:spPr>
          <a:xfrm>
            <a:off x="8347066" y="3792294"/>
            <a:ext cx="297226"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8DFE1017-C86C-5CBD-A7D8-19A61D72CFB1}"/>
              </a:ext>
            </a:extLst>
          </p:cNvPr>
          <p:cNvCxnSpPr>
            <a:cxnSpLocks/>
          </p:cNvCxnSpPr>
          <p:nvPr/>
        </p:nvCxnSpPr>
        <p:spPr>
          <a:xfrm>
            <a:off x="8432016" y="3882641"/>
            <a:ext cx="15240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5243959B-88F6-EC15-7C20-85010DA74747}"/>
              </a:ext>
            </a:extLst>
          </p:cNvPr>
          <p:cNvCxnSpPr>
            <a:cxnSpLocks/>
          </p:cNvCxnSpPr>
          <p:nvPr/>
        </p:nvCxnSpPr>
        <p:spPr>
          <a:xfrm>
            <a:off x="8278607" y="3696194"/>
            <a:ext cx="458209"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044D0D0A-112B-4710-BC5B-8933F0291613}"/>
              </a:ext>
            </a:extLst>
          </p:cNvPr>
          <p:cNvCxnSpPr/>
          <p:nvPr/>
        </p:nvCxnSpPr>
        <p:spPr>
          <a:xfrm>
            <a:off x="8510689" y="2645454"/>
            <a:ext cx="0" cy="489632"/>
          </a:xfrm>
          <a:prstGeom prst="line">
            <a:avLst/>
          </a:prstGeom>
          <a:ln w="38100"/>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9D65A8AF-51A6-6467-D164-7235914B2E50}"/>
              </a:ext>
            </a:extLst>
          </p:cNvPr>
          <p:cNvCxnSpPr>
            <a:cxnSpLocks/>
          </p:cNvCxnSpPr>
          <p:nvPr/>
        </p:nvCxnSpPr>
        <p:spPr>
          <a:xfrm>
            <a:off x="8502272" y="3273148"/>
            <a:ext cx="8417" cy="423046"/>
          </a:xfrm>
          <a:prstGeom prst="line">
            <a:avLst/>
          </a:prstGeom>
          <a:ln w="38100"/>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F7E67FED-F9FC-58D3-9870-D191F4432A38}"/>
              </a:ext>
            </a:extLst>
          </p:cNvPr>
          <p:cNvCxnSpPr/>
          <p:nvPr/>
        </p:nvCxnSpPr>
        <p:spPr>
          <a:xfrm>
            <a:off x="9410721" y="2645454"/>
            <a:ext cx="0" cy="153466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39" name="TextBox 38">
            <a:extLst>
              <a:ext uri="{FF2B5EF4-FFF2-40B4-BE49-F238E27FC236}">
                <a16:creationId xmlns:a16="http://schemas.microsoft.com/office/drawing/2014/main" id="{57C30959-418C-C86B-5DBB-7BCC49DEA154}"/>
              </a:ext>
            </a:extLst>
          </p:cNvPr>
          <p:cNvSpPr txBox="1"/>
          <p:nvPr/>
        </p:nvSpPr>
        <p:spPr>
          <a:xfrm>
            <a:off x="8659997" y="2306063"/>
            <a:ext cx="681597" cy="400110"/>
          </a:xfrm>
          <a:prstGeom prst="rect">
            <a:avLst/>
          </a:prstGeom>
          <a:noFill/>
        </p:spPr>
        <p:txBody>
          <a:bodyPr wrap="none" rtlCol="0">
            <a:spAutoFit/>
          </a:bodyPr>
          <a:lstStyle/>
          <a:p>
            <a:r>
              <a:rPr lang="en-US" sz="2000" b="1" i="1" dirty="0" err="1">
                <a:latin typeface="Tahoma" panose="020B0604030504040204" pitchFamily="34" charset="0"/>
                <a:ea typeface="Tahoma" panose="020B0604030504040204" pitchFamily="34" charset="0"/>
                <a:cs typeface="Tahoma" panose="020B0604030504040204" pitchFamily="34" charset="0"/>
              </a:rPr>
              <a:t>Vdd</a:t>
            </a:r>
            <a:endParaRPr lang="en-US" sz="2000" b="1" i="1" dirty="0">
              <a:latin typeface="Tahoma" panose="020B0604030504040204" pitchFamily="34" charset="0"/>
              <a:ea typeface="Tahoma" panose="020B0604030504040204" pitchFamily="34" charset="0"/>
              <a:cs typeface="Tahoma" panose="020B0604030504040204" pitchFamily="34" charset="0"/>
            </a:endParaRPr>
          </a:p>
        </p:txBody>
      </p:sp>
      <p:sp>
        <p:nvSpPr>
          <p:cNvPr id="40" name="TextBox 39">
            <a:extLst>
              <a:ext uri="{FF2B5EF4-FFF2-40B4-BE49-F238E27FC236}">
                <a16:creationId xmlns:a16="http://schemas.microsoft.com/office/drawing/2014/main" id="{DFF1CE47-7713-E5C6-28ED-B1431752D111}"/>
              </a:ext>
            </a:extLst>
          </p:cNvPr>
          <p:cNvSpPr txBox="1"/>
          <p:nvPr/>
        </p:nvSpPr>
        <p:spPr>
          <a:xfrm>
            <a:off x="8730365" y="3765791"/>
            <a:ext cx="681597" cy="400110"/>
          </a:xfrm>
          <a:prstGeom prst="rect">
            <a:avLst/>
          </a:prstGeom>
          <a:noFill/>
        </p:spPr>
        <p:txBody>
          <a:bodyPr wrap="none" rtlCol="0">
            <a:spAutoFit/>
          </a:bodyPr>
          <a:lstStyle/>
          <a:p>
            <a:r>
              <a:rPr lang="en-US" sz="2000" b="1" i="1" dirty="0" err="1">
                <a:latin typeface="Tahoma" panose="020B0604030504040204" pitchFamily="34" charset="0"/>
                <a:ea typeface="Tahoma" panose="020B0604030504040204" pitchFamily="34" charset="0"/>
                <a:cs typeface="Tahoma" panose="020B0604030504040204" pitchFamily="34" charset="0"/>
              </a:rPr>
              <a:t>Vdd</a:t>
            </a:r>
            <a:endParaRPr lang="en-US" sz="2000" b="1" i="1" dirty="0">
              <a:latin typeface="Tahoma" panose="020B0604030504040204" pitchFamily="34" charset="0"/>
              <a:ea typeface="Tahoma" panose="020B0604030504040204" pitchFamily="34" charset="0"/>
              <a:cs typeface="Tahoma" panose="020B0604030504040204" pitchFamily="34" charset="0"/>
            </a:endParaRPr>
          </a:p>
        </p:txBody>
      </p:sp>
      <p:cxnSp>
        <p:nvCxnSpPr>
          <p:cNvPr id="41" name="Straight Connector 40">
            <a:extLst>
              <a:ext uri="{FF2B5EF4-FFF2-40B4-BE49-F238E27FC236}">
                <a16:creationId xmlns:a16="http://schemas.microsoft.com/office/drawing/2014/main" id="{70706BAB-B184-951B-E63D-BC2A2A987B70}"/>
              </a:ext>
            </a:extLst>
          </p:cNvPr>
          <p:cNvCxnSpPr>
            <a:cxnSpLocks/>
          </p:cNvCxnSpPr>
          <p:nvPr/>
        </p:nvCxnSpPr>
        <p:spPr>
          <a:xfrm>
            <a:off x="8267717" y="3287486"/>
            <a:ext cx="479988" cy="0"/>
          </a:xfrm>
          <a:prstGeom prst="line">
            <a:avLst/>
          </a:prstGeom>
          <a:ln w="57150"/>
        </p:spPr>
        <p:style>
          <a:lnRef idx="1">
            <a:schemeClr val="dk1"/>
          </a:lnRef>
          <a:fillRef idx="0">
            <a:schemeClr val="dk1"/>
          </a:fillRef>
          <a:effectRef idx="0">
            <a:schemeClr val="dk1"/>
          </a:effectRef>
          <a:fontRef idx="minor">
            <a:schemeClr val="tx1"/>
          </a:fontRef>
        </p:style>
      </p:cxnSp>
      <p:sp>
        <p:nvSpPr>
          <p:cNvPr id="42" name="TextBox 41">
            <a:extLst>
              <a:ext uri="{FF2B5EF4-FFF2-40B4-BE49-F238E27FC236}">
                <a16:creationId xmlns:a16="http://schemas.microsoft.com/office/drawing/2014/main" id="{158892B0-5EAD-6713-22C9-3F760FCF5FB3}"/>
              </a:ext>
            </a:extLst>
          </p:cNvPr>
          <p:cNvSpPr txBox="1"/>
          <p:nvPr/>
        </p:nvSpPr>
        <p:spPr>
          <a:xfrm>
            <a:off x="6744106" y="2671973"/>
            <a:ext cx="1572866" cy="707886"/>
          </a:xfrm>
          <a:prstGeom prst="rect">
            <a:avLst/>
          </a:prstGeom>
          <a:noFill/>
        </p:spPr>
        <p:txBody>
          <a:bodyPr wrap="none" rtlCol="0">
            <a:spAutoFit/>
          </a:bodyPr>
          <a:lstStyle/>
          <a:p>
            <a:r>
              <a:rPr lang="en-US" sz="2000" b="1" dirty="0">
                <a:latin typeface="Tahoma" panose="020B0604030504040204" pitchFamily="34" charset="0"/>
                <a:ea typeface="Tahoma" panose="020B0604030504040204" pitchFamily="34" charset="0"/>
                <a:cs typeface="Tahoma" panose="020B0604030504040204" pitchFamily="34" charset="0"/>
              </a:rPr>
              <a:t>Harvested </a:t>
            </a:r>
          </a:p>
          <a:p>
            <a:r>
              <a:rPr lang="en-US" sz="2000" b="1" dirty="0">
                <a:latin typeface="Tahoma" panose="020B0604030504040204" pitchFamily="34" charset="0"/>
                <a:ea typeface="Tahoma" panose="020B0604030504040204" pitchFamily="34" charset="0"/>
                <a:cs typeface="Tahoma" panose="020B0604030504040204" pitchFamily="34" charset="0"/>
              </a:rPr>
              <a:t>energy</a:t>
            </a:r>
          </a:p>
        </p:txBody>
      </p:sp>
      <p:sp>
        <p:nvSpPr>
          <p:cNvPr id="43" name="Oval 42">
            <a:extLst>
              <a:ext uri="{FF2B5EF4-FFF2-40B4-BE49-F238E27FC236}">
                <a16:creationId xmlns:a16="http://schemas.microsoft.com/office/drawing/2014/main" id="{0F481DB0-3A6F-D5A6-F095-70F99F68A725}"/>
              </a:ext>
            </a:extLst>
          </p:cNvPr>
          <p:cNvSpPr/>
          <p:nvPr/>
        </p:nvSpPr>
        <p:spPr>
          <a:xfrm>
            <a:off x="10483784" y="4532772"/>
            <a:ext cx="231621" cy="21714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44" name="Rounded Rectangle 43">
            <a:extLst>
              <a:ext uri="{FF2B5EF4-FFF2-40B4-BE49-F238E27FC236}">
                <a16:creationId xmlns:a16="http://schemas.microsoft.com/office/drawing/2014/main" id="{049F99A4-FAC8-CC84-B15D-094321F1FB42}"/>
              </a:ext>
            </a:extLst>
          </p:cNvPr>
          <p:cNvSpPr/>
          <p:nvPr/>
        </p:nvSpPr>
        <p:spPr>
          <a:xfrm>
            <a:off x="8878885" y="5150660"/>
            <a:ext cx="1281152" cy="454672"/>
          </a:xfrm>
          <a:prstGeom prst="roundRect">
            <a:avLst/>
          </a:prstGeom>
          <a:solidFill>
            <a:srgbClr val="608A32">
              <a:alpha val="3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5" name="Rounded Rectangle 44">
            <a:extLst>
              <a:ext uri="{FF2B5EF4-FFF2-40B4-BE49-F238E27FC236}">
                <a16:creationId xmlns:a16="http://schemas.microsoft.com/office/drawing/2014/main" id="{613D6703-357A-D1FB-D699-CE6BDF6964B0}"/>
              </a:ext>
            </a:extLst>
          </p:cNvPr>
          <p:cNvSpPr/>
          <p:nvPr/>
        </p:nvSpPr>
        <p:spPr>
          <a:xfrm>
            <a:off x="7100285" y="5159384"/>
            <a:ext cx="1592137" cy="787836"/>
          </a:xfrm>
          <a:prstGeom prst="roundRect">
            <a:avLst/>
          </a:prstGeom>
          <a:solidFill>
            <a:schemeClr val="accent5">
              <a:lumMod val="40000"/>
              <a:lumOff val="60000"/>
              <a:alpha val="34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Tahoma" panose="020B0604030504040204" pitchFamily="34" charset="0"/>
                <a:ea typeface="Tahoma" panose="020B0604030504040204" pitchFamily="34" charset="0"/>
                <a:cs typeface="Tahoma" panose="020B0604030504040204" pitchFamily="34" charset="0"/>
              </a:rPr>
              <a:t>NVM</a:t>
            </a:r>
          </a:p>
        </p:txBody>
      </p:sp>
      <p:sp>
        <p:nvSpPr>
          <p:cNvPr id="46" name="Left-Up Arrow 3">
            <a:extLst>
              <a:ext uri="{FF2B5EF4-FFF2-40B4-BE49-F238E27FC236}">
                <a16:creationId xmlns:a16="http://schemas.microsoft.com/office/drawing/2014/main" id="{01551D61-3D65-EBD2-7E07-759F69FCAE63}"/>
              </a:ext>
            </a:extLst>
          </p:cNvPr>
          <p:cNvSpPr/>
          <p:nvPr/>
        </p:nvSpPr>
        <p:spPr>
          <a:xfrm rot="16200000">
            <a:off x="8928952" y="4565194"/>
            <a:ext cx="641972" cy="528960"/>
          </a:xfrm>
          <a:prstGeom prst="leftUpArrow">
            <a:avLst>
              <a:gd name="adj1" fmla="val 25000"/>
              <a:gd name="adj2" fmla="val 25902"/>
              <a:gd name="adj3" fmla="val 25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47" name="Left-Up Arrow 46">
            <a:extLst>
              <a:ext uri="{FF2B5EF4-FFF2-40B4-BE49-F238E27FC236}">
                <a16:creationId xmlns:a16="http://schemas.microsoft.com/office/drawing/2014/main" id="{907817FA-854E-2C9A-F3AA-F26064F8EEA5}"/>
              </a:ext>
            </a:extLst>
          </p:cNvPr>
          <p:cNvSpPr/>
          <p:nvPr/>
        </p:nvSpPr>
        <p:spPr>
          <a:xfrm rot="10800000">
            <a:off x="7540719" y="4514548"/>
            <a:ext cx="468489" cy="641975"/>
          </a:xfrm>
          <a:prstGeom prst="leftUpArrow">
            <a:avLst>
              <a:gd name="adj1" fmla="val 25000"/>
              <a:gd name="adj2" fmla="val 25902"/>
              <a:gd name="adj3" fmla="val 25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48" name="TextBox 47">
            <a:extLst>
              <a:ext uri="{FF2B5EF4-FFF2-40B4-BE49-F238E27FC236}">
                <a16:creationId xmlns:a16="http://schemas.microsoft.com/office/drawing/2014/main" id="{106C6606-B73E-DDF6-6C49-1B08C1F82D05}"/>
              </a:ext>
            </a:extLst>
          </p:cNvPr>
          <p:cNvSpPr txBox="1"/>
          <p:nvPr/>
        </p:nvSpPr>
        <p:spPr>
          <a:xfrm>
            <a:off x="11056814" y="2348807"/>
            <a:ext cx="670376" cy="369332"/>
          </a:xfrm>
          <a:prstGeom prst="rect">
            <a:avLst/>
          </a:prstGeom>
          <a:noFill/>
        </p:spPr>
        <p:txBody>
          <a:bodyPr wrap="none" rtlCol="0">
            <a:spAutoFit/>
          </a:bodyPr>
          <a:lstStyle/>
          <a:p>
            <a:r>
              <a:rPr lang="en-US" b="1" dirty="0">
                <a:latin typeface="Tahoma" panose="020B0604030504040204" pitchFamily="34" charset="0"/>
                <a:ea typeface="Tahoma" panose="020B0604030504040204" pitchFamily="34" charset="0"/>
                <a:cs typeface="Tahoma" panose="020B0604030504040204" pitchFamily="34" charset="0"/>
              </a:rPr>
              <a:t>NVP</a:t>
            </a:r>
          </a:p>
        </p:txBody>
      </p:sp>
      <p:sp>
        <p:nvSpPr>
          <p:cNvPr id="49" name="Rounded Rectangle 53">
            <a:extLst>
              <a:ext uri="{FF2B5EF4-FFF2-40B4-BE49-F238E27FC236}">
                <a16:creationId xmlns:a16="http://schemas.microsoft.com/office/drawing/2014/main" id="{58D26F5D-6753-8F78-854E-D005A6719A08}"/>
              </a:ext>
            </a:extLst>
          </p:cNvPr>
          <p:cNvSpPr/>
          <p:nvPr/>
        </p:nvSpPr>
        <p:spPr>
          <a:xfrm>
            <a:off x="8882534" y="5156012"/>
            <a:ext cx="1291915" cy="449320"/>
          </a:xfrm>
          <a:prstGeom prst="roundRect">
            <a:avLst/>
          </a:prstGeom>
          <a:solidFill>
            <a:srgbClr val="608A32">
              <a:alpha val="3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50" name="Rounded Rectangle 54">
            <a:extLst>
              <a:ext uri="{FF2B5EF4-FFF2-40B4-BE49-F238E27FC236}">
                <a16:creationId xmlns:a16="http://schemas.microsoft.com/office/drawing/2014/main" id="{CC700463-FC70-BA4F-DD12-9F74FBEB947B}"/>
              </a:ext>
            </a:extLst>
          </p:cNvPr>
          <p:cNvSpPr/>
          <p:nvPr/>
        </p:nvSpPr>
        <p:spPr>
          <a:xfrm>
            <a:off x="10614012" y="5158048"/>
            <a:ext cx="1291007" cy="454671"/>
          </a:xfrm>
          <a:prstGeom prst="roundRect">
            <a:avLst/>
          </a:prstGeom>
          <a:solidFill>
            <a:srgbClr val="608A32">
              <a:alpha val="3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51" name="Picture 2" descr="Image result for power outage">
            <a:extLst>
              <a:ext uri="{FF2B5EF4-FFF2-40B4-BE49-F238E27FC236}">
                <a16:creationId xmlns:a16="http://schemas.microsoft.com/office/drawing/2014/main" id="{4D69F6CB-F8CB-B7A5-FCC6-472F445FEE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0008" y="5207683"/>
            <a:ext cx="556627" cy="499740"/>
          </a:xfrm>
          <a:prstGeom prst="rect">
            <a:avLst/>
          </a:prstGeom>
          <a:noFill/>
          <a:extLst>
            <a:ext uri="{909E8E84-426E-40dd-AFC4-6F175D3DCCD1}">
              <a14:hiddenFill xmlns:a14="http://schemas.microsoft.com/office/drawing/2010/main" xmlns="">
                <a:solidFill>
                  <a:srgbClr val="FFFFFF"/>
                </a:solidFill>
              </a14:hiddenFill>
            </a:ext>
          </a:extLst>
        </p:spPr>
      </p:pic>
      <p:pic>
        <p:nvPicPr>
          <p:cNvPr id="52" name="Picture 2" descr="Image result for power">
            <a:extLst>
              <a:ext uri="{FF2B5EF4-FFF2-40B4-BE49-F238E27FC236}">
                <a16:creationId xmlns:a16="http://schemas.microsoft.com/office/drawing/2014/main" id="{EB84B43D-1B45-CA17-89A2-4062B9CC77F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20751" y="5123562"/>
            <a:ext cx="542727" cy="545150"/>
          </a:xfrm>
          <a:prstGeom prst="rect">
            <a:avLst/>
          </a:prstGeom>
          <a:noFill/>
          <a:extLst>
            <a:ext uri="{909E8E84-426E-40dd-AFC4-6F175D3DCCD1}">
              <a14:hiddenFill xmlns="" xmlns:a14="http://schemas.microsoft.com/office/drawing/2010/main">
                <a:solidFill>
                  <a:srgbClr val="FFFFFF"/>
                </a:solidFill>
              </a14:hiddenFill>
            </a:ext>
          </a:extLst>
        </p:spPr>
      </p:pic>
      <p:sp>
        <p:nvSpPr>
          <p:cNvPr id="53" name="Rounded Rectangle 53">
            <a:extLst>
              <a:ext uri="{FF2B5EF4-FFF2-40B4-BE49-F238E27FC236}">
                <a16:creationId xmlns:a16="http://schemas.microsoft.com/office/drawing/2014/main" id="{BE6DD1F8-5471-14F4-152F-4163D64A9605}"/>
              </a:ext>
            </a:extLst>
          </p:cNvPr>
          <p:cNvSpPr/>
          <p:nvPr/>
        </p:nvSpPr>
        <p:spPr>
          <a:xfrm>
            <a:off x="8868460" y="5176450"/>
            <a:ext cx="1291915" cy="423311"/>
          </a:xfrm>
          <a:prstGeom prst="roundRect">
            <a:avLst/>
          </a:prstGeom>
          <a:solidFill>
            <a:srgbClr val="608A32">
              <a:alpha val="3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54" name="Oval 53">
            <a:extLst>
              <a:ext uri="{FF2B5EF4-FFF2-40B4-BE49-F238E27FC236}">
                <a16:creationId xmlns:a16="http://schemas.microsoft.com/office/drawing/2014/main" id="{A2059F5B-DE4A-4950-9545-798CF8F478B1}"/>
              </a:ext>
            </a:extLst>
          </p:cNvPr>
          <p:cNvSpPr/>
          <p:nvPr/>
        </p:nvSpPr>
        <p:spPr>
          <a:xfrm>
            <a:off x="10483863" y="4534770"/>
            <a:ext cx="231621" cy="21714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4" name="Rounded Rectangle 17">
            <a:extLst>
              <a:ext uri="{FF2B5EF4-FFF2-40B4-BE49-F238E27FC236}">
                <a16:creationId xmlns:a16="http://schemas.microsoft.com/office/drawing/2014/main" id="{D784C3B6-26E6-259E-8DBE-F594E3D36261}"/>
              </a:ext>
            </a:extLst>
          </p:cNvPr>
          <p:cNvSpPr/>
          <p:nvPr/>
        </p:nvSpPr>
        <p:spPr>
          <a:xfrm>
            <a:off x="10593702" y="5614052"/>
            <a:ext cx="1291913" cy="457529"/>
          </a:xfrm>
          <a:prstGeom prst="roundRect">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ysClr val="windowText" lastClr="000000"/>
                </a:solidFill>
                <a:latin typeface="Tahoma" panose="020B0604030504040204" pitchFamily="34" charset="0"/>
                <a:ea typeface="Tahoma" panose="020B0604030504040204" pitchFamily="34" charset="0"/>
                <a:cs typeface="Tahoma" panose="020B0604030504040204" pitchFamily="34" charset="0"/>
              </a:rPr>
              <a:t>NVSB</a:t>
            </a:r>
          </a:p>
        </p:txBody>
      </p:sp>
      <p:sp>
        <p:nvSpPr>
          <p:cNvPr id="11" name="Rounded Rectangle 20">
            <a:extLst>
              <a:ext uri="{FF2B5EF4-FFF2-40B4-BE49-F238E27FC236}">
                <a16:creationId xmlns:a16="http://schemas.microsoft.com/office/drawing/2014/main" id="{84A0925F-1A27-6232-CAE0-9FFD1A1CDC26}"/>
              </a:ext>
            </a:extLst>
          </p:cNvPr>
          <p:cNvSpPr/>
          <p:nvPr/>
        </p:nvSpPr>
        <p:spPr>
          <a:xfrm>
            <a:off x="8885118" y="5617357"/>
            <a:ext cx="1291914" cy="45752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ysClr val="windowText" lastClr="000000"/>
                </a:solidFill>
                <a:latin typeface="Tahoma" panose="020B0604030504040204" pitchFamily="34" charset="0"/>
                <a:ea typeface="Tahoma" panose="020B0604030504040204" pitchFamily="34" charset="0"/>
                <a:cs typeface="Tahoma" panose="020B0604030504040204" pitchFamily="34" charset="0"/>
              </a:rPr>
              <a:t>SB</a:t>
            </a:r>
            <a:endParaRPr lang="en-US" sz="2400" dirty="0">
              <a:solidFill>
                <a:sysClr val="windowText" lastClr="000000"/>
              </a:solidFill>
              <a:latin typeface="Tahoma" panose="020B0604030504040204" pitchFamily="34" charset="0"/>
              <a:ea typeface="Tahoma" panose="020B0604030504040204" pitchFamily="34" charset="0"/>
              <a:cs typeface="Tahoma" panose="020B0604030504040204" pitchFamily="34" charset="0"/>
            </a:endParaRPr>
          </a:p>
        </p:txBody>
      </p:sp>
      <p:sp>
        <p:nvSpPr>
          <p:cNvPr id="12" name="Left-Right Arrow 21">
            <a:extLst>
              <a:ext uri="{FF2B5EF4-FFF2-40B4-BE49-F238E27FC236}">
                <a16:creationId xmlns:a16="http://schemas.microsoft.com/office/drawing/2014/main" id="{231926B5-25F2-C963-A383-4D48F4C33FB0}"/>
              </a:ext>
            </a:extLst>
          </p:cNvPr>
          <p:cNvSpPr/>
          <p:nvPr/>
        </p:nvSpPr>
        <p:spPr>
          <a:xfrm>
            <a:off x="10029509" y="5679581"/>
            <a:ext cx="741864" cy="332241"/>
          </a:xfrm>
          <a:prstGeom prst="lef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13" name="Rounded Rectangle 43">
            <a:extLst>
              <a:ext uri="{FF2B5EF4-FFF2-40B4-BE49-F238E27FC236}">
                <a16:creationId xmlns:a16="http://schemas.microsoft.com/office/drawing/2014/main" id="{3CD1AF2F-4B72-BFC0-31C9-989DADDE8FBF}"/>
              </a:ext>
            </a:extLst>
          </p:cNvPr>
          <p:cNvSpPr/>
          <p:nvPr/>
        </p:nvSpPr>
        <p:spPr>
          <a:xfrm>
            <a:off x="8893297" y="5634429"/>
            <a:ext cx="1281152" cy="454672"/>
          </a:xfrm>
          <a:prstGeom prst="roundRect">
            <a:avLst/>
          </a:prstGeom>
          <a:solidFill>
            <a:srgbClr val="608A32">
              <a:alpha val="3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55" name="Rounded Rectangle 53">
            <a:extLst>
              <a:ext uri="{FF2B5EF4-FFF2-40B4-BE49-F238E27FC236}">
                <a16:creationId xmlns:a16="http://schemas.microsoft.com/office/drawing/2014/main" id="{38025E3D-D409-1B09-2E83-6A44741E4DBD}"/>
              </a:ext>
            </a:extLst>
          </p:cNvPr>
          <p:cNvSpPr/>
          <p:nvPr/>
        </p:nvSpPr>
        <p:spPr>
          <a:xfrm>
            <a:off x="8891312" y="5627110"/>
            <a:ext cx="1291915" cy="449320"/>
          </a:xfrm>
          <a:prstGeom prst="roundRect">
            <a:avLst/>
          </a:prstGeom>
          <a:solidFill>
            <a:srgbClr val="608A32">
              <a:alpha val="3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56" name="Rounded Rectangle 54">
            <a:extLst>
              <a:ext uri="{FF2B5EF4-FFF2-40B4-BE49-F238E27FC236}">
                <a16:creationId xmlns:a16="http://schemas.microsoft.com/office/drawing/2014/main" id="{1D8673E7-01D7-B669-BA5D-62590BD122BE}"/>
              </a:ext>
            </a:extLst>
          </p:cNvPr>
          <p:cNvSpPr/>
          <p:nvPr/>
        </p:nvSpPr>
        <p:spPr>
          <a:xfrm>
            <a:off x="10600842" y="5606481"/>
            <a:ext cx="1291007" cy="454671"/>
          </a:xfrm>
          <a:prstGeom prst="roundRect">
            <a:avLst/>
          </a:prstGeom>
          <a:solidFill>
            <a:srgbClr val="608A32">
              <a:alpha val="3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57" name="Rounded Rectangle 53">
            <a:extLst>
              <a:ext uri="{FF2B5EF4-FFF2-40B4-BE49-F238E27FC236}">
                <a16:creationId xmlns:a16="http://schemas.microsoft.com/office/drawing/2014/main" id="{D8A8FF32-64C5-4FA4-B1F8-02A759B7DEE1}"/>
              </a:ext>
            </a:extLst>
          </p:cNvPr>
          <p:cNvSpPr/>
          <p:nvPr/>
        </p:nvSpPr>
        <p:spPr>
          <a:xfrm>
            <a:off x="8901340" y="5641549"/>
            <a:ext cx="1291915" cy="423311"/>
          </a:xfrm>
          <a:prstGeom prst="roundRect">
            <a:avLst/>
          </a:prstGeom>
          <a:solidFill>
            <a:srgbClr val="608A32">
              <a:alpha val="3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a typeface="Tahoma" panose="020B0604030504040204" pitchFamily="34" charset="0"/>
              <a:cs typeface="Tahoma" panose="020B0604030504040204" pitchFamily="34" charset="0"/>
            </a:endParaRPr>
          </a:p>
        </p:txBody>
      </p:sp>
      <p:cxnSp>
        <p:nvCxnSpPr>
          <p:cNvPr id="58" name="Straight Arrow Connector 57">
            <a:extLst>
              <a:ext uri="{FF2B5EF4-FFF2-40B4-BE49-F238E27FC236}">
                <a16:creationId xmlns:a16="http://schemas.microsoft.com/office/drawing/2014/main" id="{D58F9615-647B-3666-F82A-DBE00ED5534A}"/>
              </a:ext>
            </a:extLst>
          </p:cNvPr>
          <p:cNvCxnSpPr>
            <a:cxnSpLocks/>
            <a:endCxn id="12" idx="1"/>
          </p:cNvCxnSpPr>
          <p:nvPr/>
        </p:nvCxnSpPr>
        <p:spPr>
          <a:xfrm flipH="1">
            <a:off x="10400441" y="5159384"/>
            <a:ext cx="22345" cy="60325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25356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1" presetClass="emph" presetSubtype="2" fill="hold" nodeType="withEffect">
                                  <p:stCondLst>
                                    <p:cond delay="0"/>
                                  </p:stCondLst>
                                  <p:childTnLst>
                                    <p:animClr clrSpc="rgb" dir="cw">
                                      <p:cBhvr>
                                        <p:cTn id="14" dur="2000" fill="hold"/>
                                        <p:tgtEl>
                                          <p:spTgt spid="24"/>
                                        </p:tgtEl>
                                        <p:attrNameLst>
                                          <p:attrName>fillcolor</p:attrName>
                                        </p:attrNameLst>
                                      </p:cBhvr>
                                      <p:to>
                                        <a:srgbClr val="FFD579"/>
                                      </p:to>
                                    </p:animClr>
                                    <p:set>
                                      <p:cBhvr>
                                        <p:cTn id="15" dur="2000" fill="hold"/>
                                        <p:tgtEl>
                                          <p:spTgt spid="24"/>
                                        </p:tgtEl>
                                        <p:attrNameLst>
                                          <p:attrName>fill.type</p:attrName>
                                        </p:attrNameLst>
                                      </p:cBhvr>
                                      <p:to>
                                        <p:strVal val="solid"/>
                                      </p:to>
                                    </p:set>
                                    <p:set>
                                      <p:cBhvr>
                                        <p:cTn id="16" dur="2000" fill="hold"/>
                                        <p:tgtEl>
                                          <p:spTgt spid="24"/>
                                        </p:tgtEl>
                                        <p:attrNameLst>
                                          <p:attrName>fill.on</p:attrName>
                                        </p:attrNameLst>
                                      </p:cBhvr>
                                      <p:to>
                                        <p:strVal val="true"/>
                                      </p:to>
                                    </p:set>
                                  </p:childTnLst>
                                </p:cTn>
                              </p:par>
                              <p:par>
                                <p:cTn id="17" presetID="1" presetClass="emph" presetSubtype="2" fill="hold" nodeType="withEffect">
                                  <p:stCondLst>
                                    <p:cond delay="0"/>
                                  </p:stCondLst>
                                  <p:childTnLst>
                                    <p:animClr clrSpc="rgb" dir="cw">
                                      <p:cBhvr>
                                        <p:cTn id="18" dur="2000" fill="hold"/>
                                        <p:tgtEl>
                                          <p:spTgt spid="25"/>
                                        </p:tgtEl>
                                        <p:attrNameLst>
                                          <p:attrName>fillcolor</p:attrName>
                                        </p:attrNameLst>
                                      </p:cBhvr>
                                      <p:to>
                                        <a:srgbClr val="FFD579"/>
                                      </p:to>
                                    </p:animClr>
                                    <p:set>
                                      <p:cBhvr>
                                        <p:cTn id="19" dur="2000" fill="hold"/>
                                        <p:tgtEl>
                                          <p:spTgt spid="25"/>
                                        </p:tgtEl>
                                        <p:attrNameLst>
                                          <p:attrName>fill.type</p:attrName>
                                        </p:attrNameLst>
                                      </p:cBhvr>
                                      <p:to>
                                        <p:strVal val="solid"/>
                                      </p:to>
                                    </p:set>
                                    <p:set>
                                      <p:cBhvr>
                                        <p:cTn id="20" dur="2000" fill="hold"/>
                                        <p:tgtEl>
                                          <p:spTgt spid="25"/>
                                        </p:tgtEl>
                                        <p:attrNameLst>
                                          <p:attrName>fill.on</p:attrName>
                                        </p:attrNameLst>
                                      </p:cBhvr>
                                      <p:to>
                                        <p:strVal val="true"/>
                                      </p:to>
                                    </p:set>
                                  </p:childTnLst>
                                </p:cTn>
                              </p:par>
                              <p:par>
                                <p:cTn id="21" presetID="1" presetClass="emph" presetSubtype="2" fill="hold" nodeType="withEffect">
                                  <p:stCondLst>
                                    <p:cond delay="0"/>
                                  </p:stCondLst>
                                  <p:childTnLst>
                                    <p:animClr clrSpc="rgb" dir="cw">
                                      <p:cBhvr>
                                        <p:cTn id="22" dur="2000" fill="hold"/>
                                        <p:tgtEl>
                                          <p:spTgt spid="4"/>
                                        </p:tgtEl>
                                        <p:attrNameLst>
                                          <p:attrName>fillcolor</p:attrName>
                                        </p:attrNameLst>
                                      </p:cBhvr>
                                      <p:to>
                                        <a:srgbClr val="FFD579"/>
                                      </p:to>
                                    </p:animClr>
                                    <p:set>
                                      <p:cBhvr>
                                        <p:cTn id="23" dur="2000" fill="hold"/>
                                        <p:tgtEl>
                                          <p:spTgt spid="4"/>
                                        </p:tgtEl>
                                        <p:attrNameLst>
                                          <p:attrName>fill.type</p:attrName>
                                        </p:attrNameLst>
                                      </p:cBhvr>
                                      <p:to>
                                        <p:strVal val="solid"/>
                                      </p:to>
                                    </p:set>
                                    <p:set>
                                      <p:cBhvr>
                                        <p:cTn id="24" dur="2000" fill="hold"/>
                                        <p:tgtEl>
                                          <p:spTgt spid="4"/>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nodeType="clickEffect">
                                  <p:stCondLst>
                                    <p:cond delay="0"/>
                                  </p:stCondLst>
                                  <p:childTnLst>
                                    <p:animMotion origin="layout" path="M -1.45833E-6 -2.22222E-6 L -0.00182 0.20394 " pathEditMode="relative" rAng="0" ptsTypes="AA">
                                      <p:cBhvr>
                                        <p:cTn id="28" dur="2000" fill="hold"/>
                                        <p:tgtEl>
                                          <p:spTgt spid="10"/>
                                        </p:tgtEl>
                                        <p:attrNameLst>
                                          <p:attrName>ppt_x</p:attrName>
                                          <p:attrName>ppt_y</p:attrName>
                                        </p:attrNameLst>
                                      </p:cBhvr>
                                      <p:rCtr x="-91" y="10185"/>
                                    </p:animMotion>
                                  </p:childTnLst>
                                </p:cTn>
                              </p:par>
                            </p:childTnLst>
                          </p:cTn>
                        </p:par>
                        <p:par>
                          <p:cTn id="29" fill="hold">
                            <p:stCondLst>
                              <p:cond delay="2000"/>
                            </p:stCondLst>
                            <p:childTnLst>
                              <p:par>
                                <p:cTn id="30" presetID="1" presetClass="exit" presetSubtype="0" fill="hold" nodeType="afterEffect">
                                  <p:stCondLst>
                                    <p:cond delay="0"/>
                                  </p:stCondLst>
                                  <p:childTnLst>
                                    <p:set>
                                      <p:cBhvr>
                                        <p:cTn id="31" dur="1" fill="hold">
                                          <p:stCondLst>
                                            <p:cond delay="0"/>
                                          </p:stCondLst>
                                        </p:cTn>
                                        <p:tgtEl>
                                          <p:spTgt spid="10"/>
                                        </p:tgtEl>
                                        <p:attrNameLst>
                                          <p:attrName>style.visibility</p:attrName>
                                        </p:attrNameLst>
                                      </p:cBhvr>
                                      <p:to>
                                        <p:strVal val="hidden"/>
                                      </p:to>
                                    </p:set>
                                  </p:childTnLst>
                                </p:cTn>
                              </p:par>
                              <p:par>
                                <p:cTn id="32" presetID="1" presetClass="entr" presetSubtype="0" fill="hold" nodeType="withEffect">
                                  <p:stCondLst>
                                    <p:cond delay="0"/>
                                  </p:stCondLst>
                                  <p:childTnLst>
                                    <p:set>
                                      <p:cBhvr>
                                        <p:cTn id="33" dur="1" fill="hold">
                                          <p:stCondLst>
                                            <p:cond delay="0"/>
                                          </p:stCondLst>
                                        </p:cTn>
                                        <p:tgtEl>
                                          <p:spTgt spid="1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1" nodeType="clickEffect">
                                  <p:stCondLst>
                                    <p:cond delay="0"/>
                                  </p:stCondLst>
                                  <p:childTnLst>
                                    <p:set>
                                      <p:cBhvr>
                                        <p:cTn id="37" dur="1" fill="hold">
                                          <p:stCondLst>
                                            <p:cond delay="0"/>
                                          </p:stCondLst>
                                        </p:cTn>
                                        <p:tgtEl>
                                          <p:spTgt spid="43"/>
                                        </p:tgtEl>
                                        <p:attrNameLst>
                                          <p:attrName>style.visibility</p:attrName>
                                        </p:attrNameLst>
                                      </p:cBhvr>
                                      <p:to>
                                        <p:strVal val="visible"/>
                                      </p:to>
                                    </p:set>
                                  </p:childTnLst>
                                </p:cTn>
                              </p:par>
                              <p:par>
                                <p:cTn id="38" presetID="0" presetClass="path" presetSubtype="0" accel="50000" decel="50000" fill="hold" grpId="3" nodeType="withEffect">
                                  <p:stCondLst>
                                    <p:cond delay="0"/>
                                  </p:stCondLst>
                                  <p:childTnLst>
                                    <p:animMotion origin="layout" path="M -0.00195 0.00509 L -0.00195 0.00532 C -0.00599 0.01204 -0.00885 0.0162 -0.01185 0.02454 C -0.0125 0.02639 -0.0125 0.02847 -0.01302 0.03009 C -0.01354 0.03171 -0.01432 0.03287 -0.01497 0.03449 C -0.01536 0.03542 -0.01575 0.03657 -0.01614 0.03773 C -0.01601 0.04676 -0.01549 0.05602 -0.01549 0.06505 C -0.01562 0.08426 -0.01614 0.1037 -0.0168 0.12292 C -0.0168 0.12407 -0.01706 0.12523 -0.01745 0.12616 C -0.01875 0.1294 -0.02018 0.13125 -0.02226 0.13264 C -0.02539 0.13472 -0.02838 0.13634 -0.03151 0.13819 C -0.03359 0.13935 -0.03555 0.14097 -0.03763 0.14144 C -0.0444 0.14306 -0.04101 0.14213 -0.04818 0.14375 C -0.05625 0.14306 -0.06211 0.14306 -0.06966 0.14144 C -0.07266 0.14074 -0.07526 0.13958 -0.07825 0.13819 C -0.07891 0.13796 -0.07943 0.13727 -0.08008 0.13704 C -0.08138 0.13681 -0.08255 0.13704 -0.08372 0.13704 L -0.08372 0.13264 " pathEditMode="relative" rAng="0" ptsTypes="AAAAAAAAAAAAAAAAAA">
                                      <p:cBhvr>
                                        <p:cTn id="39" dur="2000" fill="hold"/>
                                        <p:tgtEl>
                                          <p:spTgt spid="43"/>
                                        </p:tgtEl>
                                        <p:attrNameLst>
                                          <p:attrName>ppt_x</p:attrName>
                                          <p:attrName>ppt_y</p:attrName>
                                        </p:attrNameLst>
                                      </p:cBhvr>
                                      <p:rCtr x="-4089" y="6921"/>
                                    </p:animMotion>
                                  </p:childTnLst>
                                </p:cTn>
                              </p:par>
                            </p:childTnLst>
                          </p:cTn>
                        </p:par>
                        <p:par>
                          <p:cTn id="40" fill="hold">
                            <p:stCondLst>
                              <p:cond delay="2000"/>
                            </p:stCondLst>
                            <p:childTnLst>
                              <p:par>
                                <p:cTn id="41" presetID="1" presetClass="entr" presetSubtype="0" fill="hold" grpId="0" nodeType="after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par>
                                <p:cTn id="43" presetID="1" presetClass="entr" presetSubtype="0" fill="hold" grpId="2" nodeType="with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5"/>
                                        </p:tgtEl>
                                        <p:attrNameLst>
                                          <p:attrName>style.visibility</p:attrName>
                                        </p:attrNameLst>
                                      </p:cBhvr>
                                      <p:to>
                                        <p:strVal val="visible"/>
                                      </p:to>
                                    </p:set>
                                  </p:childTnLst>
                                </p:cTn>
                              </p:par>
                              <p:par>
                                <p:cTn id="47" presetID="0" presetClass="path" presetSubtype="0" accel="50000" decel="50000" fill="hold" grpId="0" nodeType="withEffect">
                                  <p:stCondLst>
                                    <p:cond delay="0"/>
                                  </p:stCondLst>
                                  <p:childTnLst>
                                    <p:animMotion origin="layout" path="M 8.33333E-7 7.40741E-7 L 0.14036 0.00093 " pathEditMode="relative" rAng="0" ptsTypes="AA">
                                      <p:cBhvr>
                                        <p:cTn id="48" dur="2000" fill="hold"/>
                                        <p:tgtEl>
                                          <p:spTgt spid="44"/>
                                        </p:tgtEl>
                                        <p:attrNameLst>
                                          <p:attrName>ppt_x</p:attrName>
                                          <p:attrName>ppt_y</p:attrName>
                                        </p:attrNameLst>
                                      </p:cBhvr>
                                      <p:rCtr x="7018" y="46"/>
                                    </p:animMotion>
                                  </p:childTnLst>
                                </p:cTn>
                              </p:par>
                              <p:par>
                                <p:cTn id="49" presetID="1" presetClass="entr" presetSubtype="0" fill="hold" grpId="2" nodeType="with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par>
                                <p:cTn id="51" presetID="0" presetClass="path" presetSubtype="0" accel="50000" decel="50000" fill="hold" grpId="0" nodeType="withEffect">
                                  <p:stCondLst>
                                    <p:cond delay="0"/>
                                  </p:stCondLst>
                                  <p:childTnLst>
                                    <p:animMotion origin="layout" path="M -1.04167E-6 3.7037E-7 L 0.14037 0.00093 " pathEditMode="relative" rAng="0" ptsTypes="AA">
                                      <p:cBhvr>
                                        <p:cTn id="52" dur="2000" fill="hold"/>
                                        <p:tgtEl>
                                          <p:spTgt spid="13"/>
                                        </p:tgtEl>
                                        <p:attrNameLst>
                                          <p:attrName>ppt_x</p:attrName>
                                          <p:attrName>ppt_y</p:attrName>
                                        </p:attrNameLst>
                                      </p:cBhvr>
                                      <p:rCtr x="7018" y="46"/>
                                    </p:animMotion>
                                  </p:childTnLst>
                                </p:cTn>
                              </p:par>
                              <p:par>
                                <p:cTn id="53" presetID="1" presetClass="exit" presetSubtype="0" fill="hold" grpId="0" nodeType="withEffect">
                                  <p:stCondLst>
                                    <p:cond delay="0"/>
                                  </p:stCondLst>
                                  <p:childTnLst>
                                    <p:set>
                                      <p:cBhvr>
                                        <p:cTn id="54" dur="1" fill="hold">
                                          <p:stCondLst>
                                            <p:cond delay="0"/>
                                          </p:stCondLst>
                                        </p:cTn>
                                        <p:tgtEl>
                                          <p:spTgt spid="43"/>
                                        </p:tgtEl>
                                        <p:attrNameLst>
                                          <p:attrName>style.visibility</p:attrName>
                                        </p:attrNameLst>
                                      </p:cBhvr>
                                      <p:to>
                                        <p:strVal val="hidden"/>
                                      </p:to>
                                    </p:set>
                                  </p:childTnLst>
                                </p:cTn>
                              </p:par>
                              <p:par>
                                <p:cTn id="55" presetID="10" presetClass="entr" presetSubtype="0" fill="hold" nodeType="with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42" presetClass="path" presetSubtype="0" accel="50000" decel="50000" fill="hold" nodeType="clickEffect">
                                  <p:stCondLst>
                                    <p:cond delay="0"/>
                                  </p:stCondLst>
                                  <p:childTnLst>
                                    <p:animMotion origin="layout" path="M -1.45833E-6 -2.96296E-6 L -0.00182 0.23241 " pathEditMode="relative" rAng="0" ptsTypes="AA">
                                      <p:cBhvr>
                                        <p:cTn id="61" dur="2000" fill="hold"/>
                                        <p:tgtEl>
                                          <p:spTgt spid="15"/>
                                        </p:tgtEl>
                                        <p:attrNameLst>
                                          <p:attrName>ppt_x</p:attrName>
                                          <p:attrName>ppt_y</p:attrName>
                                        </p:attrNameLst>
                                      </p:cBhvr>
                                      <p:rCtr x="-91" y="11620"/>
                                    </p:animMotion>
                                  </p:childTnLst>
                                </p:cTn>
                              </p:par>
                            </p:childTnLst>
                          </p:cTn>
                        </p:par>
                        <p:par>
                          <p:cTn id="62" fill="hold">
                            <p:stCondLst>
                              <p:cond delay="2000"/>
                            </p:stCondLst>
                            <p:childTnLst>
                              <p:par>
                                <p:cTn id="63" presetID="1" presetClass="exit" presetSubtype="0" fill="hold" nodeType="afterEffect">
                                  <p:stCondLst>
                                    <p:cond delay="0"/>
                                  </p:stCondLst>
                                  <p:childTnLst>
                                    <p:set>
                                      <p:cBhvr>
                                        <p:cTn id="64" dur="1" fill="hold">
                                          <p:stCondLst>
                                            <p:cond delay="0"/>
                                          </p:stCondLst>
                                        </p:cTn>
                                        <p:tgtEl>
                                          <p:spTgt spid="15"/>
                                        </p:tgtEl>
                                        <p:attrNameLst>
                                          <p:attrName>style.visibility</p:attrName>
                                        </p:attrNameLst>
                                      </p:cBhvr>
                                      <p:to>
                                        <p:strVal val="hidden"/>
                                      </p:to>
                                    </p:set>
                                  </p:childTnLst>
                                </p:cTn>
                              </p:par>
                              <p:par>
                                <p:cTn id="65" presetID="1" presetClass="entr" presetSubtype="0" fill="hold" nodeType="withEffect">
                                  <p:stCondLst>
                                    <p:cond delay="0"/>
                                  </p:stCondLst>
                                  <p:childTnLst>
                                    <p:set>
                                      <p:cBhvr>
                                        <p:cTn id="66" dur="1" fill="hold">
                                          <p:stCondLst>
                                            <p:cond delay="0"/>
                                          </p:stCondLst>
                                        </p:cTn>
                                        <p:tgtEl>
                                          <p:spTgt spid="1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1" nodeType="clickEffect">
                                  <p:stCondLst>
                                    <p:cond delay="0"/>
                                  </p:stCondLst>
                                  <p:childTnLst>
                                    <p:set>
                                      <p:cBhvr>
                                        <p:cTn id="70" dur="1" fill="hold">
                                          <p:stCondLst>
                                            <p:cond delay="0"/>
                                          </p:stCondLst>
                                        </p:cTn>
                                        <p:tgtEl>
                                          <p:spTgt spid="54"/>
                                        </p:tgtEl>
                                        <p:attrNameLst>
                                          <p:attrName>style.visibility</p:attrName>
                                        </p:attrNameLst>
                                      </p:cBhvr>
                                      <p:to>
                                        <p:strVal val="visible"/>
                                      </p:to>
                                    </p:set>
                                  </p:childTnLst>
                                </p:cTn>
                              </p:par>
                              <p:par>
                                <p:cTn id="71" presetID="0" presetClass="path" presetSubtype="0" accel="50000" decel="50000" fill="hold" grpId="2" nodeType="withEffect">
                                  <p:stCondLst>
                                    <p:cond delay="0"/>
                                  </p:stCondLst>
                                  <p:childTnLst>
                                    <p:animMotion origin="layout" path="M -0.00195 0.0051 L -0.00195 0.00533 C -0.00599 0.01204 -0.00885 0.01621 -0.01185 0.02454 C -0.0125 0.02639 -0.0125 0.02848 -0.01302 0.0301 C -0.01354 0.03172 -0.01432 0.03287 -0.01497 0.03449 C -0.01536 0.03542 -0.01575 0.03658 -0.01614 0.03773 C -0.01601 0.04676 -0.01549 0.05602 -0.01549 0.06505 C -0.01562 0.08426 -0.01614 0.10371 -0.0168 0.12292 C -0.0168 0.12408 -0.01706 0.12523 -0.01745 0.12616 C -0.01875 0.1294 -0.02018 0.13125 -0.02226 0.13264 C -0.02539 0.13473 -0.02838 0.13635 -0.03151 0.1382 C -0.03359 0.13936 -0.03555 0.14098 -0.03763 0.14144 C -0.0444 0.14306 -0.04101 0.14213 -0.04818 0.14375 C -0.05625 0.14306 -0.06211 0.14306 -0.06966 0.14144 C -0.07266 0.14074 -0.07526 0.13959 -0.07825 0.1382 C -0.07891 0.13797 -0.07943 0.13727 -0.08008 0.13704 C -0.08138 0.13681 -0.08255 0.13704 -0.08372 0.13704 L -0.08372 0.13264 " pathEditMode="relative" rAng="0" ptsTypes="AAAAAAAAAAAAAAAAAA">
                                      <p:cBhvr>
                                        <p:cTn id="72" dur="2000" fill="hold"/>
                                        <p:tgtEl>
                                          <p:spTgt spid="54"/>
                                        </p:tgtEl>
                                        <p:attrNameLst>
                                          <p:attrName>ppt_x</p:attrName>
                                          <p:attrName>ppt_y</p:attrName>
                                        </p:attrNameLst>
                                      </p:cBhvr>
                                      <p:rCtr x="-4089" y="6921"/>
                                    </p:animMotion>
                                  </p:childTnLst>
                                </p:cTn>
                              </p:par>
                            </p:childTnLst>
                          </p:cTn>
                        </p:par>
                        <p:par>
                          <p:cTn id="73" fill="hold">
                            <p:stCondLst>
                              <p:cond delay="2000"/>
                            </p:stCondLst>
                            <p:childTnLst>
                              <p:par>
                                <p:cTn id="74" presetID="1" presetClass="entr" presetSubtype="0" fill="hold" grpId="0" nodeType="afterEffect">
                                  <p:stCondLst>
                                    <p:cond delay="0"/>
                                  </p:stCondLst>
                                  <p:childTnLst>
                                    <p:set>
                                      <p:cBhvr>
                                        <p:cTn id="75" dur="1" fill="hold">
                                          <p:stCondLst>
                                            <p:cond delay="0"/>
                                          </p:stCondLst>
                                        </p:cTn>
                                        <p:tgtEl>
                                          <p:spTgt spid="53"/>
                                        </p:tgtEl>
                                        <p:attrNameLst>
                                          <p:attrName>style.visibility</p:attrName>
                                        </p:attrNameLst>
                                      </p:cBhvr>
                                      <p:to>
                                        <p:strVal val="visible"/>
                                      </p:to>
                                    </p:set>
                                  </p:childTnLst>
                                </p:cTn>
                              </p:par>
                              <p:par>
                                <p:cTn id="76" presetID="1" presetClass="exit" presetSubtype="0" fill="hold" grpId="0" nodeType="withEffect">
                                  <p:stCondLst>
                                    <p:cond delay="0"/>
                                  </p:stCondLst>
                                  <p:childTnLst>
                                    <p:set>
                                      <p:cBhvr>
                                        <p:cTn id="77" dur="1" fill="hold">
                                          <p:stCondLst>
                                            <p:cond delay="0"/>
                                          </p:stCondLst>
                                        </p:cTn>
                                        <p:tgtEl>
                                          <p:spTgt spid="54"/>
                                        </p:tgtEl>
                                        <p:attrNameLst>
                                          <p:attrName>style.visibility</p:attrName>
                                        </p:attrNameLst>
                                      </p:cBhvr>
                                      <p:to>
                                        <p:strVal val="hidden"/>
                                      </p:to>
                                    </p:set>
                                  </p:childTnLst>
                                </p:cTn>
                              </p:par>
                              <p:par>
                                <p:cTn id="78" presetID="0" presetClass="path" presetSubtype="0" accel="50000" decel="50000" fill="hold" grpId="1" nodeType="withEffect">
                                  <p:stCondLst>
                                    <p:cond delay="0"/>
                                  </p:stCondLst>
                                  <p:childTnLst>
                                    <p:animMotion origin="layout" path="M 0.00143 0.00023 L 0.00143 0.00046 L 0.0444 0.00254 L 0.12747 0.00139 C 0.12969 0.00092 0.1319 0.00069 0.13411 0.00023 C 0.13984 -0.00116 0.13385 -0.0007 0.13854 -0.0007 L 0.13854 -0.00046 L 0.13854 -0.0007 " pathEditMode="relative" rAng="0" ptsTypes="AAAAAAAA">
                                      <p:cBhvr>
                                        <p:cTn id="79" dur="2000" fill="hold"/>
                                        <p:tgtEl>
                                          <p:spTgt spid="53"/>
                                        </p:tgtEl>
                                        <p:attrNameLst>
                                          <p:attrName>ppt_x</p:attrName>
                                          <p:attrName>ppt_y</p:attrName>
                                        </p:attrNameLst>
                                      </p:cBhvr>
                                      <p:rCtr x="6849" y="46"/>
                                    </p:animMotion>
                                  </p:childTnLst>
                                </p:cTn>
                              </p:par>
                              <p:par>
                                <p:cTn id="80" presetID="1" presetClass="entr" presetSubtype="0" fill="hold" grpId="0" nodeType="withEffect">
                                  <p:stCondLst>
                                    <p:cond delay="0"/>
                                  </p:stCondLst>
                                  <p:childTnLst>
                                    <p:set>
                                      <p:cBhvr>
                                        <p:cTn id="81" dur="1" fill="hold">
                                          <p:stCondLst>
                                            <p:cond delay="0"/>
                                          </p:stCondLst>
                                        </p:cTn>
                                        <p:tgtEl>
                                          <p:spTgt spid="57"/>
                                        </p:tgtEl>
                                        <p:attrNameLst>
                                          <p:attrName>style.visibility</p:attrName>
                                        </p:attrNameLst>
                                      </p:cBhvr>
                                      <p:to>
                                        <p:strVal val="visible"/>
                                      </p:to>
                                    </p:set>
                                  </p:childTnLst>
                                </p:cTn>
                              </p:par>
                              <p:par>
                                <p:cTn id="82" presetID="0" presetClass="path" presetSubtype="0" accel="50000" decel="50000" fill="hold" grpId="1" nodeType="withEffect">
                                  <p:stCondLst>
                                    <p:cond delay="0"/>
                                  </p:stCondLst>
                                  <p:childTnLst>
                                    <p:animMotion origin="layout" path="M 0.00144 0.00023 L 0.00144 0.00047 L 0.0444 0.00255 L 0.12748 0.00139 C 0.12969 0.00093 0.1319 0.0007 0.13412 0.00023 C 0.13985 -0.00116 0.13386 -0.00069 0.13854 -0.00069 L 0.13854 -0.00046 L 0.13854 -0.00069 " pathEditMode="relative" rAng="0" ptsTypes="AAAAAAAA">
                                      <p:cBhvr>
                                        <p:cTn id="83" dur="2000" fill="hold"/>
                                        <p:tgtEl>
                                          <p:spTgt spid="57"/>
                                        </p:tgtEl>
                                        <p:attrNameLst>
                                          <p:attrName>ppt_x</p:attrName>
                                          <p:attrName>ppt_y</p:attrName>
                                        </p:attrNameLst>
                                      </p:cBhvr>
                                      <p:rCtr x="6849" y="46"/>
                                    </p:animMotion>
                                  </p:childTnLst>
                                </p:cTn>
                              </p:par>
                              <p:par>
                                <p:cTn id="84" presetID="10" presetClass="entr" presetSubtype="0" fill="hold" nodeType="withEffect">
                                  <p:stCondLst>
                                    <p:cond delay="0"/>
                                  </p:stCondLst>
                                  <p:childTnLst>
                                    <p:set>
                                      <p:cBhvr>
                                        <p:cTn id="85" dur="1" fill="hold">
                                          <p:stCondLst>
                                            <p:cond delay="0"/>
                                          </p:stCondLst>
                                        </p:cTn>
                                        <p:tgtEl>
                                          <p:spTgt spid="16"/>
                                        </p:tgtEl>
                                        <p:attrNameLst>
                                          <p:attrName>style.visibility</p:attrName>
                                        </p:attrNameLst>
                                      </p:cBhvr>
                                      <p:to>
                                        <p:strVal val="visible"/>
                                      </p:to>
                                    </p:set>
                                    <p:animEffect transition="in" filter="fade">
                                      <p:cBhvr>
                                        <p:cTn id="86" dur="500"/>
                                        <p:tgtEl>
                                          <p:spTgt spid="16"/>
                                        </p:tgtEl>
                                      </p:cBhvr>
                                    </p:animEffect>
                                  </p:childTnLst>
                                </p:cTn>
                              </p:par>
                            </p:childTnLst>
                          </p:cTn>
                        </p:par>
                      </p:childTnLst>
                    </p:cTn>
                  </p:par>
                  <p:par>
                    <p:cTn id="87" fill="hold">
                      <p:stCondLst>
                        <p:cond delay="indefinite"/>
                      </p:stCondLst>
                      <p:childTnLst>
                        <p:par>
                          <p:cTn id="88" fill="hold">
                            <p:stCondLst>
                              <p:cond delay="0"/>
                            </p:stCondLst>
                            <p:childTnLst>
                              <p:par>
                                <p:cTn id="89" presetID="42" presetClass="path" presetSubtype="0" accel="50000" decel="50000" fill="hold" nodeType="clickEffect">
                                  <p:stCondLst>
                                    <p:cond delay="0"/>
                                  </p:stCondLst>
                                  <p:childTnLst>
                                    <p:animMotion origin="layout" path="M -1.45833E-6 4.81481E-6 L 0.00339 0.1206 " pathEditMode="relative" rAng="0" ptsTypes="AA">
                                      <p:cBhvr>
                                        <p:cTn id="90" dur="2000" fill="hold"/>
                                        <p:tgtEl>
                                          <p:spTgt spid="17"/>
                                        </p:tgtEl>
                                        <p:attrNameLst>
                                          <p:attrName>ppt_x</p:attrName>
                                          <p:attrName>ppt_y</p:attrName>
                                        </p:attrNameLst>
                                      </p:cBhvr>
                                      <p:rCtr x="169" y="6019"/>
                                    </p:animMotion>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nodeType="clickEffect">
                                  <p:stCondLst>
                                    <p:cond delay="0"/>
                                  </p:stCondLst>
                                  <p:childTnLst>
                                    <p:set>
                                      <p:cBhvr>
                                        <p:cTn id="94" dur="1" fill="hold">
                                          <p:stCondLst>
                                            <p:cond delay="0"/>
                                          </p:stCondLst>
                                        </p:cTn>
                                        <p:tgtEl>
                                          <p:spTgt spid="9"/>
                                        </p:tgtEl>
                                        <p:attrNameLst>
                                          <p:attrName>style.visibility</p:attrName>
                                        </p:attrNameLst>
                                      </p:cBhvr>
                                      <p:to>
                                        <p:strVal val="visible"/>
                                      </p:to>
                                    </p:set>
                                    <p:anim calcmode="lin" valueType="num">
                                      <p:cBhvr additive="base">
                                        <p:cTn id="95" dur="500" fill="hold"/>
                                        <p:tgtEl>
                                          <p:spTgt spid="9"/>
                                        </p:tgtEl>
                                        <p:attrNameLst>
                                          <p:attrName>ppt_x</p:attrName>
                                        </p:attrNameLst>
                                      </p:cBhvr>
                                      <p:tavLst>
                                        <p:tav tm="0">
                                          <p:val>
                                            <p:strVal val="#ppt_x"/>
                                          </p:val>
                                        </p:tav>
                                        <p:tav tm="100000">
                                          <p:val>
                                            <p:strVal val="#ppt_x"/>
                                          </p:val>
                                        </p:tav>
                                      </p:tavLst>
                                    </p:anim>
                                    <p:anim calcmode="lin" valueType="num">
                                      <p:cBhvr additive="base">
                                        <p:cTn id="96" dur="500" fill="hold"/>
                                        <p:tgtEl>
                                          <p:spTgt spid="9"/>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51"/>
                                        </p:tgtEl>
                                        <p:attrNameLst>
                                          <p:attrName>style.visibility</p:attrName>
                                        </p:attrNameLst>
                                      </p:cBhvr>
                                      <p:to>
                                        <p:strVal val="visible"/>
                                      </p:to>
                                    </p:set>
                                    <p:anim calcmode="lin" valueType="num">
                                      <p:cBhvr additive="base">
                                        <p:cTn id="99" dur="500" fill="hold"/>
                                        <p:tgtEl>
                                          <p:spTgt spid="51"/>
                                        </p:tgtEl>
                                        <p:attrNameLst>
                                          <p:attrName>ppt_x</p:attrName>
                                        </p:attrNameLst>
                                      </p:cBhvr>
                                      <p:tavLst>
                                        <p:tav tm="0">
                                          <p:val>
                                            <p:strVal val="#ppt_x"/>
                                          </p:val>
                                        </p:tav>
                                        <p:tav tm="100000">
                                          <p:val>
                                            <p:strVal val="#ppt_x"/>
                                          </p:val>
                                        </p:tav>
                                      </p:tavLst>
                                    </p:anim>
                                    <p:anim calcmode="lin" valueType="num">
                                      <p:cBhvr additive="base">
                                        <p:cTn id="100" dur="500" fill="hold"/>
                                        <p:tgtEl>
                                          <p:spTgt spid="51"/>
                                        </p:tgtEl>
                                        <p:attrNameLst>
                                          <p:attrName>ppt_y</p:attrName>
                                        </p:attrNameLst>
                                      </p:cBhvr>
                                      <p:tavLst>
                                        <p:tav tm="0">
                                          <p:val>
                                            <p:strVal val="1+#ppt_h/2"/>
                                          </p:val>
                                        </p:tav>
                                        <p:tav tm="100000">
                                          <p:val>
                                            <p:strVal val="#ppt_y"/>
                                          </p:val>
                                        </p:tav>
                                      </p:tavLst>
                                    </p:anim>
                                  </p:childTnLst>
                                </p:cTn>
                              </p:par>
                              <p:par>
                                <p:cTn id="101" presetID="1" presetClass="exit" presetSubtype="0" fill="hold" nodeType="withEffect">
                                  <p:stCondLst>
                                    <p:cond delay="0"/>
                                  </p:stCondLst>
                                  <p:childTnLst>
                                    <p:set>
                                      <p:cBhvr>
                                        <p:cTn id="102" dur="1" fill="hold">
                                          <p:stCondLst>
                                            <p:cond delay="0"/>
                                          </p:stCondLst>
                                        </p:cTn>
                                        <p:tgtEl>
                                          <p:spTgt spid="17"/>
                                        </p:tgtEl>
                                        <p:attrNameLst>
                                          <p:attrName>style.visibility</p:attrName>
                                        </p:attrNameLst>
                                      </p:cBhvr>
                                      <p:to>
                                        <p:strVal val="hidden"/>
                                      </p:to>
                                    </p:set>
                                  </p:childTnLst>
                                </p:cTn>
                              </p:par>
                              <p:par>
                                <p:cTn id="103" presetID="2" presetClass="exit" presetSubtype="3" fill="hold" grpId="1" nodeType="withEffect">
                                  <p:stCondLst>
                                    <p:cond delay="0"/>
                                  </p:stCondLst>
                                  <p:childTnLst>
                                    <p:anim calcmode="lin" valueType="num">
                                      <p:cBhvr additive="base">
                                        <p:cTn id="104" dur="2000"/>
                                        <p:tgtEl>
                                          <p:spTgt spid="49"/>
                                        </p:tgtEl>
                                        <p:attrNameLst>
                                          <p:attrName>ppt_x</p:attrName>
                                        </p:attrNameLst>
                                      </p:cBhvr>
                                      <p:tavLst>
                                        <p:tav tm="0">
                                          <p:val>
                                            <p:strVal val="ppt_x"/>
                                          </p:val>
                                        </p:tav>
                                        <p:tav tm="100000">
                                          <p:val>
                                            <p:strVal val="1+ppt_w/2"/>
                                          </p:val>
                                        </p:tav>
                                      </p:tavLst>
                                    </p:anim>
                                    <p:anim calcmode="lin" valueType="num">
                                      <p:cBhvr additive="base">
                                        <p:cTn id="105" dur="2000"/>
                                        <p:tgtEl>
                                          <p:spTgt spid="49"/>
                                        </p:tgtEl>
                                        <p:attrNameLst>
                                          <p:attrName>ppt_y</p:attrName>
                                        </p:attrNameLst>
                                      </p:cBhvr>
                                      <p:tavLst>
                                        <p:tav tm="0">
                                          <p:val>
                                            <p:strVal val="ppt_y"/>
                                          </p:val>
                                        </p:tav>
                                        <p:tav tm="100000">
                                          <p:val>
                                            <p:strVal val="0-ppt_h/2"/>
                                          </p:val>
                                        </p:tav>
                                      </p:tavLst>
                                    </p:anim>
                                    <p:set>
                                      <p:cBhvr>
                                        <p:cTn id="106" dur="1" fill="hold">
                                          <p:stCondLst>
                                            <p:cond delay="1999"/>
                                          </p:stCondLst>
                                        </p:cTn>
                                        <p:tgtEl>
                                          <p:spTgt spid="49"/>
                                        </p:tgtEl>
                                        <p:attrNameLst>
                                          <p:attrName>style.visibility</p:attrName>
                                        </p:attrNameLst>
                                      </p:cBhvr>
                                      <p:to>
                                        <p:strVal val="hidden"/>
                                      </p:to>
                                    </p:set>
                                  </p:childTnLst>
                                </p:cTn>
                              </p:par>
                              <p:par>
                                <p:cTn id="107" presetID="1" presetClass="exit" presetSubtype="0" fill="hold" grpId="2" nodeType="withEffect">
                                  <p:stCondLst>
                                    <p:cond delay="0"/>
                                  </p:stCondLst>
                                  <p:childTnLst>
                                    <p:set>
                                      <p:cBhvr>
                                        <p:cTn id="108" dur="1" fill="hold">
                                          <p:stCondLst>
                                            <p:cond delay="0"/>
                                          </p:stCondLst>
                                        </p:cTn>
                                        <p:tgtEl>
                                          <p:spTgt spid="53"/>
                                        </p:tgtEl>
                                        <p:attrNameLst>
                                          <p:attrName>style.visibility</p:attrName>
                                        </p:attrNameLst>
                                      </p:cBhvr>
                                      <p:to>
                                        <p:strVal val="hidden"/>
                                      </p:to>
                                    </p:set>
                                  </p:childTnLst>
                                </p:cTn>
                              </p:par>
                              <p:par>
                                <p:cTn id="109" presetID="2" presetClass="exit" presetSubtype="3" fill="hold" grpId="1" nodeType="withEffect">
                                  <p:stCondLst>
                                    <p:cond delay="0"/>
                                  </p:stCondLst>
                                  <p:childTnLst>
                                    <p:anim calcmode="lin" valueType="num">
                                      <p:cBhvr additive="base">
                                        <p:cTn id="110" dur="2000"/>
                                        <p:tgtEl>
                                          <p:spTgt spid="55"/>
                                        </p:tgtEl>
                                        <p:attrNameLst>
                                          <p:attrName>ppt_x</p:attrName>
                                        </p:attrNameLst>
                                      </p:cBhvr>
                                      <p:tavLst>
                                        <p:tav tm="0">
                                          <p:val>
                                            <p:strVal val="ppt_x"/>
                                          </p:val>
                                        </p:tav>
                                        <p:tav tm="100000">
                                          <p:val>
                                            <p:strVal val="1+ppt_w/2"/>
                                          </p:val>
                                        </p:tav>
                                      </p:tavLst>
                                    </p:anim>
                                    <p:anim calcmode="lin" valueType="num">
                                      <p:cBhvr additive="base">
                                        <p:cTn id="111" dur="2000"/>
                                        <p:tgtEl>
                                          <p:spTgt spid="55"/>
                                        </p:tgtEl>
                                        <p:attrNameLst>
                                          <p:attrName>ppt_y</p:attrName>
                                        </p:attrNameLst>
                                      </p:cBhvr>
                                      <p:tavLst>
                                        <p:tav tm="0">
                                          <p:val>
                                            <p:strVal val="ppt_y"/>
                                          </p:val>
                                        </p:tav>
                                        <p:tav tm="100000">
                                          <p:val>
                                            <p:strVal val="0-ppt_h/2"/>
                                          </p:val>
                                        </p:tav>
                                      </p:tavLst>
                                    </p:anim>
                                    <p:set>
                                      <p:cBhvr>
                                        <p:cTn id="112" dur="1" fill="hold">
                                          <p:stCondLst>
                                            <p:cond delay="1999"/>
                                          </p:stCondLst>
                                        </p:cTn>
                                        <p:tgtEl>
                                          <p:spTgt spid="55"/>
                                        </p:tgtEl>
                                        <p:attrNameLst>
                                          <p:attrName>style.visibility</p:attrName>
                                        </p:attrNameLst>
                                      </p:cBhvr>
                                      <p:to>
                                        <p:strVal val="hidden"/>
                                      </p:to>
                                    </p:set>
                                  </p:childTnLst>
                                </p:cTn>
                              </p:par>
                              <p:par>
                                <p:cTn id="113" presetID="1" presetClass="exit" presetSubtype="0" fill="hold" grpId="2" nodeType="withEffect">
                                  <p:stCondLst>
                                    <p:cond delay="0"/>
                                  </p:stCondLst>
                                  <p:childTnLst>
                                    <p:set>
                                      <p:cBhvr>
                                        <p:cTn id="114" dur="1" fill="hold">
                                          <p:stCondLst>
                                            <p:cond delay="0"/>
                                          </p:stCondLst>
                                        </p:cTn>
                                        <p:tgtEl>
                                          <p:spTgt spid="57"/>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18"/>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52"/>
                                        </p:tgtEl>
                                        <p:attrNameLst>
                                          <p:attrName>style.visibility</p:attrName>
                                        </p:attrNameLst>
                                      </p:cBhvr>
                                      <p:to>
                                        <p:strVal val="visible"/>
                                      </p:to>
                                    </p:set>
                                  </p:childTnLst>
                                </p:cTn>
                              </p:par>
                              <p:par>
                                <p:cTn id="121" presetID="2" presetClass="entr" presetSubtype="4" fill="hold" grpId="0" nodeType="withEffect">
                                  <p:stCondLst>
                                    <p:cond delay="0"/>
                                  </p:stCondLst>
                                  <p:childTnLst>
                                    <p:set>
                                      <p:cBhvr>
                                        <p:cTn id="122" dur="1" fill="hold">
                                          <p:stCondLst>
                                            <p:cond delay="0"/>
                                          </p:stCondLst>
                                        </p:cTn>
                                        <p:tgtEl>
                                          <p:spTgt spid="19"/>
                                        </p:tgtEl>
                                        <p:attrNameLst>
                                          <p:attrName>style.visibility</p:attrName>
                                        </p:attrNameLst>
                                      </p:cBhvr>
                                      <p:to>
                                        <p:strVal val="visible"/>
                                      </p:to>
                                    </p:set>
                                    <p:anim calcmode="lin" valueType="num">
                                      <p:cBhvr additive="base">
                                        <p:cTn id="123" dur="500" fill="hold"/>
                                        <p:tgtEl>
                                          <p:spTgt spid="19"/>
                                        </p:tgtEl>
                                        <p:attrNameLst>
                                          <p:attrName>ppt_x</p:attrName>
                                        </p:attrNameLst>
                                      </p:cBhvr>
                                      <p:tavLst>
                                        <p:tav tm="0">
                                          <p:val>
                                            <p:strVal val="#ppt_x"/>
                                          </p:val>
                                        </p:tav>
                                        <p:tav tm="100000">
                                          <p:val>
                                            <p:strVal val="#ppt_x"/>
                                          </p:val>
                                        </p:tav>
                                      </p:tavLst>
                                    </p:anim>
                                    <p:anim calcmode="lin" valueType="num">
                                      <p:cBhvr additive="base">
                                        <p:cTn id="124" dur="500" fill="hold"/>
                                        <p:tgtEl>
                                          <p:spTgt spid="19"/>
                                        </p:tgtEl>
                                        <p:attrNameLst>
                                          <p:attrName>ppt_y</p:attrName>
                                        </p:attrNameLst>
                                      </p:cBhvr>
                                      <p:tavLst>
                                        <p:tav tm="0">
                                          <p:val>
                                            <p:strVal val="1+#ppt_h/2"/>
                                          </p:val>
                                        </p:tav>
                                        <p:tav tm="100000">
                                          <p:val>
                                            <p:strVal val="#ppt_y"/>
                                          </p:val>
                                        </p:tav>
                                      </p:tavLst>
                                    </p:anim>
                                  </p:childTnLst>
                                </p:cTn>
                              </p:par>
                              <p:par>
                                <p:cTn id="125" presetID="1" presetClass="entr" presetSubtype="0" fill="hold" grpId="2" nodeType="withEffect">
                                  <p:stCondLst>
                                    <p:cond delay="0"/>
                                  </p:stCondLst>
                                  <p:childTnLst>
                                    <p:set>
                                      <p:cBhvr>
                                        <p:cTn id="126" dur="1" fill="hold">
                                          <p:stCondLst>
                                            <p:cond delay="0"/>
                                          </p:stCondLst>
                                        </p:cTn>
                                        <p:tgtEl>
                                          <p:spTgt spid="43"/>
                                        </p:tgtEl>
                                        <p:attrNameLst>
                                          <p:attrName>style.visibility</p:attrName>
                                        </p:attrNameLst>
                                      </p:cBhvr>
                                      <p:to>
                                        <p:strVal val="visible"/>
                                      </p:to>
                                    </p:set>
                                  </p:childTnLst>
                                </p:cTn>
                              </p:par>
                              <p:par>
                                <p:cTn id="127" presetID="0" presetClass="path" presetSubtype="0" accel="50000" decel="50000" fill="hold" grpId="4" nodeType="withEffect">
                                  <p:stCondLst>
                                    <p:cond delay="0"/>
                                  </p:stCondLst>
                                  <p:childTnLst>
                                    <p:animMotion origin="layout" path="M -0.00078 0.00278 L -0.00078 0.00301 C -0.0043 0.01343 -0.00508 0.02176 -0.0112 0.02662 C -0.01276 0.02801 -0.01445 0.02824 -0.01614 0.02894 C -0.01758 0.03032 -0.01927 0.03125 -0.02044 0.03333 C -0.02109 0.03426 -0.02096 0.03611 -0.02109 0.03773 C -0.02135 0.04097 -0.02148 0.04421 -0.02161 0.04745 C -0.02148 0.05046 -0.02148 0.05347 -0.02109 0.05625 C -0.02044 0.05995 -0.01914 0.06343 -0.01862 0.06713 C -0.01771 0.07384 -0.01823 0.07014 -0.0168 0.07801 C -0.01693 0.0919 -0.01732 0.10579 -0.01732 0.11968 C -0.01732 0.12315 -0.01875 0.12963 -0.0168 0.13056 C -0.00859 0.13426 0.00013 0.13125 0.00846 0.13171 L 0.02813 0.13264 C 0.03307 0.13495 0.03047 0.13403 0.03867 0.13495 L 0.05039 0.13611 L 0.05039 0.13634 " pathEditMode="relative" rAng="0" ptsTypes="AAAAAAAAAAAAAAAAA">
                                      <p:cBhvr>
                                        <p:cTn id="128" dur="2000" fill="hold"/>
                                        <p:tgtEl>
                                          <p:spTgt spid="43"/>
                                        </p:tgtEl>
                                        <p:attrNameLst>
                                          <p:attrName>ppt_x</p:attrName>
                                          <p:attrName>ppt_y</p:attrName>
                                        </p:attrNameLst>
                                      </p:cBhvr>
                                      <p:rCtr x="1510" y="6667"/>
                                    </p:animMotion>
                                  </p:childTnLst>
                                </p:cTn>
                              </p:par>
                            </p:childTnLst>
                          </p:cTn>
                        </p:par>
                        <p:par>
                          <p:cTn id="129" fill="hold">
                            <p:stCondLst>
                              <p:cond delay="2000"/>
                            </p:stCondLst>
                            <p:childTnLst>
                              <p:par>
                                <p:cTn id="130" presetID="1" presetClass="entr" presetSubtype="0" fill="hold" grpId="0" nodeType="afterEffect">
                                  <p:stCondLst>
                                    <p:cond delay="0"/>
                                  </p:stCondLst>
                                  <p:childTnLst>
                                    <p:set>
                                      <p:cBhvr>
                                        <p:cTn id="131" dur="1" fill="hold">
                                          <p:stCondLst>
                                            <p:cond delay="0"/>
                                          </p:stCondLst>
                                        </p:cTn>
                                        <p:tgtEl>
                                          <p:spTgt spid="50"/>
                                        </p:tgtEl>
                                        <p:attrNameLst>
                                          <p:attrName>style.visibility</p:attrName>
                                        </p:attrNameLst>
                                      </p:cBhvr>
                                      <p:to>
                                        <p:strVal val="visible"/>
                                      </p:to>
                                    </p:set>
                                  </p:childTnLst>
                                </p:cTn>
                              </p:par>
                              <p:par>
                                <p:cTn id="132" presetID="1" presetClass="exit" presetSubtype="0" fill="hold" grpId="5" nodeType="withEffect">
                                  <p:stCondLst>
                                    <p:cond delay="0"/>
                                  </p:stCondLst>
                                  <p:childTnLst>
                                    <p:set>
                                      <p:cBhvr>
                                        <p:cTn id="133" dur="1" fill="hold">
                                          <p:stCondLst>
                                            <p:cond delay="0"/>
                                          </p:stCondLst>
                                        </p:cTn>
                                        <p:tgtEl>
                                          <p:spTgt spid="43"/>
                                        </p:tgtEl>
                                        <p:attrNameLst>
                                          <p:attrName>style.visibility</p:attrName>
                                        </p:attrNameLst>
                                      </p:cBhvr>
                                      <p:to>
                                        <p:strVal val="hidden"/>
                                      </p:to>
                                    </p:set>
                                  </p:childTnLst>
                                </p:cTn>
                              </p:par>
                              <p:par>
                                <p:cTn id="134" presetID="0" presetClass="path" presetSubtype="0" accel="50000" decel="50000" fill="hold" grpId="1" nodeType="withEffect">
                                  <p:stCondLst>
                                    <p:cond delay="0"/>
                                  </p:stCondLst>
                                  <p:childTnLst>
                                    <p:animMotion origin="layout" path="M 0.14036 0.00093 L 8.33333E-7 7.40741E-7 " pathEditMode="relative" rAng="0" ptsTypes="AA">
                                      <p:cBhvr>
                                        <p:cTn id="135" dur="2000" fill="hold"/>
                                        <p:tgtEl>
                                          <p:spTgt spid="44"/>
                                        </p:tgtEl>
                                        <p:attrNameLst>
                                          <p:attrName>ppt_x</p:attrName>
                                          <p:attrName>ppt_y</p:attrName>
                                        </p:attrNameLst>
                                      </p:cBhvr>
                                      <p:rCtr x="-7018" y="-46"/>
                                    </p:animMotion>
                                  </p:childTnLst>
                                </p:cTn>
                              </p:par>
                              <p:par>
                                <p:cTn id="136" presetID="0" presetClass="path" presetSubtype="0" accel="50000" decel="50000" fill="hold" grpId="1" nodeType="withEffect">
                                  <p:stCondLst>
                                    <p:cond delay="0"/>
                                  </p:stCondLst>
                                  <p:childTnLst>
                                    <p:animMotion origin="layout" path="M 0.14037 0.00093 L -1.04167E-6 3.7037E-7 " pathEditMode="relative" rAng="0" ptsTypes="AA">
                                      <p:cBhvr>
                                        <p:cTn id="137" dur="2000" fill="hold"/>
                                        <p:tgtEl>
                                          <p:spTgt spid="13"/>
                                        </p:tgtEl>
                                        <p:attrNameLst>
                                          <p:attrName>ppt_x</p:attrName>
                                          <p:attrName>ppt_y</p:attrName>
                                        </p:attrNameLst>
                                      </p:cBhvr>
                                      <p:rCtr x="-7018" y="-46"/>
                                    </p:animMotion>
                                  </p:childTnLst>
                                </p:cTn>
                              </p:par>
                              <p:par>
                                <p:cTn id="138" presetID="1" presetClass="entr" presetSubtype="0" fill="hold" nodeType="withEffect">
                                  <p:stCondLst>
                                    <p:cond delay="0"/>
                                  </p:stCondLst>
                                  <p:childTnLst>
                                    <p:set>
                                      <p:cBhvr>
                                        <p:cTn id="139" dur="1" fill="hold">
                                          <p:stCondLst>
                                            <p:cond delay="0"/>
                                          </p:stCondLst>
                                        </p:cTn>
                                        <p:tgtEl>
                                          <p:spTgt spid="20"/>
                                        </p:tgtEl>
                                        <p:attrNameLst>
                                          <p:attrName>style.visibility</p:attrName>
                                        </p:attrNameLst>
                                      </p:cBhvr>
                                      <p:to>
                                        <p:strVal val="visible"/>
                                      </p:to>
                                    </p:set>
                                  </p:childTnLst>
                                </p:cTn>
                              </p:par>
                              <p:par>
                                <p:cTn id="140" presetID="1" presetClass="entr" presetSubtype="0" fill="hold" grpId="0" nodeType="withEffect">
                                  <p:stCondLst>
                                    <p:cond delay="0"/>
                                  </p:stCondLst>
                                  <p:childTnLst>
                                    <p:set>
                                      <p:cBhvr>
                                        <p:cTn id="141"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9" grpId="0" animBg="1"/>
      <p:bldP spid="43" grpId="0" animBg="1"/>
      <p:bldP spid="43" grpId="1" animBg="1"/>
      <p:bldP spid="43" grpId="2" animBg="1"/>
      <p:bldP spid="43" grpId="3" animBg="1"/>
      <p:bldP spid="43" grpId="4" animBg="1"/>
      <p:bldP spid="43" grpId="5" animBg="1"/>
      <p:bldP spid="44" grpId="0" animBg="1"/>
      <p:bldP spid="44" grpId="1" animBg="1"/>
      <p:bldP spid="44" grpId="2" animBg="1"/>
      <p:bldP spid="49" grpId="0" animBg="1"/>
      <p:bldP spid="49" grpId="1" animBg="1"/>
      <p:bldP spid="50" grpId="0" animBg="1"/>
      <p:bldP spid="53" grpId="0" animBg="1"/>
      <p:bldP spid="53" grpId="1" animBg="1"/>
      <p:bldP spid="53" grpId="2" animBg="1"/>
      <p:bldP spid="54" grpId="0" animBg="1"/>
      <p:bldP spid="54" grpId="1" animBg="1"/>
      <p:bldP spid="54" grpId="2" animBg="1"/>
      <p:bldP spid="13" grpId="0" animBg="1"/>
      <p:bldP spid="13" grpId="1" animBg="1"/>
      <p:bldP spid="13" grpId="2" animBg="1"/>
      <p:bldP spid="55" grpId="0" animBg="1"/>
      <p:bldP spid="55" grpId="1" animBg="1"/>
      <p:bldP spid="56" grpId="0" animBg="1"/>
      <p:bldP spid="57" grpId="0" animBg="1"/>
      <p:bldP spid="57" grpId="1" animBg="1"/>
      <p:bldP spid="57" grpId="2" animBg="1"/>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A4745-BDB2-AF22-4CD7-227FC8EE44C2}"/>
              </a:ext>
            </a:extLst>
          </p:cNvPr>
          <p:cNvSpPr>
            <a:spLocks noGrp="1"/>
          </p:cNvSpPr>
          <p:nvPr>
            <p:ph type="title"/>
          </p:nvPr>
        </p:nvSpPr>
        <p:spPr/>
        <p:txBody>
          <a:bodyPr/>
          <a:lstStyle/>
          <a:p>
            <a:r>
              <a:rPr lang="en-US"/>
              <a:t>Implementation</a:t>
            </a:r>
          </a:p>
        </p:txBody>
      </p:sp>
      <p:sp>
        <p:nvSpPr>
          <p:cNvPr id="5" name="Slide Number Placeholder 4">
            <a:extLst>
              <a:ext uri="{FF2B5EF4-FFF2-40B4-BE49-F238E27FC236}">
                <a16:creationId xmlns:a16="http://schemas.microsoft.com/office/drawing/2014/main" id="{9712BEA1-3D4C-FC25-B11F-FE435ED6461E}"/>
              </a:ext>
            </a:extLst>
          </p:cNvPr>
          <p:cNvSpPr>
            <a:spLocks noGrp="1"/>
          </p:cNvSpPr>
          <p:nvPr>
            <p:ph type="sldNum" sz="quarter" idx="12"/>
          </p:nvPr>
        </p:nvSpPr>
        <p:spPr/>
        <p:txBody>
          <a:bodyPr/>
          <a:lstStyle/>
          <a:p>
            <a:fld id="{BEF5F9A7-FFD9-4159-A58F-AE73538ED447}" type="slidenum">
              <a:rPr lang="en-US" smtClean="0"/>
              <a:pPr/>
              <a:t>32</a:t>
            </a:fld>
            <a:endParaRPr lang="en-US" dirty="0"/>
          </a:p>
        </p:txBody>
      </p:sp>
      <p:sp>
        <p:nvSpPr>
          <p:cNvPr id="6" name="Slide Number Placeholder 4">
            <a:extLst>
              <a:ext uri="{FF2B5EF4-FFF2-40B4-BE49-F238E27FC236}">
                <a16:creationId xmlns:a16="http://schemas.microsoft.com/office/drawing/2014/main" id="{313CACCC-828F-C87F-4E27-CE5BF6B3C50B}"/>
              </a:ext>
            </a:extLst>
          </p:cNvPr>
          <p:cNvSpPr txBox="1">
            <a:spLocks/>
          </p:cNvSpPr>
          <p:nvPr/>
        </p:nvSpPr>
        <p:spPr>
          <a:xfrm>
            <a:off x="5219449" y="408673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800" b="0" i="0" kern="1200">
                <a:solidFill>
                  <a:schemeClr val="tx1"/>
                </a:solidFill>
                <a:latin typeface="Gill Sans" panose="020B0502020104020203" pitchFamily="34" charset="-79"/>
                <a:ea typeface="Tahoma" panose="020B0604030504040204" pitchFamily="34" charset="0"/>
                <a:cs typeface="Gill Sans" panose="020B0502020104020203" pitchFamily="34" charset="-79"/>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EF5F9A7-FFD9-4159-A58F-AE73538ED447}" type="slidenum">
              <a:rPr lang="en-US" smtClean="0"/>
              <a:pPr/>
              <a:t>32</a:t>
            </a:fld>
            <a:endParaRPr lang="en-US" dirty="0"/>
          </a:p>
        </p:txBody>
      </p:sp>
      <p:sp>
        <p:nvSpPr>
          <p:cNvPr id="7" name="Rounded Rectangle 13">
            <a:extLst>
              <a:ext uri="{FF2B5EF4-FFF2-40B4-BE49-F238E27FC236}">
                <a16:creationId xmlns:a16="http://schemas.microsoft.com/office/drawing/2014/main" id="{579EF9FB-B8B0-CD86-2229-F6A3734A2A31}"/>
              </a:ext>
            </a:extLst>
          </p:cNvPr>
          <p:cNvSpPr/>
          <p:nvPr/>
        </p:nvSpPr>
        <p:spPr>
          <a:xfrm>
            <a:off x="3415050" y="1787931"/>
            <a:ext cx="5361899" cy="39125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8" name="Rounded Rectangle 14">
            <a:extLst>
              <a:ext uri="{FF2B5EF4-FFF2-40B4-BE49-F238E27FC236}">
                <a16:creationId xmlns:a16="http://schemas.microsoft.com/office/drawing/2014/main" id="{89F92DA2-39C0-257C-5264-97B4FE589511}"/>
              </a:ext>
            </a:extLst>
          </p:cNvPr>
          <p:cNvSpPr/>
          <p:nvPr/>
        </p:nvSpPr>
        <p:spPr>
          <a:xfrm>
            <a:off x="3701581" y="3661984"/>
            <a:ext cx="5016703" cy="1926772"/>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9" name="Rounded Rectangle 15">
            <a:extLst>
              <a:ext uri="{FF2B5EF4-FFF2-40B4-BE49-F238E27FC236}">
                <a16:creationId xmlns:a16="http://schemas.microsoft.com/office/drawing/2014/main" id="{38F7C012-DAB4-A0DF-A8F4-8AE25D0FA0CE}"/>
              </a:ext>
            </a:extLst>
          </p:cNvPr>
          <p:cNvSpPr/>
          <p:nvPr/>
        </p:nvSpPr>
        <p:spPr>
          <a:xfrm>
            <a:off x="6815961" y="2437339"/>
            <a:ext cx="1632857" cy="78783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Voltage monitor</a:t>
            </a:r>
          </a:p>
        </p:txBody>
      </p:sp>
      <p:sp>
        <p:nvSpPr>
          <p:cNvPr id="10" name="Rounded Rectangle 16">
            <a:extLst>
              <a:ext uri="{FF2B5EF4-FFF2-40B4-BE49-F238E27FC236}">
                <a16:creationId xmlns:a16="http://schemas.microsoft.com/office/drawing/2014/main" id="{198B7342-8415-D652-CDA1-E3740E57B705}"/>
              </a:ext>
            </a:extLst>
          </p:cNvPr>
          <p:cNvSpPr/>
          <p:nvPr/>
        </p:nvSpPr>
        <p:spPr>
          <a:xfrm>
            <a:off x="6201592" y="3713575"/>
            <a:ext cx="2516691" cy="78783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Backup/recovery controller</a:t>
            </a:r>
          </a:p>
        </p:txBody>
      </p:sp>
      <p:sp>
        <p:nvSpPr>
          <p:cNvPr id="11" name="Rounded Rectangle 17">
            <a:extLst>
              <a:ext uri="{FF2B5EF4-FFF2-40B4-BE49-F238E27FC236}">
                <a16:creationId xmlns:a16="http://schemas.microsoft.com/office/drawing/2014/main" id="{9309B2BC-0330-044B-06FC-A6B77DE7FB4A}"/>
              </a:ext>
            </a:extLst>
          </p:cNvPr>
          <p:cNvSpPr/>
          <p:nvPr/>
        </p:nvSpPr>
        <p:spPr>
          <a:xfrm>
            <a:off x="7318585" y="4638394"/>
            <a:ext cx="1291913" cy="457529"/>
          </a:xfrm>
          <a:prstGeom prst="roundRect">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ysClr val="windowText" lastClr="000000"/>
                </a:solidFill>
                <a:latin typeface="Tahoma" panose="020B0604030504040204" pitchFamily="34" charset="0"/>
                <a:ea typeface="Tahoma" panose="020B0604030504040204" pitchFamily="34" charset="0"/>
                <a:cs typeface="Tahoma" panose="020B0604030504040204" pitchFamily="34" charset="0"/>
              </a:rPr>
              <a:t>NVFF</a:t>
            </a:r>
          </a:p>
        </p:txBody>
      </p:sp>
      <p:cxnSp>
        <p:nvCxnSpPr>
          <p:cNvPr id="12" name="Straight Arrow Connector 11">
            <a:extLst>
              <a:ext uri="{FF2B5EF4-FFF2-40B4-BE49-F238E27FC236}">
                <a16:creationId xmlns:a16="http://schemas.microsoft.com/office/drawing/2014/main" id="{05077060-CBF6-14C6-1C6C-6CC1DC81E8BB}"/>
              </a:ext>
            </a:extLst>
          </p:cNvPr>
          <p:cNvCxnSpPr>
            <a:stCxn id="9" idx="2"/>
          </p:cNvCxnSpPr>
          <p:nvPr/>
        </p:nvCxnSpPr>
        <p:spPr>
          <a:xfrm flipH="1">
            <a:off x="7632389" y="3225175"/>
            <a:ext cx="1" cy="47897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FE62619B-9AAE-7A73-A715-7E510B6DA6A1}"/>
              </a:ext>
            </a:extLst>
          </p:cNvPr>
          <p:cNvCxnSpPr>
            <a:cxnSpLocks/>
          </p:cNvCxnSpPr>
          <p:nvPr/>
        </p:nvCxnSpPr>
        <p:spPr>
          <a:xfrm>
            <a:off x="7143276" y="4510685"/>
            <a:ext cx="0" cy="2882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4" name="Rounded Rectangle 20">
            <a:extLst>
              <a:ext uri="{FF2B5EF4-FFF2-40B4-BE49-F238E27FC236}">
                <a16:creationId xmlns:a16="http://schemas.microsoft.com/office/drawing/2014/main" id="{BE2D8C09-67CB-B9FF-4510-745CC129DEE0}"/>
              </a:ext>
            </a:extLst>
          </p:cNvPr>
          <p:cNvSpPr/>
          <p:nvPr/>
        </p:nvSpPr>
        <p:spPr>
          <a:xfrm>
            <a:off x="5610001" y="4641699"/>
            <a:ext cx="1291914" cy="45752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ysClr val="windowText" lastClr="000000"/>
                </a:solidFill>
                <a:latin typeface="Tahoma" panose="020B0604030504040204" pitchFamily="34" charset="0"/>
                <a:ea typeface="Tahoma" panose="020B0604030504040204" pitchFamily="34" charset="0"/>
                <a:cs typeface="Tahoma" panose="020B0604030504040204" pitchFamily="34" charset="0"/>
              </a:rPr>
              <a:t>Reg</a:t>
            </a:r>
            <a:endParaRPr lang="en-US" sz="2400" dirty="0">
              <a:solidFill>
                <a:sysClr val="windowText" lastClr="000000"/>
              </a:solidFill>
              <a:latin typeface="Tahoma" panose="020B0604030504040204" pitchFamily="34" charset="0"/>
              <a:ea typeface="Tahoma" panose="020B0604030504040204" pitchFamily="34" charset="0"/>
              <a:cs typeface="Tahoma" panose="020B0604030504040204" pitchFamily="34" charset="0"/>
            </a:endParaRPr>
          </a:p>
        </p:txBody>
      </p:sp>
      <p:sp>
        <p:nvSpPr>
          <p:cNvPr id="15" name="Left-Right Arrow 21">
            <a:extLst>
              <a:ext uri="{FF2B5EF4-FFF2-40B4-BE49-F238E27FC236}">
                <a16:creationId xmlns:a16="http://schemas.microsoft.com/office/drawing/2014/main" id="{B666CE41-C5FC-58B1-1B04-A0947C361001}"/>
              </a:ext>
            </a:extLst>
          </p:cNvPr>
          <p:cNvSpPr/>
          <p:nvPr/>
        </p:nvSpPr>
        <p:spPr>
          <a:xfrm>
            <a:off x="6754392" y="4703923"/>
            <a:ext cx="741864" cy="332241"/>
          </a:xfrm>
          <a:prstGeom prst="lef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16" name="Rounded Rectangle 22">
            <a:extLst>
              <a:ext uri="{FF2B5EF4-FFF2-40B4-BE49-F238E27FC236}">
                <a16:creationId xmlns:a16="http://schemas.microsoft.com/office/drawing/2014/main" id="{E00777BC-9404-9FEB-2253-8AFE4BB9206C}"/>
              </a:ext>
            </a:extLst>
          </p:cNvPr>
          <p:cNvSpPr/>
          <p:nvPr/>
        </p:nvSpPr>
        <p:spPr>
          <a:xfrm>
            <a:off x="4725850" y="3882042"/>
            <a:ext cx="1031188" cy="42331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Pipeline</a:t>
            </a:r>
          </a:p>
        </p:txBody>
      </p:sp>
      <p:cxnSp>
        <p:nvCxnSpPr>
          <p:cNvPr id="17" name="Elbow Connector 23">
            <a:extLst>
              <a:ext uri="{FF2B5EF4-FFF2-40B4-BE49-F238E27FC236}">
                <a16:creationId xmlns:a16="http://schemas.microsoft.com/office/drawing/2014/main" id="{50F41165-9C15-BFF7-E0F1-3D8459A7E69B}"/>
              </a:ext>
            </a:extLst>
          </p:cNvPr>
          <p:cNvCxnSpPr>
            <a:cxnSpLocks/>
            <a:endCxn id="9" idx="0"/>
          </p:cNvCxnSpPr>
          <p:nvPr/>
        </p:nvCxnSpPr>
        <p:spPr>
          <a:xfrm>
            <a:off x="3509269" y="2144678"/>
            <a:ext cx="4123121" cy="292661"/>
          </a:xfrm>
          <a:prstGeom prst="bentConnector2">
            <a:avLst/>
          </a:prstGeom>
          <a:ln w="38100">
            <a:tailEnd type="triangle"/>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3361A596-9134-B80C-8897-04135A2580F6}"/>
              </a:ext>
            </a:extLst>
          </p:cNvPr>
          <p:cNvCxnSpPr>
            <a:cxnSpLocks/>
          </p:cNvCxnSpPr>
          <p:nvPr/>
        </p:nvCxnSpPr>
        <p:spPr>
          <a:xfrm>
            <a:off x="4987161" y="2616954"/>
            <a:ext cx="479988"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ABBFB6F8-4463-0BAF-B093-F71015B6883B}"/>
              </a:ext>
            </a:extLst>
          </p:cNvPr>
          <p:cNvCxnSpPr>
            <a:cxnSpLocks/>
          </p:cNvCxnSpPr>
          <p:nvPr/>
        </p:nvCxnSpPr>
        <p:spPr>
          <a:xfrm>
            <a:off x="5071949" y="3274162"/>
            <a:ext cx="297226"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4B2EBA90-E605-FCB3-FFDB-1DAAE3CD8551}"/>
              </a:ext>
            </a:extLst>
          </p:cNvPr>
          <p:cNvCxnSpPr>
            <a:cxnSpLocks/>
          </p:cNvCxnSpPr>
          <p:nvPr/>
        </p:nvCxnSpPr>
        <p:spPr>
          <a:xfrm>
            <a:off x="5156899" y="3364509"/>
            <a:ext cx="15240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D8A0C1BE-36C6-6371-747D-AB489E2AC9C0}"/>
              </a:ext>
            </a:extLst>
          </p:cNvPr>
          <p:cNvCxnSpPr>
            <a:cxnSpLocks/>
          </p:cNvCxnSpPr>
          <p:nvPr/>
        </p:nvCxnSpPr>
        <p:spPr>
          <a:xfrm>
            <a:off x="5003490" y="3178062"/>
            <a:ext cx="458209"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28B45F2B-7248-433B-1C05-6E8B7BEF5403}"/>
              </a:ext>
            </a:extLst>
          </p:cNvPr>
          <p:cNvCxnSpPr/>
          <p:nvPr/>
        </p:nvCxnSpPr>
        <p:spPr>
          <a:xfrm>
            <a:off x="5235572" y="2127322"/>
            <a:ext cx="0" cy="489632"/>
          </a:xfrm>
          <a:prstGeom prst="line">
            <a:avLst/>
          </a:prstGeom>
          <a:ln w="38100"/>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459F01FA-5A9D-F2ED-B927-2E63AE22B575}"/>
              </a:ext>
            </a:extLst>
          </p:cNvPr>
          <p:cNvCxnSpPr>
            <a:cxnSpLocks/>
          </p:cNvCxnSpPr>
          <p:nvPr/>
        </p:nvCxnSpPr>
        <p:spPr>
          <a:xfrm>
            <a:off x="5227155" y="2755016"/>
            <a:ext cx="8417" cy="423046"/>
          </a:xfrm>
          <a:prstGeom prst="line">
            <a:avLst/>
          </a:prstGeom>
          <a:ln w="38100"/>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64F76C42-7090-A855-7F07-941E09296D48}"/>
              </a:ext>
            </a:extLst>
          </p:cNvPr>
          <p:cNvCxnSpPr/>
          <p:nvPr/>
        </p:nvCxnSpPr>
        <p:spPr>
          <a:xfrm>
            <a:off x="6135604" y="2127322"/>
            <a:ext cx="0" cy="153466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4E94A8CB-41DD-AB2A-F737-0C08FE59CDA6}"/>
              </a:ext>
            </a:extLst>
          </p:cNvPr>
          <p:cNvSpPr txBox="1"/>
          <p:nvPr/>
        </p:nvSpPr>
        <p:spPr>
          <a:xfrm>
            <a:off x="5384880" y="1787931"/>
            <a:ext cx="681597" cy="400110"/>
          </a:xfrm>
          <a:prstGeom prst="rect">
            <a:avLst/>
          </a:prstGeom>
          <a:noFill/>
        </p:spPr>
        <p:txBody>
          <a:bodyPr wrap="none" rtlCol="0">
            <a:spAutoFit/>
          </a:bodyPr>
          <a:lstStyle/>
          <a:p>
            <a:r>
              <a:rPr lang="en-US" sz="2000" b="1" i="1" dirty="0" err="1">
                <a:latin typeface="Tahoma" panose="020B0604030504040204" pitchFamily="34" charset="0"/>
                <a:ea typeface="Tahoma" panose="020B0604030504040204" pitchFamily="34" charset="0"/>
                <a:cs typeface="Tahoma" panose="020B0604030504040204" pitchFamily="34" charset="0"/>
              </a:rPr>
              <a:t>Vdd</a:t>
            </a:r>
            <a:endParaRPr lang="en-US" sz="2000" b="1" i="1" dirty="0">
              <a:latin typeface="Tahoma" panose="020B0604030504040204" pitchFamily="34" charset="0"/>
              <a:ea typeface="Tahoma" panose="020B0604030504040204" pitchFamily="34" charset="0"/>
              <a:cs typeface="Tahoma" panose="020B0604030504040204" pitchFamily="34" charset="0"/>
            </a:endParaRPr>
          </a:p>
        </p:txBody>
      </p:sp>
      <p:sp>
        <p:nvSpPr>
          <p:cNvPr id="26" name="TextBox 25">
            <a:extLst>
              <a:ext uri="{FF2B5EF4-FFF2-40B4-BE49-F238E27FC236}">
                <a16:creationId xmlns:a16="http://schemas.microsoft.com/office/drawing/2014/main" id="{6CCEB4AA-4347-CCAC-4D8F-C2228A94CBC7}"/>
              </a:ext>
            </a:extLst>
          </p:cNvPr>
          <p:cNvSpPr txBox="1"/>
          <p:nvPr/>
        </p:nvSpPr>
        <p:spPr>
          <a:xfrm>
            <a:off x="5455248" y="3247659"/>
            <a:ext cx="681597" cy="400110"/>
          </a:xfrm>
          <a:prstGeom prst="rect">
            <a:avLst/>
          </a:prstGeom>
          <a:noFill/>
        </p:spPr>
        <p:txBody>
          <a:bodyPr wrap="none" rtlCol="0">
            <a:spAutoFit/>
          </a:bodyPr>
          <a:lstStyle/>
          <a:p>
            <a:r>
              <a:rPr lang="en-US" sz="2000" b="1" i="1" dirty="0" err="1">
                <a:latin typeface="Tahoma" panose="020B0604030504040204" pitchFamily="34" charset="0"/>
                <a:ea typeface="Tahoma" panose="020B0604030504040204" pitchFamily="34" charset="0"/>
                <a:cs typeface="Tahoma" panose="020B0604030504040204" pitchFamily="34" charset="0"/>
              </a:rPr>
              <a:t>Vdd</a:t>
            </a:r>
            <a:endParaRPr lang="en-US" sz="2000" b="1" i="1" dirty="0">
              <a:latin typeface="Tahoma" panose="020B0604030504040204" pitchFamily="34" charset="0"/>
              <a:ea typeface="Tahoma" panose="020B0604030504040204" pitchFamily="34" charset="0"/>
              <a:cs typeface="Tahoma" panose="020B0604030504040204" pitchFamily="34" charset="0"/>
            </a:endParaRPr>
          </a:p>
        </p:txBody>
      </p:sp>
      <p:cxnSp>
        <p:nvCxnSpPr>
          <p:cNvPr id="27" name="Straight Connector 26">
            <a:extLst>
              <a:ext uri="{FF2B5EF4-FFF2-40B4-BE49-F238E27FC236}">
                <a16:creationId xmlns:a16="http://schemas.microsoft.com/office/drawing/2014/main" id="{222AB4BA-41AB-2F68-F466-B30F77C8AFDC}"/>
              </a:ext>
            </a:extLst>
          </p:cNvPr>
          <p:cNvCxnSpPr>
            <a:cxnSpLocks/>
          </p:cNvCxnSpPr>
          <p:nvPr/>
        </p:nvCxnSpPr>
        <p:spPr>
          <a:xfrm>
            <a:off x="4992600" y="2769354"/>
            <a:ext cx="479988" cy="0"/>
          </a:xfrm>
          <a:prstGeom prst="line">
            <a:avLst/>
          </a:prstGeom>
          <a:ln w="57150"/>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9E547359-D463-D964-81F4-35ADA70C5D6E}"/>
              </a:ext>
            </a:extLst>
          </p:cNvPr>
          <p:cNvSpPr txBox="1"/>
          <p:nvPr/>
        </p:nvSpPr>
        <p:spPr>
          <a:xfrm>
            <a:off x="3468989" y="2153841"/>
            <a:ext cx="1572866" cy="707886"/>
          </a:xfrm>
          <a:prstGeom prst="rect">
            <a:avLst/>
          </a:prstGeom>
          <a:noFill/>
        </p:spPr>
        <p:txBody>
          <a:bodyPr wrap="none" rtlCol="0">
            <a:spAutoFit/>
          </a:bodyPr>
          <a:lstStyle/>
          <a:p>
            <a:r>
              <a:rPr lang="en-US" sz="2000" b="1" dirty="0">
                <a:latin typeface="Tahoma" panose="020B0604030504040204" pitchFamily="34" charset="0"/>
                <a:ea typeface="Tahoma" panose="020B0604030504040204" pitchFamily="34" charset="0"/>
                <a:cs typeface="Tahoma" panose="020B0604030504040204" pitchFamily="34" charset="0"/>
              </a:rPr>
              <a:t>Harvested </a:t>
            </a:r>
          </a:p>
          <a:p>
            <a:r>
              <a:rPr lang="en-US" sz="2000" b="1" dirty="0">
                <a:latin typeface="Tahoma" panose="020B0604030504040204" pitchFamily="34" charset="0"/>
                <a:ea typeface="Tahoma" panose="020B0604030504040204" pitchFamily="34" charset="0"/>
                <a:cs typeface="Tahoma" panose="020B0604030504040204" pitchFamily="34" charset="0"/>
              </a:rPr>
              <a:t>energy</a:t>
            </a:r>
          </a:p>
        </p:txBody>
      </p:sp>
      <p:sp>
        <p:nvSpPr>
          <p:cNvPr id="29" name="Rounded Rectangle 44">
            <a:extLst>
              <a:ext uri="{FF2B5EF4-FFF2-40B4-BE49-F238E27FC236}">
                <a16:creationId xmlns:a16="http://schemas.microsoft.com/office/drawing/2014/main" id="{A03D2A75-0AC9-964B-F720-5842CA2C531D}"/>
              </a:ext>
            </a:extLst>
          </p:cNvPr>
          <p:cNvSpPr/>
          <p:nvPr/>
        </p:nvSpPr>
        <p:spPr>
          <a:xfrm>
            <a:off x="3825168" y="4641252"/>
            <a:ext cx="1592137" cy="787836"/>
          </a:xfrm>
          <a:prstGeom prst="roundRect">
            <a:avLst/>
          </a:prstGeom>
          <a:solidFill>
            <a:schemeClr val="accent5">
              <a:lumMod val="40000"/>
              <a:lumOff val="60000"/>
              <a:alpha val="34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Tahoma" panose="020B0604030504040204" pitchFamily="34" charset="0"/>
                <a:ea typeface="Tahoma" panose="020B0604030504040204" pitchFamily="34" charset="0"/>
                <a:cs typeface="Tahoma" panose="020B0604030504040204" pitchFamily="34" charset="0"/>
              </a:rPr>
              <a:t>NVM</a:t>
            </a:r>
          </a:p>
        </p:txBody>
      </p:sp>
      <p:sp>
        <p:nvSpPr>
          <p:cNvPr id="30" name="Left-Up Arrow 3">
            <a:extLst>
              <a:ext uri="{FF2B5EF4-FFF2-40B4-BE49-F238E27FC236}">
                <a16:creationId xmlns:a16="http://schemas.microsoft.com/office/drawing/2014/main" id="{DD627B79-0951-1AA9-13CB-4D7B0823441E}"/>
              </a:ext>
            </a:extLst>
          </p:cNvPr>
          <p:cNvSpPr/>
          <p:nvPr/>
        </p:nvSpPr>
        <p:spPr>
          <a:xfrm rot="16200000">
            <a:off x="5653835" y="4047062"/>
            <a:ext cx="641972" cy="528960"/>
          </a:xfrm>
          <a:prstGeom prst="leftUpArrow">
            <a:avLst>
              <a:gd name="adj1" fmla="val 25000"/>
              <a:gd name="adj2" fmla="val 25902"/>
              <a:gd name="adj3" fmla="val 25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31" name="Left-Up Arrow 46">
            <a:extLst>
              <a:ext uri="{FF2B5EF4-FFF2-40B4-BE49-F238E27FC236}">
                <a16:creationId xmlns:a16="http://schemas.microsoft.com/office/drawing/2014/main" id="{00D6D235-1065-45C0-2274-7E8650EF69CF}"/>
              </a:ext>
            </a:extLst>
          </p:cNvPr>
          <p:cNvSpPr/>
          <p:nvPr/>
        </p:nvSpPr>
        <p:spPr>
          <a:xfrm rot="10800000">
            <a:off x="4265602" y="3996416"/>
            <a:ext cx="468489" cy="641975"/>
          </a:xfrm>
          <a:prstGeom prst="leftUpArrow">
            <a:avLst>
              <a:gd name="adj1" fmla="val 25000"/>
              <a:gd name="adj2" fmla="val 25902"/>
              <a:gd name="adj3" fmla="val 25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32" name="TextBox 31">
            <a:extLst>
              <a:ext uri="{FF2B5EF4-FFF2-40B4-BE49-F238E27FC236}">
                <a16:creationId xmlns:a16="http://schemas.microsoft.com/office/drawing/2014/main" id="{331BC4F3-65AC-940C-EC66-834357CB0FD6}"/>
              </a:ext>
            </a:extLst>
          </p:cNvPr>
          <p:cNvSpPr txBox="1"/>
          <p:nvPr/>
        </p:nvSpPr>
        <p:spPr>
          <a:xfrm>
            <a:off x="3796927" y="1039977"/>
            <a:ext cx="4809330" cy="523220"/>
          </a:xfrm>
          <a:prstGeom prst="rect">
            <a:avLst/>
          </a:prstGeom>
          <a:noFill/>
        </p:spPr>
        <p:txBody>
          <a:bodyPr wrap="none" rtlCol="0">
            <a:spAutoFit/>
          </a:bodyPr>
          <a:lstStyle/>
          <a:p>
            <a:r>
              <a:rPr lang="en-US" sz="2800" b="1">
                <a:latin typeface="Tahoma" panose="020B0604030504040204" pitchFamily="34" charset="0"/>
                <a:ea typeface="Tahoma" panose="020B0604030504040204" pitchFamily="34" charset="0"/>
                <a:cs typeface="Tahoma" panose="020B0604030504040204" pitchFamily="34" charset="0"/>
              </a:rPr>
              <a:t>RollSwitch = NVP + TCCP</a:t>
            </a:r>
            <a:endParaRPr lang="en-US" sz="2800" b="1" dirty="0">
              <a:latin typeface="Tahoma" panose="020B0604030504040204" pitchFamily="34" charset="0"/>
              <a:ea typeface="Tahoma" panose="020B0604030504040204" pitchFamily="34" charset="0"/>
              <a:cs typeface="Tahoma" panose="020B0604030504040204" pitchFamily="34" charset="0"/>
            </a:endParaRPr>
          </a:p>
        </p:txBody>
      </p:sp>
      <p:sp>
        <p:nvSpPr>
          <p:cNvPr id="33" name="Rounded Rectangle 17">
            <a:extLst>
              <a:ext uri="{FF2B5EF4-FFF2-40B4-BE49-F238E27FC236}">
                <a16:creationId xmlns:a16="http://schemas.microsoft.com/office/drawing/2014/main" id="{AF91382D-F16E-2C82-7DD5-44D4B9955E5D}"/>
              </a:ext>
            </a:extLst>
          </p:cNvPr>
          <p:cNvSpPr/>
          <p:nvPr/>
        </p:nvSpPr>
        <p:spPr>
          <a:xfrm>
            <a:off x="7318585" y="5095920"/>
            <a:ext cx="1291913" cy="457529"/>
          </a:xfrm>
          <a:prstGeom prst="roundRect">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ysClr val="windowText" lastClr="000000"/>
                </a:solidFill>
                <a:latin typeface="Tahoma" panose="020B0604030504040204" pitchFamily="34" charset="0"/>
                <a:ea typeface="Tahoma" panose="020B0604030504040204" pitchFamily="34" charset="0"/>
                <a:cs typeface="Tahoma" panose="020B0604030504040204" pitchFamily="34" charset="0"/>
              </a:rPr>
              <a:t>NVSB</a:t>
            </a:r>
          </a:p>
        </p:txBody>
      </p:sp>
      <p:sp>
        <p:nvSpPr>
          <p:cNvPr id="34" name="Rounded Rectangle 20">
            <a:extLst>
              <a:ext uri="{FF2B5EF4-FFF2-40B4-BE49-F238E27FC236}">
                <a16:creationId xmlns:a16="http://schemas.microsoft.com/office/drawing/2014/main" id="{E81B76A3-DDA1-C35D-E9AE-01EBFC43CA7A}"/>
              </a:ext>
            </a:extLst>
          </p:cNvPr>
          <p:cNvSpPr/>
          <p:nvPr/>
        </p:nvSpPr>
        <p:spPr>
          <a:xfrm>
            <a:off x="5610001" y="5099225"/>
            <a:ext cx="1291914" cy="45752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ysClr val="windowText" lastClr="000000"/>
                </a:solidFill>
                <a:latin typeface="Tahoma" panose="020B0604030504040204" pitchFamily="34" charset="0"/>
                <a:ea typeface="Tahoma" panose="020B0604030504040204" pitchFamily="34" charset="0"/>
                <a:cs typeface="Tahoma" panose="020B0604030504040204" pitchFamily="34" charset="0"/>
              </a:rPr>
              <a:t>SB</a:t>
            </a:r>
            <a:endParaRPr lang="en-US" sz="2400" dirty="0">
              <a:solidFill>
                <a:sysClr val="windowText" lastClr="000000"/>
              </a:solidFill>
              <a:latin typeface="Tahoma" panose="020B0604030504040204" pitchFamily="34" charset="0"/>
              <a:ea typeface="Tahoma" panose="020B0604030504040204" pitchFamily="34" charset="0"/>
              <a:cs typeface="Tahoma" panose="020B0604030504040204" pitchFamily="34" charset="0"/>
            </a:endParaRPr>
          </a:p>
        </p:txBody>
      </p:sp>
      <p:sp>
        <p:nvSpPr>
          <p:cNvPr id="35" name="Left-Right Arrow 21">
            <a:extLst>
              <a:ext uri="{FF2B5EF4-FFF2-40B4-BE49-F238E27FC236}">
                <a16:creationId xmlns:a16="http://schemas.microsoft.com/office/drawing/2014/main" id="{0B6F140B-A479-84A8-17E0-68CD84B0D2FE}"/>
              </a:ext>
            </a:extLst>
          </p:cNvPr>
          <p:cNvSpPr/>
          <p:nvPr/>
        </p:nvSpPr>
        <p:spPr>
          <a:xfrm>
            <a:off x="6754392" y="5161449"/>
            <a:ext cx="741864" cy="332241"/>
          </a:xfrm>
          <a:prstGeom prst="lef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cxnSp>
        <p:nvCxnSpPr>
          <p:cNvPr id="36" name="Straight Arrow Connector 35">
            <a:extLst>
              <a:ext uri="{FF2B5EF4-FFF2-40B4-BE49-F238E27FC236}">
                <a16:creationId xmlns:a16="http://schemas.microsoft.com/office/drawing/2014/main" id="{1D451863-8294-024E-8D48-37C54976EFED}"/>
              </a:ext>
            </a:extLst>
          </p:cNvPr>
          <p:cNvCxnSpPr>
            <a:cxnSpLocks/>
            <a:endCxn id="35" idx="1"/>
          </p:cNvCxnSpPr>
          <p:nvPr/>
        </p:nvCxnSpPr>
        <p:spPr>
          <a:xfrm flipH="1">
            <a:off x="7125324" y="4641252"/>
            <a:ext cx="22345" cy="60325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8" name="Rectangle 47">
            <a:extLst>
              <a:ext uri="{FF2B5EF4-FFF2-40B4-BE49-F238E27FC236}">
                <a16:creationId xmlns:a16="http://schemas.microsoft.com/office/drawing/2014/main" id="{65FDA059-BAC3-79C3-24DE-9FA7D29AE476}"/>
              </a:ext>
            </a:extLst>
          </p:cNvPr>
          <p:cNvSpPr/>
          <p:nvPr/>
        </p:nvSpPr>
        <p:spPr>
          <a:xfrm>
            <a:off x="4974918" y="3897849"/>
            <a:ext cx="551474" cy="360041"/>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ounded Rectangle 43">
            <a:extLst>
              <a:ext uri="{FF2B5EF4-FFF2-40B4-BE49-F238E27FC236}">
                <a16:creationId xmlns:a16="http://schemas.microsoft.com/office/drawing/2014/main" id="{F56C9779-6514-E912-3127-BE2B41C3E199}"/>
              </a:ext>
            </a:extLst>
          </p:cNvPr>
          <p:cNvSpPr/>
          <p:nvPr/>
        </p:nvSpPr>
        <p:spPr>
          <a:xfrm>
            <a:off x="5604643" y="4640754"/>
            <a:ext cx="1281152" cy="448685"/>
          </a:xfrm>
          <a:prstGeom prst="roundRect">
            <a:avLst/>
          </a:prstGeom>
          <a:solidFill>
            <a:srgbClr val="608A32">
              <a:alpha val="3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67" name="Rounded Rectangle 53">
            <a:extLst>
              <a:ext uri="{FF2B5EF4-FFF2-40B4-BE49-F238E27FC236}">
                <a16:creationId xmlns:a16="http://schemas.microsoft.com/office/drawing/2014/main" id="{C6F18634-5256-B7E1-DC18-FA4BAB90888E}"/>
              </a:ext>
            </a:extLst>
          </p:cNvPr>
          <p:cNvSpPr/>
          <p:nvPr/>
        </p:nvSpPr>
        <p:spPr>
          <a:xfrm>
            <a:off x="5610001" y="4625370"/>
            <a:ext cx="1291915" cy="454898"/>
          </a:xfrm>
          <a:prstGeom prst="roundRect">
            <a:avLst/>
          </a:prstGeom>
          <a:solidFill>
            <a:srgbClr val="608A32">
              <a:alpha val="3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68" name="Rounded Rectangle 54">
            <a:extLst>
              <a:ext uri="{FF2B5EF4-FFF2-40B4-BE49-F238E27FC236}">
                <a16:creationId xmlns:a16="http://schemas.microsoft.com/office/drawing/2014/main" id="{A600A254-8B0D-E168-F988-55DEA837A22A}"/>
              </a:ext>
            </a:extLst>
          </p:cNvPr>
          <p:cNvSpPr/>
          <p:nvPr/>
        </p:nvSpPr>
        <p:spPr>
          <a:xfrm>
            <a:off x="7319491" y="4632528"/>
            <a:ext cx="1291007" cy="463392"/>
          </a:xfrm>
          <a:prstGeom prst="roundRect">
            <a:avLst/>
          </a:prstGeom>
          <a:solidFill>
            <a:srgbClr val="608A32">
              <a:alpha val="3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69" name="Rounded Rectangle 53">
            <a:extLst>
              <a:ext uri="{FF2B5EF4-FFF2-40B4-BE49-F238E27FC236}">
                <a16:creationId xmlns:a16="http://schemas.microsoft.com/office/drawing/2014/main" id="{3229E6B3-D64B-93F2-B375-49B3CEE98E41}"/>
              </a:ext>
            </a:extLst>
          </p:cNvPr>
          <p:cNvSpPr/>
          <p:nvPr/>
        </p:nvSpPr>
        <p:spPr>
          <a:xfrm>
            <a:off x="5610055" y="5101503"/>
            <a:ext cx="1291915" cy="454898"/>
          </a:xfrm>
          <a:prstGeom prst="roundRect">
            <a:avLst/>
          </a:prstGeom>
          <a:solidFill>
            <a:srgbClr val="608A32">
              <a:alpha val="3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70" name="Rounded Rectangle 43">
            <a:extLst>
              <a:ext uri="{FF2B5EF4-FFF2-40B4-BE49-F238E27FC236}">
                <a16:creationId xmlns:a16="http://schemas.microsoft.com/office/drawing/2014/main" id="{6F1F1716-C922-BAC8-BB1B-381FE1C5CA32}"/>
              </a:ext>
            </a:extLst>
          </p:cNvPr>
          <p:cNvSpPr/>
          <p:nvPr/>
        </p:nvSpPr>
        <p:spPr>
          <a:xfrm>
            <a:off x="5626298" y="5097019"/>
            <a:ext cx="1281152" cy="448685"/>
          </a:xfrm>
          <a:prstGeom prst="roundRect">
            <a:avLst/>
          </a:prstGeom>
          <a:solidFill>
            <a:srgbClr val="608A32">
              <a:alpha val="3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71" name="Rounded Rectangle 54">
            <a:extLst>
              <a:ext uri="{FF2B5EF4-FFF2-40B4-BE49-F238E27FC236}">
                <a16:creationId xmlns:a16="http://schemas.microsoft.com/office/drawing/2014/main" id="{DBAEE8AF-9371-5AE5-55F5-CCA7EC565E69}"/>
              </a:ext>
            </a:extLst>
          </p:cNvPr>
          <p:cNvSpPr/>
          <p:nvPr/>
        </p:nvSpPr>
        <p:spPr>
          <a:xfrm>
            <a:off x="7326367" y="5089601"/>
            <a:ext cx="1291007" cy="463392"/>
          </a:xfrm>
          <a:prstGeom prst="roundRect">
            <a:avLst/>
          </a:prstGeom>
          <a:solidFill>
            <a:srgbClr val="608A32">
              <a:alpha val="3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89696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1" nodeType="clickEffect">
                                  <p:stCondLst>
                                    <p:cond delay="0"/>
                                  </p:stCondLst>
                                  <p:childTnLst>
                                    <p:animMotion origin="layout" path="M -0.00065 -0.00023 L 0.07005 -0.00023 C 0.07031 0.0595 0.07057 0.11922 0.07083 0.17894 L 0.07083 0.17917 " pathEditMode="relative" rAng="0" ptsTypes="AAAA">
                                      <p:cBhvr>
                                        <p:cTn id="10" dur="2000" fill="hold"/>
                                        <p:tgtEl>
                                          <p:spTgt spid="48"/>
                                        </p:tgtEl>
                                        <p:attrNameLst>
                                          <p:attrName>ppt_x</p:attrName>
                                          <p:attrName>ppt_y</p:attrName>
                                        </p:attrNameLst>
                                      </p:cBhvr>
                                      <p:rCtr x="3568" y="8958"/>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2" nodeType="clickEffect">
                                  <p:stCondLst>
                                    <p:cond delay="0"/>
                                  </p:stCondLst>
                                  <p:childTnLst>
                                    <p:animMotion origin="layout" path="M 0.07005 0.17894 L -0.03841 0.14584 " pathEditMode="relative" rAng="0" ptsTypes="AA">
                                      <p:cBhvr>
                                        <p:cTn id="14" dur="2000" fill="hold"/>
                                        <p:tgtEl>
                                          <p:spTgt spid="48"/>
                                        </p:tgtEl>
                                        <p:attrNameLst>
                                          <p:attrName>ppt_x</p:attrName>
                                          <p:attrName>ppt_y</p:attrName>
                                        </p:attrNameLst>
                                      </p:cBhvr>
                                      <p:rCtr x="-5430" y="-1667"/>
                                    </p:animMotion>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3" nodeType="clickEffect">
                                  <p:stCondLst>
                                    <p:cond delay="0"/>
                                  </p:stCondLst>
                                  <p:childTnLst>
                                    <p:set>
                                      <p:cBhvr>
                                        <p:cTn id="18" dur="1" fill="hold">
                                          <p:stCondLst>
                                            <p:cond delay="0"/>
                                          </p:stCondLst>
                                        </p:cTn>
                                        <p:tgtEl>
                                          <p:spTgt spid="48"/>
                                        </p:tgtEl>
                                        <p:attrNameLst>
                                          <p:attrName>style.visibility</p:attrName>
                                        </p:attrNameLst>
                                      </p:cBhvr>
                                      <p:to>
                                        <p:strVal val="hidden"/>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67"/>
                                        </p:tgtEl>
                                        <p:attrNameLst>
                                          <p:attrName>style.visibility</p:attrName>
                                        </p:attrNameLst>
                                      </p:cBhvr>
                                      <p:to>
                                        <p:strVal val="visible"/>
                                      </p:to>
                                    </p:set>
                                  </p:childTnLst>
                                </p:cTn>
                              </p:par>
                              <p:par>
                                <p:cTn id="22" presetID="1" presetClass="entr" presetSubtype="0" fill="hold" grpId="2" nodeType="withEffect">
                                  <p:stCondLst>
                                    <p:cond delay="0"/>
                                  </p:stCondLst>
                                  <p:childTnLst>
                                    <p:set>
                                      <p:cBhvr>
                                        <p:cTn id="23" dur="1" fill="hold">
                                          <p:stCondLst>
                                            <p:cond delay="0"/>
                                          </p:stCondLst>
                                        </p:cTn>
                                        <p:tgtEl>
                                          <p:spTgt spid="66"/>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childTnLst>
                                    <p:set>
                                      <p:cBhvr>
                                        <p:cTn id="26" dur="1" fill="hold">
                                          <p:stCondLst>
                                            <p:cond delay="0"/>
                                          </p:stCondLst>
                                        </p:cTn>
                                        <p:tgtEl>
                                          <p:spTgt spid="69"/>
                                        </p:tgtEl>
                                        <p:attrNameLst>
                                          <p:attrName>style.visibility</p:attrName>
                                        </p:attrNameLst>
                                      </p:cBhvr>
                                      <p:to>
                                        <p:strVal val="visible"/>
                                      </p:to>
                                    </p:set>
                                  </p:childTnLst>
                                </p:cTn>
                              </p:par>
                              <p:par>
                                <p:cTn id="27" presetID="1" presetClass="entr" presetSubtype="0" fill="hold" grpId="2" nodeType="withEffect">
                                  <p:stCondLst>
                                    <p:cond delay="0"/>
                                  </p:stCondLst>
                                  <p:childTnLst>
                                    <p:set>
                                      <p:cBhvr>
                                        <p:cTn id="28" dur="1" fill="hold">
                                          <p:stCondLst>
                                            <p:cond delay="0"/>
                                          </p:stCondLst>
                                        </p:cTn>
                                        <p:tgtEl>
                                          <p:spTgt spid="70"/>
                                        </p:tgtEl>
                                        <p:attrNameLst>
                                          <p:attrName>style.visibility</p:attrName>
                                        </p:attrNameLst>
                                      </p:cBhvr>
                                      <p:to>
                                        <p:strVal val="visible"/>
                                      </p:to>
                                    </p:set>
                                  </p:childTnLst>
                                </p:cTn>
                              </p:par>
                              <p:par>
                                <p:cTn id="29" presetID="0" presetClass="path" presetSubtype="0" accel="50000" decel="50000" fill="hold" grpId="0" nodeType="withEffect">
                                  <p:stCondLst>
                                    <p:cond delay="0"/>
                                  </p:stCondLst>
                                  <p:childTnLst>
                                    <p:animMotion origin="layout" path="M 4.16667E-7 7.40741E-7 L 0.14036 0.00093 " pathEditMode="relative" rAng="0" ptsTypes="AA">
                                      <p:cBhvr>
                                        <p:cTn id="30" dur="2000" fill="hold"/>
                                        <p:tgtEl>
                                          <p:spTgt spid="66"/>
                                        </p:tgtEl>
                                        <p:attrNameLst>
                                          <p:attrName>ppt_x</p:attrName>
                                          <p:attrName>ppt_y</p:attrName>
                                        </p:attrNameLst>
                                      </p:cBhvr>
                                      <p:rCtr x="7018" y="46"/>
                                    </p:animMotion>
                                  </p:childTnLst>
                                </p:cTn>
                              </p:par>
                              <p:par>
                                <p:cTn id="31" presetID="0" presetClass="path" presetSubtype="0" accel="50000" decel="50000" fill="hold" grpId="0" nodeType="withEffect">
                                  <p:stCondLst>
                                    <p:cond delay="0"/>
                                  </p:stCondLst>
                                  <p:childTnLst>
                                    <p:animMotion origin="layout" path="M -2.29167E-6 4.07407E-6 L 0.14037 0.00092 " pathEditMode="relative" rAng="0" ptsTypes="AA">
                                      <p:cBhvr>
                                        <p:cTn id="32" dur="2000" fill="hold"/>
                                        <p:tgtEl>
                                          <p:spTgt spid="70"/>
                                        </p:tgtEl>
                                        <p:attrNameLst>
                                          <p:attrName>ppt_x</p:attrName>
                                          <p:attrName>ppt_y</p:attrName>
                                        </p:attrNameLst>
                                      </p:cBhvr>
                                      <p:rCtr x="7018" y="46"/>
                                    </p:animMotion>
                                  </p:childTnLst>
                                </p:cTn>
                              </p:par>
                            </p:childTnLst>
                          </p:cTn>
                        </p:par>
                        <p:par>
                          <p:cTn id="33" fill="hold">
                            <p:stCondLst>
                              <p:cond delay="2000"/>
                            </p:stCondLst>
                            <p:childTnLst>
                              <p:par>
                                <p:cTn id="34" presetID="1" presetClass="entr" presetSubtype="0" fill="hold" grpId="0" nodeType="afterEffect">
                                  <p:stCondLst>
                                    <p:cond delay="0"/>
                                  </p:stCondLst>
                                  <p:childTnLst>
                                    <p:set>
                                      <p:cBhvr>
                                        <p:cTn id="35" dur="1" fill="hold">
                                          <p:stCondLst>
                                            <p:cond delay="0"/>
                                          </p:stCondLst>
                                        </p:cTn>
                                        <p:tgtEl>
                                          <p:spTgt spid="7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8"/>
                                        </p:tgtEl>
                                        <p:attrNameLst>
                                          <p:attrName>style.visibility</p:attrName>
                                        </p:attrNameLst>
                                      </p:cBhvr>
                                      <p:to>
                                        <p:strVal val="visible"/>
                                      </p:to>
                                    </p:set>
                                  </p:childTnLst>
                                </p:cTn>
                              </p:par>
                              <p:par>
                                <p:cTn id="40" presetID="0" presetClass="path" presetSubtype="0" accel="50000" decel="50000" fill="hold" grpId="1" nodeType="withEffect">
                                  <p:stCondLst>
                                    <p:cond delay="0"/>
                                  </p:stCondLst>
                                  <p:childTnLst>
                                    <p:animMotion origin="layout" path="M 0.14036 0.00093 L 4.16667E-7 7.40741E-7 " pathEditMode="relative" rAng="0" ptsTypes="AA">
                                      <p:cBhvr>
                                        <p:cTn id="41" dur="2000" fill="hold"/>
                                        <p:tgtEl>
                                          <p:spTgt spid="66"/>
                                        </p:tgtEl>
                                        <p:attrNameLst>
                                          <p:attrName>ppt_x</p:attrName>
                                          <p:attrName>ppt_y</p:attrName>
                                        </p:attrNameLst>
                                      </p:cBhvr>
                                      <p:rCtr x="-7018" y="-46"/>
                                    </p:animMotion>
                                  </p:childTnLst>
                                </p:cTn>
                              </p:par>
                              <p:par>
                                <p:cTn id="42" presetID="0" presetClass="path" presetSubtype="0" accel="50000" decel="50000" fill="hold" grpId="1" nodeType="withEffect">
                                  <p:stCondLst>
                                    <p:cond delay="0"/>
                                  </p:stCondLst>
                                  <p:childTnLst>
                                    <p:animMotion origin="layout" path="M 0.14037 0.00092 L -2.29167E-6 4.07407E-6 " pathEditMode="relative" rAng="0" ptsTypes="AA">
                                      <p:cBhvr>
                                        <p:cTn id="43" dur="2000" fill="hold"/>
                                        <p:tgtEl>
                                          <p:spTgt spid="70"/>
                                        </p:tgtEl>
                                        <p:attrNameLst>
                                          <p:attrName>ppt_x</p:attrName>
                                          <p:attrName>ppt_y</p:attrName>
                                        </p:attrNameLst>
                                      </p:cBhvr>
                                      <p:rCtr x="-7018"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1" animBg="1"/>
      <p:bldP spid="48" grpId="2" animBg="1"/>
      <p:bldP spid="48" grpId="3" animBg="1"/>
      <p:bldP spid="66" grpId="0" animBg="1"/>
      <p:bldP spid="66" grpId="1" animBg="1"/>
      <p:bldP spid="66" grpId="2" animBg="1"/>
      <p:bldP spid="67" grpId="0" animBg="1"/>
      <p:bldP spid="68" grpId="0" animBg="1"/>
      <p:bldP spid="69" grpId="0" animBg="1"/>
      <p:bldP spid="70" grpId="0" animBg="1"/>
      <p:bldP spid="70" grpId="1" animBg="1"/>
      <p:bldP spid="70" grpId="2" animBg="1"/>
      <p:bldP spid="71"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A989D-858C-CA6D-0DB7-F14D13A1F9C5}"/>
              </a:ext>
            </a:extLst>
          </p:cNvPr>
          <p:cNvSpPr>
            <a:spLocks noGrp="1"/>
          </p:cNvSpPr>
          <p:nvPr>
            <p:ph type="title"/>
          </p:nvPr>
        </p:nvSpPr>
        <p:spPr/>
        <p:txBody>
          <a:bodyPr/>
          <a:lstStyle/>
          <a:p>
            <a:r>
              <a:rPr lang="en-US"/>
              <a:t>Crash Consistency Issue</a:t>
            </a:r>
          </a:p>
        </p:txBody>
      </p:sp>
      <p:sp>
        <p:nvSpPr>
          <p:cNvPr id="3" name="Content Placeholder 2">
            <a:extLst>
              <a:ext uri="{FF2B5EF4-FFF2-40B4-BE49-F238E27FC236}">
                <a16:creationId xmlns:a16="http://schemas.microsoft.com/office/drawing/2014/main" id="{5F55895D-B9A9-5539-D79D-E38CA4F87F78}"/>
              </a:ext>
            </a:extLst>
          </p:cNvPr>
          <p:cNvSpPr>
            <a:spLocks noGrp="1"/>
          </p:cNvSpPr>
          <p:nvPr>
            <p:ph sz="half" idx="1"/>
          </p:nvPr>
        </p:nvSpPr>
        <p:spPr>
          <a:xfrm>
            <a:off x="914400" y="1986363"/>
            <a:ext cx="5181600" cy="4351338"/>
          </a:xfrm>
        </p:spPr>
        <p:txBody>
          <a:bodyPr/>
          <a:lstStyle/>
          <a:p>
            <a:r>
              <a:rPr lang="en-US" b="1"/>
              <a:t>Roll-forward mode:</a:t>
            </a:r>
          </a:p>
          <a:p>
            <a:r>
              <a:rPr lang="en-US"/>
              <a:t>JIT checkpointing</a:t>
            </a:r>
          </a:p>
          <a:p>
            <a:r>
              <a:rPr lang="en-US"/>
              <a:t>Restart from interrupted program point</a:t>
            </a:r>
            <a:endParaRPr lang="en-US" dirty="0"/>
          </a:p>
        </p:txBody>
      </p:sp>
      <p:sp>
        <p:nvSpPr>
          <p:cNvPr id="5" name="Slide Number Placeholder 4">
            <a:extLst>
              <a:ext uri="{FF2B5EF4-FFF2-40B4-BE49-F238E27FC236}">
                <a16:creationId xmlns:a16="http://schemas.microsoft.com/office/drawing/2014/main" id="{0D7614C6-E966-9894-E3D8-3F603D8E0D4B}"/>
              </a:ext>
            </a:extLst>
          </p:cNvPr>
          <p:cNvSpPr>
            <a:spLocks noGrp="1"/>
          </p:cNvSpPr>
          <p:nvPr>
            <p:ph type="sldNum" sz="quarter" idx="12"/>
          </p:nvPr>
        </p:nvSpPr>
        <p:spPr/>
        <p:txBody>
          <a:bodyPr/>
          <a:lstStyle/>
          <a:p>
            <a:fld id="{BEF5F9A7-FFD9-4159-A58F-AE73538ED447}" type="slidenum">
              <a:rPr lang="en-US" smtClean="0"/>
              <a:pPr/>
              <a:t>33</a:t>
            </a:fld>
            <a:endParaRPr lang="en-US" dirty="0"/>
          </a:p>
        </p:txBody>
      </p:sp>
      <p:sp>
        <p:nvSpPr>
          <p:cNvPr id="15" name="Content Placeholder 14">
            <a:extLst>
              <a:ext uri="{FF2B5EF4-FFF2-40B4-BE49-F238E27FC236}">
                <a16:creationId xmlns:a16="http://schemas.microsoft.com/office/drawing/2014/main" id="{81E6FD91-8B42-DBC4-3747-CD2B4D1EB7F0}"/>
              </a:ext>
            </a:extLst>
          </p:cNvPr>
          <p:cNvSpPr>
            <a:spLocks noGrp="1"/>
          </p:cNvSpPr>
          <p:nvPr>
            <p:ph sz="half" idx="2"/>
          </p:nvPr>
        </p:nvSpPr>
        <p:spPr>
          <a:xfrm>
            <a:off x="6300668" y="1986363"/>
            <a:ext cx="5181600" cy="4351338"/>
          </a:xfrm>
        </p:spPr>
        <p:txBody>
          <a:bodyPr/>
          <a:lstStyle/>
          <a:p>
            <a:r>
              <a:rPr lang="en-US" b="1"/>
              <a:t>Rollback mode:</a:t>
            </a:r>
          </a:p>
          <a:p>
            <a:r>
              <a:rPr lang="en-US"/>
              <a:t>Periodic checkpointing</a:t>
            </a:r>
          </a:p>
          <a:p>
            <a:r>
              <a:rPr lang="en-US"/>
              <a:t>Restart from latest checkpoint</a:t>
            </a:r>
          </a:p>
        </p:txBody>
      </p:sp>
      <p:cxnSp>
        <p:nvCxnSpPr>
          <p:cNvPr id="4" name="Straight Arrow Connector 3">
            <a:extLst>
              <a:ext uri="{FF2B5EF4-FFF2-40B4-BE49-F238E27FC236}">
                <a16:creationId xmlns:a16="http://schemas.microsoft.com/office/drawing/2014/main" id="{8D827A3B-E552-0B72-8B8F-DC7BDF3979AA}"/>
              </a:ext>
            </a:extLst>
          </p:cNvPr>
          <p:cNvCxnSpPr>
            <a:cxnSpLocks/>
          </p:cNvCxnSpPr>
          <p:nvPr/>
        </p:nvCxnSpPr>
        <p:spPr>
          <a:xfrm>
            <a:off x="1101253" y="5237429"/>
            <a:ext cx="3720239"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FC3697E4-69AF-54F4-C3BA-7C326F962722}"/>
              </a:ext>
            </a:extLst>
          </p:cNvPr>
          <p:cNvSpPr/>
          <p:nvPr/>
        </p:nvSpPr>
        <p:spPr>
          <a:xfrm>
            <a:off x="1471367" y="4985472"/>
            <a:ext cx="2953657" cy="246743"/>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ahoma" panose="020B0604030504040204" pitchFamily="34" charset="0"/>
                <a:ea typeface="Tahoma" panose="020B0604030504040204" pitchFamily="34" charset="0"/>
                <a:cs typeface="Tahoma" panose="020B0604030504040204" pitchFamily="34" charset="0"/>
              </a:rPr>
              <a:t>Roll-forward mode</a:t>
            </a:r>
          </a:p>
        </p:txBody>
      </p:sp>
      <p:sp>
        <p:nvSpPr>
          <p:cNvPr id="7" name="Rectangle 6">
            <a:extLst>
              <a:ext uri="{FF2B5EF4-FFF2-40B4-BE49-F238E27FC236}">
                <a16:creationId xmlns:a16="http://schemas.microsoft.com/office/drawing/2014/main" id="{484AA25B-FE0D-C5EE-897D-A97CB26024E3}"/>
              </a:ext>
            </a:extLst>
          </p:cNvPr>
          <p:cNvSpPr/>
          <p:nvPr/>
        </p:nvSpPr>
        <p:spPr>
          <a:xfrm>
            <a:off x="7668173" y="4997370"/>
            <a:ext cx="2953657" cy="246743"/>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ahoma" panose="020B0604030504040204" pitchFamily="34" charset="0"/>
                <a:ea typeface="Tahoma" panose="020B0604030504040204" pitchFamily="34" charset="0"/>
                <a:cs typeface="Tahoma" panose="020B0604030504040204" pitchFamily="34" charset="0"/>
              </a:rPr>
              <a:t>Rollback mode</a:t>
            </a:r>
          </a:p>
        </p:txBody>
      </p:sp>
      <p:pic>
        <p:nvPicPr>
          <p:cNvPr id="8" name="Content Placeholder 13" descr="A green and yellow check mark&#10;&#10;Description automatically generated">
            <a:extLst>
              <a:ext uri="{FF2B5EF4-FFF2-40B4-BE49-F238E27FC236}">
                <a16:creationId xmlns:a16="http://schemas.microsoft.com/office/drawing/2014/main" id="{FCC66A50-1FF5-5A36-BD86-59407615EF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2689" y="4438817"/>
            <a:ext cx="579620" cy="579620"/>
          </a:xfrm>
          <a:prstGeom prst="rect">
            <a:avLst/>
          </a:prstGeom>
        </p:spPr>
      </p:pic>
      <p:pic>
        <p:nvPicPr>
          <p:cNvPr id="9" name="Picture 2" descr="Image result for power outage">
            <a:extLst>
              <a:ext uri="{FF2B5EF4-FFF2-40B4-BE49-F238E27FC236}">
                <a16:creationId xmlns:a16="http://schemas.microsoft.com/office/drawing/2014/main" id="{FC4001D3-DC87-D9FF-EC0E-D3A439E372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6573" y="4434116"/>
            <a:ext cx="602509" cy="540933"/>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2" descr="Image result for power">
            <a:extLst>
              <a:ext uri="{FF2B5EF4-FFF2-40B4-BE49-F238E27FC236}">
                <a16:creationId xmlns:a16="http://schemas.microsoft.com/office/drawing/2014/main" id="{EBDBC908-BA93-8EF4-59AE-BB1A2696B9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5722" y="4404295"/>
            <a:ext cx="602509" cy="545150"/>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Curved Right Arrow 38">
            <a:extLst>
              <a:ext uri="{FF2B5EF4-FFF2-40B4-BE49-F238E27FC236}">
                <a16:creationId xmlns:a16="http://schemas.microsoft.com/office/drawing/2014/main" id="{CBC57243-363B-AD7C-E4C8-DDD2B42DA64F}"/>
              </a:ext>
            </a:extLst>
          </p:cNvPr>
          <p:cNvSpPr/>
          <p:nvPr/>
        </p:nvSpPr>
        <p:spPr>
          <a:xfrm rot="5400000">
            <a:off x="8595641" y="3164008"/>
            <a:ext cx="579619" cy="1927411"/>
          </a:xfrm>
          <a:prstGeom prst="curvedRightArrow">
            <a:avLst/>
          </a:prstGeom>
          <a:solidFill>
            <a:srgbClr val="92D05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ahoma" panose="020B0604030504040204" pitchFamily="34" charset="0"/>
              <a:ea typeface="Tahoma" panose="020B0604030504040204" pitchFamily="34" charset="0"/>
              <a:cs typeface="Tahoma" panose="020B0604030504040204" pitchFamily="34" charset="0"/>
            </a:endParaRPr>
          </a:p>
        </p:txBody>
      </p:sp>
      <p:cxnSp>
        <p:nvCxnSpPr>
          <p:cNvPr id="13" name="Straight Arrow Connector 12">
            <a:extLst>
              <a:ext uri="{FF2B5EF4-FFF2-40B4-BE49-F238E27FC236}">
                <a16:creationId xmlns:a16="http://schemas.microsoft.com/office/drawing/2014/main" id="{596A5B8E-76CD-A842-13E2-5C6EE3A4BEC5}"/>
              </a:ext>
            </a:extLst>
          </p:cNvPr>
          <p:cNvCxnSpPr>
            <a:cxnSpLocks/>
          </p:cNvCxnSpPr>
          <p:nvPr/>
        </p:nvCxnSpPr>
        <p:spPr>
          <a:xfrm>
            <a:off x="7310740" y="5255118"/>
            <a:ext cx="3720239"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4" name="Content Placeholder 13" descr="A green and yellow check mark&#10;&#10;Description automatically generated">
            <a:extLst>
              <a:ext uri="{FF2B5EF4-FFF2-40B4-BE49-F238E27FC236}">
                <a16:creationId xmlns:a16="http://schemas.microsoft.com/office/drawing/2014/main" id="{5D46FFC2-DDC0-6B00-DA94-5E9C1A1491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6694" y="4453724"/>
            <a:ext cx="579620" cy="579620"/>
          </a:xfrm>
          <a:prstGeom prst="rect">
            <a:avLst/>
          </a:prstGeom>
        </p:spPr>
      </p:pic>
      <p:pic>
        <p:nvPicPr>
          <p:cNvPr id="16" name="Picture 2" descr="Image result for power outage">
            <a:extLst>
              <a:ext uri="{FF2B5EF4-FFF2-40B4-BE49-F238E27FC236}">
                <a16:creationId xmlns:a16="http://schemas.microsoft.com/office/drawing/2014/main" id="{59216387-2A39-1AF5-91DB-E1B1606787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95307" y="4434762"/>
            <a:ext cx="602509" cy="540933"/>
          </a:xfrm>
          <a:prstGeom prst="rect">
            <a:avLst/>
          </a:prstGeom>
          <a:noFill/>
          <a:extLst>
            <a:ext uri="{909E8E84-426E-40dd-AFC4-6F175D3DCCD1}">
              <a14:hiddenFill xmlns:a14="http://schemas.microsoft.com/office/drawing/2010/main" xmlns="">
                <a:solidFill>
                  <a:srgbClr val="FFFFFF"/>
                </a:solidFill>
              </a14:hiddenFill>
            </a:ext>
          </a:extLst>
        </p:spPr>
      </p:pic>
      <p:pic>
        <p:nvPicPr>
          <p:cNvPr id="17" name="Picture 2" descr="Image result for power">
            <a:extLst>
              <a:ext uri="{FF2B5EF4-FFF2-40B4-BE49-F238E27FC236}">
                <a16:creationId xmlns:a16="http://schemas.microsoft.com/office/drawing/2014/main" id="{E7267A48-B118-2B09-7E62-88E89BCF8A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04456" y="4404941"/>
            <a:ext cx="602509" cy="545150"/>
          </a:xfrm>
          <a:prstGeom prst="rect">
            <a:avLst/>
          </a:prstGeom>
          <a:noFill/>
          <a:extLst>
            <a:ext uri="{909E8E84-426E-40dd-AFC4-6F175D3DCCD1}">
              <a14:hiddenFill xmlns=""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2E8B5459-10ED-94F8-91B1-DDC2E63ACC45}"/>
              </a:ext>
            </a:extLst>
          </p:cNvPr>
          <p:cNvSpPr/>
          <p:nvPr/>
        </p:nvSpPr>
        <p:spPr>
          <a:xfrm>
            <a:off x="0" y="0"/>
            <a:ext cx="12192000" cy="6316133"/>
          </a:xfrm>
          <a:prstGeom prst="rect">
            <a:avLst/>
          </a:prstGeom>
          <a:solidFill>
            <a:schemeClr val="bg1">
              <a:alpha val="7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 name="Rectangle 50">
            <a:extLst>
              <a:ext uri="{FF2B5EF4-FFF2-40B4-BE49-F238E27FC236}">
                <a16:creationId xmlns:a16="http://schemas.microsoft.com/office/drawing/2014/main" id="{06382E70-7437-E523-9367-A84E8C5E03E2}"/>
              </a:ext>
            </a:extLst>
          </p:cNvPr>
          <p:cNvSpPr/>
          <p:nvPr/>
        </p:nvSpPr>
        <p:spPr>
          <a:xfrm>
            <a:off x="1" y="3080665"/>
            <a:ext cx="12191999" cy="1897719"/>
          </a:xfrm>
          <a:prstGeom prst="rect">
            <a:avLst/>
          </a:prstGeom>
          <a:solidFill>
            <a:srgbClr val="2F2FD7">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solidFill>
                  <a:srgbClr val="FFFF00"/>
                </a:solidFill>
                <a:latin typeface="Tahoma" panose="020B0604030504040204" pitchFamily="34" charset="0"/>
                <a:ea typeface="Tahoma" panose="020B0604030504040204" pitchFamily="34" charset="0"/>
                <a:cs typeface="Tahoma" panose="020B0604030504040204" pitchFamily="34" charset="0"/>
              </a:rPr>
              <a:t>What happens if a power outage happens </a:t>
            </a:r>
          </a:p>
          <a:p>
            <a:pPr algn="ctr"/>
            <a:r>
              <a:rPr lang="en-US" sz="4000">
                <a:solidFill>
                  <a:srgbClr val="FFFF00"/>
                </a:solidFill>
                <a:latin typeface="Tahoma" panose="020B0604030504040204" pitchFamily="34" charset="0"/>
                <a:ea typeface="Tahoma" panose="020B0604030504040204" pitchFamily="34" charset="0"/>
                <a:cs typeface="Tahoma" panose="020B0604030504040204" pitchFamily="34" charset="0"/>
              </a:rPr>
              <a:t>after switching?</a:t>
            </a:r>
            <a:endParaRPr lang="en-US" sz="4000" dirty="0">
              <a:solidFill>
                <a:srgbClr val="FFFF00"/>
              </a:solidFill>
              <a:latin typeface="Tahoma" panose="020B0604030504040204" pitchFamily="34" charset="0"/>
              <a:ea typeface="Tahoma" panose="020B0604030504040204" pitchFamily="34" charset="0"/>
              <a:cs typeface="Tahoma" panose="020B0604030504040204" pitchFamily="34" charset="0"/>
            </a:endParaRPr>
          </a:p>
        </p:txBody>
      </p:sp>
      <p:sp>
        <p:nvSpPr>
          <p:cNvPr id="22" name="Rectangle 50">
            <a:extLst>
              <a:ext uri="{FF2B5EF4-FFF2-40B4-BE49-F238E27FC236}">
                <a16:creationId xmlns:a16="http://schemas.microsoft.com/office/drawing/2014/main" id="{FA6AC74B-AE9C-A96F-98AD-21211A061753}"/>
              </a:ext>
            </a:extLst>
          </p:cNvPr>
          <p:cNvSpPr/>
          <p:nvPr/>
        </p:nvSpPr>
        <p:spPr>
          <a:xfrm>
            <a:off x="-1" y="1223935"/>
            <a:ext cx="12191999" cy="1897719"/>
          </a:xfrm>
          <a:prstGeom prst="rect">
            <a:avLst/>
          </a:prstGeom>
          <a:solidFill>
            <a:srgbClr val="2F2FD7">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solidFill>
                  <a:srgbClr val="FFFF00"/>
                </a:solidFill>
                <a:latin typeface="Tahoma" panose="020B0604030504040204" pitchFamily="34" charset="0"/>
                <a:ea typeface="Tahoma" panose="020B0604030504040204" pitchFamily="34" charset="0"/>
                <a:cs typeface="Tahoma" panose="020B0604030504040204" pitchFamily="34" charset="0"/>
              </a:rPr>
              <a:t>How does it ensure crash consistency </a:t>
            </a:r>
          </a:p>
          <a:p>
            <a:pPr algn="ctr"/>
            <a:r>
              <a:rPr lang="en-US" sz="4000">
                <a:solidFill>
                  <a:srgbClr val="FFFF00"/>
                </a:solidFill>
                <a:latin typeface="Tahoma" panose="020B0604030504040204" pitchFamily="34" charset="0"/>
                <a:ea typeface="Tahoma" panose="020B0604030504040204" pitchFamily="34" charset="0"/>
                <a:cs typeface="Tahoma" panose="020B0604030504040204" pitchFamily="34" charset="0"/>
              </a:rPr>
              <a:t>across recovery mode switching?</a:t>
            </a:r>
            <a:endParaRPr lang="en-US" sz="4000" dirty="0">
              <a:solidFill>
                <a:srgbClr val="FFFF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077214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3" grpId="0" animBg="1"/>
      <p:bldP spid="22"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95583-891E-D1BB-A59F-C883B3E7B8BA}"/>
              </a:ext>
            </a:extLst>
          </p:cNvPr>
          <p:cNvSpPr>
            <a:spLocks noGrp="1"/>
          </p:cNvSpPr>
          <p:nvPr>
            <p:ph type="title"/>
          </p:nvPr>
        </p:nvSpPr>
        <p:spPr/>
        <p:txBody>
          <a:bodyPr/>
          <a:lstStyle/>
          <a:p>
            <a:r>
              <a:rPr lang="en-US"/>
              <a:t>Crash Inconsistency Example</a:t>
            </a:r>
          </a:p>
        </p:txBody>
      </p:sp>
      <p:sp>
        <p:nvSpPr>
          <p:cNvPr id="5" name="Slide Number Placeholder 4">
            <a:extLst>
              <a:ext uri="{FF2B5EF4-FFF2-40B4-BE49-F238E27FC236}">
                <a16:creationId xmlns:a16="http://schemas.microsoft.com/office/drawing/2014/main" id="{EA42EDE4-2E03-3111-00E4-5DBFF857F2B7}"/>
              </a:ext>
            </a:extLst>
          </p:cNvPr>
          <p:cNvSpPr>
            <a:spLocks noGrp="1"/>
          </p:cNvSpPr>
          <p:nvPr>
            <p:ph type="sldNum" sz="quarter" idx="12"/>
          </p:nvPr>
        </p:nvSpPr>
        <p:spPr/>
        <p:txBody>
          <a:bodyPr/>
          <a:lstStyle/>
          <a:p>
            <a:fld id="{BEF5F9A7-FFD9-4159-A58F-AE73538ED447}" type="slidenum">
              <a:rPr lang="en-US" smtClean="0"/>
              <a:pPr/>
              <a:t>34</a:t>
            </a:fld>
            <a:endParaRPr lang="en-US" dirty="0"/>
          </a:p>
        </p:txBody>
      </p:sp>
      <p:sp>
        <p:nvSpPr>
          <p:cNvPr id="153" name="Rectangle 152">
            <a:extLst>
              <a:ext uri="{FF2B5EF4-FFF2-40B4-BE49-F238E27FC236}">
                <a16:creationId xmlns:a16="http://schemas.microsoft.com/office/drawing/2014/main" id="{A462D629-7341-606B-50EA-B36F2C3AC402}"/>
              </a:ext>
            </a:extLst>
          </p:cNvPr>
          <p:cNvSpPr/>
          <p:nvPr/>
        </p:nvSpPr>
        <p:spPr>
          <a:xfrm>
            <a:off x="9002163" y="1327801"/>
            <a:ext cx="1957093" cy="792536"/>
          </a:xfrm>
          <a:prstGeom prst="rect">
            <a:avLst/>
          </a:prstGeom>
          <a:ln w="12700">
            <a:noFill/>
          </a:ln>
        </p:spPr>
        <p:style>
          <a:lnRef idx="2">
            <a:schemeClr val="dk1"/>
          </a:lnRef>
          <a:fillRef idx="1">
            <a:schemeClr val="lt1"/>
          </a:fillRef>
          <a:effectRef idx="0">
            <a:schemeClr val="dk1"/>
          </a:effectRef>
          <a:fontRef idx="minor">
            <a:schemeClr val="dk1"/>
          </a:fontRef>
        </p:style>
        <p:txBody>
          <a:bodyPr rtlCol="0" anchor="ctr"/>
          <a:lstStyle/>
          <a:p>
            <a:pPr indent="-12"/>
            <a:r>
              <a:rPr lang="en-US">
                <a:solidFill>
                  <a:schemeClr val="tx1"/>
                </a:solidFill>
                <a:latin typeface="Tahoma" panose="020B0604030504040204" pitchFamily="34" charset="0"/>
                <a:ea typeface="Tahoma" panose="020B0604030504040204" pitchFamily="34" charset="0"/>
                <a:cs typeface="Tahoma" panose="020B0604030504040204" pitchFamily="34" charset="0"/>
              </a:rPr>
              <a:t>5. R1 = M1</a:t>
            </a:r>
          </a:p>
          <a:p>
            <a:pPr indent="-12"/>
            <a:r>
              <a:rPr lang="en-US">
                <a:solidFill>
                  <a:schemeClr val="tx1"/>
                </a:solidFill>
                <a:latin typeface="Tahoma" panose="020B0604030504040204" pitchFamily="34" charset="0"/>
                <a:ea typeface="Tahoma" panose="020B0604030504040204" pitchFamily="34" charset="0"/>
                <a:cs typeface="Tahoma" panose="020B0604030504040204" pitchFamily="34" charset="0"/>
              </a:rPr>
              <a:t>6. M1 = R1 + 1</a:t>
            </a:r>
            <a:endParaRPr lang="en-US" i="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54" name="Rectangle 153">
            <a:extLst>
              <a:ext uri="{FF2B5EF4-FFF2-40B4-BE49-F238E27FC236}">
                <a16:creationId xmlns:a16="http://schemas.microsoft.com/office/drawing/2014/main" id="{32DAD651-A56C-C8E8-553C-5CF320AAD100}"/>
              </a:ext>
            </a:extLst>
          </p:cNvPr>
          <p:cNvSpPr/>
          <p:nvPr/>
        </p:nvSpPr>
        <p:spPr>
          <a:xfrm>
            <a:off x="2424281" y="3022084"/>
            <a:ext cx="2098925" cy="656669"/>
          </a:xfrm>
          <a:prstGeom prst="rect">
            <a:avLst/>
          </a:prstGeom>
          <a:ln w="12700">
            <a:noFill/>
          </a:ln>
        </p:spPr>
        <p:style>
          <a:lnRef idx="2">
            <a:schemeClr val="dk1"/>
          </a:lnRef>
          <a:fillRef idx="1">
            <a:schemeClr val="lt1"/>
          </a:fillRef>
          <a:effectRef idx="0">
            <a:schemeClr val="dk1"/>
          </a:effectRef>
          <a:fontRef idx="minor">
            <a:schemeClr val="dk1"/>
          </a:fontRef>
        </p:style>
        <p:txBody>
          <a:bodyPr rtlCol="0" anchor="ctr"/>
          <a:lstStyle/>
          <a:p>
            <a:pPr indent="-12"/>
            <a:r>
              <a:rPr lang="en-US">
                <a:solidFill>
                  <a:schemeClr val="tx1"/>
                </a:solidFill>
                <a:latin typeface="Tahoma" panose="020B0604030504040204" pitchFamily="34" charset="0"/>
                <a:ea typeface="Tahoma" panose="020B0604030504040204" pitchFamily="34" charset="0"/>
                <a:cs typeface="Tahoma" panose="020B0604030504040204" pitchFamily="34" charset="0"/>
              </a:rPr>
              <a:t>5. R1 = M1</a:t>
            </a:r>
          </a:p>
          <a:p>
            <a:pPr indent="-12"/>
            <a:r>
              <a:rPr lang="en-US">
                <a:solidFill>
                  <a:schemeClr val="tx1"/>
                </a:solidFill>
                <a:latin typeface="Tahoma" panose="020B0604030504040204" pitchFamily="34" charset="0"/>
                <a:ea typeface="Tahoma" panose="020B0604030504040204" pitchFamily="34" charset="0"/>
                <a:cs typeface="Tahoma" panose="020B0604030504040204" pitchFamily="34" charset="0"/>
              </a:rPr>
              <a:t>6. </a:t>
            </a:r>
            <a:r>
              <a:rPr lang="en-US" b="1">
                <a:solidFill>
                  <a:srgbClr val="FF0000"/>
                </a:solidFill>
                <a:latin typeface="Tahoma" panose="020B0604030504040204" pitchFamily="34" charset="0"/>
                <a:ea typeface="Tahoma" panose="020B0604030504040204" pitchFamily="34" charset="0"/>
                <a:cs typeface="Tahoma" panose="020B0604030504040204" pitchFamily="34" charset="0"/>
              </a:rPr>
              <a:t>M1</a:t>
            </a:r>
            <a:r>
              <a:rPr lang="en-US">
                <a:solidFill>
                  <a:schemeClr val="tx1"/>
                </a:solidFill>
                <a:latin typeface="Tahoma" panose="020B0604030504040204" pitchFamily="34" charset="0"/>
                <a:ea typeface="Tahoma" panose="020B0604030504040204" pitchFamily="34" charset="0"/>
                <a:cs typeface="Tahoma" panose="020B0604030504040204" pitchFamily="34" charset="0"/>
              </a:rPr>
              <a:t> = R1 + 1</a:t>
            </a:r>
            <a:endParaRPr lang="en-US" i="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55" name="Rectangle 154">
            <a:extLst>
              <a:ext uri="{FF2B5EF4-FFF2-40B4-BE49-F238E27FC236}">
                <a16:creationId xmlns:a16="http://schemas.microsoft.com/office/drawing/2014/main" id="{6CB4AA0E-AB9C-647E-D68C-163836F46AD9}"/>
              </a:ext>
            </a:extLst>
          </p:cNvPr>
          <p:cNvSpPr/>
          <p:nvPr/>
        </p:nvSpPr>
        <p:spPr>
          <a:xfrm>
            <a:off x="2424281" y="562334"/>
            <a:ext cx="1824946" cy="1142822"/>
          </a:xfrm>
          <a:prstGeom prst="rect">
            <a:avLst/>
          </a:prstGeom>
          <a:ln w="12700">
            <a:noFill/>
          </a:ln>
        </p:spPr>
        <p:style>
          <a:lnRef idx="2">
            <a:schemeClr val="dk1"/>
          </a:lnRef>
          <a:fillRef idx="1">
            <a:schemeClr val="lt1"/>
          </a:fillRef>
          <a:effectRef idx="0">
            <a:schemeClr val="dk1"/>
          </a:effectRef>
          <a:fontRef idx="minor">
            <a:schemeClr val="dk1"/>
          </a:fontRef>
        </p:style>
        <p:txBody>
          <a:bodyPr rtlCol="0" anchor="ctr"/>
          <a:lstStyle/>
          <a:p>
            <a:pPr indent="-12"/>
            <a:r>
              <a:rPr lang="en-US">
                <a:solidFill>
                  <a:schemeClr val="tx1"/>
                </a:solidFill>
                <a:latin typeface="Tahoma" panose="020B0604030504040204" pitchFamily="34" charset="0"/>
                <a:ea typeface="Tahoma" panose="020B0604030504040204" pitchFamily="34" charset="0"/>
                <a:cs typeface="Tahoma" panose="020B0604030504040204" pitchFamily="34" charset="0"/>
              </a:rPr>
              <a:t>1. R1 = 0</a:t>
            </a:r>
          </a:p>
          <a:p>
            <a:pPr indent="-12"/>
            <a:r>
              <a:rPr lang="en-US">
                <a:solidFill>
                  <a:schemeClr val="tx1"/>
                </a:solidFill>
                <a:latin typeface="Tahoma" panose="020B0604030504040204" pitchFamily="34" charset="0"/>
                <a:ea typeface="Tahoma" panose="020B0604030504040204" pitchFamily="34" charset="0"/>
                <a:cs typeface="Tahoma" panose="020B0604030504040204" pitchFamily="34" charset="0"/>
              </a:rPr>
              <a:t>2. M1 = 1</a:t>
            </a:r>
          </a:p>
          <a:p>
            <a:pPr indent="-12"/>
            <a:r>
              <a:rPr lang="en-US">
                <a:solidFill>
                  <a:schemeClr val="tx1"/>
                </a:solidFill>
                <a:latin typeface="Tahoma" panose="020B0604030504040204" pitchFamily="34" charset="0"/>
                <a:ea typeface="Tahoma" panose="020B0604030504040204" pitchFamily="34" charset="0"/>
                <a:cs typeface="Tahoma" panose="020B0604030504040204" pitchFamily="34" charset="0"/>
              </a:rPr>
              <a:t>3. R1 </a:t>
            </a: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 M2</a:t>
            </a:r>
          </a:p>
          <a:p>
            <a:pPr indent="-12"/>
            <a:r>
              <a:rPr lang="en-US">
                <a:solidFill>
                  <a:schemeClr val="tx1"/>
                </a:solidFill>
                <a:latin typeface="Tahoma" panose="020B0604030504040204" pitchFamily="34" charset="0"/>
                <a:ea typeface="Tahoma" panose="020B0604030504040204" pitchFamily="34" charset="0"/>
                <a:cs typeface="Tahoma" panose="020B0604030504040204" pitchFamily="34" charset="0"/>
              </a:rPr>
              <a:t>4. M2 </a:t>
            </a: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 R1 + 1</a:t>
            </a:r>
            <a:endParaRPr lang="en-US" i="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cxnSp>
        <p:nvCxnSpPr>
          <p:cNvPr id="156" name="Straight Arrow Connector 155">
            <a:extLst>
              <a:ext uri="{FF2B5EF4-FFF2-40B4-BE49-F238E27FC236}">
                <a16:creationId xmlns:a16="http://schemas.microsoft.com/office/drawing/2014/main" id="{9FD42017-5120-38F7-3F65-5B32EA7B48E0}"/>
              </a:ext>
            </a:extLst>
          </p:cNvPr>
          <p:cNvCxnSpPr>
            <a:cxnSpLocks/>
          </p:cNvCxnSpPr>
          <p:nvPr/>
        </p:nvCxnSpPr>
        <p:spPr>
          <a:xfrm flipV="1">
            <a:off x="2424281" y="3019605"/>
            <a:ext cx="1608138" cy="0"/>
          </a:xfrm>
          <a:prstGeom prst="straightConnector1">
            <a:avLst/>
          </a:prstGeom>
          <a:ln w="63500">
            <a:solidFill>
              <a:schemeClr val="accent6"/>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29A37AE8-DB91-2B3B-0E30-8315AB254476}"/>
              </a:ext>
            </a:extLst>
          </p:cNvPr>
          <p:cNvCxnSpPr>
            <a:cxnSpLocks/>
            <a:stCxn id="167" idx="3"/>
          </p:cNvCxnSpPr>
          <p:nvPr/>
        </p:nvCxnSpPr>
        <p:spPr>
          <a:xfrm>
            <a:off x="1770975" y="2679268"/>
            <a:ext cx="653306" cy="351390"/>
          </a:xfrm>
          <a:prstGeom prst="straightConnector1">
            <a:avLst/>
          </a:prstGeom>
          <a:ln w="635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58" name="Explosion 2 59">
            <a:extLst>
              <a:ext uri="{FF2B5EF4-FFF2-40B4-BE49-F238E27FC236}">
                <a16:creationId xmlns:a16="http://schemas.microsoft.com/office/drawing/2014/main" id="{B21B60D6-E6F3-5154-3615-26F691A0C3DC}"/>
              </a:ext>
            </a:extLst>
          </p:cNvPr>
          <p:cNvSpPr/>
          <p:nvPr/>
        </p:nvSpPr>
        <p:spPr>
          <a:xfrm>
            <a:off x="2488057" y="1749755"/>
            <a:ext cx="488504" cy="352443"/>
          </a:xfrm>
          <a:prstGeom prst="irregularSeal2">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59" name="Rectangle 158">
            <a:extLst>
              <a:ext uri="{FF2B5EF4-FFF2-40B4-BE49-F238E27FC236}">
                <a16:creationId xmlns:a16="http://schemas.microsoft.com/office/drawing/2014/main" id="{473A1205-E0C8-4190-B8E4-38D396A00BA9}"/>
              </a:ext>
            </a:extLst>
          </p:cNvPr>
          <p:cNvSpPr/>
          <p:nvPr/>
        </p:nvSpPr>
        <p:spPr>
          <a:xfrm>
            <a:off x="993736" y="2025606"/>
            <a:ext cx="777239" cy="354092"/>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solidFill>
                  <a:schemeClr val="tx1"/>
                </a:solidFill>
                <a:latin typeface="Tahoma" panose="020B0604030504040204" pitchFamily="34" charset="0"/>
                <a:ea typeface="Tahoma" panose="020B0604030504040204" pitchFamily="34" charset="0"/>
                <a:cs typeface="Tahoma" panose="020B0604030504040204" pitchFamily="34" charset="0"/>
              </a:rPr>
              <a:t>M2:2</a:t>
            </a:r>
          </a:p>
        </p:txBody>
      </p:sp>
      <p:sp>
        <p:nvSpPr>
          <p:cNvPr id="160" name="TextBox 159">
            <a:extLst>
              <a:ext uri="{FF2B5EF4-FFF2-40B4-BE49-F238E27FC236}">
                <a16:creationId xmlns:a16="http://schemas.microsoft.com/office/drawing/2014/main" id="{2CC490DA-2A6E-4F3E-E231-C73EC9671A8B}"/>
              </a:ext>
            </a:extLst>
          </p:cNvPr>
          <p:cNvSpPr txBox="1"/>
          <p:nvPr/>
        </p:nvSpPr>
        <p:spPr>
          <a:xfrm>
            <a:off x="596437" y="1696674"/>
            <a:ext cx="508479" cy="369332"/>
          </a:xfrm>
          <a:prstGeom prst="rect">
            <a:avLst/>
          </a:prstGeom>
          <a:noFill/>
        </p:spPr>
        <p:txBody>
          <a:bodyPr wrap="square" rtlCol="0">
            <a:spAutoFit/>
          </a:bodyPr>
          <a:lstStyle/>
          <a:p>
            <a:r>
              <a:rPr lang="en-US" b="1">
                <a:latin typeface="Tahoma" panose="020B0604030504040204" pitchFamily="34" charset="0"/>
                <a:ea typeface="Tahoma" panose="020B0604030504040204" pitchFamily="34" charset="0"/>
                <a:cs typeface="Tahoma" panose="020B0604030504040204" pitchFamily="34" charset="0"/>
              </a:rPr>
              <a:t>SB</a:t>
            </a:r>
          </a:p>
        </p:txBody>
      </p:sp>
      <p:sp>
        <p:nvSpPr>
          <p:cNvPr id="161" name="Rectangle 160">
            <a:extLst>
              <a:ext uri="{FF2B5EF4-FFF2-40B4-BE49-F238E27FC236}">
                <a16:creationId xmlns:a16="http://schemas.microsoft.com/office/drawing/2014/main" id="{A787DDBB-BC59-83B4-914D-E3DDA9C3F932}"/>
              </a:ext>
            </a:extLst>
          </p:cNvPr>
          <p:cNvSpPr/>
          <p:nvPr/>
        </p:nvSpPr>
        <p:spPr>
          <a:xfrm>
            <a:off x="993736" y="1675891"/>
            <a:ext cx="777239" cy="3540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solidFill>
                  <a:schemeClr val="tx1"/>
                </a:solidFill>
                <a:latin typeface="Tahoma" panose="020B0604030504040204" pitchFamily="34" charset="0"/>
                <a:ea typeface="Tahoma" panose="020B0604030504040204" pitchFamily="34" charset="0"/>
                <a:cs typeface="Tahoma" panose="020B0604030504040204" pitchFamily="34" charset="0"/>
              </a:rPr>
              <a:t>M2:2</a:t>
            </a:r>
          </a:p>
        </p:txBody>
      </p:sp>
      <p:sp>
        <p:nvSpPr>
          <p:cNvPr id="162" name="TextBox 161">
            <a:extLst>
              <a:ext uri="{FF2B5EF4-FFF2-40B4-BE49-F238E27FC236}">
                <a16:creationId xmlns:a16="http://schemas.microsoft.com/office/drawing/2014/main" id="{092625B3-217B-77EA-7636-A3B184E4CB80}"/>
              </a:ext>
            </a:extLst>
          </p:cNvPr>
          <p:cNvSpPr txBox="1"/>
          <p:nvPr/>
        </p:nvSpPr>
        <p:spPr>
          <a:xfrm>
            <a:off x="239259" y="2025606"/>
            <a:ext cx="874140" cy="369332"/>
          </a:xfrm>
          <a:prstGeom prst="rect">
            <a:avLst/>
          </a:prstGeom>
          <a:noFill/>
        </p:spPr>
        <p:txBody>
          <a:bodyPr wrap="square" rtlCol="0">
            <a:spAutoFit/>
          </a:bodyPr>
          <a:lstStyle/>
          <a:p>
            <a:r>
              <a:rPr lang="en-US" b="1">
                <a:latin typeface="Tahoma" panose="020B0604030504040204" pitchFamily="34" charset="0"/>
                <a:ea typeface="Tahoma" panose="020B0604030504040204" pitchFamily="34" charset="0"/>
                <a:cs typeface="Tahoma" panose="020B0604030504040204" pitchFamily="34" charset="0"/>
              </a:rPr>
              <a:t>NVSB</a:t>
            </a:r>
          </a:p>
        </p:txBody>
      </p:sp>
      <p:sp>
        <p:nvSpPr>
          <p:cNvPr id="163" name="TextBox 162">
            <a:extLst>
              <a:ext uri="{FF2B5EF4-FFF2-40B4-BE49-F238E27FC236}">
                <a16:creationId xmlns:a16="http://schemas.microsoft.com/office/drawing/2014/main" id="{B3417FE4-2C90-4101-E5A5-26080547B627}"/>
              </a:ext>
            </a:extLst>
          </p:cNvPr>
          <p:cNvSpPr txBox="1"/>
          <p:nvPr/>
        </p:nvSpPr>
        <p:spPr>
          <a:xfrm>
            <a:off x="4536546" y="876471"/>
            <a:ext cx="1207181" cy="646331"/>
          </a:xfrm>
          <a:prstGeom prst="rect">
            <a:avLst/>
          </a:prstGeom>
          <a:noFill/>
        </p:spPr>
        <p:txBody>
          <a:bodyPr wrap="square" rtlCol="0">
            <a:spAutoFit/>
          </a:bodyPr>
          <a:lstStyle/>
          <a:p>
            <a:r>
              <a:rPr lang="en-CN">
                <a:latin typeface="Tahoma" panose="020B0604030504040204" pitchFamily="34" charset="0"/>
                <a:ea typeface="Tahoma" panose="020B0604030504040204" pitchFamily="34" charset="0"/>
                <a:cs typeface="Tahoma" panose="020B0604030504040204" pitchFamily="34" charset="0"/>
              </a:rPr>
              <a:t>Roll-</a:t>
            </a:r>
            <a:endParaRPr lang="en-US">
              <a:latin typeface="Tahoma" panose="020B0604030504040204" pitchFamily="34" charset="0"/>
              <a:ea typeface="Tahoma" panose="020B0604030504040204" pitchFamily="34" charset="0"/>
              <a:cs typeface="Tahoma" panose="020B0604030504040204" pitchFamily="34" charset="0"/>
            </a:endParaRPr>
          </a:p>
          <a:p>
            <a:r>
              <a:rPr lang="en-CN">
                <a:latin typeface="Tahoma" panose="020B0604030504040204" pitchFamily="34" charset="0"/>
                <a:ea typeface="Tahoma" panose="020B0604030504040204" pitchFamily="34" charset="0"/>
                <a:cs typeface="Tahoma" panose="020B0604030504040204" pitchFamily="34" charset="0"/>
              </a:rPr>
              <a:t>forward</a:t>
            </a:r>
            <a:endParaRPr lang="en-CN" dirty="0">
              <a:latin typeface="Tahoma" panose="020B0604030504040204" pitchFamily="34" charset="0"/>
              <a:ea typeface="Tahoma" panose="020B0604030504040204" pitchFamily="34" charset="0"/>
              <a:cs typeface="Tahoma" panose="020B0604030504040204" pitchFamily="34" charset="0"/>
            </a:endParaRPr>
          </a:p>
        </p:txBody>
      </p:sp>
      <p:sp>
        <p:nvSpPr>
          <p:cNvPr id="164" name="TextBox 163">
            <a:extLst>
              <a:ext uri="{FF2B5EF4-FFF2-40B4-BE49-F238E27FC236}">
                <a16:creationId xmlns:a16="http://schemas.microsoft.com/office/drawing/2014/main" id="{72B31E23-7D87-A81B-69AB-BEF6D248BCC4}"/>
              </a:ext>
            </a:extLst>
          </p:cNvPr>
          <p:cNvSpPr txBox="1"/>
          <p:nvPr/>
        </p:nvSpPr>
        <p:spPr>
          <a:xfrm>
            <a:off x="1916104" y="2442535"/>
            <a:ext cx="767011" cy="369332"/>
          </a:xfrm>
          <a:prstGeom prst="rect">
            <a:avLst/>
          </a:prstGeom>
          <a:noFill/>
        </p:spPr>
        <p:txBody>
          <a:bodyPr wrap="square" rtlCol="0">
            <a:spAutoFit/>
          </a:bodyPr>
          <a:lstStyle/>
          <a:p>
            <a:r>
              <a:rPr lang="en-CN" dirty="0">
                <a:latin typeface="Tahoma" panose="020B0604030504040204" pitchFamily="34" charset="0"/>
                <a:ea typeface="Tahoma" panose="020B0604030504040204" pitchFamily="34" charset="0"/>
                <a:cs typeface="Tahoma" panose="020B0604030504040204" pitchFamily="34" charset="0"/>
              </a:rPr>
              <a:t>rst</a:t>
            </a:r>
          </a:p>
        </p:txBody>
      </p:sp>
      <p:sp>
        <p:nvSpPr>
          <p:cNvPr id="167" name="Rectangle 166">
            <a:extLst>
              <a:ext uri="{FF2B5EF4-FFF2-40B4-BE49-F238E27FC236}">
                <a16:creationId xmlns:a16="http://schemas.microsoft.com/office/drawing/2014/main" id="{F0E4A086-0A5A-6B21-384F-15B0BDF13A4A}"/>
              </a:ext>
            </a:extLst>
          </p:cNvPr>
          <p:cNvSpPr/>
          <p:nvPr/>
        </p:nvSpPr>
        <p:spPr>
          <a:xfrm>
            <a:off x="993736" y="2380838"/>
            <a:ext cx="777239" cy="596860"/>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accent1"/>
                </a:solidFill>
                <a:latin typeface="Tahoma" panose="020B0604030504040204" pitchFamily="34" charset="0"/>
                <a:ea typeface="Tahoma" panose="020B0604030504040204" pitchFamily="34" charset="0"/>
                <a:cs typeface="Tahoma" panose="020B0604030504040204" pitchFamily="34" charset="0"/>
              </a:rPr>
              <a:t>M1:1</a:t>
            </a:r>
          </a:p>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M2:2</a:t>
            </a:r>
            <a:endParaRPr lang="en-US" sz="18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68" name="TextBox 167">
            <a:extLst>
              <a:ext uri="{FF2B5EF4-FFF2-40B4-BE49-F238E27FC236}">
                <a16:creationId xmlns:a16="http://schemas.microsoft.com/office/drawing/2014/main" id="{1FF65E33-B763-542F-28D8-8716867031E0}"/>
              </a:ext>
            </a:extLst>
          </p:cNvPr>
          <p:cNvSpPr txBox="1"/>
          <p:nvPr/>
        </p:nvSpPr>
        <p:spPr>
          <a:xfrm>
            <a:off x="308054" y="2517439"/>
            <a:ext cx="814735" cy="369332"/>
          </a:xfrm>
          <a:prstGeom prst="rect">
            <a:avLst/>
          </a:prstGeom>
          <a:noFill/>
        </p:spPr>
        <p:txBody>
          <a:bodyPr wrap="square" rtlCol="0">
            <a:spAutoFit/>
          </a:bodyPr>
          <a:lstStyle/>
          <a:p>
            <a:r>
              <a:rPr lang="en-US" b="1" dirty="0">
                <a:latin typeface="Tahoma" panose="020B0604030504040204" pitchFamily="34" charset="0"/>
                <a:ea typeface="Tahoma" panose="020B0604030504040204" pitchFamily="34" charset="0"/>
                <a:cs typeface="Tahoma" panose="020B0604030504040204" pitchFamily="34" charset="0"/>
              </a:rPr>
              <a:t>NVM</a:t>
            </a:r>
          </a:p>
        </p:txBody>
      </p:sp>
      <p:cxnSp>
        <p:nvCxnSpPr>
          <p:cNvPr id="169" name="Straight Arrow Connector 168">
            <a:extLst>
              <a:ext uri="{FF2B5EF4-FFF2-40B4-BE49-F238E27FC236}">
                <a16:creationId xmlns:a16="http://schemas.microsoft.com/office/drawing/2014/main" id="{C98D1F6C-282A-127B-BB4E-6A81336DE198}"/>
              </a:ext>
            </a:extLst>
          </p:cNvPr>
          <p:cNvCxnSpPr>
            <a:cxnSpLocks/>
          </p:cNvCxnSpPr>
          <p:nvPr/>
        </p:nvCxnSpPr>
        <p:spPr>
          <a:xfrm flipV="1">
            <a:off x="2456532" y="1715915"/>
            <a:ext cx="1608138" cy="0"/>
          </a:xfrm>
          <a:prstGeom prst="straightConnector1">
            <a:avLst/>
          </a:prstGeom>
          <a:ln w="63500">
            <a:solidFill>
              <a:schemeClr val="accent6"/>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FBBF6CBD-52C4-4B91-D1FF-8CA992F9EEDA}"/>
              </a:ext>
            </a:extLst>
          </p:cNvPr>
          <p:cNvCxnSpPr>
            <a:cxnSpLocks/>
          </p:cNvCxnSpPr>
          <p:nvPr/>
        </p:nvCxnSpPr>
        <p:spPr>
          <a:xfrm flipH="1">
            <a:off x="1766705" y="1682018"/>
            <a:ext cx="657677" cy="322708"/>
          </a:xfrm>
          <a:prstGeom prst="straightConnector1">
            <a:avLst/>
          </a:prstGeom>
          <a:ln w="635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71" name="TextBox 170">
            <a:extLst>
              <a:ext uri="{FF2B5EF4-FFF2-40B4-BE49-F238E27FC236}">
                <a16:creationId xmlns:a16="http://schemas.microsoft.com/office/drawing/2014/main" id="{56DA6701-F4F4-AD0E-0FAF-7168D67014C6}"/>
              </a:ext>
            </a:extLst>
          </p:cNvPr>
          <p:cNvSpPr txBox="1"/>
          <p:nvPr/>
        </p:nvSpPr>
        <p:spPr>
          <a:xfrm>
            <a:off x="1813506" y="1431496"/>
            <a:ext cx="849921" cy="369332"/>
          </a:xfrm>
          <a:prstGeom prst="rect">
            <a:avLst/>
          </a:prstGeom>
          <a:noFill/>
        </p:spPr>
        <p:txBody>
          <a:bodyPr wrap="square" rtlCol="0">
            <a:spAutoFit/>
          </a:bodyPr>
          <a:lstStyle/>
          <a:p>
            <a:r>
              <a:rPr lang="en-CN" dirty="0">
                <a:latin typeface="Tahoma" panose="020B0604030504040204" pitchFamily="34" charset="0"/>
                <a:ea typeface="Tahoma" panose="020B0604030504040204" pitchFamily="34" charset="0"/>
                <a:cs typeface="Tahoma" panose="020B0604030504040204" pitchFamily="34" charset="0"/>
              </a:rPr>
              <a:t>ckpt</a:t>
            </a:r>
          </a:p>
        </p:txBody>
      </p:sp>
      <p:sp>
        <p:nvSpPr>
          <p:cNvPr id="173" name="Rectangle: Rounded Corners 172">
            <a:extLst>
              <a:ext uri="{FF2B5EF4-FFF2-40B4-BE49-F238E27FC236}">
                <a16:creationId xmlns:a16="http://schemas.microsoft.com/office/drawing/2014/main" id="{71626993-9510-6496-F6D0-181006CC36E5}"/>
              </a:ext>
            </a:extLst>
          </p:cNvPr>
          <p:cNvSpPr/>
          <p:nvPr/>
        </p:nvSpPr>
        <p:spPr>
          <a:xfrm>
            <a:off x="2979736" y="1956305"/>
            <a:ext cx="747813" cy="332428"/>
          </a:xfrm>
          <a:prstGeom prst="round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sz="2400" b="1"/>
          </a:p>
        </p:txBody>
      </p:sp>
      <p:sp>
        <p:nvSpPr>
          <p:cNvPr id="174" name="Rectangle: Rounded Corners 173">
            <a:extLst>
              <a:ext uri="{FF2B5EF4-FFF2-40B4-BE49-F238E27FC236}">
                <a16:creationId xmlns:a16="http://schemas.microsoft.com/office/drawing/2014/main" id="{87BEE675-6493-D629-98EA-CD7D550C7940}"/>
              </a:ext>
            </a:extLst>
          </p:cNvPr>
          <p:cNvSpPr/>
          <p:nvPr/>
        </p:nvSpPr>
        <p:spPr>
          <a:xfrm>
            <a:off x="3724073" y="2042452"/>
            <a:ext cx="97641" cy="173162"/>
          </a:xfrm>
          <a:prstGeom prst="round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75" name="Picture 174">
            <a:extLst>
              <a:ext uri="{FF2B5EF4-FFF2-40B4-BE49-F238E27FC236}">
                <a16:creationId xmlns:a16="http://schemas.microsoft.com/office/drawing/2014/main" id="{55053D5E-8D13-1A7A-2E45-8EC3A8A31E6B}"/>
              </a:ext>
            </a:extLst>
          </p:cNvPr>
          <p:cNvPicPr>
            <a:picLocks noChangeAspect="1"/>
          </p:cNvPicPr>
          <p:nvPr/>
        </p:nvPicPr>
        <p:blipFill>
          <a:blip r:embed="rId3"/>
          <a:stretch>
            <a:fillRect/>
          </a:stretch>
        </p:blipFill>
        <p:spPr>
          <a:xfrm>
            <a:off x="3252730" y="2036699"/>
            <a:ext cx="262374" cy="262374"/>
          </a:xfrm>
          <a:prstGeom prst="rect">
            <a:avLst/>
          </a:prstGeom>
          <a:ln w="38100">
            <a:noFill/>
          </a:ln>
        </p:spPr>
      </p:pic>
      <p:sp>
        <p:nvSpPr>
          <p:cNvPr id="176" name="Rectangle: Rounded Corners 175">
            <a:extLst>
              <a:ext uri="{FF2B5EF4-FFF2-40B4-BE49-F238E27FC236}">
                <a16:creationId xmlns:a16="http://schemas.microsoft.com/office/drawing/2014/main" id="{FF196536-5C32-B020-CE16-02FD91025581}"/>
              </a:ext>
            </a:extLst>
          </p:cNvPr>
          <p:cNvSpPr/>
          <p:nvPr/>
        </p:nvSpPr>
        <p:spPr>
          <a:xfrm>
            <a:off x="2980697" y="2615454"/>
            <a:ext cx="747813" cy="332428"/>
          </a:xfrm>
          <a:prstGeom prst="round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sz="2400" b="1"/>
          </a:p>
        </p:txBody>
      </p:sp>
      <p:sp>
        <p:nvSpPr>
          <p:cNvPr id="177" name="Rectangle: Rounded Corners 176">
            <a:extLst>
              <a:ext uri="{FF2B5EF4-FFF2-40B4-BE49-F238E27FC236}">
                <a16:creationId xmlns:a16="http://schemas.microsoft.com/office/drawing/2014/main" id="{B24E5FD2-CE31-1606-FB85-F03FC90575DC}"/>
              </a:ext>
            </a:extLst>
          </p:cNvPr>
          <p:cNvSpPr/>
          <p:nvPr/>
        </p:nvSpPr>
        <p:spPr>
          <a:xfrm>
            <a:off x="3718475" y="2679268"/>
            <a:ext cx="97641" cy="173162"/>
          </a:xfrm>
          <a:prstGeom prst="round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8" name="Rectangle: Rounded Corners 177">
            <a:extLst>
              <a:ext uri="{FF2B5EF4-FFF2-40B4-BE49-F238E27FC236}">
                <a16:creationId xmlns:a16="http://schemas.microsoft.com/office/drawing/2014/main" id="{2F808D45-6439-B4C3-BC08-B3F14E2313AD}"/>
              </a:ext>
            </a:extLst>
          </p:cNvPr>
          <p:cNvSpPr/>
          <p:nvPr/>
        </p:nvSpPr>
        <p:spPr>
          <a:xfrm>
            <a:off x="2999885" y="2639362"/>
            <a:ext cx="718590" cy="308519"/>
          </a:xfrm>
          <a:prstGeom prst="roundRect">
            <a:avLst/>
          </a:prstGeom>
          <a:solidFill>
            <a:schemeClr val="accent6"/>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b="1"/>
          </a:p>
        </p:txBody>
      </p:sp>
      <p:pic>
        <p:nvPicPr>
          <p:cNvPr id="179" name="Picture 178">
            <a:extLst>
              <a:ext uri="{FF2B5EF4-FFF2-40B4-BE49-F238E27FC236}">
                <a16:creationId xmlns:a16="http://schemas.microsoft.com/office/drawing/2014/main" id="{6A2BE3BF-CAE4-6B8D-4A01-677AF095A082}"/>
              </a:ext>
            </a:extLst>
          </p:cNvPr>
          <p:cNvPicPr>
            <a:picLocks noChangeAspect="1"/>
          </p:cNvPicPr>
          <p:nvPr/>
        </p:nvPicPr>
        <p:blipFill>
          <a:blip r:embed="rId3"/>
          <a:stretch>
            <a:fillRect/>
          </a:stretch>
        </p:blipFill>
        <p:spPr>
          <a:xfrm>
            <a:off x="3237404" y="2666499"/>
            <a:ext cx="262374" cy="262374"/>
          </a:xfrm>
          <a:prstGeom prst="rect">
            <a:avLst/>
          </a:prstGeom>
          <a:ln w="38100">
            <a:noFill/>
          </a:ln>
        </p:spPr>
      </p:pic>
      <p:cxnSp>
        <p:nvCxnSpPr>
          <p:cNvPr id="180" name="Straight Arrow Connector 179">
            <a:extLst>
              <a:ext uri="{FF2B5EF4-FFF2-40B4-BE49-F238E27FC236}">
                <a16:creationId xmlns:a16="http://schemas.microsoft.com/office/drawing/2014/main" id="{983C949C-1C44-7718-D243-C010C236C090}"/>
              </a:ext>
            </a:extLst>
          </p:cNvPr>
          <p:cNvCxnSpPr/>
          <p:nvPr/>
        </p:nvCxnSpPr>
        <p:spPr>
          <a:xfrm>
            <a:off x="3351891" y="2325477"/>
            <a:ext cx="0" cy="272617"/>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181" name="Right Brace 180">
            <a:extLst>
              <a:ext uri="{FF2B5EF4-FFF2-40B4-BE49-F238E27FC236}">
                <a16:creationId xmlns:a16="http://schemas.microsoft.com/office/drawing/2014/main" id="{93DFD468-23D8-2378-64CD-28603374EC0F}"/>
              </a:ext>
            </a:extLst>
          </p:cNvPr>
          <p:cNvSpPr/>
          <p:nvPr/>
        </p:nvSpPr>
        <p:spPr>
          <a:xfrm>
            <a:off x="4238352" y="669642"/>
            <a:ext cx="358966" cy="1046274"/>
          </a:xfrm>
          <a:prstGeom prst="rightBrace">
            <a:avLst>
              <a:gd name="adj1" fmla="val 44256"/>
              <a:gd name="adj2" fmla="val 50000"/>
            </a:avLst>
          </a:prstGeom>
          <a:ln w="508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N"/>
          </a:p>
        </p:txBody>
      </p:sp>
      <p:sp>
        <p:nvSpPr>
          <p:cNvPr id="182" name="TextBox 181">
            <a:extLst>
              <a:ext uri="{FF2B5EF4-FFF2-40B4-BE49-F238E27FC236}">
                <a16:creationId xmlns:a16="http://schemas.microsoft.com/office/drawing/2014/main" id="{B5C90927-69E2-50FD-699F-0559DEBFDA35}"/>
              </a:ext>
            </a:extLst>
          </p:cNvPr>
          <p:cNvSpPr txBox="1"/>
          <p:nvPr/>
        </p:nvSpPr>
        <p:spPr>
          <a:xfrm>
            <a:off x="4552996" y="3937800"/>
            <a:ext cx="1309223" cy="369332"/>
          </a:xfrm>
          <a:prstGeom prst="rect">
            <a:avLst/>
          </a:prstGeom>
          <a:noFill/>
        </p:spPr>
        <p:txBody>
          <a:bodyPr wrap="square" rtlCol="0">
            <a:spAutoFit/>
          </a:bodyPr>
          <a:lstStyle/>
          <a:p>
            <a:r>
              <a:rPr lang="en-CN" dirty="0">
                <a:latin typeface="Tahoma" panose="020B0604030504040204" pitchFamily="34" charset="0"/>
                <a:ea typeface="Tahoma" panose="020B0604030504040204" pitchFamily="34" charset="0"/>
                <a:cs typeface="Tahoma" panose="020B0604030504040204" pitchFamily="34" charset="0"/>
              </a:rPr>
              <a:t>Rollback</a:t>
            </a:r>
          </a:p>
        </p:txBody>
      </p:sp>
      <p:sp>
        <p:nvSpPr>
          <p:cNvPr id="183" name="Explosion 2 59">
            <a:extLst>
              <a:ext uri="{FF2B5EF4-FFF2-40B4-BE49-F238E27FC236}">
                <a16:creationId xmlns:a16="http://schemas.microsoft.com/office/drawing/2014/main" id="{8C966DCA-4BC8-06AA-287C-73E5A24B71F0}"/>
              </a:ext>
            </a:extLst>
          </p:cNvPr>
          <p:cNvSpPr/>
          <p:nvPr/>
        </p:nvSpPr>
        <p:spPr>
          <a:xfrm>
            <a:off x="2425929" y="4370071"/>
            <a:ext cx="488504" cy="352443"/>
          </a:xfrm>
          <a:prstGeom prst="irregularSeal2">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p>
        </p:txBody>
      </p:sp>
      <p:cxnSp>
        <p:nvCxnSpPr>
          <p:cNvPr id="184" name="Straight Arrow Connector 183">
            <a:extLst>
              <a:ext uri="{FF2B5EF4-FFF2-40B4-BE49-F238E27FC236}">
                <a16:creationId xmlns:a16="http://schemas.microsoft.com/office/drawing/2014/main" id="{679F0DA9-7EE1-4FE2-5341-0C72C2768816}"/>
              </a:ext>
            </a:extLst>
          </p:cNvPr>
          <p:cNvCxnSpPr>
            <a:cxnSpLocks/>
          </p:cNvCxnSpPr>
          <p:nvPr/>
        </p:nvCxnSpPr>
        <p:spPr>
          <a:xfrm flipV="1">
            <a:off x="9044118" y="1380545"/>
            <a:ext cx="1608138" cy="0"/>
          </a:xfrm>
          <a:prstGeom prst="straightConnector1">
            <a:avLst/>
          </a:prstGeom>
          <a:ln w="63500">
            <a:solidFill>
              <a:schemeClr val="accent6"/>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95" name="Rectangle 194">
            <a:extLst>
              <a:ext uri="{FF2B5EF4-FFF2-40B4-BE49-F238E27FC236}">
                <a16:creationId xmlns:a16="http://schemas.microsoft.com/office/drawing/2014/main" id="{F9434242-150C-4E24-DC1A-5949C8834B2B}"/>
              </a:ext>
            </a:extLst>
          </p:cNvPr>
          <p:cNvSpPr/>
          <p:nvPr/>
        </p:nvSpPr>
        <p:spPr>
          <a:xfrm>
            <a:off x="995384" y="3973304"/>
            <a:ext cx="777239" cy="354092"/>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solidFill>
                  <a:schemeClr val="tx1"/>
                </a:solidFill>
                <a:latin typeface="Tahoma" panose="020B0604030504040204" pitchFamily="34" charset="0"/>
                <a:ea typeface="Tahoma" panose="020B0604030504040204" pitchFamily="34" charset="0"/>
                <a:cs typeface="Tahoma" panose="020B0604030504040204" pitchFamily="34" charset="0"/>
              </a:rPr>
              <a:t>M2:2</a:t>
            </a:r>
          </a:p>
        </p:txBody>
      </p:sp>
      <p:sp>
        <p:nvSpPr>
          <p:cNvPr id="197" name="Rectangle 196">
            <a:extLst>
              <a:ext uri="{FF2B5EF4-FFF2-40B4-BE49-F238E27FC236}">
                <a16:creationId xmlns:a16="http://schemas.microsoft.com/office/drawing/2014/main" id="{F16FE0ED-FE57-9574-208F-8FB151290E08}"/>
              </a:ext>
            </a:extLst>
          </p:cNvPr>
          <p:cNvSpPr/>
          <p:nvPr/>
        </p:nvSpPr>
        <p:spPr>
          <a:xfrm>
            <a:off x="995384" y="3623589"/>
            <a:ext cx="777239" cy="3540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a:solidFill>
                  <a:srgbClr val="FF0000"/>
                </a:solidFill>
                <a:latin typeface="Tahoma" panose="020B0604030504040204" pitchFamily="34" charset="0"/>
                <a:ea typeface="Tahoma" panose="020B0604030504040204" pitchFamily="34" charset="0"/>
                <a:cs typeface="Tahoma" panose="020B0604030504040204" pitchFamily="34" charset="0"/>
              </a:rPr>
              <a:t>M1:</a:t>
            </a:r>
            <a:r>
              <a:rPr lang="en-US" b="1">
                <a:solidFill>
                  <a:srgbClr val="FF0000"/>
                </a:solidFill>
                <a:latin typeface="Tahoma" panose="020B0604030504040204" pitchFamily="34" charset="0"/>
                <a:ea typeface="Tahoma" panose="020B0604030504040204" pitchFamily="34" charset="0"/>
                <a:cs typeface="Tahoma" panose="020B0604030504040204" pitchFamily="34" charset="0"/>
              </a:rPr>
              <a:t>2</a:t>
            </a:r>
            <a:endParaRPr lang="en-US" sz="18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cxnSp>
        <p:nvCxnSpPr>
          <p:cNvPr id="199" name="Straight Arrow Connector 198">
            <a:extLst>
              <a:ext uri="{FF2B5EF4-FFF2-40B4-BE49-F238E27FC236}">
                <a16:creationId xmlns:a16="http://schemas.microsoft.com/office/drawing/2014/main" id="{85AEEB94-2D5F-9C05-EF79-97C83ED4064B}"/>
              </a:ext>
            </a:extLst>
          </p:cNvPr>
          <p:cNvCxnSpPr>
            <a:cxnSpLocks/>
            <a:endCxn id="197" idx="3"/>
          </p:cNvCxnSpPr>
          <p:nvPr/>
        </p:nvCxnSpPr>
        <p:spPr>
          <a:xfrm flipH="1">
            <a:off x="1772623" y="3623589"/>
            <a:ext cx="984884" cy="177046"/>
          </a:xfrm>
          <a:prstGeom prst="straightConnector1">
            <a:avLst/>
          </a:prstGeom>
          <a:ln w="635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00" name="Rectangle 199">
            <a:extLst>
              <a:ext uri="{FF2B5EF4-FFF2-40B4-BE49-F238E27FC236}">
                <a16:creationId xmlns:a16="http://schemas.microsoft.com/office/drawing/2014/main" id="{6A68001E-F163-FCD7-7B3A-6A100943B994}"/>
              </a:ext>
            </a:extLst>
          </p:cNvPr>
          <p:cNvSpPr/>
          <p:nvPr/>
        </p:nvSpPr>
        <p:spPr>
          <a:xfrm>
            <a:off x="995384" y="4318612"/>
            <a:ext cx="777239" cy="596860"/>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a:solidFill>
                  <a:srgbClr val="FF0000"/>
                </a:solidFill>
                <a:latin typeface="Tahoma" panose="020B0604030504040204" pitchFamily="34" charset="0"/>
                <a:ea typeface="Tahoma" panose="020B0604030504040204" pitchFamily="34" charset="0"/>
                <a:cs typeface="Tahoma" panose="020B0604030504040204" pitchFamily="34" charset="0"/>
              </a:rPr>
              <a:t>M1:2</a:t>
            </a:r>
            <a:endParaRPr lang="en-US" sz="1800" b="1" dirty="0">
              <a:solidFill>
                <a:srgbClr val="FF0000"/>
              </a:solidFill>
              <a:latin typeface="Tahoma" panose="020B0604030504040204" pitchFamily="34" charset="0"/>
              <a:ea typeface="Tahoma" panose="020B0604030504040204" pitchFamily="34" charset="0"/>
              <a:cs typeface="Tahoma" panose="020B0604030504040204" pitchFamily="34" charset="0"/>
            </a:endParaRPr>
          </a:p>
          <a:p>
            <a:r>
              <a:rPr lang="en-US">
                <a:solidFill>
                  <a:schemeClr val="tx1"/>
                </a:solidFill>
                <a:latin typeface="Tahoma" panose="020B0604030504040204" pitchFamily="34" charset="0"/>
                <a:ea typeface="Tahoma" panose="020B0604030504040204" pitchFamily="34" charset="0"/>
                <a:cs typeface="Tahoma" panose="020B0604030504040204" pitchFamily="34" charset="0"/>
              </a:rPr>
              <a:t>M2:2</a:t>
            </a:r>
            <a:endParaRPr lang="en-US" sz="18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02" name="Rectangle 201">
            <a:extLst>
              <a:ext uri="{FF2B5EF4-FFF2-40B4-BE49-F238E27FC236}">
                <a16:creationId xmlns:a16="http://schemas.microsoft.com/office/drawing/2014/main" id="{45B4B4BC-71AD-D89D-D1AC-0A6D24E16E9B}"/>
              </a:ext>
            </a:extLst>
          </p:cNvPr>
          <p:cNvSpPr/>
          <p:nvPr/>
        </p:nvSpPr>
        <p:spPr>
          <a:xfrm>
            <a:off x="7530238" y="1461008"/>
            <a:ext cx="777239" cy="354092"/>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solidFill>
                  <a:schemeClr val="tx1"/>
                </a:solidFill>
                <a:latin typeface="Tahoma" panose="020B0604030504040204" pitchFamily="34" charset="0"/>
                <a:ea typeface="Tahoma" panose="020B0604030504040204" pitchFamily="34" charset="0"/>
                <a:cs typeface="Tahoma" panose="020B0604030504040204" pitchFamily="34" charset="0"/>
              </a:rPr>
              <a:t>M2:2</a:t>
            </a:r>
          </a:p>
        </p:txBody>
      </p:sp>
      <p:sp>
        <p:nvSpPr>
          <p:cNvPr id="204" name="Rectangle 203">
            <a:extLst>
              <a:ext uri="{FF2B5EF4-FFF2-40B4-BE49-F238E27FC236}">
                <a16:creationId xmlns:a16="http://schemas.microsoft.com/office/drawing/2014/main" id="{9C4041F3-B96B-B31A-B019-AC39E944F3D7}"/>
              </a:ext>
            </a:extLst>
          </p:cNvPr>
          <p:cNvSpPr/>
          <p:nvPr/>
        </p:nvSpPr>
        <p:spPr>
          <a:xfrm>
            <a:off x="7530238" y="1111293"/>
            <a:ext cx="777239" cy="3540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a:solidFill>
                  <a:schemeClr val="tx1"/>
                </a:solidFill>
                <a:latin typeface="Tahoma" panose="020B0604030504040204" pitchFamily="34" charset="0"/>
                <a:ea typeface="Tahoma" panose="020B0604030504040204" pitchFamily="34" charset="0"/>
                <a:cs typeface="Tahoma" panose="020B0604030504040204" pitchFamily="34" charset="0"/>
              </a:rPr>
              <a:t>M</a:t>
            </a:r>
            <a:r>
              <a:rPr lang="en-US">
                <a:solidFill>
                  <a:schemeClr val="tx1"/>
                </a:solidFill>
                <a:latin typeface="Tahoma" panose="020B0604030504040204" pitchFamily="34" charset="0"/>
                <a:ea typeface="Tahoma" panose="020B0604030504040204" pitchFamily="34" charset="0"/>
                <a:cs typeface="Tahoma" panose="020B0604030504040204" pitchFamily="34" charset="0"/>
              </a:rPr>
              <a:t>2</a:t>
            </a:r>
            <a:r>
              <a:rPr lang="en-US" sz="1800">
                <a:solidFill>
                  <a:schemeClr val="tx1"/>
                </a:solidFill>
                <a:latin typeface="Tahoma" panose="020B0604030504040204" pitchFamily="34" charset="0"/>
                <a:ea typeface="Tahoma" panose="020B0604030504040204" pitchFamily="34" charset="0"/>
                <a:cs typeface="Tahoma" panose="020B0604030504040204" pitchFamily="34" charset="0"/>
              </a:rPr>
              <a:t>:2</a:t>
            </a:r>
            <a:endParaRPr lang="en-US" sz="18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cxnSp>
        <p:nvCxnSpPr>
          <p:cNvPr id="206" name="Straight Arrow Connector 205">
            <a:extLst>
              <a:ext uri="{FF2B5EF4-FFF2-40B4-BE49-F238E27FC236}">
                <a16:creationId xmlns:a16="http://schemas.microsoft.com/office/drawing/2014/main" id="{43D34605-8A93-C988-8183-05CC8DD01D87}"/>
              </a:ext>
            </a:extLst>
          </p:cNvPr>
          <p:cNvCxnSpPr>
            <a:cxnSpLocks/>
          </p:cNvCxnSpPr>
          <p:nvPr/>
        </p:nvCxnSpPr>
        <p:spPr>
          <a:xfrm flipV="1">
            <a:off x="8315960" y="1327801"/>
            <a:ext cx="701329" cy="407613"/>
          </a:xfrm>
          <a:prstGeom prst="straightConnector1">
            <a:avLst/>
          </a:prstGeom>
          <a:ln w="635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07" name="Rectangle 206">
            <a:extLst>
              <a:ext uri="{FF2B5EF4-FFF2-40B4-BE49-F238E27FC236}">
                <a16:creationId xmlns:a16="http://schemas.microsoft.com/office/drawing/2014/main" id="{DD5D0993-7CEA-8A30-D00D-BF1D8B31E66B}"/>
              </a:ext>
            </a:extLst>
          </p:cNvPr>
          <p:cNvSpPr/>
          <p:nvPr/>
        </p:nvSpPr>
        <p:spPr>
          <a:xfrm>
            <a:off x="7530238" y="1806316"/>
            <a:ext cx="777239" cy="596860"/>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a:solidFill>
                  <a:srgbClr val="FF0000"/>
                </a:solidFill>
                <a:latin typeface="Tahoma" panose="020B0604030504040204" pitchFamily="34" charset="0"/>
                <a:ea typeface="Tahoma" panose="020B0604030504040204" pitchFamily="34" charset="0"/>
                <a:cs typeface="Tahoma" panose="020B0604030504040204" pitchFamily="34" charset="0"/>
              </a:rPr>
              <a:t>M1:2</a:t>
            </a:r>
            <a:endParaRPr lang="en-US" sz="1800" b="1" dirty="0">
              <a:solidFill>
                <a:srgbClr val="FF0000"/>
              </a:solidFill>
              <a:latin typeface="Tahoma" panose="020B0604030504040204" pitchFamily="34" charset="0"/>
              <a:ea typeface="Tahoma" panose="020B0604030504040204" pitchFamily="34" charset="0"/>
              <a:cs typeface="Tahoma" panose="020B0604030504040204" pitchFamily="34" charset="0"/>
            </a:endParaRPr>
          </a:p>
          <a:p>
            <a:r>
              <a:rPr lang="en-US">
                <a:solidFill>
                  <a:schemeClr val="tx1"/>
                </a:solidFill>
                <a:latin typeface="Tahoma" panose="020B0604030504040204" pitchFamily="34" charset="0"/>
                <a:ea typeface="Tahoma" panose="020B0604030504040204" pitchFamily="34" charset="0"/>
                <a:cs typeface="Tahoma" panose="020B0604030504040204" pitchFamily="34" charset="0"/>
              </a:rPr>
              <a:t>M2:2</a:t>
            </a:r>
            <a:endParaRPr lang="en-US" sz="18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09" name="TextBox 208">
            <a:extLst>
              <a:ext uri="{FF2B5EF4-FFF2-40B4-BE49-F238E27FC236}">
                <a16:creationId xmlns:a16="http://schemas.microsoft.com/office/drawing/2014/main" id="{13CD8762-4470-CB80-9610-1699FEB9CC03}"/>
              </a:ext>
            </a:extLst>
          </p:cNvPr>
          <p:cNvSpPr txBox="1"/>
          <p:nvPr/>
        </p:nvSpPr>
        <p:spPr>
          <a:xfrm>
            <a:off x="8370278" y="1146108"/>
            <a:ext cx="767011" cy="369332"/>
          </a:xfrm>
          <a:prstGeom prst="rect">
            <a:avLst/>
          </a:prstGeom>
          <a:noFill/>
        </p:spPr>
        <p:txBody>
          <a:bodyPr wrap="square" rtlCol="0">
            <a:spAutoFit/>
          </a:bodyPr>
          <a:lstStyle/>
          <a:p>
            <a:r>
              <a:rPr lang="en-CN" dirty="0">
                <a:latin typeface="Tahoma" panose="020B0604030504040204" pitchFamily="34" charset="0"/>
                <a:ea typeface="Tahoma" panose="020B0604030504040204" pitchFamily="34" charset="0"/>
                <a:cs typeface="Tahoma" panose="020B0604030504040204" pitchFamily="34" charset="0"/>
              </a:rPr>
              <a:t>rst</a:t>
            </a:r>
          </a:p>
        </p:txBody>
      </p:sp>
      <p:sp>
        <p:nvSpPr>
          <p:cNvPr id="210" name="Rounded Rectangular Callout 84">
            <a:extLst>
              <a:ext uri="{FF2B5EF4-FFF2-40B4-BE49-F238E27FC236}">
                <a16:creationId xmlns:a16="http://schemas.microsoft.com/office/drawing/2014/main" id="{FD0965D7-A0BE-985D-DB08-E0752DF40D2B}"/>
              </a:ext>
            </a:extLst>
          </p:cNvPr>
          <p:cNvSpPr/>
          <p:nvPr/>
        </p:nvSpPr>
        <p:spPr>
          <a:xfrm>
            <a:off x="8102731" y="2776685"/>
            <a:ext cx="3939870" cy="817977"/>
          </a:xfrm>
          <a:prstGeom prst="wedgeRoundRectCallout">
            <a:avLst>
              <a:gd name="adj1" fmla="val -3120"/>
              <a:gd name="adj2" fmla="val -177898"/>
              <a:gd name="adj3" fmla="val 16667"/>
            </a:avLst>
          </a:prstGeom>
          <a:solidFill>
            <a:schemeClr val="lt1">
              <a:alpha val="3000"/>
            </a:schemeClr>
          </a:solidFill>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CN" sz="2400" dirty="0">
                <a:solidFill>
                  <a:srgbClr val="FF0000"/>
                </a:solidFill>
                <a:latin typeface="Tahoma" panose="020B0604030504040204" pitchFamily="34" charset="0"/>
                <a:ea typeface="Tahoma" panose="020B0604030504040204" pitchFamily="34" charset="0"/>
                <a:cs typeface="Tahoma" panose="020B0604030504040204" pitchFamily="34" charset="0"/>
              </a:rPr>
              <a:t>M</a:t>
            </a:r>
            <a:r>
              <a:rPr lang="en-US" sz="2400" dirty="0">
                <a:solidFill>
                  <a:srgbClr val="FF0000"/>
                </a:solidFill>
                <a:latin typeface="Tahoma" panose="020B0604030504040204" pitchFamily="34" charset="0"/>
                <a:ea typeface="Tahoma" panose="020B0604030504040204" pitchFamily="34" charset="0"/>
                <a:cs typeface="Tahoma" panose="020B0604030504040204" pitchFamily="34" charset="0"/>
              </a:rPr>
              <a:t>1</a:t>
            </a:r>
            <a:r>
              <a:rPr lang="en-CN" sz="2400" dirty="0">
                <a:solidFill>
                  <a:srgbClr val="FF0000"/>
                </a:solidFill>
                <a:latin typeface="Tahoma" panose="020B0604030504040204" pitchFamily="34" charset="0"/>
                <a:ea typeface="Tahoma" panose="020B0604030504040204" pitchFamily="34" charset="0"/>
                <a:cs typeface="Tahoma" panose="020B0604030504040204" pitchFamily="34" charset="0"/>
              </a:rPr>
              <a:t>:</a:t>
            </a:r>
            <a:r>
              <a:rPr lang="en-US" sz="2400" dirty="0">
                <a:solidFill>
                  <a:srgbClr val="FF0000"/>
                </a:solidFill>
                <a:latin typeface="Tahoma" panose="020B0604030504040204" pitchFamily="34" charset="0"/>
                <a:ea typeface="Tahoma" panose="020B0604030504040204" pitchFamily="34" charset="0"/>
                <a:cs typeface="Tahoma" panose="020B0604030504040204" pitchFamily="34" charset="0"/>
              </a:rPr>
              <a:t>2 </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(wrong);</a:t>
            </a:r>
          </a:p>
          <a:p>
            <a:pPr algn="ct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Should be </a:t>
            </a:r>
            <a:r>
              <a:rPr lang="en-US" sz="2400" dirty="0">
                <a:solidFill>
                  <a:schemeClr val="accent1"/>
                </a:solidFill>
                <a:latin typeface="Tahoma" panose="020B0604030504040204" pitchFamily="34" charset="0"/>
                <a:ea typeface="Tahoma" panose="020B0604030504040204" pitchFamily="34" charset="0"/>
                <a:cs typeface="Tahoma" panose="020B0604030504040204" pitchFamily="34" charset="0"/>
              </a:rPr>
              <a:t>M1:1 </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(correct)</a:t>
            </a:r>
            <a:endParaRPr lang="en-CN"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13" name="Rectangle 212">
            <a:extLst>
              <a:ext uri="{FF2B5EF4-FFF2-40B4-BE49-F238E27FC236}">
                <a16:creationId xmlns:a16="http://schemas.microsoft.com/office/drawing/2014/main" id="{C51F8C53-87D5-FC19-A571-2B54FB42691D}"/>
              </a:ext>
            </a:extLst>
          </p:cNvPr>
          <p:cNvSpPr/>
          <p:nvPr/>
        </p:nvSpPr>
        <p:spPr>
          <a:xfrm>
            <a:off x="994658" y="1327801"/>
            <a:ext cx="393958" cy="3540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tx1"/>
                </a:solidFill>
                <a:latin typeface="Tahoma" panose="020B0604030504040204" pitchFamily="34" charset="0"/>
                <a:ea typeface="Tahoma" panose="020B0604030504040204" pitchFamily="34" charset="0"/>
                <a:cs typeface="Tahoma" panose="020B0604030504040204" pitchFamily="34" charset="0"/>
              </a:rPr>
              <a:t>5</a:t>
            </a:r>
            <a:endParaRPr lang="en-US" sz="18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14" name="TextBox 213">
            <a:extLst>
              <a:ext uri="{FF2B5EF4-FFF2-40B4-BE49-F238E27FC236}">
                <a16:creationId xmlns:a16="http://schemas.microsoft.com/office/drawing/2014/main" id="{2FE4877C-4109-8C77-FAD4-423204C28251}"/>
              </a:ext>
            </a:extLst>
          </p:cNvPr>
          <p:cNvSpPr txBox="1"/>
          <p:nvPr/>
        </p:nvSpPr>
        <p:spPr>
          <a:xfrm>
            <a:off x="563202" y="1303005"/>
            <a:ext cx="541714" cy="369332"/>
          </a:xfrm>
          <a:prstGeom prst="rect">
            <a:avLst/>
          </a:prstGeom>
          <a:noFill/>
        </p:spPr>
        <p:txBody>
          <a:bodyPr wrap="square" rtlCol="0">
            <a:spAutoFit/>
          </a:bodyPr>
          <a:lstStyle/>
          <a:p>
            <a:r>
              <a:rPr lang="en-US" altLang="zh-CN" b="1">
                <a:latin typeface="Tahoma" panose="020B0604030504040204" pitchFamily="34" charset="0"/>
                <a:ea typeface="Tahoma" panose="020B0604030504040204" pitchFamily="34" charset="0"/>
                <a:cs typeface="Tahoma" panose="020B0604030504040204" pitchFamily="34" charset="0"/>
              </a:rPr>
              <a:t>PC</a:t>
            </a:r>
            <a:endParaRPr lang="en-US" b="1">
              <a:latin typeface="Tahoma" panose="020B0604030504040204" pitchFamily="34" charset="0"/>
              <a:ea typeface="Tahoma" panose="020B0604030504040204" pitchFamily="34" charset="0"/>
              <a:cs typeface="Tahoma" panose="020B0604030504040204" pitchFamily="34" charset="0"/>
            </a:endParaRPr>
          </a:p>
        </p:txBody>
      </p:sp>
      <p:sp>
        <p:nvSpPr>
          <p:cNvPr id="215" name="Rectangle 214">
            <a:extLst>
              <a:ext uri="{FF2B5EF4-FFF2-40B4-BE49-F238E27FC236}">
                <a16:creationId xmlns:a16="http://schemas.microsoft.com/office/drawing/2014/main" id="{3F8F2F17-1E23-5A70-7C84-B9D0A278D4CB}"/>
              </a:ext>
            </a:extLst>
          </p:cNvPr>
          <p:cNvSpPr/>
          <p:nvPr/>
        </p:nvSpPr>
        <p:spPr>
          <a:xfrm>
            <a:off x="1377017" y="1328179"/>
            <a:ext cx="393958" cy="354092"/>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tx1"/>
                </a:solidFill>
                <a:latin typeface="Tahoma" panose="020B0604030504040204" pitchFamily="34" charset="0"/>
                <a:ea typeface="Tahoma" panose="020B0604030504040204" pitchFamily="34" charset="0"/>
                <a:cs typeface="Tahoma" panose="020B0604030504040204" pitchFamily="34" charset="0"/>
              </a:rPr>
              <a:t>5</a:t>
            </a:r>
            <a:endParaRPr lang="en-US" sz="18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16" name="Rectangle 215">
            <a:extLst>
              <a:ext uri="{FF2B5EF4-FFF2-40B4-BE49-F238E27FC236}">
                <a16:creationId xmlns:a16="http://schemas.microsoft.com/office/drawing/2014/main" id="{07890447-9EB8-50F4-B4D8-893973994B67}"/>
              </a:ext>
            </a:extLst>
          </p:cNvPr>
          <p:cNvSpPr/>
          <p:nvPr/>
        </p:nvSpPr>
        <p:spPr>
          <a:xfrm>
            <a:off x="990675" y="3279874"/>
            <a:ext cx="393958" cy="3540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tx1"/>
                </a:solidFill>
                <a:latin typeface="Tahoma" panose="020B0604030504040204" pitchFamily="34" charset="0"/>
                <a:ea typeface="Tahoma" panose="020B0604030504040204" pitchFamily="34" charset="0"/>
                <a:cs typeface="Tahoma" panose="020B0604030504040204" pitchFamily="34" charset="0"/>
              </a:rPr>
              <a:t>7</a:t>
            </a:r>
            <a:endParaRPr lang="en-US" sz="18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18" name="Rectangle 217">
            <a:extLst>
              <a:ext uri="{FF2B5EF4-FFF2-40B4-BE49-F238E27FC236}">
                <a16:creationId xmlns:a16="http://schemas.microsoft.com/office/drawing/2014/main" id="{B2950FC1-2C7E-D954-04F1-72FB8ACD0E9C}"/>
              </a:ext>
            </a:extLst>
          </p:cNvPr>
          <p:cNvSpPr/>
          <p:nvPr/>
        </p:nvSpPr>
        <p:spPr>
          <a:xfrm>
            <a:off x="1373034" y="3280252"/>
            <a:ext cx="393958" cy="354092"/>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tx1"/>
                </a:solidFill>
                <a:latin typeface="Tahoma" panose="020B0604030504040204" pitchFamily="34" charset="0"/>
                <a:ea typeface="Tahoma" panose="020B0604030504040204" pitchFamily="34" charset="0"/>
                <a:cs typeface="Tahoma" panose="020B0604030504040204" pitchFamily="34" charset="0"/>
              </a:rPr>
              <a:t>5</a:t>
            </a:r>
            <a:endParaRPr lang="en-US" sz="18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19" name="Rectangle 218">
            <a:extLst>
              <a:ext uri="{FF2B5EF4-FFF2-40B4-BE49-F238E27FC236}">
                <a16:creationId xmlns:a16="http://schemas.microsoft.com/office/drawing/2014/main" id="{32D326B9-900C-3250-1C7F-0051196A18AE}"/>
              </a:ext>
            </a:extLst>
          </p:cNvPr>
          <p:cNvSpPr/>
          <p:nvPr/>
        </p:nvSpPr>
        <p:spPr>
          <a:xfrm>
            <a:off x="7523393" y="752439"/>
            <a:ext cx="393958" cy="3540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tx1"/>
                </a:solidFill>
                <a:latin typeface="Tahoma" panose="020B0604030504040204" pitchFamily="34" charset="0"/>
                <a:ea typeface="Tahoma" panose="020B0604030504040204" pitchFamily="34" charset="0"/>
                <a:cs typeface="Tahoma" panose="020B0604030504040204" pitchFamily="34" charset="0"/>
              </a:rPr>
              <a:t>5</a:t>
            </a:r>
            <a:endParaRPr lang="en-US" sz="18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21" name="Rectangle 220">
            <a:extLst>
              <a:ext uri="{FF2B5EF4-FFF2-40B4-BE49-F238E27FC236}">
                <a16:creationId xmlns:a16="http://schemas.microsoft.com/office/drawing/2014/main" id="{0DE75C6B-A9CB-9EB8-89A2-EDF7E7AAF7F2}"/>
              </a:ext>
            </a:extLst>
          </p:cNvPr>
          <p:cNvSpPr/>
          <p:nvPr/>
        </p:nvSpPr>
        <p:spPr>
          <a:xfrm>
            <a:off x="7905752" y="752817"/>
            <a:ext cx="393958" cy="354092"/>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tx1"/>
                </a:solidFill>
                <a:latin typeface="Tahoma" panose="020B0604030504040204" pitchFamily="34" charset="0"/>
                <a:ea typeface="Tahoma" panose="020B0604030504040204" pitchFamily="34" charset="0"/>
                <a:cs typeface="Tahoma" panose="020B0604030504040204" pitchFamily="34" charset="0"/>
              </a:rPr>
              <a:t>5</a:t>
            </a:r>
            <a:endParaRPr lang="en-US" sz="18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22" name="Rectangle 221">
            <a:extLst>
              <a:ext uri="{FF2B5EF4-FFF2-40B4-BE49-F238E27FC236}">
                <a16:creationId xmlns:a16="http://schemas.microsoft.com/office/drawing/2014/main" id="{0E4F8883-E219-D64E-CC2F-29E3B08AAA89}"/>
              </a:ext>
            </a:extLst>
          </p:cNvPr>
          <p:cNvSpPr/>
          <p:nvPr/>
        </p:nvSpPr>
        <p:spPr>
          <a:xfrm>
            <a:off x="2424281" y="3895822"/>
            <a:ext cx="1957093" cy="397242"/>
          </a:xfrm>
          <a:prstGeom prst="rect">
            <a:avLst/>
          </a:prstGeom>
          <a:ln w="12700">
            <a:noFill/>
          </a:ln>
        </p:spPr>
        <p:style>
          <a:lnRef idx="2">
            <a:schemeClr val="dk1"/>
          </a:lnRef>
          <a:fillRef idx="1">
            <a:schemeClr val="lt1"/>
          </a:fillRef>
          <a:effectRef idx="0">
            <a:schemeClr val="dk1"/>
          </a:effectRef>
          <a:fontRef idx="minor">
            <a:schemeClr val="dk1"/>
          </a:fontRef>
        </p:style>
        <p:txBody>
          <a:bodyPr rtlCol="0" anchor="ctr"/>
          <a:lstStyle/>
          <a:p>
            <a:pPr indent="-12"/>
            <a:r>
              <a:rPr lang="en-US">
                <a:solidFill>
                  <a:schemeClr val="tx1"/>
                </a:solidFill>
                <a:latin typeface="Tahoma" panose="020B0604030504040204" pitchFamily="34" charset="0"/>
                <a:ea typeface="Tahoma" panose="020B0604030504040204" pitchFamily="34" charset="0"/>
                <a:cs typeface="Tahoma" panose="020B0604030504040204" pitchFamily="34" charset="0"/>
              </a:rPr>
              <a:t>7. R2 = M1</a:t>
            </a:r>
          </a:p>
        </p:txBody>
      </p:sp>
      <p:sp>
        <p:nvSpPr>
          <p:cNvPr id="223" name="Right Brace 222">
            <a:extLst>
              <a:ext uri="{FF2B5EF4-FFF2-40B4-BE49-F238E27FC236}">
                <a16:creationId xmlns:a16="http://schemas.microsoft.com/office/drawing/2014/main" id="{903FC23A-7848-9F2A-3DB1-564E3CBBF12C}"/>
              </a:ext>
            </a:extLst>
          </p:cNvPr>
          <p:cNvSpPr/>
          <p:nvPr/>
        </p:nvSpPr>
        <p:spPr>
          <a:xfrm>
            <a:off x="4238352" y="3801762"/>
            <a:ext cx="365773" cy="656669"/>
          </a:xfrm>
          <a:prstGeom prst="rightBrace">
            <a:avLst>
              <a:gd name="adj1" fmla="val 44256"/>
              <a:gd name="adj2" fmla="val 50000"/>
            </a:avLst>
          </a:prstGeom>
          <a:ln w="508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N"/>
          </a:p>
        </p:txBody>
      </p:sp>
      <p:cxnSp>
        <p:nvCxnSpPr>
          <p:cNvPr id="224" name="Straight Arrow Connector 223">
            <a:extLst>
              <a:ext uri="{FF2B5EF4-FFF2-40B4-BE49-F238E27FC236}">
                <a16:creationId xmlns:a16="http://schemas.microsoft.com/office/drawing/2014/main" id="{D95896E3-1574-908D-B98C-6BE486952C62}"/>
              </a:ext>
            </a:extLst>
          </p:cNvPr>
          <p:cNvCxnSpPr>
            <a:cxnSpLocks/>
          </p:cNvCxnSpPr>
          <p:nvPr/>
        </p:nvCxnSpPr>
        <p:spPr>
          <a:xfrm flipH="1">
            <a:off x="2424281" y="639341"/>
            <a:ext cx="32251" cy="5583008"/>
          </a:xfrm>
          <a:prstGeom prst="straightConnector1">
            <a:avLst/>
          </a:prstGeom>
          <a:ln w="63500">
            <a:tailEnd type="triangle"/>
          </a:ln>
        </p:spPr>
        <p:style>
          <a:lnRef idx="3">
            <a:schemeClr val="dk1"/>
          </a:lnRef>
          <a:fillRef idx="0">
            <a:schemeClr val="dk1"/>
          </a:fillRef>
          <a:effectRef idx="2">
            <a:schemeClr val="dk1"/>
          </a:effectRef>
          <a:fontRef idx="minor">
            <a:schemeClr val="tx1"/>
          </a:fontRef>
        </p:style>
      </p:cxnSp>
      <p:sp>
        <p:nvSpPr>
          <p:cNvPr id="229" name="TextBox 228">
            <a:extLst>
              <a:ext uri="{FF2B5EF4-FFF2-40B4-BE49-F238E27FC236}">
                <a16:creationId xmlns:a16="http://schemas.microsoft.com/office/drawing/2014/main" id="{B7FE5CA3-C637-5CAB-8B61-EE48CD419E35}"/>
              </a:ext>
            </a:extLst>
          </p:cNvPr>
          <p:cNvSpPr txBox="1"/>
          <p:nvPr/>
        </p:nvSpPr>
        <p:spPr>
          <a:xfrm>
            <a:off x="4536546" y="3062247"/>
            <a:ext cx="1207181" cy="646331"/>
          </a:xfrm>
          <a:prstGeom prst="rect">
            <a:avLst/>
          </a:prstGeom>
          <a:noFill/>
        </p:spPr>
        <p:txBody>
          <a:bodyPr wrap="square" rtlCol="0">
            <a:spAutoFit/>
          </a:bodyPr>
          <a:lstStyle/>
          <a:p>
            <a:r>
              <a:rPr lang="en-CN">
                <a:latin typeface="Tahoma" panose="020B0604030504040204" pitchFamily="34" charset="0"/>
                <a:ea typeface="Tahoma" panose="020B0604030504040204" pitchFamily="34" charset="0"/>
                <a:cs typeface="Tahoma" panose="020B0604030504040204" pitchFamily="34" charset="0"/>
              </a:rPr>
              <a:t>Roll-</a:t>
            </a:r>
            <a:endParaRPr lang="en-US">
              <a:latin typeface="Tahoma" panose="020B0604030504040204" pitchFamily="34" charset="0"/>
              <a:ea typeface="Tahoma" panose="020B0604030504040204" pitchFamily="34" charset="0"/>
              <a:cs typeface="Tahoma" panose="020B0604030504040204" pitchFamily="34" charset="0"/>
            </a:endParaRPr>
          </a:p>
          <a:p>
            <a:r>
              <a:rPr lang="en-CN">
                <a:latin typeface="Tahoma" panose="020B0604030504040204" pitchFamily="34" charset="0"/>
                <a:ea typeface="Tahoma" panose="020B0604030504040204" pitchFamily="34" charset="0"/>
                <a:cs typeface="Tahoma" panose="020B0604030504040204" pitchFamily="34" charset="0"/>
              </a:rPr>
              <a:t>forward</a:t>
            </a:r>
            <a:endParaRPr lang="en-CN" dirty="0">
              <a:latin typeface="Tahoma" panose="020B0604030504040204" pitchFamily="34" charset="0"/>
              <a:ea typeface="Tahoma" panose="020B0604030504040204" pitchFamily="34" charset="0"/>
              <a:cs typeface="Tahoma" panose="020B0604030504040204" pitchFamily="34" charset="0"/>
            </a:endParaRPr>
          </a:p>
        </p:txBody>
      </p:sp>
      <p:sp>
        <p:nvSpPr>
          <p:cNvPr id="230" name="Right Brace 229">
            <a:extLst>
              <a:ext uri="{FF2B5EF4-FFF2-40B4-BE49-F238E27FC236}">
                <a16:creationId xmlns:a16="http://schemas.microsoft.com/office/drawing/2014/main" id="{D294F518-EA74-31DD-9F9B-0EC900D9E045}"/>
              </a:ext>
            </a:extLst>
          </p:cNvPr>
          <p:cNvSpPr/>
          <p:nvPr/>
        </p:nvSpPr>
        <p:spPr>
          <a:xfrm>
            <a:off x="4238352" y="3034890"/>
            <a:ext cx="358966" cy="656669"/>
          </a:xfrm>
          <a:prstGeom prst="rightBrace">
            <a:avLst>
              <a:gd name="adj1" fmla="val 44256"/>
              <a:gd name="adj2" fmla="val 50000"/>
            </a:avLst>
          </a:prstGeom>
          <a:ln w="508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N"/>
          </a:p>
        </p:txBody>
      </p:sp>
      <p:sp>
        <p:nvSpPr>
          <p:cNvPr id="232" name="TextBox 231">
            <a:extLst>
              <a:ext uri="{FF2B5EF4-FFF2-40B4-BE49-F238E27FC236}">
                <a16:creationId xmlns:a16="http://schemas.microsoft.com/office/drawing/2014/main" id="{E8018185-8C62-E185-6705-2E50A217EDBE}"/>
              </a:ext>
            </a:extLst>
          </p:cNvPr>
          <p:cNvSpPr txBox="1"/>
          <p:nvPr/>
        </p:nvSpPr>
        <p:spPr>
          <a:xfrm>
            <a:off x="583205" y="3682374"/>
            <a:ext cx="508479" cy="369332"/>
          </a:xfrm>
          <a:prstGeom prst="rect">
            <a:avLst/>
          </a:prstGeom>
          <a:noFill/>
        </p:spPr>
        <p:txBody>
          <a:bodyPr wrap="square" rtlCol="0">
            <a:spAutoFit/>
          </a:bodyPr>
          <a:lstStyle/>
          <a:p>
            <a:r>
              <a:rPr lang="en-US" b="1">
                <a:latin typeface="Tahoma" panose="020B0604030504040204" pitchFamily="34" charset="0"/>
                <a:ea typeface="Tahoma" panose="020B0604030504040204" pitchFamily="34" charset="0"/>
                <a:cs typeface="Tahoma" panose="020B0604030504040204" pitchFamily="34" charset="0"/>
              </a:rPr>
              <a:t>SB</a:t>
            </a:r>
          </a:p>
        </p:txBody>
      </p:sp>
      <p:sp>
        <p:nvSpPr>
          <p:cNvPr id="233" name="TextBox 232">
            <a:extLst>
              <a:ext uri="{FF2B5EF4-FFF2-40B4-BE49-F238E27FC236}">
                <a16:creationId xmlns:a16="http://schemas.microsoft.com/office/drawing/2014/main" id="{4861930F-B765-CACD-BDCB-7AC75FDF32FC}"/>
              </a:ext>
            </a:extLst>
          </p:cNvPr>
          <p:cNvSpPr txBox="1"/>
          <p:nvPr/>
        </p:nvSpPr>
        <p:spPr>
          <a:xfrm>
            <a:off x="226027" y="4011306"/>
            <a:ext cx="874140" cy="369332"/>
          </a:xfrm>
          <a:prstGeom prst="rect">
            <a:avLst/>
          </a:prstGeom>
          <a:noFill/>
        </p:spPr>
        <p:txBody>
          <a:bodyPr wrap="square" rtlCol="0">
            <a:spAutoFit/>
          </a:bodyPr>
          <a:lstStyle/>
          <a:p>
            <a:r>
              <a:rPr lang="en-US" b="1">
                <a:latin typeface="Tahoma" panose="020B0604030504040204" pitchFamily="34" charset="0"/>
                <a:ea typeface="Tahoma" panose="020B0604030504040204" pitchFamily="34" charset="0"/>
                <a:cs typeface="Tahoma" panose="020B0604030504040204" pitchFamily="34" charset="0"/>
              </a:rPr>
              <a:t>NVSB</a:t>
            </a:r>
          </a:p>
        </p:txBody>
      </p:sp>
      <p:sp>
        <p:nvSpPr>
          <p:cNvPr id="234" name="TextBox 233">
            <a:extLst>
              <a:ext uri="{FF2B5EF4-FFF2-40B4-BE49-F238E27FC236}">
                <a16:creationId xmlns:a16="http://schemas.microsoft.com/office/drawing/2014/main" id="{E34DC30A-646E-41E5-4275-BAA65525AB67}"/>
              </a:ext>
            </a:extLst>
          </p:cNvPr>
          <p:cNvSpPr txBox="1"/>
          <p:nvPr/>
        </p:nvSpPr>
        <p:spPr>
          <a:xfrm>
            <a:off x="294822" y="4503139"/>
            <a:ext cx="814735" cy="369332"/>
          </a:xfrm>
          <a:prstGeom prst="rect">
            <a:avLst/>
          </a:prstGeom>
          <a:noFill/>
        </p:spPr>
        <p:txBody>
          <a:bodyPr wrap="square" rtlCol="0">
            <a:spAutoFit/>
          </a:bodyPr>
          <a:lstStyle/>
          <a:p>
            <a:r>
              <a:rPr lang="en-US" b="1" dirty="0">
                <a:latin typeface="Tahoma" panose="020B0604030504040204" pitchFamily="34" charset="0"/>
                <a:ea typeface="Tahoma" panose="020B0604030504040204" pitchFamily="34" charset="0"/>
                <a:cs typeface="Tahoma" panose="020B0604030504040204" pitchFamily="34" charset="0"/>
              </a:rPr>
              <a:t>NVM</a:t>
            </a:r>
          </a:p>
        </p:txBody>
      </p:sp>
      <p:sp>
        <p:nvSpPr>
          <p:cNvPr id="235" name="TextBox 234">
            <a:extLst>
              <a:ext uri="{FF2B5EF4-FFF2-40B4-BE49-F238E27FC236}">
                <a16:creationId xmlns:a16="http://schemas.microsoft.com/office/drawing/2014/main" id="{90778677-169E-9534-89D5-7311406731C5}"/>
              </a:ext>
            </a:extLst>
          </p:cNvPr>
          <p:cNvSpPr txBox="1"/>
          <p:nvPr/>
        </p:nvSpPr>
        <p:spPr>
          <a:xfrm>
            <a:off x="549970" y="3288705"/>
            <a:ext cx="541714" cy="369332"/>
          </a:xfrm>
          <a:prstGeom prst="rect">
            <a:avLst/>
          </a:prstGeom>
          <a:noFill/>
        </p:spPr>
        <p:txBody>
          <a:bodyPr wrap="square" rtlCol="0">
            <a:spAutoFit/>
          </a:bodyPr>
          <a:lstStyle/>
          <a:p>
            <a:r>
              <a:rPr lang="en-US" altLang="zh-CN" b="1">
                <a:latin typeface="Tahoma" panose="020B0604030504040204" pitchFamily="34" charset="0"/>
                <a:ea typeface="Tahoma" panose="020B0604030504040204" pitchFamily="34" charset="0"/>
                <a:cs typeface="Tahoma" panose="020B0604030504040204" pitchFamily="34" charset="0"/>
              </a:rPr>
              <a:t>PC</a:t>
            </a:r>
            <a:endParaRPr lang="en-US" b="1">
              <a:latin typeface="Tahoma" panose="020B0604030504040204" pitchFamily="34" charset="0"/>
              <a:ea typeface="Tahoma" panose="020B0604030504040204" pitchFamily="34" charset="0"/>
              <a:cs typeface="Tahoma" panose="020B0604030504040204" pitchFamily="34" charset="0"/>
            </a:endParaRPr>
          </a:p>
        </p:txBody>
      </p:sp>
      <p:sp>
        <p:nvSpPr>
          <p:cNvPr id="237" name="Rectangle: Rounded Corners 236">
            <a:extLst>
              <a:ext uri="{FF2B5EF4-FFF2-40B4-BE49-F238E27FC236}">
                <a16:creationId xmlns:a16="http://schemas.microsoft.com/office/drawing/2014/main" id="{5A17BCF7-8E8D-7A9C-F534-97941DA22C56}"/>
              </a:ext>
            </a:extLst>
          </p:cNvPr>
          <p:cNvSpPr/>
          <p:nvPr/>
        </p:nvSpPr>
        <p:spPr>
          <a:xfrm>
            <a:off x="2939989" y="4489635"/>
            <a:ext cx="747813" cy="332428"/>
          </a:xfrm>
          <a:prstGeom prst="round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sz="2400" b="1"/>
          </a:p>
        </p:txBody>
      </p:sp>
      <p:sp>
        <p:nvSpPr>
          <p:cNvPr id="238" name="Rectangle: Rounded Corners 237">
            <a:extLst>
              <a:ext uri="{FF2B5EF4-FFF2-40B4-BE49-F238E27FC236}">
                <a16:creationId xmlns:a16="http://schemas.microsoft.com/office/drawing/2014/main" id="{EA018465-DD4F-F4F4-B33D-51BE59E7D406}"/>
              </a:ext>
            </a:extLst>
          </p:cNvPr>
          <p:cNvSpPr/>
          <p:nvPr/>
        </p:nvSpPr>
        <p:spPr>
          <a:xfrm>
            <a:off x="3684326" y="4575782"/>
            <a:ext cx="97641" cy="173162"/>
          </a:xfrm>
          <a:prstGeom prst="round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239" name="Picture 238">
            <a:extLst>
              <a:ext uri="{FF2B5EF4-FFF2-40B4-BE49-F238E27FC236}">
                <a16:creationId xmlns:a16="http://schemas.microsoft.com/office/drawing/2014/main" id="{5BFFB562-6546-6448-2E32-D7562340FBB8}"/>
              </a:ext>
            </a:extLst>
          </p:cNvPr>
          <p:cNvPicPr>
            <a:picLocks noChangeAspect="1"/>
          </p:cNvPicPr>
          <p:nvPr/>
        </p:nvPicPr>
        <p:blipFill>
          <a:blip r:embed="rId3"/>
          <a:stretch>
            <a:fillRect/>
          </a:stretch>
        </p:blipFill>
        <p:spPr>
          <a:xfrm>
            <a:off x="3212983" y="4570029"/>
            <a:ext cx="262374" cy="262374"/>
          </a:xfrm>
          <a:prstGeom prst="rect">
            <a:avLst/>
          </a:prstGeom>
          <a:ln w="38100">
            <a:noFill/>
          </a:ln>
        </p:spPr>
      </p:pic>
      <p:sp>
        <p:nvSpPr>
          <p:cNvPr id="240" name="Rectangle: Rounded Corners 239">
            <a:extLst>
              <a:ext uri="{FF2B5EF4-FFF2-40B4-BE49-F238E27FC236}">
                <a16:creationId xmlns:a16="http://schemas.microsoft.com/office/drawing/2014/main" id="{5E2C55D2-7D8E-6D4C-00E6-2B5ADAB8980A}"/>
              </a:ext>
            </a:extLst>
          </p:cNvPr>
          <p:cNvSpPr/>
          <p:nvPr/>
        </p:nvSpPr>
        <p:spPr>
          <a:xfrm>
            <a:off x="2940950" y="5148784"/>
            <a:ext cx="747813" cy="332428"/>
          </a:xfrm>
          <a:prstGeom prst="round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sz="2400" b="1"/>
          </a:p>
        </p:txBody>
      </p:sp>
      <p:sp>
        <p:nvSpPr>
          <p:cNvPr id="241" name="Rectangle: Rounded Corners 240">
            <a:extLst>
              <a:ext uri="{FF2B5EF4-FFF2-40B4-BE49-F238E27FC236}">
                <a16:creationId xmlns:a16="http://schemas.microsoft.com/office/drawing/2014/main" id="{5F7F8F8D-5072-E7E4-77C9-4D6B32D7B147}"/>
              </a:ext>
            </a:extLst>
          </p:cNvPr>
          <p:cNvSpPr/>
          <p:nvPr/>
        </p:nvSpPr>
        <p:spPr>
          <a:xfrm>
            <a:off x="3678728" y="5212598"/>
            <a:ext cx="97641" cy="173162"/>
          </a:xfrm>
          <a:prstGeom prst="round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2" name="Rectangle: Rounded Corners 241">
            <a:extLst>
              <a:ext uri="{FF2B5EF4-FFF2-40B4-BE49-F238E27FC236}">
                <a16:creationId xmlns:a16="http://schemas.microsoft.com/office/drawing/2014/main" id="{5F5B4F3D-637C-92E1-05B9-3400A9B5DD51}"/>
              </a:ext>
            </a:extLst>
          </p:cNvPr>
          <p:cNvSpPr/>
          <p:nvPr/>
        </p:nvSpPr>
        <p:spPr>
          <a:xfrm>
            <a:off x="2960138" y="5172692"/>
            <a:ext cx="718590" cy="308519"/>
          </a:xfrm>
          <a:prstGeom prst="roundRect">
            <a:avLst/>
          </a:prstGeom>
          <a:solidFill>
            <a:schemeClr val="accent6"/>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b="1"/>
          </a:p>
        </p:txBody>
      </p:sp>
      <p:pic>
        <p:nvPicPr>
          <p:cNvPr id="243" name="Picture 242">
            <a:extLst>
              <a:ext uri="{FF2B5EF4-FFF2-40B4-BE49-F238E27FC236}">
                <a16:creationId xmlns:a16="http://schemas.microsoft.com/office/drawing/2014/main" id="{B763F588-62F8-4B0E-3055-5C4039AEEBFF}"/>
              </a:ext>
            </a:extLst>
          </p:cNvPr>
          <p:cNvPicPr>
            <a:picLocks noChangeAspect="1"/>
          </p:cNvPicPr>
          <p:nvPr/>
        </p:nvPicPr>
        <p:blipFill>
          <a:blip r:embed="rId3"/>
          <a:stretch>
            <a:fillRect/>
          </a:stretch>
        </p:blipFill>
        <p:spPr>
          <a:xfrm>
            <a:off x="3197657" y="5199829"/>
            <a:ext cx="262374" cy="262374"/>
          </a:xfrm>
          <a:prstGeom prst="rect">
            <a:avLst/>
          </a:prstGeom>
          <a:ln w="38100">
            <a:noFill/>
          </a:ln>
        </p:spPr>
      </p:pic>
      <p:cxnSp>
        <p:nvCxnSpPr>
          <p:cNvPr id="244" name="Straight Arrow Connector 243">
            <a:extLst>
              <a:ext uri="{FF2B5EF4-FFF2-40B4-BE49-F238E27FC236}">
                <a16:creationId xmlns:a16="http://schemas.microsoft.com/office/drawing/2014/main" id="{51423D7E-C66A-FF4A-C45B-52224FBEDCF6}"/>
              </a:ext>
            </a:extLst>
          </p:cNvPr>
          <p:cNvCxnSpPr/>
          <p:nvPr/>
        </p:nvCxnSpPr>
        <p:spPr>
          <a:xfrm>
            <a:off x="3312144" y="4858807"/>
            <a:ext cx="0" cy="272617"/>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245" name="Straight Arrow Connector 244">
            <a:extLst>
              <a:ext uri="{FF2B5EF4-FFF2-40B4-BE49-F238E27FC236}">
                <a16:creationId xmlns:a16="http://schemas.microsoft.com/office/drawing/2014/main" id="{46EDD476-2C76-18EE-228B-F4FED7850EAA}"/>
              </a:ext>
            </a:extLst>
          </p:cNvPr>
          <p:cNvCxnSpPr>
            <a:cxnSpLocks/>
          </p:cNvCxnSpPr>
          <p:nvPr/>
        </p:nvCxnSpPr>
        <p:spPr>
          <a:xfrm>
            <a:off x="9017794" y="681867"/>
            <a:ext cx="0" cy="1779918"/>
          </a:xfrm>
          <a:prstGeom prst="straightConnector1">
            <a:avLst/>
          </a:prstGeom>
          <a:ln w="63500">
            <a:tailEnd type="triangle"/>
          </a:ln>
        </p:spPr>
        <p:style>
          <a:lnRef idx="3">
            <a:schemeClr val="dk1"/>
          </a:lnRef>
          <a:fillRef idx="0">
            <a:schemeClr val="dk1"/>
          </a:fillRef>
          <a:effectRef idx="2">
            <a:schemeClr val="dk1"/>
          </a:effectRef>
          <a:fontRef idx="minor">
            <a:schemeClr val="tx1"/>
          </a:fontRef>
        </p:style>
      </p:cxnSp>
      <p:sp>
        <p:nvSpPr>
          <p:cNvPr id="246" name="TextBox 245">
            <a:extLst>
              <a:ext uri="{FF2B5EF4-FFF2-40B4-BE49-F238E27FC236}">
                <a16:creationId xmlns:a16="http://schemas.microsoft.com/office/drawing/2014/main" id="{8F9589E6-4C43-8AEF-B4DA-BAE12DAB9F31}"/>
              </a:ext>
            </a:extLst>
          </p:cNvPr>
          <p:cNvSpPr txBox="1"/>
          <p:nvPr/>
        </p:nvSpPr>
        <p:spPr>
          <a:xfrm>
            <a:off x="7106699" y="1146108"/>
            <a:ext cx="508479" cy="369332"/>
          </a:xfrm>
          <a:prstGeom prst="rect">
            <a:avLst/>
          </a:prstGeom>
          <a:noFill/>
        </p:spPr>
        <p:txBody>
          <a:bodyPr wrap="square" rtlCol="0">
            <a:spAutoFit/>
          </a:bodyPr>
          <a:lstStyle/>
          <a:p>
            <a:r>
              <a:rPr lang="en-US" b="1">
                <a:latin typeface="Tahoma" panose="020B0604030504040204" pitchFamily="34" charset="0"/>
                <a:ea typeface="Tahoma" panose="020B0604030504040204" pitchFamily="34" charset="0"/>
                <a:cs typeface="Tahoma" panose="020B0604030504040204" pitchFamily="34" charset="0"/>
              </a:rPr>
              <a:t>SB</a:t>
            </a:r>
          </a:p>
        </p:txBody>
      </p:sp>
      <p:sp>
        <p:nvSpPr>
          <p:cNvPr id="247" name="TextBox 246">
            <a:extLst>
              <a:ext uri="{FF2B5EF4-FFF2-40B4-BE49-F238E27FC236}">
                <a16:creationId xmlns:a16="http://schemas.microsoft.com/office/drawing/2014/main" id="{304849AB-904C-621C-DFC2-CD1F62B8B20A}"/>
              </a:ext>
            </a:extLst>
          </p:cNvPr>
          <p:cNvSpPr txBox="1"/>
          <p:nvPr/>
        </p:nvSpPr>
        <p:spPr>
          <a:xfrm>
            <a:off x="6749521" y="1475040"/>
            <a:ext cx="874140" cy="369332"/>
          </a:xfrm>
          <a:prstGeom prst="rect">
            <a:avLst/>
          </a:prstGeom>
          <a:noFill/>
        </p:spPr>
        <p:txBody>
          <a:bodyPr wrap="square" rtlCol="0">
            <a:spAutoFit/>
          </a:bodyPr>
          <a:lstStyle/>
          <a:p>
            <a:r>
              <a:rPr lang="en-US" b="1">
                <a:latin typeface="Tahoma" panose="020B0604030504040204" pitchFamily="34" charset="0"/>
                <a:ea typeface="Tahoma" panose="020B0604030504040204" pitchFamily="34" charset="0"/>
                <a:cs typeface="Tahoma" panose="020B0604030504040204" pitchFamily="34" charset="0"/>
              </a:rPr>
              <a:t>NVSB</a:t>
            </a:r>
          </a:p>
        </p:txBody>
      </p:sp>
      <p:sp>
        <p:nvSpPr>
          <p:cNvPr id="248" name="TextBox 247">
            <a:extLst>
              <a:ext uri="{FF2B5EF4-FFF2-40B4-BE49-F238E27FC236}">
                <a16:creationId xmlns:a16="http://schemas.microsoft.com/office/drawing/2014/main" id="{0EF2D368-CE1B-DF89-52C4-5663482F8D37}"/>
              </a:ext>
            </a:extLst>
          </p:cNvPr>
          <p:cNvSpPr txBox="1"/>
          <p:nvPr/>
        </p:nvSpPr>
        <p:spPr>
          <a:xfrm>
            <a:off x="6818316" y="1966873"/>
            <a:ext cx="814735" cy="369332"/>
          </a:xfrm>
          <a:prstGeom prst="rect">
            <a:avLst/>
          </a:prstGeom>
          <a:noFill/>
        </p:spPr>
        <p:txBody>
          <a:bodyPr wrap="square" rtlCol="0">
            <a:spAutoFit/>
          </a:bodyPr>
          <a:lstStyle/>
          <a:p>
            <a:r>
              <a:rPr lang="en-US" b="1" dirty="0">
                <a:latin typeface="Tahoma" panose="020B0604030504040204" pitchFamily="34" charset="0"/>
                <a:ea typeface="Tahoma" panose="020B0604030504040204" pitchFamily="34" charset="0"/>
                <a:cs typeface="Tahoma" panose="020B0604030504040204" pitchFamily="34" charset="0"/>
              </a:rPr>
              <a:t>NVM</a:t>
            </a:r>
          </a:p>
        </p:txBody>
      </p:sp>
      <p:sp>
        <p:nvSpPr>
          <p:cNvPr id="249" name="TextBox 248">
            <a:extLst>
              <a:ext uri="{FF2B5EF4-FFF2-40B4-BE49-F238E27FC236}">
                <a16:creationId xmlns:a16="http://schemas.microsoft.com/office/drawing/2014/main" id="{F01769E5-4AB3-BC94-CB0E-1649C97552D3}"/>
              </a:ext>
            </a:extLst>
          </p:cNvPr>
          <p:cNvSpPr txBox="1"/>
          <p:nvPr/>
        </p:nvSpPr>
        <p:spPr>
          <a:xfrm>
            <a:off x="7073464" y="752439"/>
            <a:ext cx="541714" cy="369332"/>
          </a:xfrm>
          <a:prstGeom prst="rect">
            <a:avLst/>
          </a:prstGeom>
          <a:noFill/>
        </p:spPr>
        <p:txBody>
          <a:bodyPr wrap="square" rtlCol="0">
            <a:spAutoFit/>
          </a:bodyPr>
          <a:lstStyle/>
          <a:p>
            <a:r>
              <a:rPr lang="en-US" altLang="zh-CN" b="1">
                <a:latin typeface="Tahoma" panose="020B0604030504040204" pitchFamily="34" charset="0"/>
                <a:ea typeface="Tahoma" panose="020B0604030504040204" pitchFamily="34" charset="0"/>
                <a:cs typeface="Tahoma" panose="020B0604030504040204" pitchFamily="34" charset="0"/>
              </a:rPr>
              <a:t>PC</a:t>
            </a:r>
            <a:endParaRPr lang="en-US" b="1">
              <a:latin typeface="Tahoma" panose="020B0604030504040204" pitchFamily="34" charset="0"/>
              <a:ea typeface="Tahoma" panose="020B0604030504040204" pitchFamily="34" charset="0"/>
              <a:cs typeface="Tahoma" panose="020B0604030504040204" pitchFamily="34" charset="0"/>
            </a:endParaRPr>
          </a:p>
        </p:txBody>
      </p:sp>
      <p:cxnSp>
        <p:nvCxnSpPr>
          <p:cNvPr id="3" name="Straight Arrow Connector 2">
            <a:extLst>
              <a:ext uri="{FF2B5EF4-FFF2-40B4-BE49-F238E27FC236}">
                <a16:creationId xmlns:a16="http://schemas.microsoft.com/office/drawing/2014/main" id="{A79E9054-3B5C-A5B0-0133-2B0FB0687511}"/>
              </a:ext>
            </a:extLst>
          </p:cNvPr>
          <p:cNvCxnSpPr>
            <a:cxnSpLocks/>
          </p:cNvCxnSpPr>
          <p:nvPr/>
        </p:nvCxnSpPr>
        <p:spPr>
          <a:xfrm>
            <a:off x="4983706" y="5963849"/>
            <a:ext cx="6832601"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8A7A717E-51BD-2D88-EB8A-5C0A0AEB71B5}"/>
              </a:ext>
            </a:extLst>
          </p:cNvPr>
          <p:cNvSpPr/>
          <p:nvPr/>
        </p:nvSpPr>
        <p:spPr>
          <a:xfrm>
            <a:off x="5353820" y="5711892"/>
            <a:ext cx="2953657" cy="246743"/>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ahoma" panose="020B0604030504040204" pitchFamily="34" charset="0"/>
                <a:ea typeface="Tahoma" panose="020B0604030504040204" pitchFamily="34" charset="0"/>
                <a:cs typeface="Tahoma" panose="020B0604030504040204" pitchFamily="34" charset="0"/>
              </a:rPr>
              <a:t>Roll-forward mode</a:t>
            </a:r>
          </a:p>
        </p:txBody>
      </p:sp>
      <p:sp>
        <p:nvSpPr>
          <p:cNvPr id="6" name="Rectangle 5">
            <a:extLst>
              <a:ext uri="{FF2B5EF4-FFF2-40B4-BE49-F238E27FC236}">
                <a16:creationId xmlns:a16="http://schemas.microsoft.com/office/drawing/2014/main" id="{D3EB4A8B-F3D5-04BA-9FE5-D99AE81C984E}"/>
              </a:ext>
            </a:extLst>
          </p:cNvPr>
          <p:cNvSpPr/>
          <p:nvPr/>
        </p:nvSpPr>
        <p:spPr>
          <a:xfrm>
            <a:off x="8307477" y="5711892"/>
            <a:ext cx="2953657" cy="246743"/>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ahoma" panose="020B0604030504040204" pitchFamily="34" charset="0"/>
                <a:ea typeface="Tahoma" panose="020B0604030504040204" pitchFamily="34" charset="0"/>
                <a:cs typeface="Tahoma" panose="020B0604030504040204" pitchFamily="34" charset="0"/>
              </a:rPr>
              <a:t>Rollback mode</a:t>
            </a:r>
          </a:p>
        </p:txBody>
      </p:sp>
      <p:pic>
        <p:nvPicPr>
          <p:cNvPr id="7" name="Content Placeholder 13" descr="A green and yellow check mark&#10;&#10;Description automatically generated">
            <a:extLst>
              <a:ext uri="{FF2B5EF4-FFF2-40B4-BE49-F238E27FC236}">
                <a16:creationId xmlns:a16="http://schemas.microsoft.com/office/drawing/2014/main" id="{0A224487-59ED-58BE-6872-D59ED04B2C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64009" y="5210017"/>
            <a:ext cx="579620" cy="579620"/>
          </a:xfrm>
          <a:prstGeom prst="rect">
            <a:avLst/>
          </a:prstGeom>
        </p:spPr>
      </p:pic>
      <p:pic>
        <p:nvPicPr>
          <p:cNvPr id="9" name="Picture 2" descr="Image result for power outage">
            <a:extLst>
              <a:ext uri="{FF2B5EF4-FFF2-40B4-BE49-F238E27FC236}">
                <a16:creationId xmlns:a16="http://schemas.microsoft.com/office/drawing/2014/main" id="{CB43FB19-3474-DEC3-75AD-A193BDCC1B1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92854" y="5135641"/>
            <a:ext cx="602509" cy="540933"/>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2" descr="Image result for power">
            <a:extLst>
              <a:ext uri="{FF2B5EF4-FFF2-40B4-BE49-F238E27FC236}">
                <a16:creationId xmlns:a16="http://schemas.microsoft.com/office/drawing/2014/main" id="{CEF1054F-00A4-B6B4-3801-2D1FDCED3E7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16645" y="5131424"/>
            <a:ext cx="602509" cy="545150"/>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Content Placeholder 13" descr="A green and yellow check mark&#10;&#10;Description automatically generated">
            <a:extLst>
              <a:ext uri="{FF2B5EF4-FFF2-40B4-BE49-F238E27FC236}">
                <a16:creationId xmlns:a16="http://schemas.microsoft.com/office/drawing/2014/main" id="{12CC08F7-92DC-2E66-AE73-E75C478980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94168" y="5160997"/>
            <a:ext cx="579620" cy="579620"/>
          </a:xfrm>
          <a:prstGeom prst="rect">
            <a:avLst/>
          </a:prstGeom>
        </p:spPr>
      </p:pic>
      <p:sp>
        <p:nvSpPr>
          <p:cNvPr id="12" name="Curved Right Arrow 38">
            <a:extLst>
              <a:ext uri="{FF2B5EF4-FFF2-40B4-BE49-F238E27FC236}">
                <a16:creationId xmlns:a16="http://schemas.microsoft.com/office/drawing/2014/main" id="{736B7140-8F64-DDDE-C219-E4909157BCF7}"/>
              </a:ext>
            </a:extLst>
          </p:cNvPr>
          <p:cNvSpPr/>
          <p:nvPr/>
        </p:nvSpPr>
        <p:spPr>
          <a:xfrm rot="5400000">
            <a:off x="8482339" y="4544865"/>
            <a:ext cx="468612" cy="662305"/>
          </a:xfrm>
          <a:prstGeom prst="curvedRightArrow">
            <a:avLst/>
          </a:prstGeom>
          <a:solidFill>
            <a:srgbClr val="92D05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956841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4"/>
                                        </p:tgtEl>
                                        <p:attrNameLst>
                                          <p:attrName>style.visibility</p:attrName>
                                        </p:attrNameLst>
                                      </p:cBhvr>
                                      <p:to>
                                        <p:strVal val="visible"/>
                                      </p:to>
                                    </p:set>
                                    <p:anim calcmode="lin" valueType="num">
                                      <p:cBhvr additive="base">
                                        <p:cTn id="7" dur="500" fill="hold"/>
                                        <p:tgtEl>
                                          <p:spTgt spid="224"/>
                                        </p:tgtEl>
                                        <p:attrNameLst>
                                          <p:attrName>ppt_x</p:attrName>
                                        </p:attrNameLst>
                                      </p:cBhvr>
                                      <p:tavLst>
                                        <p:tav tm="0">
                                          <p:val>
                                            <p:strVal val="#ppt_x"/>
                                          </p:val>
                                        </p:tav>
                                        <p:tav tm="100000">
                                          <p:val>
                                            <p:strVal val="#ppt_x"/>
                                          </p:val>
                                        </p:tav>
                                      </p:tavLst>
                                    </p:anim>
                                    <p:anim calcmode="lin" valueType="num">
                                      <p:cBhvr additive="base">
                                        <p:cTn id="8" dur="500" fill="hold"/>
                                        <p:tgtEl>
                                          <p:spTgt spid="22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55"/>
                                        </p:tgtEl>
                                        <p:attrNameLst>
                                          <p:attrName>style.visibility</p:attrName>
                                        </p:attrNameLst>
                                      </p:cBhvr>
                                      <p:to>
                                        <p:strVal val="visible"/>
                                      </p:to>
                                    </p:set>
                                    <p:anim calcmode="lin" valueType="num">
                                      <p:cBhvr additive="base">
                                        <p:cTn id="11" dur="500" fill="hold"/>
                                        <p:tgtEl>
                                          <p:spTgt spid="155"/>
                                        </p:tgtEl>
                                        <p:attrNameLst>
                                          <p:attrName>ppt_x</p:attrName>
                                        </p:attrNameLst>
                                      </p:cBhvr>
                                      <p:tavLst>
                                        <p:tav tm="0">
                                          <p:val>
                                            <p:strVal val="#ppt_x"/>
                                          </p:val>
                                        </p:tav>
                                        <p:tav tm="100000">
                                          <p:val>
                                            <p:strVal val="#ppt_x"/>
                                          </p:val>
                                        </p:tav>
                                      </p:tavLst>
                                    </p:anim>
                                    <p:anim calcmode="lin" valueType="num">
                                      <p:cBhvr additive="base">
                                        <p:cTn id="12" dur="500" fill="hold"/>
                                        <p:tgtEl>
                                          <p:spTgt spid="15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63"/>
                                        </p:tgtEl>
                                        <p:attrNameLst>
                                          <p:attrName>style.visibility</p:attrName>
                                        </p:attrNameLst>
                                      </p:cBhvr>
                                      <p:to>
                                        <p:strVal val="visible"/>
                                      </p:to>
                                    </p:set>
                                    <p:anim calcmode="lin" valueType="num">
                                      <p:cBhvr additive="base">
                                        <p:cTn id="15" dur="500" fill="hold"/>
                                        <p:tgtEl>
                                          <p:spTgt spid="163"/>
                                        </p:tgtEl>
                                        <p:attrNameLst>
                                          <p:attrName>ppt_x</p:attrName>
                                        </p:attrNameLst>
                                      </p:cBhvr>
                                      <p:tavLst>
                                        <p:tav tm="0">
                                          <p:val>
                                            <p:strVal val="#ppt_x"/>
                                          </p:val>
                                        </p:tav>
                                        <p:tav tm="100000">
                                          <p:val>
                                            <p:strVal val="#ppt_x"/>
                                          </p:val>
                                        </p:tav>
                                      </p:tavLst>
                                    </p:anim>
                                    <p:anim calcmode="lin" valueType="num">
                                      <p:cBhvr additive="base">
                                        <p:cTn id="16" dur="500" fill="hold"/>
                                        <p:tgtEl>
                                          <p:spTgt spid="16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81"/>
                                        </p:tgtEl>
                                        <p:attrNameLst>
                                          <p:attrName>style.visibility</p:attrName>
                                        </p:attrNameLst>
                                      </p:cBhvr>
                                      <p:to>
                                        <p:strVal val="visible"/>
                                      </p:to>
                                    </p:set>
                                    <p:anim calcmode="lin" valueType="num">
                                      <p:cBhvr additive="base">
                                        <p:cTn id="19" dur="500" fill="hold"/>
                                        <p:tgtEl>
                                          <p:spTgt spid="181"/>
                                        </p:tgtEl>
                                        <p:attrNameLst>
                                          <p:attrName>ppt_x</p:attrName>
                                        </p:attrNameLst>
                                      </p:cBhvr>
                                      <p:tavLst>
                                        <p:tav tm="0">
                                          <p:val>
                                            <p:strVal val="#ppt_x"/>
                                          </p:val>
                                        </p:tav>
                                        <p:tav tm="100000">
                                          <p:val>
                                            <p:strVal val="#ppt_x"/>
                                          </p:val>
                                        </p:tav>
                                      </p:tavLst>
                                    </p:anim>
                                    <p:anim calcmode="lin" valueType="num">
                                      <p:cBhvr additive="base">
                                        <p:cTn id="20" dur="500" fill="hold"/>
                                        <p:tgtEl>
                                          <p:spTgt spid="18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69"/>
                                        </p:tgtEl>
                                        <p:attrNameLst>
                                          <p:attrName>style.visibility</p:attrName>
                                        </p:attrNameLst>
                                      </p:cBhvr>
                                      <p:to>
                                        <p:strVal val="visible"/>
                                      </p:to>
                                    </p:set>
                                    <p:anim calcmode="lin" valueType="num">
                                      <p:cBhvr additive="base">
                                        <p:cTn id="25" dur="500" fill="hold"/>
                                        <p:tgtEl>
                                          <p:spTgt spid="169"/>
                                        </p:tgtEl>
                                        <p:attrNameLst>
                                          <p:attrName>ppt_x</p:attrName>
                                        </p:attrNameLst>
                                      </p:cBhvr>
                                      <p:tavLst>
                                        <p:tav tm="0">
                                          <p:val>
                                            <p:strVal val="#ppt_x"/>
                                          </p:val>
                                        </p:tav>
                                        <p:tav tm="100000">
                                          <p:val>
                                            <p:strVal val="#ppt_x"/>
                                          </p:val>
                                        </p:tav>
                                      </p:tavLst>
                                    </p:anim>
                                    <p:anim calcmode="lin" valueType="num">
                                      <p:cBhvr additive="base">
                                        <p:cTn id="26" dur="500" fill="hold"/>
                                        <p:tgtEl>
                                          <p:spTgt spid="16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59"/>
                                        </p:tgtEl>
                                        <p:attrNameLst>
                                          <p:attrName>style.visibility</p:attrName>
                                        </p:attrNameLst>
                                      </p:cBhvr>
                                      <p:to>
                                        <p:strVal val="visible"/>
                                      </p:to>
                                    </p:set>
                                    <p:anim calcmode="lin" valueType="num">
                                      <p:cBhvr additive="base">
                                        <p:cTn id="29" dur="500" fill="hold"/>
                                        <p:tgtEl>
                                          <p:spTgt spid="159"/>
                                        </p:tgtEl>
                                        <p:attrNameLst>
                                          <p:attrName>ppt_x</p:attrName>
                                        </p:attrNameLst>
                                      </p:cBhvr>
                                      <p:tavLst>
                                        <p:tav tm="0">
                                          <p:val>
                                            <p:strVal val="#ppt_x"/>
                                          </p:val>
                                        </p:tav>
                                        <p:tav tm="100000">
                                          <p:val>
                                            <p:strVal val="#ppt_x"/>
                                          </p:val>
                                        </p:tav>
                                      </p:tavLst>
                                    </p:anim>
                                    <p:anim calcmode="lin" valueType="num">
                                      <p:cBhvr additive="base">
                                        <p:cTn id="30" dur="500" fill="hold"/>
                                        <p:tgtEl>
                                          <p:spTgt spid="159"/>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60"/>
                                        </p:tgtEl>
                                        <p:attrNameLst>
                                          <p:attrName>style.visibility</p:attrName>
                                        </p:attrNameLst>
                                      </p:cBhvr>
                                      <p:to>
                                        <p:strVal val="visible"/>
                                      </p:to>
                                    </p:set>
                                    <p:anim calcmode="lin" valueType="num">
                                      <p:cBhvr additive="base">
                                        <p:cTn id="33" dur="500" fill="hold"/>
                                        <p:tgtEl>
                                          <p:spTgt spid="160"/>
                                        </p:tgtEl>
                                        <p:attrNameLst>
                                          <p:attrName>ppt_x</p:attrName>
                                        </p:attrNameLst>
                                      </p:cBhvr>
                                      <p:tavLst>
                                        <p:tav tm="0">
                                          <p:val>
                                            <p:strVal val="#ppt_x"/>
                                          </p:val>
                                        </p:tav>
                                        <p:tav tm="100000">
                                          <p:val>
                                            <p:strVal val="#ppt_x"/>
                                          </p:val>
                                        </p:tav>
                                      </p:tavLst>
                                    </p:anim>
                                    <p:anim calcmode="lin" valueType="num">
                                      <p:cBhvr additive="base">
                                        <p:cTn id="34" dur="500" fill="hold"/>
                                        <p:tgtEl>
                                          <p:spTgt spid="160"/>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61"/>
                                        </p:tgtEl>
                                        <p:attrNameLst>
                                          <p:attrName>style.visibility</p:attrName>
                                        </p:attrNameLst>
                                      </p:cBhvr>
                                      <p:to>
                                        <p:strVal val="visible"/>
                                      </p:to>
                                    </p:set>
                                    <p:anim calcmode="lin" valueType="num">
                                      <p:cBhvr additive="base">
                                        <p:cTn id="37" dur="500" fill="hold"/>
                                        <p:tgtEl>
                                          <p:spTgt spid="161"/>
                                        </p:tgtEl>
                                        <p:attrNameLst>
                                          <p:attrName>ppt_x</p:attrName>
                                        </p:attrNameLst>
                                      </p:cBhvr>
                                      <p:tavLst>
                                        <p:tav tm="0">
                                          <p:val>
                                            <p:strVal val="#ppt_x"/>
                                          </p:val>
                                        </p:tav>
                                        <p:tav tm="100000">
                                          <p:val>
                                            <p:strVal val="#ppt_x"/>
                                          </p:val>
                                        </p:tav>
                                      </p:tavLst>
                                    </p:anim>
                                    <p:anim calcmode="lin" valueType="num">
                                      <p:cBhvr additive="base">
                                        <p:cTn id="38" dur="500" fill="hold"/>
                                        <p:tgtEl>
                                          <p:spTgt spid="16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62"/>
                                        </p:tgtEl>
                                        <p:attrNameLst>
                                          <p:attrName>style.visibility</p:attrName>
                                        </p:attrNameLst>
                                      </p:cBhvr>
                                      <p:to>
                                        <p:strVal val="visible"/>
                                      </p:to>
                                    </p:set>
                                    <p:anim calcmode="lin" valueType="num">
                                      <p:cBhvr additive="base">
                                        <p:cTn id="41" dur="500" fill="hold"/>
                                        <p:tgtEl>
                                          <p:spTgt spid="162"/>
                                        </p:tgtEl>
                                        <p:attrNameLst>
                                          <p:attrName>ppt_x</p:attrName>
                                        </p:attrNameLst>
                                      </p:cBhvr>
                                      <p:tavLst>
                                        <p:tav tm="0">
                                          <p:val>
                                            <p:strVal val="#ppt_x"/>
                                          </p:val>
                                        </p:tav>
                                        <p:tav tm="100000">
                                          <p:val>
                                            <p:strVal val="#ppt_x"/>
                                          </p:val>
                                        </p:tav>
                                      </p:tavLst>
                                    </p:anim>
                                    <p:anim calcmode="lin" valueType="num">
                                      <p:cBhvr additive="base">
                                        <p:cTn id="42" dur="500" fill="hold"/>
                                        <p:tgtEl>
                                          <p:spTgt spid="162"/>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67"/>
                                        </p:tgtEl>
                                        <p:attrNameLst>
                                          <p:attrName>style.visibility</p:attrName>
                                        </p:attrNameLst>
                                      </p:cBhvr>
                                      <p:to>
                                        <p:strVal val="visible"/>
                                      </p:to>
                                    </p:set>
                                    <p:anim calcmode="lin" valueType="num">
                                      <p:cBhvr additive="base">
                                        <p:cTn id="45" dur="500" fill="hold"/>
                                        <p:tgtEl>
                                          <p:spTgt spid="167"/>
                                        </p:tgtEl>
                                        <p:attrNameLst>
                                          <p:attrName>ppt_x</p:attrName>
                                        </p:attrNameLst>
                                      </p:cBhvr>
                                      <p:tavLst>
                                        <p:tav tm="0">
                                          <p:val>
                                            <p:strVal val="#ppt_x"/>
                                          </p:val>
                                        </p:tav>
                                        <p:tav tm="100000">
                                          <p:val>
                                            <p:strVal val="#ppt_x"/>
                                          </p:val>
                                        </p:tav>
                                      </p:tavLst>
                                    </p:anim>
                                    <p:anim calcmode="lin" valueType="num">
                                      <p:cBhvr additive="base">
                                        <p:cTn id="46" dur="500" fill="hold"/>
                                        <p:tgtEl>
                                          <p:spTgt spid="167"/>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68"/>
                                        </p:tgtEl>
                                        <p:attrNameLst>
                                          <p:attrName>style.visibility</p:attrName>
                                        </p:attrNameLst>
                                      </p:cBhvr>
                                      <p:to>
                                        <p:strVal val="visible"/>
                                      </p:to>
                                    </p:set>
                                    <p:anim calcmode="lin" valueType="num">
                                      <p:cBhvr additive="base">
                                        <p:cTn id="49" dur="500" fill="hold"/>
                                        <p:tgtEl>
                                          <p:spTgt spid="168"/>
                                        </p:tgtEl>
                                        <p:attrNameLst>
                                          <p:attrName>ppt_x</p:attrName>
                                        </p:attrNameLst>
                                      </p:cBhvr>
                                      <p:tavLst>
                                        <p:tav tm="0">
                                          <p:val>
                                            <p:strVal val="#ppt_x"/>
                                          </p:val>
                                        </p:tav>
                                        <p:tav tm="100000">
                                          <p:val>
                                            <p:strVal val="#ppt_x"/>
                                          </p:val>
                                        </p:tav>
                                      </p:tavLst>
                                    </p:anim>
                                    <p:anim calcmode="lin" valueType="num">
                                      <p:cBhvr additive="base">
                                        <p:cTn id="50" dur="500" fill="hold"/>
                                        <p:tgtEl>
                                          <p:spTgt spid="168"/>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70"/>
                                        </p:tgtEl>
                                        <p:attrNameLst>
                                          <p:attrName>style.visibility</p:attrName>
                                        </p:attrNameLst>
                                      </p:cBhvr>
                                      <p:to>
                                        <p:strVal val="visible"/>
                                      </p:to>
                                    </p:set>
                                    <p:anim calcmode="lin" valueType="num">
                                      <p:cBhvr additive="base">
                                        <p:cTn id="53" dur="500" fill="hold"/>
                                        <p:tgtEl>
                                          <p:spTgt spid="170"/>
                                        </p:tgtEl>
                                        <p:attrNameLst>
                                          <p:attrName>ppt_x</p:attrName>
                                        </p:attrNameLst>
                                      </p:cBhvr>
                                      <p:tavLst>
                                        <p:tav tm="0">
                                          <p:val>
                                            <p:strVal val="#ppt_x"/>
                                          </p:val>
                                        </p:tav>
                                        <p:tav tm="100000">
                                          <p:val>
                                            <p:strVal val="#ppt_x"/>
                                          </p:val>
                                        </p:tav>
                                      </p:tavLst>
                                    </p:anim>
                                    <p:anim calcmode="lin" valueType="num">
                                      <p:cBhvr additive="base">
                                        <p:cTn id="54" dur="500" fill="hold"/>
                                        <p:tgtEl>
                                          <p:spTgt spid="170"/>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71"/>
                                        </p:tgtEl>
                                        <p:attrNameLst>
                                          <p:attrName>style.visibility</p:attrName>
                                        </p:attrNameLst>
                                      </p:cBhvr>
                                      <p:to>
                                        <p:strVal val="visible"/>
                                      </p:to>
                                    </p:set>
                                    <p:anim calcmode="lin" valueType="num">
                                      <p:cBhvr additive="base">
                                        <p:cTn id="57" dur="500" fill="hold"/>
                                        <p:tgtEl>
                                          <p:spTgt spid="171"/>
                                        </p:tgtEl>
                                        <p:attrNameLst>
                                          <p:attrName>ppt_x</p:attrName>
                                        </p:attrNameLst>
                                      </p:cBhvr>
                                      <p:tavLst>
                                        <p:tav tm="0">
                                          <p:val>
                                            <p:strVal val="#ppt_x"/>
                                          </p:val>
                                        </p:tav>
                                        <p:tav tm="100000">
                                          <p:val>
                                            <p:strVal val="#ppt_x"/>
                                          </p:val>
                                        </p:tav>
                                      </p:tavLst>
                                    </p:anim>
                                    <p:anim calcmode="lin" valueType="num">
                                      <p:cBhvr additive="base">
                                        <p:cTn id="58" dur="500" fill="hold"/>
                                        <p:tgtEl>
                                          <p:spTgt spid="171"/>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213"/>
                                        </p:tgtEl>
                                        <p:attrNameLst>
                                          <p:attrName>style.visibility</p:attrName>
                                        </p:attrNameLst>
                                      </p:cBhvr>
                                      <p:to>
                                        <p:strVal val="visible"/>
                                      </p:to>
                                    </p:set>
                                    <p:anim calcmode="lin" valueType="num">
                                      <p:cBhvr additive="base">
                                        <p:cTn id="61" dur="500" fill="hold"/>
                                        <p:tgtEl>
                                          <p:spTgt spid="213"/>
                                        </p:tgtEl>
                                        <p:attrNameLst>
                                          <p:attrName>ppt_x</p:attrName>
                                        </p:attrNameLst>
                                      </p:cBhvr>
                                      <p:tavLst>
                                        <p:tav tm="0">
                                          <p:val>
                                            <p:strVal val="#ppt_x"/>
                                          </p:val>
                                        </p:tav>
                                        <p:tav tm="100000">
                                          <p:val>
                                            <p:strVal val="#ppt_x"/>
                                          </p:val>
                                        </p:tav>
                                      </p:tavLst>
                                    </p:anim>
                                    <p:anim calcmode="lin" valueType="num">
                                      <p:cBhvr additive="base">
                                        <p:cTn id="62" dur="500" fill="hold"/>
                                        <p:tgtEl>
                                          <p:spTgt spid="213"/>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214"/>
                                        </p:tgtEl>
                                        <p:attrNameLst>
                                          <p:attrName>style.visibility</p:attrName>
                                        </p:attrNameLst>
                                      </p:cBhvr>
                                      <p:to>
                                        <p:strVal val="visible"/>
                                      </p:to>
                                    </p:set>
                                    <p:anim calcmode="lin" valueType="num">
                                      <p:cBhvr additive="base">
                                        <p:cTn id="65" dur="500" fill="hold"/>
                                        <p:tgtEl>
                                          <p:spTgt spid="214"/>
                                        </p:tgtEl>
                                        <p:attrNameLst>
                                          <p:attrName>ppt_x</p:attrName>
                                        </p:attrNameLst>
                                      </p:cBhvr>
                                      <p:tavLst>
                                        <p:tav tm="0">
                                          <p:val>
                                            <p:strVal val="#ppt_x"/>
                                          </p:val>
                                        </p:tav>
                                        <p:tav tm="100000">
                                          <p:val>
                                            <p:strVal val="#ppt_x"/>
                                          </p:val>
                                        </p:tav>
                                      </p:tavLst>
                                    </p:anim>
                                    <p:anim calcmode="lin" valueType="num">
                                      <p:cBhvr additive="base">
                                        <p:cTn id="66" dur="500" fill="hold"/>
                                        <p:tgtEl>
                                          <p:spTgt spid="214"/>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215"/>
                                        </p:tgtEl>
                                        <p:attrNameLst>
                                          <p:attrName>style.visibility</p:attrName>
                                        </p:attrNameLst>
                                      </p:cBhvr>
                                      <p:to>
                                        <p:strVal val="visible"/>
                                      </p:to>
                                    </p:set>
                                    <p:anim calcmode="lin" valueType="num">
                                      <p:cBhvr additive="base">
                                        <p:cTn id="69" dur="500" fill="hold"/>
                                        <p:tgtEl>
                                          <p:spTgt spid="215"/>
                                        </p:tgtEl>
                                        <p:attrNameLst>
                                          <p:attrName>ppt_x</p:attrName>
                                        </p:attrNameLst>
                                      </p:cBhvr>
                                      <p:tavLst>
                                        <p:tav tm="0">
                                          <p:val>
                                            <p:strVal val="#ppt_x"/>
                                          </p:val>
                                        </p:tav>
                                        <p:tav tm="100000">
                                          <p:val>
                                            <p:strVal val="#ppt_x"/>
                                          </p:val>
                                        </p:tav>
                                      </p:tavLst>
                                    </p:anim>
                                    <p:anim calcmode="lin" valueType="num">
                                      <p:cBhvr additive="base">
                                        <p:cTn id="70" dur="500" fill="hold"/>
                                        <p:tgtEl>
                                          <p:spTgt spid="215"/>
                                        </p:tgtEl>
                                        <p:attrNameLst>
                                          <p:attrName>ppt_y</p:attrName>
                                        </p:attrNameLst>
                                      </p:cBhvr>
                                      <p:tavLst>
                                        <p:tav tm="0">
                                          <p:val>
                                            <p:strVal val="1+#ppt_h/2"/>
                                          </p:val>
                                        </p:tav>
                                        <p:tav tm="100000">
                                          <p:val>
                                            <p:strVal val="#ppt_y"/>
                                          </p:val>
                                        </p:tav>
                                      </p:tavLst>
                                    </p:anim>
                                  </p:childTnLst>
                                </p:cTn>
                              </p:par>
                            </p:childTnLst>
                          </p:cTn>
                        </p:par>
                        <p:par>
                          <p:cTn id="71" fill="hold">
                            <p:stCondLst>
                              <p:cond delay="500"/>
                            </p:stCondLst>
                            <p:childTnLst>
                              <p:par>
                                <p:cTn id="72" presetID="2" presetClass="entr" presetSubtype="4" fill="hold" grpId="0" nodeType="afterEffect">
                                  <p:stCondLst>
                                    <p:cond delay="0"/>
                                  </p:stCondLst>
                                  <p:childTnLst>
                                    <p:set>
                                      <p:cBhvr>
                                        <p:cTn id="73" dur="1" fill="hold">
                                          <p:stCondLst>
                                            <p:cond delay="0"/>
                                          </p:stCondLst>
                                        </p:cTn>
                                        <p:tgtEl>
                                          <p:spTgt spid="158"/>
                                        </p:tgtEl>
                                        <p:attrNameLst>
                                          <p:attrName>style.visibility</p:attrName>
                                        </p:attrNameLst>
                                      </p:cBhvr>
                                      <p:to>
                                        <p:strVal val="visible"/>
                                      </p:to>
                                    </p:set>
                                    <p:anim calcmode="lin" valueType="num">
                                      <p:cBhvr additive="base">
                                        <p:cTn id="74" dur="500" fill="hold"/>
                                        <p:tgtEl>
                                          <p:spTgt spid="158"/>
                                        </p:tgtEl>
                                        <p:attrNameLst>
                                          <p:attrName>ppt_x</p:attrName>
                                        </p:attrNameLst>
                                      </p:cBhvr>
                                      <p:tavLst>
                                        <p:tav tm="0">
                                          <p:val>
                                            <p:strVal val="#ppt_x"/>
                                          </p:val>
                                        </p:tav>
                                        <p:tav tm="100000">
                                          <p:val>
                                            <p:strVal val="#ppt_x"/>
                                          </p:val>
                                        </p:tav>
                                      </p:tavLst>
                                    </p:anim>
                                    <p:anim calcmode="lin" valueType="num">
                                      <p:cBhvr additive="base">
                                        <p:cTn id="75" dur="500" fill="hold"/>
                                        <p:tgtEl>
                                          <p:spTgt spid="158"/>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grpId="0" nodeType="clickEffect">
                                  <p:stCondLst>
                                    <p:cond delay="0"/>
                                  </p:stCondLst>
                                  <p:childTnLst>
                                    <p:set>
                                      <p:cBhvr>
                                        <p:cTn id="79" dur="1" fill="hold">
                                          <p:stCondLst>
                                            <p:cond delay="0"/>
                                          </p:stCondLst>
                                        </p:cTn>
                                        <p:tgtEl>
                                          <p:spTgt spid="173"/>
                                        </p:tgtEl>
                                        <p:attrNameLst>
                                          <p:attrName>style.visibility</p:attrName>
                                        </p:attrNameLst>
                                      </p:cBhvr>
                                      <p:to>
                                        <p:strVal val="visible"/>
                                      </p:to>
                                    </p:set>
                                    <p:anim calcmode="lin" valueType="num">
                                      <p:cBhvr additive="base">
                                        <p:cTn id="80" dur="500" fill="hold"/>
                                        <p:tgtEl>
                                          <p:spTgt spid="173"/>
                                        </p:tgtEl>
                                        <p:attrNameLst>
                                          <p:attrName>ppt_x</p:attrName>
                                        </p:attrNameLst>
                                      </p:cBhvr>
                                      <p:tavLst>
                                        <p:tav tm="0">
                                          <p:val>
                                            <p:strVal val="#ppt_x"/>
                                          </p:val>
                                        </p:tav>
                                        <p:tav tm="100000">
                                          <p:val>
                                            <p:strVal val="#ppt_x"/>
                                          </p:val>
                                        </p:tav>
                                      </p:tavLst>
                                    </p:anim>
                                    <p:anim calcmode="lin" valueType="num">
                                      <p:cBhvr additive="base">
                                        <p:cTn id="81" dur="500" fill="hold"/>
                                        <p:tgtEl>
                                          <p:spTgt spid="173"/>
                                        </p:tgtEl>
                                        <p:attrNameLst>
                                          <p:attrName>ppt_y</p:attrName>
                                        </p:attrNameLst>
                                      </p:cBhvr>
                                      <p:tavLst>
                                        <p:tav tm="0">
                                          <p:val>
                                            <p:strVal val="1+#ppt_h/2"/>
                                          </p:val>
                                        </p:tav>
                                        <p:tav tm="100000">
                                          <p:val>
                                            <p:strVal val="#ppt_y"/>
                                          </p:val>
                                        </p:tav>
                                      </p:tavLst>
                                    </p:anim>
                                  </p:childTnLst>
                                </p:cTn>
                              </p:par>
                              <p:par>
                                <p:cTn id="82" presetID="2" presetClass="entr" presetSubtype="4" fill="hold" grpId="0" nodeType="withEffect">
                                  <p:stCondLst>
                                    <p:cond delay="0"/>
                                  </p:stCondLst>
                                  <p:childTnLst>
                                    <p:set>
                                      <p:cBhvr>
                                        <p:cTn id="83" dur="1" fill="hold">
                                          <p:stCondLst>
                                            <p:cond delay="0"/>
                                          </p:stCondLst>
                                        </p:cTn>
                                        <p:tgtEl>
                                          <p:spTgt spid="174"/>
                                        </p:tgtEl>
                                        <p:attrNameLst>
                                          <p:attrName>style.visibility</p:attrName>
                                        </p:attrNameLst>
                                      </p:cBhvr>
                                      <p:to>
                                        <p:strVal val="visible"/>
                                      </p:to>
                                    </p:set>
                                    <p:anim calcmode="lin" valueType="num">
                                      <p:cBhvr additive="base">
                                        <p:cTn id="84" dur="500" fill="hold"/>
                                        <p:tgtEl>
                                          <p:spTgt spid="174"/>
                                        </p:tgtEl>
                                        <p:attrNameLst>
                                          <p:attrName>ppt_x</p:attrName>
                                        </p:attrNameLst>
                                      </p:cBhvr>
                                      <p:tavLst>
                                        <p:tav tm="0">
                                          <p:val>
                                            <p:strVal val="#ppt_x"/>
                                          </p:val>
                                        </p:tav>
                                        <p:tav tm="100000">
                                          <p:val>
                                            <p:strVal val="#ppt_x"/>
                                          </p:val>
                                        </p:tav>
                                      </p:tavLst>
                                    </p:anim>
                                    <p:anim calcmode="lin" valueType="num">
                                      <p:cBhvr additive="base">
                                        <p:cTn id="85" dur="500" fill="hold"/>
                                        <p:tgtEl>
                                          <p:spTgt spid="174"/>
                                        </p:tgtEl>
                                        <p:attrNameLst>
                                          <p:attrName>ppt_y</p:attrName>
                                        </p:attrNameLst>
                                      </p:cBhvr>
                                      <p:tavLst>
                                        <p:tav tm="0">
                                          <p:val>
                                            <p:strVal val="1+#ppt_h/2"/>
                                          </p:val>
                                        </p:tav>
                                        <p:tav tm="100000">
                                          <p:val>
                                            <p:strVal val="#ppt_y"/>
                                          </p:val>
                                        </p:tav>
                                      </p:tavLst>
                                    </p:anim>
                                  </p:childTnLst>
                                </p:cTn>
                              </p:par>
                              <p:par>
                                <p:cTn id="86" presetID="2" presetClass="entr" presetSubtype="4" fill="hold" nodeType="withEffect">
                                  <p:stCondLst>
                                    <p:cond delay="0"/>
                                  </p:stCondLst>
                                  <p:childTnLst>
                                    <p:set>
                                      <p:cBhvr>
                                        <p:cTn id="87" dur="1" fill="hold">
                                          <p:stCondLst>
                                            <p:cond delay="0"/>
                                          </p:stCondLst>
                                        </p:cTn>
                                        <p:tgtEl>
                                          <p:spTgt spid="175"/>
                                        </p:tgtEl>
                                        <p:attrNameLst>
                                          <p:attrName>style.visibility</p:attrName>
                                        </p:attrNameLst>
                                      </p:cBhvr>
                                      <p:to>
                                        <p:strVal val="visible"/>
                                      </p:to>
                                    </p:set>
                                    <p:anim calcmode="lin" valueType="num">
                                      <p:cBhvr additive="base">
                                        <p:cTn id="88" dur="500" fill="hold"/>
                                        <p:tgtEl>
                                          <p:spTgt spid="175"/>
                                        </p:tgtEl>
                                        <p:attrNameLst>
                                          <p:attrName>ppt_x</p:attrName>
                                        </p:attrNameLst>
                                      </p:cBhvr>
                                      <p:tavLst>
                                        <p:tav tm="0">
                                          <p:val>
                                            <p:strVal val="#ppt_x"/>
                                          </p:val>
                                        </p:tav>
                                        <p:tav tm="100000">
                                          <p:val>
                                            <p:strVal val="#ppt_x"/>
                                          </p:val>
                                        </p:tav>
                                      </p:tavLst>
                                    </p:anim>
                                    <p:anim calcmode="lin" valueType="num">
                                      <p:cBhvr additive="base">
                                        <p:cTn id="89" dur="500" fill="hold"/>
                                        <p:tgtEl>
                                          <p:spTgt spid="175"/>
                                        </p:tgtEl>
                                        <p:attrNameLst>
                                          <p:attrName>ppt_y</p:attrName>
                                        </p:attrNameLst>
                                      </p:cBhvr>
                                      <p:tavLst>
                                        <p:tav tm="0">
                                          <p:val>
                                            <p:strVal val="1+#ppt_h/2"/>
                                          </p:val>
                                        </p:tav>
                                        <p:tav tm="100000">
                                          <p:val>
                                            <p:strVal val="#ppt_y"/>
                                          </p:val>
                                        </p:tav>
                                      </p:tavLst>
                                    </p:anim>
                                  </p:childTnLst>
                                </p:cTn>
                              </p:par>
                              <p:par>
                                <p:cTn id="90" presetID="2" presetClass="entr" presetSubtype="4" fill="hold" nodeType="withEffect">
                                  <p:stCondLst>
                                    <p:cond delay="0"/>
                                  </p:stCondLst>
                                  <p:childTnLst>
                                    <p:set>
                                      <p:cBhvr>
                                        <p:cTn id="91" dur="1" fill="hold">
                                          <p:stCondLst>
                                            <p:cond delay="0"/>
                                          </p:stCondLst>
                                        </p:cTn>
                                        <p:tgtEl>
                                          <p:spTgt spid="180"/>
                                        </p:tgtEl>
                                        <p:attrNameLst>
                                          <p:attrName>style.visibility</p:attrName>
                                        </p:attrNameLst>
                                      </p:cBhvr>
                                      <p:to>
                                        <p:strVal val="visible"/>
                                      </p:to>
                                    </p:set>
                                    <p:anim calcmode="lin" valueType="num">
                                      <p:cBhvr additive="base">
                                        <p:cTn id="92" dur="500" fill="hold"/>
                                        <p:tgtEl>
                                          <p:spTgt spid="180"/>
                                        </p:tgtEl>
                                        <p:attrNameLst>
                                          <p:attrName>ppt_x</p:attrName>
                                        </p:attrNameLst>
                                      </p:cBhvr>
                                      <p:tavLst>
                                        <p:tav tm="0">
                                          <p:val>
                                            <p:strVal val="#ppt_x"/>
                                          </p:val>
                                        </p:tav>
                                        <p:tav tm="100000">
                                          <p:val>
                                            <p:strVal val="#ppt_x"/>
                                          </p:val>
                                        </p:tav>
                                      </p:tavLst>
                                    </p:anim>
                                    <p:anim calcmode="lin" valueType="num">
                                      <p:cBhvr additive="base">
                                        <p:cTn id="93" dur="500" fill="hold"/>
                                        <p:tgtEl>
                                          <p:spTgt spid="180"/>
                                        </p:tgtEl>
                                        <p:attrNameLst>
                                          <p:attrName>ppt_y</p:attrName>
                                        </p:attrNameLst>
                                      </p:cBhvr>
                                      <p:tavLst>
                                        <p:tav tm="0">
                                          <p:val>
                                            <p:strVal val="1+#ppt_h/2"/>
                                          </p:val>
                                        </p:tav>
                                        <p:tav tm="100000">
                                          <p:val>
                                            <p:strVal val="#ppt_y"/>
                                          </p:val>
                                        </p:tav>
                                      </p:tavLst>
                                    </p:anim>
                                  </p:childTnLst>
                                </p:cTn>
                              </p:par>
                              <p:par>
                                <p:cTn id="94" presetID="2" presetClass="entr" presetSubtype="4" fill="hold" grpId="0" nodeType="withEffect">
                                  <p:stCondLst>
                                    <p:cond delay="0"/>
                                  </p:stCondLst>
                                  <p:childTnLst>
                                    <p:set>
                                      <p:cBhvr>
                                        <p:cTn id="95" dur="1" fill="hold">
                                          <p:stCondLst>
                                            <p:cond delay="0"/>
                                          </p:stCondLst>
                                        </p:cTn>
                                        <p:tgtEl>
                                          <p:spTgt spid="176"/>
                                        </p:tgtEl>
                                        <p:attrNameLst>
                                          <p:attrName>style.visibility</p:attrName>
                                        </p:attrNameLst>
                                      </p:cBhvr>
                                      <p:to>
                                        <p:strVal val="visible"/>
                                      </p:to>
                                    </p:set>
                                    <p:anim calcmode="lin" valueType="num">
                                      <p:cBhvr additive="base">
                                        <p:cTn id="96" dur="500" fill="hold"/>
                                        <p:tgtEl>
                                          <p:spTgt spid="176"/>
                                        </p:tgtEl>
                                        <p:attrNameLst>
                                          <p:attrName>ppt_x</p:attrName>
                                        </p:attrNameLst>
                                      </p:cBhvr>
                                      <p:tavLst>
                                        <p:tav tm="0">
                                          <p:val>
                                            <p:strVal val="#ppt_x"/>
                                          </p:val>
                                        </p:tav>
                                        <p:tav tm="100000">
                                          <p:val>
                                            <p:strVal val="#ppt_x"/>
                                          </p:val>
                                        </p:tav>
                                      </p:tavLst>
                                    </p:anim>
                                    <p:anim calcmode="lin" valueType="num">
                                      <p:cBhvr additive="base">
                                        <p:cTn id="97" dur="500" fill="hold"/>
                                        <p:tgtEl>
                                          <p:spTgt spid="176"/>
                                        </p:tgtEl>
                                        <p:attrNameLst>
                                          <p:attrName>ppt_y</p:attrName>
                                        </p:attrNameLst>
                                      </p:cBhvr>
                                      <p:tavLst>
                                        <p:tav tm="0">
                                          <p:val>
                                            <p:strVal val="1+#ppt_h/2"/>
                                          </p:val>
                                        </p:tav>
                                        <p:tav tm="100000">
                                          <p:val>
                                            <p:strVal val="#ppt_y"/>
                                          </p:val>
                                        </p:tav>
                                      </p:tavLst>
                                    </p:anim>
                                  </p:childTnLst>
                                </p:cTn>
                              </p:par>
                              <p:par>
                                <p:cTn id="98" presetID="2" presetClass="entr" presetSubtype="4" fill="hold" grpId="0" nodeType="withEffect">
                                  <p:stCondLst>
                                    <p:cond delay="0"/>
                                  </p:stCondLst>
                                  <p:childTnLst>
                                    <p:set>
                                      <p:cBhvr>
                                        <p:cTn id="99" dur="1" fill="hold">
                                          <p:stCondLst>
                                            <p:cond delay="0"/>
                                          </p:stCondLst>
                                        </p:cTn>
                                        <p:tgtEl>
                                          <p:spTgt spid="177"/>
                                        </p:tgtEl>
                                        <p:attrNameLst>
                                          <p:attrName>style.visibility</p:attrName>
                                        </p:attrNameLst>
                                      </p:cBhvr>
                                      <p:to>
                                        <p:strVal val="visible"/>
                                      </p:to>
                                    </p:set>
                                    <p:anim calcmode="lin" valueType="num">
                                      <p:cBhvr additive="base">
                                        <p:cTn id="100" dur="500" fill="hold"/>
                                        <p:tgtEl>
                                          <p:spTgt spid="177"/>
                                        </p:tgtEl>
                                        <p:attrNameLst>
                                          <p:attrName>ppt_x</p:attrName>
                                        </p:attrNameLst>
                                      </p:cBhvr>
                                      <p:tavLst>
                                        <p:tav tm="0">
                                          <p:val>
                                            <p:strVal val="#ppt_x"/>
                                          </p:val>
                                        </p:tav>
                                        <p:tav tm="100000">
                                          <p:val>
                                            <p:strVal val="#ppt_x"/>
                                          </p:val>
                                        </p:tav>
                                      </p:tavLst>
                                    </p:anim>
                                    <p:anim calcmode="lin" valueType="num">
                                      <p:cBhvr additive="base">
                                        <p:cTn id="101" dur="500" fill="hold"/>
                                        <p:tgtEl>
                                          <p:spTgt spid="177"/>
                                        </p:tgtEl>
                                        <p:attrNameLst>
                                          <p:attrName>ppt_y</p:attrName>
                                        </p:attrNameLst>
                                      </p:cBhvr>
                                      <p:tavLst>
                                        <p:tav tm="0">
                                          <p:val>
                                            <p:strVal val="1+#ppt_h/2"/>
                                          </p:val>
                                        </p:tav>
                                        <p:tav tm="100000">
                                          <p:val>
                                            <p:strVal val="#ppt_y"/>
                                          </p:val>
                                        </p:tav>
                                      </p:tavLst>
                                    </p:anim>
                                  </p:childTnLst>
                                </p:cTn>
                              </p:par>
                              <p:par>
                                <p:cTn id="102" presetID="2" presetClass="entr" presetSubtype="4" fill="hold" grpId="0" nodeType="withEffect">
                                  <p:stCondLst>
                                    <p:cond delay="0"/>
                                  </p:stCondLst>
                                  <p:childTnLst>
                                    <p:set>
                                      <p:cBhvr>
                                        <p:cTn id="103" dur="1" fill="hold">
                                          <p:stCondLst>
                                            <p:cond delay="0"/>
                                          </p:stCondLst>
                                        </p:cTn>
                                        <p:tgtEl>
                                          <p:spTgt spid="178"/>
                                        </p:tgtEl>
                                        <p:attrNameLst>
                                          <p:attrName>style.visibility</p:attrName>
                                        </p:attrNameLst>
                                      </p:cBhvr>
                                      <p:to>
                                        <p:strVal val="visible"/>
                                      </p:to>
                                    </p:set>
                                    <p:anim calcmode="lin" valueType="num">
                                      <p:cBhvr additive="base">
                                        <p:cTn id="104" dur="500" fill="hold"/>
                                        <p:tgtEl>
                                          <p:spTgt spid="178"/>
                                        </p:tgtEl>
                                        <p:attrNameLst>
                                          <p:attrName>ppt_x</p:attrName>
                                        </p:attrNameLst>
                                      </p:cBhvr>
                                      <p:tavLst>
                                        <p:tav tm="0">
                                          <p:val>
                                            <p:strVal val="#ppt_x"/>
                                          </p:val>
                                        </p:tav>
                                        <p:tav tm="100000">
                                          <p:val>
                                            <p:strVal val="#ppt_x"/>
                                          </p:val>
                                        </p:tav>
                                      </p:tavLst>
                                    </p:anim>
                                    <p:anim calcmode="lin" valueType="num">
                                      <p:cBhvr additive="base">
                                        <p:cTn id="105" dur="500" fill="hold"/>
                                        <p:tgtEl>
                                          <p:spTgt spid="178"/>
                                        </p:tgtEl>
                                        <p:attrNameLst>
                                          <p:attrName>ppt_y</p:attrName>
                                        </p:attrNameLst>
                                      </p:cBhvr>
                                      <p:tavLst>
                                        <p:tav tm="0">
                                          <p:val>
                                            <p:strVal val="1+#ppt_h/2"/>
                                          </p:val>
                                        </p:tav>
                                        <p:tav tm="100000">
                                          <p:val>
                                            <p:strVal val="#ppt_y"/>
                                          </p:val>
                                        </p:tav>
                                      </p:tavLst>
                                    </p:anim>
                                  </p:childTnLst>
                                </p:cTn>
                              </p:par>
                              <p:par>
                                <p:cTn id="106" presetID="2" presetClass="entr" presetSubtype="4" fill="hold" nodeType="withEffect">
                                  <p:stCondLst>
                                    <p:cond delay="0"/>
                                  </p:stCondLst>
                                  <p:childTnLst>
                                    <p:set>
                                      <p:cBhvr>
                                        <p:cTn id="107" dur="1" fill="hold">
                                          <p:stCondLst>
                                            <p:cond delay="0"/>
                                          </p:stCondLst>
                                        </p:cTn>
                                        <p:tgtEl>
                                          <p:spTgt spid="179"/>
                                        </p:tgtEl>
                                        <p:attrNameLst>
                                          <p:attrName>style.visibility</p:attrName>
                                        </p:attrNameLst>
                                      </p:cBhvr>
                                      <p:to>
                                        <p:strVal val="visible"/>
                                      </p:to>
                                    </p:set>
                                    <p:anim calcmode="lin" valueType="num">
                                      <p:cBhvr additive="base">
                                        <p:cTn id="108" dur="500" fill="hold"/>
                                        <p:tgtEl>
                                          <p:spTgt spid="179"/>
                                        </p:tgtEl>
                                        <p:attrNameLst>
                                          <p:attrName>ppt_x</p:attrName>
                                        </p:attrNameLst>
                                      </p:cBhvr>
                                      <p:tavLst>
                                        <p:tav tm="0">
                                          <p:val>
                                            <p:strVal val="#ppt_x"/>
                                          </p:val>
                                        </p:tav>
                                        <p:tav tm="100000">
                                          <p:val>
                                            <p:strVal val="#ppt_x"/>
                                          </p:val>
                                        </p:tav>
                                      </p:tavLst>
                                    </p:anim>
                                    <p:anim calcmode="lin" valueType="num">
                                      <p:cBhvr additive="base">
                                        <p:cTn id="109" dur="500" fill="hold"/>
                                        <p:tgtEl>
                                          <p:spTgt spid="179"/>
                                        </p:tgtEl>
                                        <p:attrNameLst>
                                          <p:attrName>ppt_y</p:attrName>
                                        </p:attrNameLst>
                                      </p:cBhvr>
                                      <p:tavLst>
                                        <p:tav tm="0">
                                          <p:val>
                                            <p:strVal val="1+#ppt_h/2"/>
                                          </p:val>
                                        </p:tav>
                                        <p:tav tm="100000">
                                          <p:val>
                                            <p:strVal val="#ppt_y"/>
                                          </p:val>
                                        </p:tav>
                                      </p:tavLst>
                                    </p:anim>
                                  </p:childTnLst>
                                </p:cTn>
                              </p:par>
                            </p:childTnLst>
                          </p:cTn>
                        </p:par>
                        <p:par>
                          <p:cTn id="110" fill="hold">
                            <p:stCondLst>
                              <p:cond delay="500"/>
                            </p:stCondLst>
                            <p:childTnLst>
                              <p:par>
                                <p:cTn id="111" presetID="2" presetClass="entr" presetSubtype="4" fill="hold" nodeType="afterEffect">
                                  <p:stCondLst>
                                    <p:cond delay="0"/>
                                  </p:stCondLst>
                                  <p:childTnLst>
                                    <p:set>
                                      <p:cBhvr>
                                        <p:cTn id="112" dur="1" fill="hold">
                                          <p:stCondLst>
                                            <p:cond delay="0"/>
                                          </p:stCondLst>
                                        </p:cTn>
                                        <p:tgtEl>
                                          <p:spTgt spid="157"/>
                                        </p:tgtEl>
                                        <p:attrNameLst>
                                          <p:attrName>style.visibility</p:attrName>
                                        </p:attrNameLst>
                                      </p:cBhvr>
                                      <p:to>
                                        <p:strVal val="visible"/>
                                      </p:to>
                                    </p:set>
                                    <p:anim calcmode="lin" valueType="num">
                                      <p:cBhvr additive="base">
                                        <p:cTn id="113" dur="500" fill="hold"/>
                                        <p:tgtEl>
                                          <p:spTgt spid="157"/>
                                        </p:tgtEl>
                                        <p:attrNameLst>
                                          <p:attrName>ppt_x</p:attrName>
                                        </p:attrNameLst>
                                      </p:cBhvr>
                                      <p:tavLst>
                                        <p:tav tm="0">
                                          <p:val>
                                            <p:strVal val="#ppt_x"/>
                                          </p:val>
                                        </p:tav>
                                        <p:tav tm="100000">
                                          <p:val>
                                            <p:strVal val="#ppt_x"/>
                                          </p:val>
                                        </p:tav>
                                      </p:tavLst>
                                    </p:anim>
                                    <p:anim calcmode="lin" valueType="num">
                                      <p:cBhvr additive="base">
                                        <p:cTn id="114" dur="500" fill="hold"/>
                                        <p:tgtEl>
                                          <p:spTgt spid="157"/>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164"/>
                                        </p:tgtEl>
                                        <p:attrNameLst>
                                          <p:attrName>style.visibility</p:attrName>
                                        </p:attrNameLst>
                                      </p:cBhvr>
                                      <p:to>
                                        <p:strVal val="visible"/>
                                      </p:to>
                                    </p:set>
                                    <p:anim calcmode="lin" valueType="num">
                                      <p:cBhvr additive="base">
                                        <p:cTn id="117" dur="500" fill="hold"/>
                                        <p:tgtEl>
                                          <p:spTgt spid="164"/>
                                        </p:tgtEl>
                                        <p:attrNameLst>
                                          <p:attrName>ppt_x</p:attrName>
                                        </p:attrNameLst>
                                      </p:cBhvr>
                                      <p:tavLst>
                                        <p:tav tm="0">
                                          <p:val>
                                            <p:strVal val="#ppt_x"/>
                                          </p:val>
                                        </p:tav>
                                        <p:tav tm="100000">
                                          <p:val>
                                            <p:strVal val="#ppt_x"/>
                                          </p:val>
                                        </p:tav>
                                      </p:tavLst>
                                    </p:anim>
                                    <p:anim calcmode="lin" valueType="num">
                                      <p:cBhvr additive="base">
                                        <p:cTn id="118" dur="500" fill="hold"/>
                                        <p:tgtEl>
                                          <p:spTgt spid="164"/>
                                        </p:tgtEl>
                                        <p:attrNameLst>
                                          <p:attrName>ppt_y</p:attrName>
                                        </p:attrNameLst>
                                      </p:cBhvr>
                                      <p:tavLst>
                                        <p:tav tm="0">
                                          <p:val>
                                            <p:strVal val="1+#ppt_h/2"/>
                                          </p:val>
                                        </p:tav>
                                        <p:tav tm="100000">
                                          <p:val>
                                            <p:strVal val="#ppt_y"/>
                                          </p:val>
                                        </p:tav>
                                      </p:tavLst>
                                    </p:anim>
                                  </p:childTnLst>
                                </p:cTn>
                              </p:par>
                              <p:par>
                                <p:cTn id="119" presetID="2" presetClass="entr" presetSubtype="4" fill="hold" nodeType="withEffect">
                                  <p:stCondLst>
                                    <p:cond delay="0"/>
                                  </p:stCondLst>
                                  <p:childTnLst>
                                    <p:set>
                                      <p:cBhvr>
                                        <p:cTn id="120" dur="1" fill="hold">
                                          <p:stCondLst>
                                            <p:cond delay="0"/>
                                          </p:stCondLst>
                                        </p:cTn>
                                        <p:tgtEl>
                                          <p:spTgt spid="156"/>
                                        </p:tgtEl>
                                        <p:attrNameLst>
                                          <p:attrName>style.visibility</p:attrName>
                                        </p:attrNameLst>
                                      </p:cBhvr>
                                      <p:to>
                                        <p:strVal val="visible"/>
                                      </p:to>
                                    </p:set>
                                    <p:anim calcmode="lin" valueType="num">
                                      <p:cBhvr additive="base">
                                        <p:cTn id="121" dur="500" fill="hold"/>
                                        <p:tgtEl>
                                          <p:spTgt spid="156"/>
                                        </p:tgtEl>
                                        <p:attrNameLst>
                                          <p:attrName>ppt_x</p:attrName>
                                        </p:attrNameLst>
                                      </p:cBhvr>
                                      <p:tavLst>
                                        <p:tav tm="0">
                                          <p:val>
                                            <p:strVal val="#ppt_x"/>
                                          </p:val>
                                        </p:tav>
                                        <p:tav tm="100000">
                                          <p:val>
                                            <p:strVal val="#ppt_x"/>
                                          </p:val>
                                        </p:tav>
                                      </p:tavLst>
                                    </p:anim>
                                    <p:anim calcmode="lin" valueType="num">
                                      <p:cBhvr additive="base">
                                        <p:cTn id="122" dur="500" fill="hold"/>
                                        <p:tgtEl>
                                          <p:spTgt spid="156"/>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154"/>
                                        </p:tgtEl>
                                        <p:attrNameLst>
                                          <p:attrName>style.visibility</p:attrName>
                                        </p:attrNameLst>
                                      </p:cBhvr>
                                      <p:to>
                                        <p:strVal val="visible"/>
                                      </p:to>
                                    </p:set>
                                    <p:anim calcmode="lin" valueType="num">
                                      <p:cBhvr additive="base">
                                        <p:cTn id="125" dur="500" fill="hold"/>
                                        <p:tgtEl>
                                          <p:spTgt spid="154"/>
                                        </p:tgtEl>
                                        <p:attrNameLst>
                                          <p:attrName>ppt_x</p:attrName>
                                        </p:attrNameLst>
                                      </p:cBhvr>
                                      <p:tavLst>
                                        <p:tav tm="0">
                                          <p:val>
                                            <p:strVal val="#ppt_x"/>
                                          </p:val>
                                        </p:tav>
                                        <p:tav tm="100000">
                                          <p:val>
                                            <p:strVal val="#ppt_x"/>
                                          </p:val>
                                        </p:tav>
                                      </p:tavLst>
                                    </p:anim>
                                    <p:anim calcmode="lin" valueType="num">
                                      <p:cBhvr additive="base">
                                        <p:cTn id="126" dur="500" fill="hold"/>
                                        <p:tgtEl>
                                          <p:spTgt spid="154"/>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229"/>
                                        </p:tgtEl>
                                        <p:attrNameLst>
                                          <p:attrName>style.visibility</p:attrName>
                                        </p:attrNameLst>
                                      </p:cBhvr>
                                      <p:to>
                                        <p:strVal val="visible"/>
                                      </p:to>
                                    </p:set>
                                    <p:anim calcmode="lin" valueType="num">
                                      <p:cBhvr additive="base">
                                        <p:cTn id="129" dur="500" fill="hold"/>
                                        <p:tgtEl>
                                          <p:spTgt spid="229"/>
                                        </p:tgtEl>
                                        <p:attrNameLst>
                                          <p:attrName>ppt_x</p:attrName>
                                        </p:attrNameLst>
                                      </p:cBhvr>
                                      <p:tavLst>
                                        <p:tav tm="0">
                                          <p:val>
                                            <p:strVal val="#ppt_x"/>
                                          </p:val>
                                        </p:tav>
                                        <p:tav tm="100000">
                                          <p:val>
                                            <p:strVal val="#ppt_x"/>
                                          </p:val>
                                        </p:tav>
                                      </p:tavLst>
                                    </p:anim>
                                    <p:anim calcmode="lin" valueType="num">
                                      <p:cBhvr additive="base">
                                        <p:cTn id="130" dur="500" fill="hold"/>
                                        <p:tgtEl>
                                          <p:spTgt spid="229"/>
                                        </p:tgtEl>
                                        <p:attrNameLst>
                                          <p:attrName>ppt_y</p:attrName>
                                        </p:attrNameLst>
                                      </p:cBhvr>
                                      <p:tavLst>
                                        <p:tav tm="0">
                                          <p:val>
                                            <p:strVal val="1+#ppt_h/2"/>
                                          </p:val>
                                        </p:tav>
                                        <p:tav tm="100000">
                                          <p:val>
                                            <p:strVal val="#ppt_y"/>
                                          </p:val>
                                        </p:tav>
                                      </p:tavLst>
                                    </p:anim>
                                  </p:childTnLst>
                                </p:cTn>
                              </p:par>
                              <p:par>
                                <p:cTn id="131" presetID="2" presetClass="entr" presetSubtype="4" fill="hold" grpId="0" nodeType="withEffect">
                                  <p:stCondLst>
                                    <p:cond delay="0"/>
                                  </p:stCondLst>
                                  <p:childTnLst>
                                    <p:set>
                                      <p:cBhvr>
                                        <p:cTn id="132" dur="1" fill="hold">
                                          <p:stCondLst>
                                            <p:cond delay="0"/>
                                          </p:stCondLst>
                                        </p:cTn>
                                        <p:tgtEl>
                                          <p:spTgt spid="230"/>
                                        </p:tgtEl>
                                        <p:attrNameLst>
                                          <p:attrName>style.visibility</p:attrName>
                                        </p:attrNameLst>
                                      </p:cBhvr>
                                      <p:to>
                                        <p:strVal val="visible"/>
                                      </p:to>
                                    </p:set>
                                    <p:anim calcmode="lin" valueType="num">
                                      <p:cBhvr additive="base">
                                        <p:cTn id="133" dur="500" fill="hold"/>
                                        <p:tgtEl>
                                          <p:spTgt spid="230"/>
                                        </p:tgtEl>
                                        <p:attrNameLst>
                                          <p:attrName>ppt_x</p:attrName>
                                        </p:attrNameLst>
                                      </p:cBhvr>
                                      <p:tavLst>
                                        <p:tav tm="0">
                                          <p:val>
                                            <p:strVal val="#ppt_x"/>
                                          </p:val>
                                        </p:tav>
                                        <p:tav tm="100000">
                                          <p:val>
                                            <p:strVal val="#ppt_x"/>
                                          </p:val>
                                        </p:tav>
                                      </p:tavLst>
                                    </p:anim>
                                    <p:anim calcmode="lin" valueType="num">
                                      <p:cBhvr additive="base">
                                        <p:cTn id="134" dur="500" fill="hold"/>
                                        <p:tgtEl>
                                          <p:spTgt spid="230"/>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grpId="0" nodeType="clickEffect">
                                  <p:stCondLst>
                                    <p:cond delay="0"/>
                                  </p:stCondLst>
                                  <p:childTnLst>
                                    <p:set>
                                      <p:cBhvr>
                                        <p:cTn id="138" dur="1" fill="hold">
                                          <p:stCondLst>
                                            <p:cond delay="0"/>
                                          </p:stCondLst>
                                        </p:cTn>
                                        <p:tgtEl>
                                          <p:spTgt spid="232"/>
                                        </p:tgtEl>
                                        <p:attrNameLst>
                                          <p:attrName>style.visibility</p:attrName>
                                        </p:attrNameLst>
                                      </p:cBhvr>
                                      <p:to>
                                        <p:strVal val="visible"/>
                                      </p:to>
                                    </p:set>
                                    <p:anim calcmode="lin" valueType="num">
                                      <p:cBhvr additive="base">
                                        <p:cTn id="139" dur="500" fill="hold"/>
                                        <p:tgtEl>
                                          <p:spTgt spid="232"/>
                                        </p:tgtEl>
                                        <p:attrNameLst>
                                          <p:attrName>ppt_x</p:attrName>
                                        </p:attrNameLst>
                                      </p:cBhvr>
                                      <p:tavLst>
                                        <p:tav tm="0">
                                          <p:val>
                                            <p:strVal val="#ppt_x"/>
                                          </p:val>
                                        </p:tav>
                                        <p:tav tm="100000">
                                          <p:val>
                                            <p:strVal val="#ppt_x"/>
                                          </p:val>
                                        </p:tav>
                                      </p:tavLst>
                                    </p:anim>
                                    <p:anim calcmode="lin" valueType="num">
                                      <p:cBhvr additive="base">
                                        <p:cTn id="140" dur="500" fill="hold"/>
                                        <p:tgtEl>
                                          <p:spTgt spid="232"/>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233"/>
                                        </p:tgtEl>
                                        <p:attrNameLst>
                                          <p:attrName>style.visibility</p:attrName>
                                        </p:attrNameLst>
                                      </p:cBhvr>
                                      <p:to>
                                        <p:strVal val="visible"/>
                                      </p:to>
                                    </p:set>
                                    <p:anim calcmode="lin" valueType="num">
                                      <p:cBhvr additive="base">
                                        <p:cTn id="143" dur="500" fill="hold"/>
                                        <p:tgtEl>
                                          <p:spTgt spid="233"/>
                                        </p:tgtEl>
                                        <p:attrNameLst>
                                          <p:attrName>ppt_x</p:attrName>
                                        </p:attrNameLst>
                                      </p:cBhvr>
                                      <p:tavLst>
                                        <p:tav tm="0">
                                          <p:val>
                                            <p:strVal val="#ppt_x"/>
                                          </p:val>
                                        </p:tav>
                                        <p:tav tm="100000">
                                          <p:val>
                                            <p:strVal val="#ppt_x"/>
                                          </p:val>
                                        </p:tav>
                                      </p:tavLst>
                                    </p:anim>
                                    <p:anim calcmode="lin" valueType="num">
                                      <p:cBhvr additive="base">
                                        <p:cTn id="144" dur="500" fill="hold"/>
                                        <p:tgtEl>
                                          <p:spTgt spid="233"/>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234"/>
                                        </p:tgtEl>
                                        <p:attrNameLst>
                                          <p:attrName>style.visibility</p:attrName>
                                        </p:attrNameLst>
                                      </p:cBhvr>
                                      <p:to>
                                        <p:strVal val="visible"/>
                                      </p:to>
                                    </p:set>
                                    <p:anim calcmode="lin" valueType="num">
                                      <p:cBhvr additive="base">
                                        <p:cTn id="147" dur="500" fill="hold"/>
                                        <p:tgtEl>
                                          <p:spTgt spid="234"/>
                                        </p:tgtEl>
                                        <p:attrNameLst>
                                          <p:attrName>ppt_x</p:attrName>
                                        </p:attrNameLst>
                                      </p:cBhvr>
                                      <p:tavLst>
                                        <p:tav tm="0">
                                          <p:val>
                                            <p:strVal val="#ppt_x"/>
                                          </p:val>
                                        </p:tav>
                                        <p:tav tm="100000">
                                          <p:val>
                                            <p:strVal val="#ppt_x"/>
                                          </p:val>
                                        </p:tav>
                                      </p:tavLst>
                                    </p:anim>
                                    <p:anim calcmode="lin" valueType="num">
                                      <p:cBhvr additive="base">
                                        <p:cTn id="148" dur="500" fill="hold"/>
                                        <p:tgtEl>
                                          <p:spTgt spid="234"/>
                                        </p:tgtEl>
                                        <p:attrNameLst>
                                          <p:attrName>ppt_y</p:attrName>
                                        </p:attrNameLst>
                                      </p:cBhvr>
                                      <p:tavLst>
                                        <p:tav tm="0">
                                          <p:val>
                                            <p:strVal val="1+#ppt_h/2"/>
                                          </p:val>
                                        </p:tav>
                                        <p:tav tm="100000">
                                          <p:val>
                                            <p:strVal val="#ppt_y"/>
                                          </p:val>
                                        </p:tav>
                                      </p:tavLst>
                                    </p:anim>
                                  </p:childTnLst>
                                </p:cTn>
                              </p:par>
                              <p:par>
                                <p:cTn id="149" presetID="2" presetClass="entr" presetSubtype="4" fill="hold" grpId="0" nodeType="withEffect">
                                  <p:stCondLst>
                                    <p:cond delay="0"/>
                                  </p:stCondLst>
                                  <p:childTnLst>
                                    <p:set>
                                      <p:cBhvr>
                                        <p:cTn id="150" dur="1" fill="hold">
                                          <p:stCondLst>
                                            <p:cond delay="0"/>
                                          </p:stCondLst>
                                        </p:cTn>
                                        <p:tgtEl>
                                          <p:spTgt spid="235"/>
                                        </p:tgtEl>
                                        <p:attrNameLst>
                                          <p:attrName>style.visibility</p:attrName>
                                        </p:attrNameLst>
                                      </p:cBhvr>
                                      <p:to>
                                        <p:strVal val="visible"/>
                                      </p:to>
                                    </p:set>
                                    <p:anim calcmode="lin" valueType="num">
                                      <p:cBhvr additive="base">
                                        <p:cTn id="151" dur="500" fill="hold"/>
                                        <p:tgtEl>
                                          <p:spTgt spid="235"/>
                                        </p:tgtEl>
                                        <p:attrNameLst>
                                          <p:attrName>ppt_x</p:attrName>
                                        </p:attrNameLst>
                                      </p:cBhvr>
                                      <p:tavLst>
                                        <p:tav tm="0">
                                          <p:val>
                                            <p:strVal val="#ppt_x"/>
                                          </p:val>
                                        </p:tav>
                                        <p:tav tm="100000">
                                          <p:val>
                                            <p:strVal val="#ppt_x"/>
                                          </p:val>
                                        </p:tav>
                                      </p:tavLst>
                                    </p:anim>
                                    <p:anim calcmode="lin" valueType="num">
                                      <p:cBhvr additive="base">
                                        <p:cTn id="152" dur="500" fill="hold"/>
                                        <p:tgtEl>
                                          <p:spTgt spid="235"/>
                                        </p:tgtEl>
                                        <p:attrNameLst>
                                          <p:attrName>ppt_y</p:attrName>
                                        </p:attrNameLst>
                                      </p:cBhvr>
                                      <p:tavLst>
                                        <p:tav tm="0">
                                          <p:val>
                                            <p:strVal val="1+#ppt_h/2"/>
                                          </p:val>
                                        </p:tav>
                                        <p:tav tm="100000">
                                          <p:val>
                                            <p:strVal val="#ppt_y"/>
                                          </p:val>
                                        </p:tav>
                                      </p:tavLst>
                                    </p:anim>
                                  </p:childTnLst>
                                </p:cTn>
                              </p:par>
                              <p:par>
                                <p:cTn id="153" presetID="2" presetClass="entr" presetSubtype="4" fill="hold" grpId="0" nodeType="withEffect">
                                  <p:stCondLst>
                                    <p:cond delay="0"/>
                                  </p:stCondLst>
                                  <p:childTnLst>
                                    <p:set>
                                      <p:cBhvr>
                                        <p:cTn id="154" dur="1" fill="hold">
                                          <p:stCondLst>
                                            <p:cond delay="0"/>
                                          </p:stCondLst>
                                        </p:cTn>
                                        <p:tgtEl>
                                          <p:spTgt spid="195"/>
                                        </p:tgtEl>
                                        <p:attrNameLst>
                                          <p:attrName>style.visibility</p:attrName>
                                        </p:attrNameLst>
                                      </p:cBhvr>
                                      <p:to>
                                        <p:strVal val="visible"/>
                                      </p:to>
                                    </p:set>
                                    <p:anim calcmode="lin" valueType="num">
                                      <p:cBhvr additive="base">
                                        <p:cTn id="155" dur="500" fill="hold"/>
                                        <p:tgtEl>
                                          <p:spTgt spid="195"/>
                                        </p:tgtEl>
                                        <p:attrNameLst>
                                          <p:attrName>ppt_x</p:attrName>
                                        </p:attrNameLst>
                                      </p:cBhvr>
                                      <p:tavLst>
                                        <p:tav tm="0">
                                          <p:val>
                                            <p:strVal val="#ppt_x"/>
                                          </p:val>
                                        </p:tav>
                                        <p:tav tm="100000">
                                          <p:val>
                                            <p:strVal val="#ppt_x"/>
                                          </p:val>
                                        </p:tav>
                                      </p:tavLst>
                                    </p:anim>
                                    <p:anim calcmode="lin" valueType="num">
                                      <p:cBhvr additive="base">
                                        <p:cTn id="156" dur="500" fill="hold"/>
                                        <p:tgtEl>
                                          <p:spTgt spid="195"/>
                                        </p:tgtEl>
                                        <p:attrNameLst>
                                          <p:attrName>ppt_y</p:attrName>
                                        </p:attrNameLst>
                                      </p:cBhvr>
                                      <p:tavLst>
                                        <p:tav tm="0">
                                          <p:val>
                                            <p:strVal val="1+#ppt_h/2"/>
                                          </p:val>
                                        </p:tav>
                                        <p:tav tm="100000">
                                          <p:val>
                                            <p:strVal val="#ppt_y"/>
                                          </p:val>
                                        </p:tav>
                                      </p:tavLst>
                                    </p:anim>
                                  </p:childTnLst>
                                </p:cTn>
                              </p:par>
                              <p:par>
                                <p:cTn id="157" presetID="2" presetClass="entr" presetSubtype="4" fill="hold" grpId="0" nodeType="withEffect">
                                  <p:stCondLst>
                                    <p:cond delay="0"/>
                                  </p:stCondLst>
                                  <p:childTnLst>
                                    <p:set>
                                      <p:cBhvr>
                                        <p:cTn id="158" dur="1" fill="hold">
                                          <p:stCondLst>
                                            <p:cond delay="0"/>
                                          </p:stCondLst>
                                        </p:cTn>
                                        <p:tgtEl>
                                          <p:spTgt spid="197"/>
                                        </p:tgtEl>
                                        <p:attrNameLst>
                                          <p:attrName>style.visibility</p:attrName>
                                        </p:attrNameLst>
                                      </p:cBhvr>
                                      <p:to>
                                        <p:strVal val="visible"/>
                                      </p:to>
                                    </p:set>
                                    <p:anim calcmode="lin" valueType="num">
                                      <p:cBhvr additive="base">
                                        <p:cTn id="159" dur="500" fill="hold"/>
                                        <p:tgtEl>
                                          <p:spTgt spid="197"/>
                                        </p:tgtEl>
                                        <p:attrNameLst>
                                          <p:attrName>ppt_x</p:attrName>
                                        </p:attrNameLst>
                                      </p:cBhvr>
                                      <p:tavLst>
                                        <p:tav tm="0">
                                          <p:val>
                                            <p:strVal val="#ppt_x"/>
                                          </p:val>
                                        </p:tav>
                                        <p:tav tm="100000">
                                          <p:val>
                                            <p:strVal val="#ppt_x"/>
                                          </p:val>
                                        </p:tav>
                                      </p:tavLst>
                                    </p:anim>
                                    <p:anim calcmode="lin" valueType="num">
                                      <p:cBhvr additive="base">
                                        <p:cTn id="160" dur="500" fill="hold"/>
                                        <p:tgtEl>
                                          <p:spTgt spid="197"/>
                                        </p:tgtEl>
                                        <p:attrNameLst>
                                          <p:attrName>ppt_y</p:attrName>
                                        </p:attrNameLst>
                                      </p:cBhvr>
                                      <p:tavLst>
                                        <p:tav tm="0">
                                          <p:val>
                                            <p:strVal val="1+#ppt_h/2"/>
                                          </p:val>
                                        </p:tav>
                                        <p:tav tm="100000">
                                          <p:val>
                                            <p:strVal val="#ppt_y"/>
                                          </p:val>
                                        </p:tav>
                                      </p:tavLst>
                                    </p:anim>
                                  </p:childTnLst>
                                </p:cTn>
                              </p:par>
                              <p:par>
                                <p:cTn id="161" presetID="2" presetClass="entr" presetSubtype="4" fill="hold" grpId="0" nodeType="withEffect">
                                  <p:stCondLst>
                                    <p:cond delay="0"/>
                                  </p:stCondLst>
                                  <p:childTnLst>
                                    <p:set>
                                      <p:cBhvr>
                                        <p:cTn id="162" dur="1" fill="hold">
                                          <p:stCondLst>
                                            <p:cond delay="0"/>
                                          </p:stCondLst>
                                        </p:cTn>
                                        <p:tgtEl>
                                          <p:spTgt spid="200"/>
                                        </p:tgtEl>
                                        <p:attrNameLst>
                                          <p:attrName>style.visibility</p:attrName>
                                        </p:attrNameLst>
                                      </p:cBhvr>
                                      <p:to>
                                        <p:strVal val="visible"/>
                                      </p:to>
                                    </p:set>
                                    <p:anim calcmode="lin" valueType="num">
                                      <p:cBhvr additive="base">
                                        <p:cTn id="163" dur="500" fill="hold"/>
                                        <p:tgtEl>
                                          <p:spTgt spid="200"/>
                                        </p:tgtEl>
                                        <p:attrNameLst>
                                          <p:attrName>ppt_x</p:attrName>
                                        </p:attrNameLst>
                                      </p:cBhvr>
                                      <p:tavLst>
                                        <p:tav tm="0">
                                          <p:val>
                                            <p:strVal val="#ppt_x"/>
                                          </p:val>
                                        </p:tav>
                                        <p:tav tm="100000">
                                          <p:val>
                                            <p:strVal val="#ppt_x"/>
                                          </p:val>
                                        </p:tav>
                                      </p:tavLst>
                                    </p:anim>
                                    <p:anim calcmode="lin" valueType="num">
                                      <p:cBhvr additive="base">
                                        <p:cTn id="164" dur="500" fill="hold"/>
                                        <p:tgtEl>
                                          <p:spTgt spid="200"/>
                                        </p:tgtEl>
                                        <p:attrNameLst>
                                          <p:attrName>ppt_y</p:attrName>
                                        </p:attrNameLst>
                                      </p:cBhvr>
                                      <p:tavLst>
                                        <p:tav tm="0">
                                          <p:val>
                                            <p:strVal val="1+#ppt_h/2"/>
                                          </p:val>
                                        </p:tav>
                                        <p:tav tm="100000">
                                          <p:val>
                                            <p:strVal val="#ppt_y"/>
                                          </p:val>
                                        </p:tav>
                                      </p:tavLst>
                                    </p:anim>
                                  </p:childTnLst>
                                </p:cTn>
                              </p:par>
                              <p:par>
                                <p:cTn id="165" presetID="2" presetClass="entr" presetSubtype="4" fill="hold" grpId="0" nodeType="withEffect">
                                  <p:stCondLst>
                                    <p:cond delay="0"/>
                                  </p:stCondLst>
                                  <p:childTnLst>
                                    <p:set>
                                      <p:cBhvr>
                                        <p:cTn id="166" dur="1" fill="hold">
                                          <p:stCondLst>
                                            <p:cond delay="0"/>
                                          </p:stCondLst>
                                        </p:cTn>
                                        <p:tgtEl>
                                          <p:spTgt spid="216"/>
                                        </p:tgtEl>
                                        <p:attrNameLst>
                                          <p:attrName>style.visibility</p:attrName>
                                        </p:attrNameLst>
                                      </p:cBhvr>
                                      <p:to>
                                        <p:strVal val="visible"/>
                                      </p:to>
                                    </p:set>
                                    <p:anim calcmode="lin" valueType="num">
                                      <p:cBhvr additive="base">
                                        <p:cTn id="167" dur="500" fill="hold"/>
                                        <p:tgtEl>
                                          <p:spTgt spid="216"/>
                                        </p:tgtEl>
                                        <p:attrNameLst>
                                          <p:attrName>ppt_x</p:attrName>
                                        </p:attrNameLst>
                                      </p:cBhvr>
                                      <p:tavLst>
                                        <p:tav tm="0">
                                          <p:val>
                                            <p:strVal val="#ppt_x"/>
                                          </p:val>
                                        </p:tav>
                                        <p:tav tm="100000">
                                          <p:val>
                                            <p:strVal val="#ppt_x"/>
                                          </p:val>
                                        </p:tav>
                                      </p:tavLst>
                                    </p:anim>
                                    <p:anim calcmode="lin" valueType="num">
                                      <p:cBhvr additive="base">
                                        <p:cTn id="168" dur="500" fill="hold"/>
                                        <p:tgtEl>
                                          <p:spTgt spid="216"/>
                                        </p:tgtEl>
                                        <p:attrNameLst>
                                          <p:attrName>ppt_y</p:attrName>
                                        </p:attrNameLst>
                                      </p:cBhvr>
                                      <p:tavLst>
                                        <p:tav tm="0">
                                          <p:val>
                                            <p:strVal val="1+#ppt_h/2"/>
                                          </p:val>
                                        </p:tav>
                                        <p:tav tm="100000">
                                          <p:val>
                                            <p:strVal val="#ppt_y"/>
                                          </p:val>
                                        </p:tav>
                                      </p:tavLst>
                                    </p:anim>
                                  </p:childTnLst>
                                </p:cTn>
                              </p:par>
                              <p:par>
                                <p:cTn id="169" presetID="2" presetClass="entr" presetSubtype="4" fill="hold" grpId="0" nodeType="withEffect">
                                  <p:stCondLst>
                                    <p:cond delay="0"/>
                                  </p:stCondLst>
                                  <p:childTnLst>
                                    <p:set>
                                      <p:cBhvr>
                                        <p:cTn id="170" dur="1" fill="hold">
                                          <p:stCondLst>
                                            <p:cond delay="0"/>
                                          </p:stCondLst>
                                        </p:cTn>
                                        <p:tgtEl>
                                          <p:spTgt spid="218"/>
                                        </p:tgtEl>
                                        <p:attrNameLst>
                                          <p:attrName>style.visibility</p:attrName>
                                        </p:attrNameLst>
                                      </p:cBhvr>
                                      <p:to>
                                        <p:strVal val="visible"/>
                                      </p:to>
                                    </p:set>
                                    <p:anim calcmode="lin" valueType="num">
                                      <p:cBhvr additive="base">
                                        <p:cTn id="171" dur="500" fill="hold"/>
                                        <p:tgtEl>
                                          <p:spTgt spid="218"/>
                                        </p:tgtEl>
                                        <p:attrNameLst>
                                          <p:attrName>ppt_x</p:attrName>
                                        </p:attrNameLst>
                                      </p:cBhvr>
                                      <p:tavLst>
                                        <p:tav tm="0">
                                          <p:val>
                                            <p:strVal val="#ppt_x"/>
                                          </p:val>
                                        </p:tav>
                                        <p:tav tm="100000">
                                          <p:val>
                                            <p:strVal val="#ppt_x"/>
                                          </p:val>
                                        </p:tav>
                                      </p:tavLst>
                                    </p:anim>
                                    <p:anim calcmode="lin" valueType="num">
                                      <p:cBhvr additive="base">
                                        <p:cTn id="172" dur="500" fill="hold"/>
                                        <p:tgtEl>
                                          <p:spTgt spid="218"/>
                                        </p:tgtEl>
                                        <p:attrNameLst>
                                          <p:attrName>ppt_y</p:attrName>
                                        </p:attrNameLst>
                                      </p:cBhvr>
                                      <p:tavLst>
                                        <p:tav tm="0">
                                          <p:val>
                                            <p:strVal val="1+#ppt_h/2"/>
                                          </p:val>
                                        </p:tav>
                                        <p:tav tm="100000">
                                          <p:val>
                                            <p:strVal val="#ppt_y"/>
                                          </p:val>
                                        </p:tav>
                                      </p:tavLst>
                                    </p:anim>
                                  </p:childTnLst>
                                </p:cTn>
                              </p:par>
                              <p:par>
                                <p:cTn id="173" presetID="2" presetClass="entr" presetSubtype="4" fill="hold" nodeType="withEffect">
                                  <p:stCondLst>
                                    <p:cond delay="0"/>
                                  </p:stCondLst>
                                  <p:childTnLst>
                                    <p:set>
                                      <p:cBhvr>
                                        <p:cTn id="174" dur="1" fill="hold">
                                          <p:stCondLst>
                                            <p:cond delay="0"/>
                                          </p:stCondLst>
                                        </p:cTn>
                                        <p:tgtEl>
                                          <p:spTgt spid="199"/>
                                        </p:tgtEl>
                                        <p:attrNameLst>
                                          <p:attrName>style.visibility</p:attrName>
                                        </p:attrNameLst>
                                      </p:cBhvr>
                                      <p:to>
                                        <p:strVal val="visible"/>
                                      </p:to>
                                    </p:set>
                                    <p:anim calcmode="lin" valueType="num">
                                      <p:cBhvr additive="base">
                                        <p:cTn id="175" dur="500" fill="hold"/>
                                        <p:tgtEl>
                                          <p:spTgt spid="199"/>
                                        </p:tgtEl>
                                        <p:attrNameLst>
                                          <p:attrName>ppt_x</p:attrName>
                                        </p:attrNameLst>
                                      </p:cBhvr>
                                      <p:tavLst>
                                        <p:tav tm="0">
                                          <p:val>
                                            <p:strVal val="#ppt_x"/>
                                          </p:val>
                                        </p:tav>
                                        <p:tav tm="100000">
                                          <p:val>
                                            <p:strVal val="#ppt_x"/>
                                          </p:val>
                                        </p:tav>
                                      </p:tavLst>
                                    </p:anim>
                                    <p:anim calcmode="lin" valueType="num">
                                      <p:cBhvr additive="base">
                                        <p:cTn id="176" dur="500" fill="hold"/>
                                        <p:tgtEl>
                                          <p:spTgt spid="199"/>
                                        </p:tgtEl>
                                        <p:attrNameLst>
                                          <p:attrName>ppt_y</p:attrName>
                                        </p:attrNameLst>
                                      </p:cBhvr>
                                      <p:tavLst>
                                        <p:tav tm="0">
                                          <p:val>
                                            <p:strVal val="1+#ppt_h/2"/>
                                          </p:val>
                                        </p:tav>
                                        <p:tav tm="100000">
                                          <p:val>
                                            <p:strVal val="#ppt_y"/>
                                          </p:val>
                                        </p:tav>
                                      </p:tavLst>
                                    </p:anim>
                                  </p:childTnLst>
                                </p:cTn>
                              </p:par>
                            </p:childTnLst>
                          </p:cTn>
                        </p:par>
                      </p:childTnLst>
                    </p:cTn>
                  </p:par>
                  <p:par>
                    <p:cTn id="177" fill="hold">
                      <p:stCondLst>
                        <p:cond delay="indefinite"/>
                      </p:stCondLst>
                      <p:childTnLst>
                        <p:par>
                          <p:cTn id="178" fill="hold">
                            <p:stCondLst>
                              <p:cond delay="0"/>
                            </p:stCondLst>
                            <p:childTnLst>
                              <p:par>
                                <p:cTn id="179" presetID="2" presetClass="entr" presetSubtype="4" fill="hold" grpId="0" nodeType="clickEffect">
                                  <p:stCondLst>
                                    <p:cond delay="0"/>
                                  </p:stCondLst>
                                  <p:childTnLst>
                                    <p:set>
                                      <p:cBhvr>
                                        <p:cTn id="180" dur="1" fill="hold">
                                          <p:stCondLst>
                                            <p:cond delay="0"/>
                                          </p:stCondLst>
                                        </p:cTn>
                                        <p:tgtEl>
                                          <p:spTgt spid="182"/>
                                        </p:tgtEl>
                                        <p:attrNameLst>
                                          <p:attrName>style.visibility</p:attrName>
                                        </p:attrNameLst>
                                      </p:cBhvr>
                                      <p:to>
                                        <p:strVal val="visible"/>
                                      </p:to>
                                    </p:set>
                                    <p:anim calcmode="lin" valueType="num">
                                      <p:cBhvr additive="base">
                                        <p:cTn id="181" dur="500" fill="hold"/>
                                        <p:tgtEl>
                                          <p:spTgt spid="182"/>
                                        </p:tgtEl>
                                        <p:attrNameLst>
                                          <p:attrName>ppt_x</p:attrName>
                                        </p:attrNameLst>
                                      </p:cBhvr>
                                      <p:tavLst>
                                        <p:tav tm="0">
                                          <p:val>
                                            <p:strVal val="#ppt_x"/>
                                          </p:val>
                                        </p:tav>
                                        <p:tav tm="100000">
                                          <p:val>
                                            <p:strVal val="#ppt_x"/>
                                          </p:val>
                                        </p:tav>
                                      </p:tavLst>
                                    </p:anim>
                                    <p:anim calcmode="lin" valueType="num">
                                      <p:cBhvr additive="base">
                                        <p:cTn id="182" dur="500" fill="hold"/>
                                        <p:tgtEl>
                                          <p:spTgt spid="182"/>
                                        </p:tgtEl>
                                        <p:attrNameLst>
                                          <p:attrName>ppt_y</p:attrName>
                                        </p:attrNameLst>
                                      </p:cBhvr>
                                      <p:tavLst>
                                        <p:tav tm="0">
                                          <p:val>
                                            <p:strVal val="1+#ppt_h/2"/>
                                          </p:val>
                                        </p:tav>
                                        <p:tav tm="100000">
                                          <p:val>
                                            <p:strVal val="#ppt_y"/>
                                          </p:val>
                                        </p:tav>
                                      </p:tavLst>
                                    </p:anim>
                                  </p:childTnLst>
                                </p:cTn>
                              </p:par>
                              <p:par>
                                <p:cTn id="183" presetID="2" presetClass="entr" presetSubtype="4" fill="hold" grpId="0" nodeType="withEffect">
                                  <p:stCondLst>
                                    <p:cond delay="0"/>
                                  </p:stCondLst>
                                  <p:childTnLst>
                                    <p:set>
                                      <p:cBhvr>
                                        <p:cTn id="184" dur="1" fill="hold">
                                          <p:stCondLst>
                                            <p:cond delay="0"/>
                                          </p:stCondLst>
                                        </p:cTn>
                                        <p:tgtEl>
                                          <p:spTgt spid="222"/>
                                        </p:tgtEl>
                                        <p:attrNameLst>
                                          <p:attrName>style.visibility</p:attrName>
                                        </p:attrNameLst>
                                      </p:cBhvr>
                                      <p:to>
                                        <p:strVal val="visible"/>
                                      </p:to>
                                    </p:set>
                                    <p:anim calcmode="lin" valueType="num">
                                      <p:cBhvr additive="base">
                                        <p:cTn id="185" dur="500" fill="hold"/>
                                        <p:tgtEl>
                                          <p:spTgt spid="222"/>
                                        </p:tgtEl>
                                        <p:attrNameLst>
                                          <p:attrName>ppt_x</p:attrName>
                                        </p:attrNameLst>
                                      </p:cBhvr>
                                      <p:tavLst>
                                        <p:tav tm="0">
                                          <p:val>
                                            <p:strVal val="#ppt_x"/>
                                          </p:val>
                                        </p:tav>
                                        <p:tav tm="100000">
                                          <p:val>
                                            <p:strVal val="#ppt_x"/>
                                          </p:val>
                                        </p:tav>
                                      </p:tavLst>
                                    </p:anim>
                                    <p:anim calcmode="lin" valueType="num">
                                      <p:cBhvr additive="base">
                                        <p:cTn id="186" dur="500" fill="hold"/>
                                        <p:tgtEl>
                                          <p:spTgt spid="222"/>
                                        </p:tgtEl>
                                        <p:attrNameLst>
                                          <p:attrName>ppt_y</p:attrName>
                                        </p:attrNameLst>
                                      </p:cBhvr>
                                      <p:tavLst>
                                        <p:tav tm="0">
                                          <p:val>
                                            <p:strVal val="1+#ppt_h/2"/>
                                          </p:val>
                                        </p:tav>
                                        <p:tav tm="100000">
                                          <p:val>
                                            <p:strVal val="#ppt_y"/>
                                          </p:val>
                                        </p:tav>
                                      </p:tavLst>
                                    </p:anim>
                                  </p:childTnLst>
                                </p:cTn>
                              </p:par>
                              <p:par>
                                <p:cTn id="187" presetID="2" presetClass="entr" presetSubtype="4" fill="hold" grpId="0" nodeType="withEffect">
                                  <p:stCondLst>
                                    <p:cond delay="0"/>
                                  </p:stCondLst>
                                  <p:childTnLst>
                                    <p:set>
                                      <p:cBhvr>
                                        <p:cTn id="188" dur="1" fill="hold">
                                          <p:stCondLst>
                                            <p:cond delay="0"/>
                                          </p:stCondLst>
                                        </p:cTn>
                                        <p:tgtEl>
                                          <p:spTgt spid="223"/>
                                        </p:tgtEl>
                                        <p:attrNameLst>
                                          <p:attrName>style.visibility</p:attrName>
                                        </p:attrNameLst>
                                      </p:cBhvr>
                                      <p:to>
                                        <p:strVal val="visible"/>
                                      </p:to>
                                    </p:set>
                                    <p:anim calcmode="lin" valueType="num">
                                      <p:cBhvr additive="base">
                                        <p:cTn id="189" dur="500" fill="hold"/>
                                        <p:tgtEl>
                                          <p:spTgt spid="223"/>
                                        </p:tgtEl>
                                        <p:attrNameLst>
                                          <p:attrName>ppt_x</p:attrName>
                                        </p:attrNameLst>
                                      </p:cBhvr>
                                      <p:tavLst>
                                        <p:tav tm="0">
                                          <p:val>
                                            <p:strVal val="#ppt_x"/>
                                          </p:val>
                                        </p:tav>
                                        <p:tav tm="100000">
                                          <p:val>
                                            <p:strVal val="#ppt_x"/>
                                          </p:val>
                                        </p:tav>
                                      </p:tavLst>
                                    </p:anim>
                                    <p:anim calcmode="lin" valueType="num">
                                      <p:cBhvr additive="base">
                                        <p:cTn id="190" dur="500" fill="hold"/>
                                        <p:tgtEl>
                                          <p:spTgt spid="223"/>
                                        </p:tgtEl>
                                        <p:attrNameLst>
                                          <p:attrName>ppt_y</p:attrName>
                                        </p:attrNameLst>
                                      </p:cBhvr>
                                      <p:tavLst>
                                        <p:tav tm="0">
                                          <p:val>
                                            <p:strVal val="1+#ppt_h/2"/>
                                          </p:val>
                                        </p:tav>
                                        <p:tav tm="100000">
                                          <p:val>
                                            <p:strVal val="#ppt_y"/>
                                          </p:val>
                                        </p:tav>
                                      </p:tavLst>
                                    </p:anim>
                                  </p:childTnLst>
                                </p:cTn>
                              </p:par>
                            </p:childTnLst>
                          </p:cTn>
                        </p:par>
                      </p:childTnLst>
                    </p:cTn>
                  </p:par>
                  <p:par>
                    <p:cTn id="191" fill="hold">
                      <p:stCondLst>
                        <p:cond delay="indefinite"/>
                      </p:stCondLst>
                      <p:childTnLst>
                        <p:par>
                          <p:cTn id="192" fill="hold">
                            <p:stCondLst>
                              <p:cond delay="0"/>
                            </p:stCondLst>
                            <p:childTnLst>
                              <p:par>
                                <p:cTn id="193" presetID="2" presetClass="entr" presetSubtype="4" fill="hold" grpId="0" nodeType="clickEffect">
                                  <p:stCondLst>
                                    <p:cond delay="0"/>
                                  </p:stCondLst>
                                  <p:childTnLst>
                                    <p:set>
                                      <p:cBhvr>
                                        <p:cTn id="194" dur="1" fill="hold">
                                          <p:stCondLst>
                                            <p:cond delay="0"/>
                                          </p:stCondLst>
                                        </p:cTn>
                                        <p:tgtEl>
                                          <p:spTgt spid="183"/>
                                        </p:tgtEl>
                                        <p:attrNameLst>
                                          <p:attrName>style.visibility</p:attrName>
                                        </p:attrNameLst>
                                      </p:cBhvr>
                                      <p:to>
                                        <p:strVal val="visible"/>
                                      </p:to>
                                    </p:set>
                                    <p:anim calcmode="lin" valueType="num">
                                      <p:cBhvr additive="base">
                                        <p:cTn id="195" dur="500" fill="hold"/>
                                        <p:tgtEl>
                                          <p:spTgt spid="183"/>
                                        </p:tgtEl>
                                        <p:attrNameLst>
                                          <p:attrName>ppt_x</p:attrName>
                                        </p:attrNameLst>
                                      </p:cBhvr>
                                      <p:tavLst>
                                        <p:tav tm="0">
                                          <p:val>
                                            <p:strVal val="#ppt_x"/>
                                          </p:val>
                                        </p:tav>
                                        <p:tav tm="100000">
                                          <p:val>
                                            <p:strVal val="#ppt_x"/>
                                          </p:val>
                                        </p:tav>
                                      </p:tavLst>
                                    </p:anim>
                                    <p:anim calcmode="lin" valueType="num">
                                      <p:cBhvr additive="base">
                                        <p:cTn id="196" dur="500" fill="hold"/>
                                        <p:tgtEl>
                                          <p:spTgt spid="183"/>
                                        </p:tgtEl>
                                        <p:attrNameLst>
                                          <p:attrName>ppt_y</p:attrName>
                                        </p:attrNameLst>
                                      </p:cBhvr>
                                      <p:tavLst>
                                        <p:tav tm="0">
                                          <p:val>
                                            <p:strVal val="1+#ppt_h/2"/>
                                          </p:val>
                                        </p:tav>
                                        <p:tav tm="100000">
                                          <p:val>
                                            <p:strVal val="#ppt_y"/>
                                          </p:val>
                                        </p:tav>
                                      </p:tavLst>
                                    </p:anim>
                                  </p:childTnLst>
                                </p:cTn>
                              </p:par>
                              <p:par>
                                <p:cTn id="197" presetID="2" presetClass="entr" presetSubtype="4" fill="hold" grpId="0" nodeType="withEffect">
                                  <p:stCondLst>
                                    <p:cond delay="0"/>
                                  </p:stCondLst>
                                  <p:childTnLst>
                                    <p:set>
                                      <p:cBhvr>
                                        <p:cTn id="198" dur="1" fill="hold">
                                          <p:stCondLst>
                                            <p:cond delay="0"/>
                                          </p:stCondLst>
                                        </p:cTn>
                                        <p:tgtEl>
                                          <p:spTgt spid="237"/>
                                        </p:tgtEl>
                                        <p:attrNameLst>
                                          <p:attrName>style.visibility</p:attrName>
                                        </p:attrNameLst>
                                      </p:cBhvr>
                                      <p:to>
                                        <p:strVal val="visible"/>
                                      </p:to>
                                    </p:set>
                                    <p:anim calcmode="lin" valueType="num">
                                      <p:cBhvr additive="base">
                                        <p:cTn id="199" dur="500" fill="hold"/>
                                        <p:tgtEl>
                                          <p:spTgt spid="237"/>
                                        </p:tgtEl>
                                        <p:attrNameLst>
                                          <p:attrName>ppt_x</p:attrName>
                                        </p:attrNameLst>
                                      </p:cBhvr>
                                      <p:tavLst>
                                        <p:tav tm="0">
                                          <p:val>
                                            <p:strVal val="#ppt_x"/>
                                          </p:val>
                                        </p:tav>
                                        <p:tav tm="100000">
                                          <p:val>
                                            <p:strVal val="#ppt_x"/>
                                          </p:val>
                                        </p:tav>
                                      </p:tavLst>
                                    </p:anim>
                                    <p:anim calcmode="lin" valueType="num">
                                      <p:cBhvr additive="base">
                                        <p:cTn id="200" dur="500" fill="hold"/>
                                        <p:tgtEl>
                                          <p:spTgt spid="237"/>
                                        </p:tgtEl>
                                        <p:attrNameLst>
                                          <p:attrName>ppt_y</p:attrName>
                                        </p:attrNameLst>
                                      </p:cBhvr>
                                      <p:tavLst>
                                        <p:tav tm="0">
                                          <p:val>
                                            <p:strVal val="1+#ppt_h/2"/>
                                          </p:val>
                                        </p:tav>
                                        <p:tav tm="100000">
                                          <p:val>
                                            <p:strVal val="#ppt_y"/>
                                          </p:val>
                                        </p:tav>
                                      </p:tavLst>
                                    </p:anim>
                                  </p:childTnLst>
                                </p:cTn>
                              </p:par>
                              <p:par>
                                <p:cTn id="201" presetID="2" presetClass="entr" presetSubtype="4" fill="hold" grpId="0" nodeType="withEffect">
                                  <p:stCondLst>
                                    <p:cond delay="0"/>
                                  </p:stCondLst>
                                  <p:childTnLst>
                                    <p:set>
                                      <p:cBhvr>
                                        <p:cTn id="202" dur="1" fill="hold">
                                          <p:stCondLst>
                                            <p:cond delay="0"/>
                                          </p:stCondLst>
                                        </p:cTn>
                                        <p:tgtEl>
                                          <p:spTgt spid="238"/>
                                        </p:tgtEl>
                                        <p:attrNameLst>
                                          <p:attrName>style.visibility</p:attrName>
                                        </p:attrNameLst>
                                      </p:cBhvr>
                                      <p:to>
                                        <p:strVal val="visible"/>
                                      </p:to>
                                    </p:set>
                                    <p:anim calcmode="lin" valueType="num">
                                      <p:cBhvr additive="base">
                                        <p:cTn id="203" dur="500" fill="hold"/>
                                        <p:tgtEl>
                                          <p:spTgt spid="238"/>
                                        </p:tgtEl>
                                        <p:attrNameLst>
                                          <p:attrName>ppt_x</p:attrName>
                                        </p:attrNameLst>
                                      </p:cBhvr>
                                      <p:tavLst>
                                        <p:tav tm="0">
                                          <p:val>
                                            <p:strVal val="#ppt_x"/>
                                          </p:val>
                                        </p:tav>
                                        <p:tav tm="100000">
                                          <p:val>
                                            <p:strVal val="#ppt_x"/>
                                          </p:val>
                                        </p:tav>
                                      </p:tavLst>
                                    </p:anim>
                                    <p:anim calcmode="lin" valueType="num">
                                      <p:cBhvr additive="base">
                                        <p:cTn id="204" dur="500" fill="hold"/>
                                        <p:tgtEl>
                                          <p:spTgt spid="238"/>
                                        </p:tgtEl>
                                        <p:attrNameLst>
                                          <p:attrName>ppt_y</p:attrName>
                                        </p:attrNameLst>
                                      </p:cBhvr>
                                      <p:tavLst>
                                        <p:tav tm="0">
                                          <p:val>
                                            <p:strVal val="1+#ppt_h/2"/>
                                          </p:val>
                                        </p:tav>
                                        <p:tav tm="100000">
                                          <p:val>
                                            <p:strVal val="#ppt_y"/>
                                          </p:val>
                                        </p:tav>
                                      </p:tavLst>
                                    </p:anim>
                                  </p:childTnLst>
                                </p:cTn>
                              </p:par>
                              <p:par>
                                <p:cTn id="205" presetID="2" presetClass="entr" presetSubtype="4" fill="hold" nodeType="withEffect">
                                  <p:stCondLst>
                                    <p:cond delay="0"/>
                                  </p:stCondLst>
                                  <p:childTnLst>
                                    <p:set>
                                      <p:cBhvr>
                                        <p:cTn id="206" dur="1" fill="hold">
                                          <p:stCondLst>
                                            <p:cond delay="0"/>
                                          </p:stCondLst>
                                        </p:cTn>
                                        <p:tgtEl>
                                          <p:spTgt spid="239"/>
                                        </p:tgtEl>
                                        <p:attrNameLst>
                                          <p:attrName>style.visibility</p:attrName>
                                        </p:attrNameLst>
                                      </p:cBhvr>
                                      <p:to>
                                        <p:strVal val="visible"/>
                                      </p:to>
                                    </p:set>
                                    <p:anim calcmode="lin" valueType="num">
                                      <p:cBhvr additive="base">
                                        <p:cTn id="207" dur="500" fill="hold"/>
                                        <p:tgtEl>
                                          <p:spTgt spid="239"/>
                                        </p:tgtEl>
                                        <p:attrNameLst>
                                          <p:attrName>ppt_x</p:attrName>
                                        </p:attrNameLst>
                                      </p:cBhvr>
                                      <p:tavLst>
                                        <p:tav tm="0">
                                          <p:val>
                                            <p:strVal val="#ppt_x"/>
                                          </p:val>
                                        </p:tav>
                                        <p:tav tm="100000">
                                          <p:val>
                                            <p:strVal val="#ppt_x"/>
                                          </p:val>
                                        </p:tav>
                                      </p:tavLst>
                                    </p:anim>
                                    <p:anim calcmode="lin" valueType="num">
                                      <p:cBhvr additive="base">
                                        <p:cTn id="208" dur="500" fill="hold"/>
                                        <p:tgtEl>
                                          <p:spTgt spid="239"/>
                                        </p:tgtEl>
                                        <p:attrNameLst>
                                          <p:attrName>ppt_y</p:attrName>
                                        </p:attrNameLst>
                                      </p:cBhvr>
                                      <p:tavLst>
                                        <p:tav tm="0">
                                          <p:val>
                                            <p:strVal val="1+#ppt_h/2"/>
                                          </p:val>
                                        </p:tav>
                                        <p:tav tm="100000">
                                          <p:val>
                                            <p:strVal val="#ppt_y"/>
                                          </p:val>
                                        </p:tav>
                                      </p:tavLst>
                                    </p:anim>
                                  </p:childTnLst>
                                </p:cTn>
                              </p:par>
                              <p:par>
                                <p:cTn id="209" presetID="2" presetClass="entr" presetSubtype="4" fill="hold" nodeType="withEffect">
                                  <p:stCondLst>
                                    <p:cond delay="0"/>
                                  </p:stCondLst>
                                  <p:childTnLst>
                                    <p:set>
                                      <p:cBhvr>
                                        <p:cTn id="210" dur="1" fill="hold">
                                          <p:stCondLst>
                                            <p:cond delay="0"/>
                                          </p:stCondLst>
                                        </p:cTn>
                                        <p:tgtEl>
                                          <p:spTgt spid="244"/>
                                        </p:tgtEl>
                                        <p:attrNameLst>
                                          <p:attrName>style.visibility</p:attrName>
                                        </p:attrNameLst>
                                      </p:cBhvr>
                                      <p:to>
                                        <p:strVal val="visible"/>
                                      </p:to>
                                    </p:set>
                                    <p:anim calcmode="lin" valueType="num">
                                      <p:cBhvr additive="base">
                                        <p:cTn id="211" dur="500" fill="hold"/>
                                        <p:tgtEl>
                                          <p:spTgt spid="244"/>
                                        </p:tgtEl>
                                        <p:attrNameLst>
                                          <p:attrName>ppt_x</p:attrName>
                                        </p:attrNameLst>
                                      </p:cBhvr>
                                      <p:tavLst>
                                        <p:tav tm="0">
                                          <p:val>
                                            <p:strVal val="#ppt_x"/>
                                          </p:val>
                                        </p:tav>
                                        <p:tav tm="100000">
                                          <p:val>
                                            <p:strVal val="#ppt_x"/>
                                          </p:val>
                                        </p:tav>
                                      </p:tavLst>
                                    </p:anim>
                                    <p:anim calcmode="lin" valueType="num">
                                      <p:cBhvr additive="base">
                                        <p:cTn id="212" dur="500" fill="hold"/>
                                        <p:tgtEl>
                                          <p:spTgt spid="244"/>
                                        </p:tgtEl>
                                        <p:attrNameLst>
                                          <p:attrName>ppt_y</p:attrName>
                                        </p:attrNameLst>
                                      </p:cBhvr>
                                      <p:tavLst>
                                        <p:tav tm="0">
                                          <p:val>
                                            <p:strVal val="1+#ppt_h/2"/>
                                          </p:val>
                                        </p:tav>
                                        <p:tav tm="100000">
                                          <p:val>
                                            <p:strVal val="#ppt_y"/>
                                          </p:val>
                                        </p:tav>
                                      </p:tavLst>
                                    </p:anim>
                                  </p:childTnLst>
                                </p:cTn>
                              </p:par>
                              <p:par>
                                <p:cTn id="213" presetID="2" presetClass="entr" presetSubtype="4" fill="hold" grpId="0" nodeType="withEffect">
                                  <p:stCondLst>
                                    <p:cond delay="0"/>
                                  </p:stCondLst>
                                  <p:childTnLst>
                                    <p:set>
                                      <p:cBhvr>
                                        <p:cTn id="214" dur="1" fill="hold">
                                          <p:stCondLst>
                                            <p:cond delay="0"/>
                                          </p:stCondLst>
                                        </p:cTn>
                                        <p:tgtEl>
                                          <p:spTgt spid="240"/>
                                        </p:tgtEl>
                                        <p:attrNameLst>
                                          <p:attrName>style.visibility</p:attrName>
                                        </p:attrNameLst>
                                      </p:cBhvr>
                                      <p:to>
                                        <p:strVal val="visible"/>
                                      </p:to>
                                    </p:set>
                                    <p:anim calcmode="lin" valueType="num">
                                      <p:cBhvr additive="base">
                                        <p:cTn id="215" dur="500" fill="hold"/>
                                        <p:tgtEl>
                                          <p:spTgt spid="240"/>
                                        </p:tgtEl>
                                        <p:attrNameLst>
                                          <p:attrName>ppt_x</p:attrName>
                                        </p:attrNameLst>
                                      </p:cBhvr>
                                      <p:tavLst>
                                        <p:tav tm="0">
                                          <p:val>
                                            <p:strVal val="#ppt_x"/>
                                          </p:val>
                                        </p:tav>
                                        <p:tav tm="100000">
                                          <p:val>
                                            <p:strVal val="#ppt_x"/>
                                          </p:val>
                                        </p:tav>
                                      </p:tavLst>
                                    </p:anim>
                                    <p:anim calcmode="lin" valueType="num">
                                      <p:cBhvr additive="base">
                                        <p:cTn id="216" dur="500" fill="hold"/>
                                        <p:tgtEl>
                                          <p:spTgt spid="240"/>
                                        </p:tgtEl>
                                        <p:attrNameLst>
                                          <p:attrName>ppt_y</p:attrName>
                                        </p:attrNameLst>
                                      </p:cBhvr>
                                      <p:tavLst>
                                        <p:tav tm="0">
                                          <p:val>
                                            <p:strVal val="1+#ppt_h/2"/>
                                          </p:val>
                                        </p:tav>
                                        <p:tav tm="100000">
                                          <p:val>
                                            <p:strVal val="#ppt_y"/>
                                          </p:val>
                                        </p:tav>
                                      </p:tavLst>
                                    </p:anim>
                                  </p:childTnLst>
                                </p:cTn>
                              </p:par>
                              <p:par>
                                <p:cTn id="217" presetID="2" presetClass="entr" presetSubtype="4" fill="hold" grpId="0" nodeType="withEffect">
                                  <p:stCondLst>
                                    <p:cond delay="0"/>
                                  </p:stCondLst>
                                  <p:childTnLst>
                                    <p:set>
                                      <p:cBhvr>
                                        <p:cTn id="218" dur="1" fill="hold">
                                          <p:stCondLst>
                                            <p:cond delay="0"/>
                                          </p:stCondLst>
                                        </p:cTn>
                                        <p:tgtEl>
                                          <p:spTgt spid="241"/>
                                        </p:tgtEl>
                                        <p:attrNameLst>
                                          <p:attrName>style.visibility</p:attrName>
                                        </p:attrNameLst>
                                      </p:cBhvr>
                                      <p:to>
                                        <p:strVal val="visible"/>
                                      </p:to>
                                    </p:set>
                                    <p:anim calcmode="lin" valueType="num">
                                      <p:cBhvr additive="base">
                                        <p:cTn id="219" dur="500" fill="hold"/>
                                        <p:tgtEl>
                                          <p:spTgt spid="241"/>
                                        </p:tgtEl>
                                        <p:attrNameLst>
                                          <p:attrName>ppt_x</p:attrName>
                                        </p:attrNameLst>
                                      </p:cBhvr>
                                      <p:tavLst>
                                        <p:tav tm="0">
                                          <p:val>
                                            <p:strVal val="#ppt_x"/>
                                          </p:val>
                                        </p:tav>
                                        <p:tav tm="100000">
                                          <p:val>
                                            <p:strVal val="#ppt_x"/>
                                          </p:val>
                                        </p:tav>
                                      </p:tavLst>
                                    </p:anim>
                                    <p:anim calcmode="lin" valueType="num">
                                      <p:cBhvr additive="base">
                                        <p:cTn id="220" dur="500" fill="hold"/>
                                        <p:tgtEl>
                                          <p:spTgt spid="241"/>
                                        </p:tgtEl>
                                        <p:attrNameLst>
                                          <p:attrName>ppt_y</p:attrName>
                                        </p:attrNameLst>
                                      </p:cBhvr>
                                      <p:tavLst>
                                        <p:tav tm="0">
                                          <p:val>
                                            <p:strVal val="1+#ppt_h/2"/>
                                          </p:val>
                                        </p:tav>
                                        <p:tav tm="100000">
                                          <p:val>
                                            <p:strVal val="#ppt_y"/>
                                          </p:val>
                                        </p:tav>
                                      </p:tavLst>
                                    </p:anim>
                                  </p:childTnLst>
                                </p:cTn>
                              </p:par>
                              <p:par>
                                <p:cTn id="221" presetID="2" presetClass="entr" presetSubtype="4" fill="hold" grpId="0" nodeType="withEffect">
                                  <p:stCondLst>
                                    <p:cond delay="0"/>
                                  </p:stCondLst>
                                  <p:childTnLst>
                                    <p:set>
                                      <p:cBhvr>
                                        <p:cTn id="222" dur="1" fill="hold">
                                          <p:stCondLst>
                                            <p:cond delay="0"/>
                                          </p:stCondLst>
                                        </p:cTn>
                                        <p:tgtEl>
                                          <p:spTgt spid="242"/>
                                        </p:tgtEl>
                                        <p:attrNameLst>
                                          <p:attrName>style.visibility</p:attrName>
                                        </p:attrNameLst>
                                      </p:cBhvr>
                                      <p:to>
                                        <p:strVal val="visible"/>
                                      </p:to>
                                    </p:set>
                                    <p:anim calcmode="lin" valueType="num">
                                      <p:cBhvr additive="base">
                                        <p:cTn id="223" dur="500" fill="hold"/>
                                        <p:tgtEl>
                                          <p:spTgt spid="242"/>
                                        </p:tgtEl>
                                        <p:attrNameLst>
                                          <p:attrName>ppt_x</p:attrName>
                                        </p:attrNameLst>
                                      </p:cBhvr>
                                      <p:tavLst>
                                        <p:tav tm="0">
                                          <p:val>
                                            <p:strVal val="#ppt_x"/>
                                          </p:val>
                                        </p:tav>
                                        <p:tav tm="100000">
                                          <p:val>
                                            <p:strVal val="#ppt_x"/>
                                          </p:val>
                                        </p:tav>
                                      </p:tavLst>
                                    </p:anim>
                                    <p:anim calcmode="lin" valueType="num">
                                      <p:cBhvr additive="base">
                                        <p:cTn id="224" dur="500" fill="hold"/>
                                        <p:tgtEl>
                                          <p:spTgt spid="242"/>
                                        </p:tgtEl>
                                        <p:attrNameLst>
                                          <p:attrName>ppt_y</p:attrName>
                                        </p:attrNameLst>
                                      </p:cBhvr>
                                      <p:tavLst>
                                        <p:tav tm="0">
                                          <p:val>
                                            <p:strVal val="1+#ppt_h/2"/>
                                          </p:val>
                                        </p:tav>
                                        <p:tav tm="100000">
                                          <p:val>
                                            <p:strVal val="#ppt_y"/>
                                          </p:val>
                                        </p:tav>
                                      </p:tavLst>
                                    </p:anim>
                                  </p:childTnLst>
                                </p:cTn>
                              </p:par>
                              <p:par>
                                <p:cTn id="225" presetID="2" presetClass="entr" presetSubtype="4" fill="hold" nodeType="withEffect">
                                  <p:stCondLst>
                                    <p:cond delay="0"/>
                                  </p:stCondLst>
                                  <p:childTnLst>
                                    <p:set>
                                      <p:cBhvr>
                                        <p:cTn id="226" dur="1" fill="hold">
                                          <p:stCondLst>
                                            <p:cond delay="0"/>
                                          </p:stCondLst>
                                        </p:cTn>
                                        <p:tgtEl>
                                          <p:spTgt spid="243"/>
                                        </p:tgtEl>
                                        <p:attrNameLst>
                                          <p:attrName>style.visibility</p:attrName>
                                        </p:attrNameLst>
                                      </p:cBhvr>
                                      <p:to>
                                        <p:strVal val="visible"/>
                                      </p:to>
                                    </p:set>
                                    <p:anim calcmode="lin" valueType="num">
                                      <p:cBhvr additive="base">
                                        <p:cTn id="227" dur="500" fill="hold"/>
                                        <p:tgtEl>
                                          <p:spTgt spid="243"/>
                                        </p:tgtEl>
                                        <p:attrNameLst>
                                          <p:attrName>ppt_x</p:attrName>
                                        </p:attrNameLst>
                                      </p:cBhvr>
                                      <p:tavLst>
                                        <p:tav tm="0">
                                          <p:val>
                                            <p:strVal val="#ppt_x"/>
                                          </p:val>
                                        </p:tav>
                                        <p:tav tm="100000">
                                          <p:val>
                                            <p:strVal val="#ppt_x"/>
                                          </p:val>
                                        </p:tav>
                                      </p:tavLst>
                                    </p:anim>
                                    <p:anim calcmode="lin" valueType="num">
                                      <p:cBhvr additive="base">
                                        <p:cTn id="228" dur="500" fill="hold"/>
                                        <p:tgtEl>
                                          <p:spTgt spid="243"/>
                                        </p:tgtEl>
                                        <p:attrNameLst>
                                          <p:attrName>ppt_y</p:attrName>
                                        </p:attrNameLst>
                                      </p:cBhvr>
                                      <p:tavLst>
                                        <p:tav tm="0">
                                          <p:val>
                                            <p:strVal val="1+#ppt_h/2"/>
                                          </p:val>
                                        </p:tav>
                                        <p:tav tm="100000">
                                          <p:val>
                                            <p:strVal val="#ppt_y"/>
                                          </p:val>
                                        </p:tav>
                                      </p:tavLst>
                                    </p:anim>
                                  </p:childTnLst>
                                </p:cTn>
                              </p:par>
                            </p:childTnLst>
                          </p:cTn>
                        </p:par>
                      </p:childTnLst>
                    </p:cTn>
                  </p:par>
                  <p:par>
                    <p:cTn id="229" fill="hold">
                      <p:stCondLst>
                        <p:cond delay="indefinite"/>
                      </p:stCondLst>
                      <p:childTnLst>
                        <p:par>
                          <p:cTn id="230" fill="hold">
                            <p:stCondLst>
                              <p:cond delay="0"/>
                            </p:stCondLst>
                            <p:childTnLst>
                              <p:par>
                                <p:cTn id="231" presetID="2" presetClass="entr" presetSubtype="4" fill="hold" nodeType="clickEffect">
                                  <p:stCondLst>
                                    <p:cond delay="0"/>
                                  </p:stCondLst>
                                  <p:childTnLst>
                                    <p:set>
                                      <p:cBhvr>
                                        <p:cTn id="232" dur="1" fill="hold">
                                          <p:stCondLst>
                                            <p:cond delay="0"/>
                                          </p:stCondLst>
                                        </p:cTn>
                                        <p:tgtEl>
                                          <p:spTgt spid="245"/>
                                        </p:tgtEl>
                                        <p:attrNameLst>
                                          <p:attrName>style.visibility</p:attrName>
                                        </p:attrNameLst>
                                      </p:cBhvr>
                                      <p:to>
                                        <p:strVal val="visible"/>
                                      </p:to>
                                    </p:set>
                                    <p:anim calcmode="lin" valueType="num">
                                      <p:cBhvr additive="base">
                                        <p:cTn id="233" dur="500" fill="hold"/>
                                        <p:tgtEl>
                                          <p:spTgt spid="245"/>
                                        </p:tgtEl>
                                        <p:attrNameLst>
                                          <p:attrName>ppt_x</p:attrName>
                                        </p:attrNameLst>
                                      </p:cBhvr>
                                      <p:tavLst>
                                        <p:tav tm="0">
                                          <p:val>
                                            <p:strVal val="#ppt_x"/>
                                          </p:val>
                                        </p:tav>
                                        <p:tav tm="100000">
                                          <p:val>
                                            <p:strVal val="#ppt_x"/>
                                          </p:val>
                                        </p:tav>
                                      </p:tavLst>
                                    </p:anim>
                                    <p:anim calcmode="lin" valueType="num">
                                      <p:cBhvr additive="base">
                                        <p:cTn id="234" dur="500" fill="hold"/>
                                        <p:tgtEl>
                                          <p:spTgt spid="245"/>
                                        </p:tgtEl>
                                        <p:attrNameLst>
                                          <p:attrName>ppt_y</p:attrName>
                                        </p:attrNameLst>
                                      </p:cBhvr>
                                      <p:tavLst>
                                        <p:tav tm="0">
                                          <p:val>
                                            <p:strVal val="1+#ppt_h/2"/>
                                          </p:val>
                                        </p:tav>
                                        <p:tav tm="100000">
                                          <p:val>
                                            <p:strVal val="#ppt_y"/>
                                          </p:val>
                                        </p:tav>
                                      </p:tavLst>
                                    </p:anim>
                                  </p:childTnLst>
                                </p:cTn>
                              </p:par>
                              <p:par>
                                <p:cTn id="235" presetID="2" presetClass="entr" presetSubtype="4" fill="hold" grpId="0" nodeType="withEffect">
                                  <p:stCondLst>
                                    <p:cond delay="0"/>
                                  </p:stCondLst>
                                  <p:childTnLst>
                                    <p:set>
                                      <p:cBhvr>
                                        <p:cTn id="236" dur="1" fill="hold">
                                          <p:stCondLst>
                                            <p:cond delay="0"/>
                                          </p:stCondLst>
                                        </p:cTn>
                                        <p:tgtEl>
                                          <p:spTgt spid="246"/>
                                        </p:tgtEl>
                                        <p:attrNameLst>
                                          <p:attrName>style.visibility</p:attrName>
                                        </p:attrNameLst>
                                      </p:cBhvr>
                                      <p:to>
                                        <p:strVal val="visible"/>
                                      </p:to>
                                    </p:set>
                                    <p:anim calcmode="lin" valueType="num">
                                      <p:cBhvr additive="base">
                                        <p:cTn id="237" dur="500" fill="hold"/>
                                        <p:tgtEl>
                                          <p:spTgt spid="246"/>
                                        </p:tgtEl>
                                        <p:attrNameLst>
                                          <p:attrName>ppt_x</p:attrName>
                                        </p:attrNameLst>
                                      </p:cBhvr>
                                      <p:tavLst>
                                        <p:tav tm="0">
                                          <p:val>
                                            <p:strVal val="#ppt_x"/>
                                          </p:val>
                                        </p:tav>
                                        <p:tav tm="100000">
                                          <p:val>
                                            <p:strVal val="#ppt_x"/>
                                          </p:val>
                                        </p:tav>
                                      </p:tavLst>
                                    </p:anim>
                                    <p:anim calcmode="lin" valueType="num">
                                      <p:cBhvr additive="base">
                                        <p:cTn id="238" dur="500" fill="hold"/>
                                        <p:tgtEl>
                                          <p:spTgt spid="246"/>
                                        </p:tgtEl>
                                        <p:attrNameLst>
                                          <p:attrName>ppt_y</p:attrName>
                                        </p:attrNameLst>
                                      </p:cBhvr>
                                      <p:tavLst>
                                        <p:tav tm="0">
                                          <p:val>
                                            <p:strVal val="1+#ppt_h/2"/>
                                          </p:val>
                                        </p:tav>
                                        <p:tav tm="100000">
                                          <p:val>
                                            <p:strVal val="#ppt_y"/>
                                          </p:val>
                                        </p:tav>
                                      </p:tavLst>
                                    </p:anim>
                                  </p:childTnLst>
                                </p:cTn>
                              </p:par>
                              <p:par>
                                <p:cTn id="239" presetID="2" presetClass="entr" presetSubtype="4" fill="hold" grpId="0" nodeType="withEffect">
                                  <p:stCondLst>
                                    <p:cond delay="0"/>
                                  </p:stCondLst>
                                  <p:childTnLst>
                                    <p:set>
                                      <p:cBhvr>
                                        <p:cTn id="240" dur="1" fill="hold">
                                          <p:stCondLst>
                                            <p:cond delay="0"/>
                                          </p:stCondLst>
                                        </p:cTn>
                                        <p:tgtEl>
                                          <p:spTgt spid="247"/>
                                        </p:tgtEl>
                                        <p:attrNameLst>
                                          <p:attrName>style.visibility</p:attrName>
                                        </p:attrNameLst>
                                      </p:cBhvr>
                                      <p:to>
                                        <p:strVal val="visible"/>
                                      </p:to>
                                    </p:set>
                                    <p:anim calcmode="lin" valueType="num">
                                      <p:cBhvr additive="base">
                                        <p:cTn id="241" dur="500" fill="hold"/>
                                        <p:tgtEl>
                                          <p:spTgt spid="247"/>
                                        </p:tgtEl>
                                        <p:attrNameLst>
                                          <p:attrName>ppt_x</p:attrName>
                                        </p:attrNameLst>
                                      </p:cBhvr>
                                      <p:tavLst>
                                        <p:tav tm="0">
                                          <p:val>
                                            <p:strVal val="#ppt_x"/>
                                          </p:val>
                                        </p:tav>
                                        <p:tav tm="100000">
                                          <p:val>
                                            <p:strVal val="#ppt_x"/>
                                          </p:val>
                                        </p:tav>
                                      </p:tavLst>
                                    </p:anim>
                                    <p:anim calcmode="lin" valueType="num">
                                      <p:cBhvr additive="base">
                                        <p:cTn id="242" dur="500" fill="hold"/>
                                        <p:tgtEl>
                                          <p:spTgt spid="247"/>
                                        </p:tgtEl>
                                        <p:attrNameLst>
                                          <p:attrName>ppt_y</p:attrName>
                                        </p:attrNameLst>
                                      </p:cBhvr>
                                      <p:tavLst>
                                        <p:tav tm="0">
                                          <p:val>
                                            <p:strVal val="1+#ppt_h/2"/>
                                          </p:val>
                                        </p:tav>
                                        <p:tav tm="100000">
                                          <p:val>
                                            <p:strVal val="#ppt_y"/>
                                          </p:val>
                                        </p:tav>
                                      </p:tavLst>
                                    </p:anim>
                                  </p:childTnLst>
                                </p:cTn>
                              </p:par>
                              <p:par>
                                <p:cTn id="243" presetID="2" presetClass="entr" presetSubtype="4" fill="hold" grpId="0" nodeType="withEffect">
                                  <p:stCondLst>
                                    <p:cond delay="0"/>
                                  </p:stCondLst>
                                  <p:childTnLst>
                                    <p:set>
                                      <p:cBhvr>
                                        <p:cTn id="244" dur="1" fill="hold">
                                          <p:stCondLst>
                                            <p:cond delay="0"/>
                                          </p:stCondLst>
                                        </p:cTn>
                                        <p:tgtEl>
                                          <p:spTgt spid="248"/>
                                        </p:tgtEl>
                                        <p:attrNameLst>
                                          <p:attrName>style.visibility</p:attrName>
                                        </p:attrNameLst>
                                      </p:cBhvr>
                                      <p:to>
                                        <p:strVal val="visible"/>
                                      </p:to>
                                    </p:set>
                                    <p:anim calcmode="lin" valueType="num">
                                      <p:cBhvr additive="base">
                                        <p:cTn id="245" dur="500" fill="hold"/>
                                        <p:tgtEl>
                                          <p:spTgt spid="248"/>
                                        </p:tgtEl>
                                        <p:attrNameLst>
                                          <p:attrName>ppt_x</p:attrName>
                                        </p:attrNameLst>
                                      </p:cBhvr>
                                      <p:tavLst>
                                        <p:tav tm="0">
                                          <p:val>
                                            <p:strVal val="#ppt_x"/>
                                          </p:val>
                                        </p:tav>
                                        <p:tav tm="100000">
                                          <p:val>
                                            <p:strVal val="#ppt_x"/>
                                          </p:val>
                                        </p:tav>
                                      </p:tavLst>
                                    </p:anim>
                                    <p:anim calcmode="lin" valueType="num">
                                      <p:cBhvr additive="base">
                                        <p:cTn id="246" dur="500" fill="hold"/>
                                        <p:tgtEl>
                                          <p:spTgt spid="248"/>
                                        </p:tgtEl>
                                        <p:attrNameLst>
                                          <p:attrName>ppt_y</p:attrName>
                                        </p:attrNameLst>
                                      </p:cBhvr>
                                      <p:tavLst>
                                        <p:tav tm="0">
                                          <p:val>
                                            <p:strVal val="1+#ppt_h/2"/>
                                          </p:val>
                                        </p:tav>
                                        <p:tav tm="100000">
                                          <p:val>
                                            <p:strVal val="#ppt_y"/>
                                          </p:val>
                                        </p:tav>
                                      </p:tavLst>
                                    </p:anim>
                                  </p:childTnLst>
                                </p:cTn>
                              </p:par>
                              <p:par>
                                <p:cTn id="247" presetID="2" presetClass="entr" presetSubtype="4" fill="hold" grpId="0" nodeType="withEffect">
                                  <p:stCondLst>
                                    <p:cond delay="0"/>
                                  </p:stCondLst>
                                  <p:childTnLst>
                                    <p:set>
                                      <p:cBhvr>
                                        <p:cTn id="248" dur="1" fill="hold">
                                          <p:stCondLst>
                                            <p:cond delay="0"/>
                                          </p:stCondLst>
                                        </p:cTn>
                                        <p:tgtEl>
                                          <p:spTgt spid="249"/>
                                        </p:tgtEl>
                                        <p:attrNameLst>
                                          <p:attrName>style.visibility</p:attrName>
                                        </p:attrNameLst>
                                      </p:cBhvr>
                                      <p:to>
                                        <p:strVal val="visible"/>
                                      </p:to>
                                    </p:set>
                                    <p:anim calcmode="lin" valueType="num">
                                      <p:cBhvr additive="base">
                                        <p:cTn id="249" dur="500" fill="hold"/>
                                        <p:tgtEl>
                                          <p:spTgt spid="249"/>
                                        </p:tgtEl>
                                        <p:attrNameLst>
                                          <p:attrName>ppt_x</p:attrName>
                                        </p:attrNameLst>
                                      </p:cBhvr>
                                      <p:tavLst>
                                        <p:tav tm="0">
                                          <p:val>
                                            <p:strVal val="#ppt_x"/>
                                          </p:val>
                                        </p:tav>
                                        <p:tav tm="100000">
                                          <p:val>
                                            <p:strVal val="#ppt_x"/>
                                          </p:val>
                                        </p:tav>
                                      </p:tavLst>
                                    </p:anim>
                                    <p:anim calcmode="lin" valueType="num">
                                      <p:cBhvr additive="base">
                                        <p:cTn id="250" dur="500" fill="hold"/>
                                        <p:tgtEl>
                                          <p:spTgt spid="249"/>
                                        </p:tgtEl>
                                        <p:attrNameLst>
                                          <p:attrName>ppt_y</p:attrName>
                                        </p:attrNameLst>
                                      </p:cBhvr>
                                      <p:tavLst>
                                        <p:tav tm="0">
                                          <p:val>
                                            <p:strVal val="1+#ppt_h/2"/>
                                          </p:val>
                                        </p:tav>
                                        <p:tav tm="100000">
                                          <p:val>
                                            <p:strVal val="#ppt_y"/>
                                          </p:val>
                                        </p:tav>
                                      </p:tavLst>
                                    </p:anim>
                                  </p:childTnLst>
                                </p:cTn>
                              </p:par>
                              <p:par>
                                <p:cTn id="251" presetID="2" presetClass="entr" presetSubtype="4" fill="hold" grpId="0" nodeType="withEffect">
                                  <p:stCondLst>
                                    <p:cond delay="0"/>
                                  </p:stCondLst>
                                  <p:childTnLst>
                                    <p:set>
                                      <p:cBhvr>
                                        <p:cTn id="252" dur="1" fill="hold">
                                          <p:stCondLst>
                                            <p:cond delay="0"/>
                                          </p:stCondLst>
                                        </p:cTn>
                                        <p:tgtEl>
                                          <p:spTgt spid="202"/>
                                        </p:tgtEl>
                                        <p:attrNameLst>
                                          <p:attrName>style.visibility</p:attrName>
                                        </p:attrNameLst>
                                      </p:cBhvr>
                                      <p:to>
                                        <p:strVal val="visible"/>
                                      </p:to>
                                    </p:set>
                                    <p:anim calcmode="lin" valueType="num">
                                      <p:cBhvr additive="base">
                                        <p:cTn id="253" dur="500" fill="hold"/>
                                        <p:tgtEl>
                                          <p:spTgt spid="202"/>
                                        </p:tgtEl>
                                        <p:attrNameLst>
                                          <p:attrName>ppt_x</p:attrName>
                                        </p:attrNameLst>
                                      </p:cBhvr>
                                      <p:tavLst>
                                        <p:tav tm="0">
                                          <p:val>
                                            <p:strVal val="#ppt_x"/>
                                          </p:val>
                                        </p:tav>
                                        <p:tav tm="100000">
                                          <p:val>
                                            <p:strVal val="#ppt_x"/>
                                          </p:val>
                                        </p:tav>
                                      </p:tavLst>
                                    </p:anim>
                                    <p:anim calcmode="lin" valueType="num">
                                      <p:cBhvr additive="base">
                                        <p:cTn id="254" dur="500" fill="hold"/>
                                        <p:tgtEl>
                                          <p:spTgt spid="202"/>
                                        </p:tgtEl>
                                        <p:attrNameLst>
                                          <p:attrName>ppt_y</p:attrName>
                                        </p:attrNameLst>
                                      </p:cBhvr>
                                      <p:tavLst>
                                        <p:tav tm="0">
                                          <p:val>
                                            <p:strVal val="1+#ppt_h/2"/>
                                          </p:val>
                                        </p:tav>
                                        <p:tav tm="100000">
                                          <p:val>
                                            <p:strVal val="#ppt_y"/>
                                          </p:val>
                                        </p:tav>
                                      </p:tavLst>
                                    </p:anim>
                                  </p:childTnLst>
                                </p:cTn>
                              </p:par>
                              <p:par>
                                <p:cTn id="255" presetID="2" presetClass="entr" presetSubtype="4" fill="hold" grpId="0" nodeType="withEffect">
                                  <p:stCondLst>
                                    <p:cond delay="0"/>
                                  </p:stCondLst>
                                  <p:childTnLst>
                                    <p:set>
                                      <p:cBhvr>
                                        <p:cTn id="256" dur="1" fill="hold">
                                          <p:stCondLst>
                                            <p:cond delay="0"/>
                                          </p:stCondLst>
                                        </p:cTn>
                                        <p:tgtEl>
                                          <p:spTgt spid="204"/>
                                        </p:tgtEl>
                                        <p:attrNameLst>
                                          <p:attrName>style.visibility</p:attrName>
                                        </p:attrNameLst>
                                      </p:cBhvr>
                                      <p:to>
                                        <p:strVal val="visible"/>
                                      </p:to>
                                    </p:set>
                                    <p:anim calcmode="lin" valueType="num">
                                      <p:cBhvr additive="base">
                                        <p:cTn id="257" dur="500" fill="hold"/>
                                        <p:tgtEl>
                                          <p:spTgt spid="204"/>
                                        </p:tgtEl>
                                        <p:attrNameLst>
                                          <p:attrName>ppt_x</p:attrName>
                                        </p:attrNameLst>
                                      </p:cBhvr>
                                      <p:tavLst>
                                        <p:tav tm="0">
                                          <p:val>
                                            <p:strVal val="#ppt_x"/>
                                          </p:val>
                                        </p:tav>
                                        <p:tav tm="100000">
                                          <p:val>
                                            <p:strVal val="#ppt_x"/>
                                          </p:val>
                                        </p:tav>
                                      </p:tavLst>
                                    </p:anim>
                                    <p:anim calcmode="lin" valueType="num">
                                      <p:cBhvr additive="base">
                                        <p:cTn id="258" dur="500" fill="hold"/>
                                        <p:tgtEl>
                                          <p:spTgt spid="204"/>
                                        </p:tgtEl>
                                        <p:attrNameLst>
                                          <p:attrName>ppt_y</p:attrName>
                                        </p:attrNameLst>
                                      </p:cBhvr>
                                      <p:tavLst>
                                        <p:tav tm="0">
                                          <p:val>
                                            <p:strVal val="1+#ppt_h/2"/>
                                          </p:val>
                                        </p:tav>
                                        <p:tav tm="100000">
                                          <p:val>
                                            <p:strVal val="#ppt_y"/>
                                          </p:val>
                                        </p:tav>
                                      </p:tavLst>
                                    </p:anim>
                                  </p:childTnLst>
                                </p:cTn>
                              </p:par>
                              <p:par>
                                <p:cTn id="259" presetID="2" presetClass="entr" presetSubtype="4" fill="hold" nodeType="withEffect">
                                  <p:stCondLst>
                                    <p:cond delay="0"/>
                                  </p:stCondLst>
                                  <p:childTnLst>
                                    <p:set>
                                      <p:cBhvr>
                                        <p:cTn id="260" dur="1" fill="hold">
                                          <p:stCondLst>
                                            <p:cond delay="0"/>
                                          </p:stCondLst>
                                        </p:cTn>
                                        <p:tgtEl>
                                          <p:spTgt spid="206"/>
                                        </p:tgtEl>
                                        <p:attrNameLst>
                                          <p:attrName>style.visibility</p:attrName>
                                        </p:attrNameLst>
                                      </p:cBhvr>
                                      <p:to>
                                        <p:strVal val="visible"/>
                                      </p:to>
                                    </p:set>
                                    <p:anim calcmode="lin" valueType="num">
                                      <p:cBhvr additive="base">
                                        <p:cTn id="261" dur="500" fill="hold"/>
                                        <p:tgtEl>
                                          <p:spTgt spid="206"/>
                                        </p:tgtEl>
                                        <p:attrNameLst>
                                          <p:attrName>ppt_x</p:attrName>
                                        </p:attrNameLst>
                                      </p:cBhvr>
                                      <p:tavLst>
                                        <p:tav tm="0">
                                          <p:val>
                                            <p:strVal val="#ppt_x"/>
                                          </p:val>
                                        </p:tav>
                                        <p:tav tm="100000">
                                          <p:val>
                                            <p:strVal val="#ppt_x"/>
                                          </p:val>
                                        </p:tav>
                                      </p:tavLst>
                                    </p:anim>
                                    <p:anim calcmode="lin" valueType="num">
                                      <p:cBhvr additive="base">
                                        <p:cTn id="262" dur="500" fill="hold"/>
                                        <p:tgtEl>
                                          <p:spTgt spid="206"/>
                                        </p:tgtEl>
                                        <p:attrNameLst>
                                          <p:attrName>ppt_y</p:attrName>
                                        </p:attrNameLst>
                                      </p:cBhvr>
                                      <p:tavLst>
                                        <p:tav tm="0">
                                          <p:val>
                                            <p:strVal val="1+#ppt_h/2"/>
                                          </p:val>
                                        </p:tav>
                                        <p:tav tm="100000">
                                          <p:val>
                                            <p:strVal val="#ppt_y"/>
                                          </p:val>
                                        </p:tav>
                                      </p:tavLst>
                                    </p:anim>
                                  </p:childTnLst>
                                </p:cTn>
                              </p:par>
                              <p:par>
                                <p:cTn id="263" presetID="2" presetClass="entr" presetSubtype="4" fill="hold" grpId="0" nodeType="withEffect">
                                  <p:stCondLst>
                                    <p:cond delay="0"/>
                                  </p:stCondLst>
                                  <p:childTnLst>
                                    <p:set>
                                      <p:cBhvr>
                                        <p:cTn id="264" dur="1" fill="hold">
                                          <p:stCondLst>
                                            <p:cond delay="0"/>
                                          </p:stCondLst>
                                        </p:cTn>
                                        <p:tgtEl>
                                          <p:spTgt spid="207"/>
                                        </p:tgtEl>
                                        <p:attrNameLst>
                                          <p:attrName>style.visibility</p:attrName>
                                        </p:attrNameLst>
                                      </p:cBhvr>
                                      <p:to>
                                        <p:strVal val="visible"/>
                                      </p:to>
                                    </p:set>
                                    <p:anim calcmode="lin" valueType="num">
                                      <p:cBhvr additive="base">
                                        <p:cTn id="265" dur="500" fill="hold"/>
                                        <p:tgtEl>
                                          <p:spTgt spid="207"/>
                                        </p:tgtEl>
                                        <p:attrNameLst>
                                          <p:attrName>ppt_x</p:attrName>
                                        </p:attrNameLst>
                                      </p:cBhvr>
                                      <p:tavLst>
                                        <p:tav tm="0">
                                          <p:val>
                                            <p:strVal val="#ppt_x"/>
                                          </p:val>
                                        </p:tav>
                                        <p:tav tm="100000">
                                          <p:val>
                                            <p:strVal val="#ppt_x"/>
                                          </p:val>
                                        </p:tav>
                                      </p:tavLst>
                                    </p:anim>
                                    <p:anim calcmode="lin" valueType="num">
                                      <p:cBhvr additive="base">
                                        <p:cTn id="266" dur="500" fill="hold"/>
                                        <p:tgtEl>
                                          <p:spTgt spid="207"/>
                                        </p:tgtEl>
                                        <p:attrNameLst>
                                          <p:attrName>ppt_y</p:attrName>
                                        </p:attrNameLst>
                                      </p:cBhvr>
                                      <p:tavLst>
                                        <p:tav tm="0">
                                          <p:val>
                                            <p:strVal val="1+#ppt_h/2"/>
                                          </p:val>
                                        </p:tav>
                                        <p:tav tm="100000">
                                          <p:val>
                                            <p:strVal val="#ppt_y"/>
                                          </p:val>
                                        </p:tav>
                                      </p:tavLst>
                                    </p:anim>
                                  </p:childTnLst>
                                </p:cTn>
                              </p:par>
                              <p:par>
                                <p:cTn id="267" presetID="2" presetClass="entr" presetSubtype="4" fill="hold" grpId="0" nodeType="withEffect">
                                  <p:stCondLst>
                                    <p:cond delay="0"/>
                                  </p:stCondLst>
                                  <p:childTnLst>
                                    <p:set>
                                      <p:cBhvr>
                                        <p:cTn id="268" dur="1" fill="hold">
                                          <p:stCondLst>
                                            <p:cond delay="0"/>
                                          </p:stCondLst>
                                        </p:cTn>
                                        <p:tgtEl>
                                          <p:spTgt spid="209"/>
                                        </p:tgtEl>
                                        <p:attrNameLst>
                                          <p:attrName>style.visibility</p:attrName>
                                        </p:attrNameLst>
                                      </p:cBhvr>
                                      <p:to>
                                        <p:strVal val="visible"/>
                                      </p:to>
                                    </p:set>
                                    <p:anim calcmode="lin" valueType="num">
                                      <p:cBhvr additive="base">
                                        <p:cTn id="269" dur="500" fill="hold"/>
                                        <p:tgtEl>
                                          <p:spTgt spid="209"/>
                                        </p:tgtEl>
                                        <p:attrNameLst>
                                          <p:attrName>ppt_x</p:attrName>
                                        </p:attrNameLst>
                                      </p:cBhvr>
                                      <p:tavLst>
                                        <p:tav tm="0">
                                          <p:val>
                                            <p:strVal val="#ppt_x"/>
                                          </p:val>
                                        </p:tav>
                                        <p:tav tm="100000">
                                          <p:val>
                                            <p:strVal val="#ppt_x"/>
                                          </p:val>
                                        </p:tav>
                                      </p:tavLst>
                                    </p:anim>
                                    <p:anim calcmode="lin" valueType="num">
                                      <p:cBhvr additive="base">
                                        <p:cTn id="270" dur="500" fill="hold"/>
                                        <p:tgtEl>
                                          <p:spTgt spid="209"/>
                                        </p:tgtEl>
                                        <p:attrNameLst>
                                          <p:attrName>ppt_y</p:attrName>
                                        </p:attrNameLst>
                                      </p:cBhvr>
                                      <p:tavLst>
                                        <p:tav tm="0">
                                          <p:val>
                                            <p:strVal val="1+#ppt_h/2"/>
                                          </p:val>
                                        </p:tav>
                                        <p:tav tm="100000">
                                          <p:val>
                                            <p:strVal val="#ppt_y"/>
                                          </p:val>
                                        </p:tav>
                                      </p:tavLst>
                                    </p:anim>
                                  </p:childTnLst>
                                </p:cTn>
                              </p:par>
                              <p:par>
                                <p:cTn id="271" presetID="2" presetClass="entr" presetSubtype="4" fill="hold" grpId="0" nodeType="withEffect">
                                  <p:stCondLst>
                                    <p:cond delay="0"/>
                                  </p:stCondLst>
                                  <p:childTnLst>
                                    <p:set>
                                      <p:cBhvr>
                                        <p:cTn id="272" dur="1" fill="hold">
                                          <p:stCondLst>
                                            <p:cond delay="0"/>
                                          </p:stCondLst>
                                        </p:cTn>
                                        <p:tgtEl>
                                          <p:spTgt spid="219"/>
                                        </p:tgtEl>
                                        <p:attrNameLst>
                                          <p:attrName>style.visibility</p:attrName>
                                        </p:attrNameLst>
                                      </p:cBhvr>
                                      <p:to>
                                        <p:strVal val="visible"/>
                                      </p:to>
                                    </p:set>
                                    <p:anim calcmode="lin" valueType="num">
                                      <p:cBhvr additive="base">
                                        <p:cTn id="273" dur="500" fill="hold"/>
                                        <p:tgtEl>
                                          <p:spTgt spid="219"/>
                                        </p:tgtEl>
                                        <p:attrNameLst>
                                          <p:attrName>ppt_x</p:attrName>
                                        </p:attrNameLst>
                                      </p:cBhvr>
                                      <p:tavLst>
                                        <p:tav tm="0">
                                          <p:val>
                                            <p:strVal val="#ppt_x"/>
                                          </p:val>
                                        </p:tav>
                                        <p:tav tm="100000">
                                          <p:val>
                                            <p:strVal val="#ppt_x"/>
                                          </p:val>
                                        </p:tav>
                                      </p:tavLst>
                                    </p:anim>
                                    <p:anim calcmode="lin" valueType="num">
                                      <p:cBhvr additive="base">
                                        <p:cTn id="274" dur="500" fill="hold"/>
                                        <p:tgtEl>
                                          <p:spTgt spid="219"/>
                                        </p:tgtEl>
                                        <p:attrNameLst>
                                          <p:attrName>ppt_y</p:attrName>
                                        </p:attrNameLst>
                                      </p:cBhvr>
                                      <p:tavLst>
                                        <p:tav tm="0">
                                          <p:val>
                                            <p:strVal val="1+#ppt_h/2"/>
                                          </p:val>
                                        </p:tav>
                                        <p:tav tm="100000">
                                          <p:val>
                                            <p:strVal val="#ppt_y"/>
                                          </p:val>
                                        </p:tav>
                                      </p:tavLst>
                                    </p:anim>
                                  </p:childTnLst>
                                </p:cTn>
                              </p:par>
                              <p:par>
                                <p:cTn id="275" presetID="2" presetClass="entr" presetSubtype="4" fill="hold" grpId="0" nodeType="withEffect">
                                  <p:stCondLst>
                                    <p:cond delay="0"/>
                                  </p:stCondLst>
                                  <p:childTnLst>
                                    <p:set>
                                      <p:cBhvr>
                                        <p:cTn id="276" dur="1" fill="hold">
                                          <p:stCondLst>
                                            <p:cond delay="0"/>
                                          </p:stCondLst>
                                        </p:cTn>
                                        <p:tgtEl>
                                          <p:spTgt spid="221"/>
                                        </p:tgtEl>
                                        <p:attrNameLst>
                                          <p:attrName>style.visibility</p:attrName>
                                        </p:attrNameLst>
                                      </p:cBhvr>
                                      <p:to>
                                        <p:strVal val="visible"/>
                                      </p:to>
                                    </p:set>
                                    <p:anim calcmode="lin" valueType="num">
                                      <p:cBhvr additive="base">
                                        <p:cTn id="277" dur="500" fill="hold"/>
                                        <p:tgtEl>
                                          <p:spTgt spid="221"/>
                                        </p:tgtEl>
                                        <p:attrNameLst>
                                          <p:attrName>ppt_x</p:attrName>
                                        </p:attrNameLst>
                                      </p:cBhvr>
                                      <p:tavLst>
                                        <p:tav tm="0">
                                          <p:val>
                                            <p:strVal val="#ppt_x"/>
                                          </p:val>
                                        </p:tav>
                                        <p:tav tm="100000">
                                          <p:val>
                                            <p:strVal val="#ppt_x"/>
                                          </p:val>
                                        </p:tav>
                                      </p:tavLst>
                                    </p:anim>
                                    <p:anim calcmode="lin" valueType="num">
                                      <p:cBhvr additive="base">
                                        <p:cTn id="278" dur="500" fill="hold"/>
                                        <p:tgtEl>
                                          <p:spTgt spid="221"/>
                                        </p:tgtEl>
                                        <p:attrNameLst>
                                          <p:attrName>ppt_y</p:attrName>
                                        </p:attrNameLst>
                                      </p:cBhvr>
                                      <p:tavLst>
                                        <p:tav tm="0">
                                          <p:val>
                                            <p:strVal val="1+#ppt_h/2"/>
                                          </p:val>
                                        </p:tav>
                                        <p:tav tm="100000">
                                          <p:val>
                                            <p:strVal val="#ppt_y"/>
                                          </p:val>
                                        </p:tav>
                                      </p:tavLst>
                                    </p:anim>
                                  </p:childTnLst>
                                </p:cTn>
                              </p:par>
                              <p:par>
                                <p:cTn id="279" presetID="2" presetClass="entr" presetSubtype="4" fill="hold" nodeType="withEffect">
                                  <p:stCondLst>
                                    <p:cond delay="0"/>
                                  </p:stCondLst>
                                  <p:childTnLst>
                                    <p:set>
                                      <p:cBhvr>
                                        <p:cTn id="280" dur="1" fill="hold">
                                          <p:stCondLst>
                                            <p:cond delay="0"/>
                                          </p:stCondLst>
                                        </p:cTn>
                                        <p:tgtEl>
                                          <p:spTgt spid="184"/>
                                        </p:tgtEl>
                                        <p:attrNameLst>
                                          <p:attrName>style.visibility</p:attrName>
                                        </p:attrNameLst>
                                      </p:cBhvr>
                                      <p:to>
                                        <p:strVal val="visible"/>
                                      </p:to>
                                    </p:set>
                                    <p:anim calcmode="lin" valueType="num">
                                      <p:cBhvr additive="base">
                                        <p:cTn id="281" dur="500" fill="hold"/>
                                        <p:tgtEl>
                                          <p:spTgt spid="184"/>
                                        </p:tgtEl>
                                        <p:attrNameLst>
                                          <p:attrName>ppt_x</p:attrName>
                                        </p:attrNameLst>
                                      </p:cBhvr>
                                      <p:tavLst>
                                        <p:tav tm="0">
                                          <p:val>
                                            <p:strVal val="#ppt_x"/>
                                          </p:val>
                                        </p:tav>
                                        <p:tav tm="100000">
                                          <p:val>
                                            <p:strVal val="#ppt_x"/>
                                          </p:val>
                                        </p:tav>
                                      </p:tavLst>
                                    </p:anim>
                                    <p:anim calcmode="lin" valueType="num">
                                      <p:cBhvr additive="base">
                                        <p:cTn id="282" dur="500" fill="hold"/>
                                        <p:tgtEl>
                                          <p:spTgt spid="184"/>
                                        </p:tgtEl>
                                        <p:attrNameLst>
                                          <p:attrName>ppt_y</p:attrName>
                                        </p:attrNameLst>
                                      </p:cBhvr>
                                      <p:tavLst>
                                        <p:tav tm="0">
                                          <p:val>
                                            <p:strVal val="1+#ppt_h/2"/>
                                          </p:val>
                                        </p:tav>
                                        <p:tav tm="100000">
                                          <p:val>
                                            <p:strVal val="#ppt_y"/>
                                          </p:val>
                                        </p:tav>
                                      </p:tavLst>
                                    </p:anim>
                                  </p:childTnLst>
                                </p:cTn>
                              </p:par>
                              <p:par>
                                <p:cTn id="283" presetID="2" presetClass="entr" presetSubtype="4" fill="hold" grpId="0" nodeType="withEffect">
                                  <p:stCondLst>
                                    <p:cond delay="0"/>
                                  </p:stCondLst>
                                  <p:childTnLst>
                                    <p:set>
                                      <p:cBhvr>
                                        <p:cTn id="284" dur="1" fill="hold">
                                          <p:stCondLst>
                                            <p:cond delay="0"/>
                                          </p:stCondLst>
                                        </p:cTn>
                                        <p:tgtEl>
                                          <p:spTgt spid="153"/>
                                        </p:tgtEl>
                                        <p:attrNameLst>
                                          <p:attrName>style.visibility</p:attrName>
                                        </p:attrNameLst>
                                      </p:cBhvr>
                                      <p:to>
                                        <p:strVal val="visible"/>
                                      </p:to>
                                    </p:set>
                                    <p:anim calcmode="lin" valueType="num">
                                      <p:cBhvr additive="base">
                                        <p:cTn id="285" dur="500" fill="hold"/>
                                        <p:tgtEl>
                                          <p:spTgt spid="153"/>
                                        </p:tgtEl>
                                        <p:attrNameLst>
                                          <p:attrName>ppt_x</p:attrName>
                                        </p:attrNameLst>
                                      </p:cBhvr>
                                      <p:tavLst>
                                        <p:tav tm="0">
                                          <p:val>
                                            <p:strVal val="#ppt_x"/>
                                          </p:val>
                                        </p:tav>
                                        <p:tav tm="100000">
                                          <p:val>
                                            <p:strVal val="#ppt_x"/>
                                          </p:val>
                                        </p:tav>
                                      </p:tavLst>
                                    </p:anim>
                                    <p:anim calcmode="lin" valueType="num">
                                      <p:cBhvr additive="base">
                                        <p:cTn id="286" dur="500" fill="hold"/>
                                        <p:tgtEl>
                                          <p:spTgt spid="153"/>
                                        </p:tgtEl>
                                        <p:attrNameLst>
                                          <p:attrName>ppt_y</p:attrName>
                                        </p:attrNameLst>
                                      </p:cBhvr>
                                      <p:tavLst>
                                        <p:tav tm="0">
                                          <p:val>
                                            <p:strVal val="1+#ppt_h/2"/>
                                          </p:val>
                                        </p:tav>
                                        <p:tav tm="100000">
                                          <p:val>
                                            <p:strVal val="#ppt_y"/>
                                          </p:val>
                                        </p:tav>
                                      </p:tavLst>
                                    </p:anim>
                                  </p:childTnLst>
                                </p:cTn>
                              </p:par>
                            </p:childTnLst>
                          </p:cTn>
                        </p:par>
                      </p:childTnLst>
                    </p:cTn>
                  </p:par>
                  <p:par>
                    <p:cTn id="287" fill="hold">
                      <p:stCondLst>
                        <p:cond delay="indefinite"/>
                      </p:stCondLst>
                      <p:childTnLst>
                        <p:par>
                          <p:cTn id="288" fill="hold">
                            <p:stCondLst>
                              <p:cond delay="0"/>
                            </p:stCondLst>
                            <p:childTnLst>
                              <p:par>
                                <p:cTn id="289" presetID="2" presetClass="entr" presetSubtype="4" fill="hold" grpId="0" nodeType="clickEffect">
                                  <p:stCondLst>
                                    <p:cond delay="0"/>
                                  </p:stCondLst>
                                  <p:childTnLst>
                                    <p:set>
                                      <p:cBhvr>
                                        <p:cTn id="290" dur="1" fill="hold">
                                          <p:stCondLst>
                                            <p:cond delay="0"/>
                                          </p:stCondLst>
                                        </p:cTn>
                                        <p:tgtEl>
                                          <p:spTgt spid="210"/>
                                        </p:tgtEl>
                                        <p:attrNameLst>
                                          <p:attrName>style.visibility</p:attrName>
                                        </p:attrNameLst>
                                      </p:cBhvr>
                                      <p:to>
                                        <p:strVal val="visible"/>
                                      </p:to>
                                    </p:set>
                                    <p:anim calcmode="lin" valueType="num">
                                      <p:cBhvr additive="base">
                                        <p:cTn id="291" dur="500" fill="hold"/>
                                        <p:tgtEl>
                                          <p:spTgt spid="210"/>
                                        </p:tgtEl>
                                        <p:attrNameLst>
                                          <p:attrName>ppt_x</p:attrName>
                                        </p:attrNameLst>
                                      </p:cBhvr>
                                      <p:tavLst>
                                        <p:tav tm="0">
                                          <p:val>
                                            <p:strVal val="#ppt_x"/>
                                          </p:val>
                                        </p:tav>
                                        <p:tav tm="100000">
                                          <p:val>
                                            <p:strVal val="#ppt_x"/>
                                          </p:val>
                                        </p:tav>
                                      </p:tavLst>
                                    </p:anim>
                                    <p:anim calcmode="lin" valueType="num">
                                      <p:cBhvr additive="base">
                                        <p:cTn id="292" dur="500" fill="hold"/>
                                        <p:tgtEl>
                                          <p:spTgt spid="210"/>
                                        </p:tgtEl>
                                        <p:attrNameLst>
                                          <p:attrName>ppt_y</p:attrName>
                                        </p:attrNameLst>
                                      </p:cBhvr>
                                      <p:tavLst>
                                        <p:tav tm="0">
                                          <p:val>
                                            <p:strVal val="1+#ppt_h/2"/>
                                          </p:val>
                                        </p:tav>
                                        <p:tav tm="100000">
                                          <p:val>
                                            <p:strVal val="#ppt_y"/>
                                          </p:val>
                                        </p:tav>
                                      </p:tavLst>
                                    </p:anim>
                                  </p:childTnLst>
                                </p:cTn>
                              </p:par>
                            </p:childTnLst>
                          </p:cTn>
                        </p:par>
                      </p:childTnLst>
                    </p:cTn>
                  </p:par>
                  <p:par>
                    <p:cTn id="293" fill="hold">
                      <p:stCondLst>
                        <p:cond delay="indefinite"/>
                      </p:stCondLst>
                      <p:childTnLst>
                        <p:par>
                          <p:cTn id="294" fill="hold">
                            <p:stCondLst>
                              <p:cond delay="0"/>
                            </p:stCondLst>
                            <p:childTnLst>
                              <p:par>
                                <p:cTn id="295" presetID="2" presetClass="entr" presetSubtype="4" fill="hold" nodeType="clickEffect">
                                  <p:stCondLst>
                                    <p:cond delay="0"/>
                                  </p:stCondLst>
                                  <p:childTnLst>
                                    <p:set>
                                      <p:cBhvr>
                                        <p:cTn id="296" dur="1" fill="hold">
                                          <p:stCondLst>
                                            <p:cond delay="0"/>
                                          </p:stCondLst>
                                        </p:cTn>
                                        <p:tgtEl>
                                          <p:spTgt spid="3"/>
                                        </p:tgtEl>
                                        <p:attrNameLst>
                                          <p:attrName>style.visibility</p:attrName>
                                        </p:attrNameLst>
                                      </p:cBhvr>
                                      <p:to>
                                        <p:strVal val="visible"/>
                                      </p:to>
                                    </p:set>
                                    <p:anim calcmode="lin" valueType="num">
                                      <p:cBhvr additive="base">
                                        <p:cTn id="297" dur="500" fill="hold"/>
                                        <p:tgtEl>
                                          <p:spTgt spid="3"/>
                                        </p:tgtEl>
                                        <p:attrNameLst>
                                          <p:attrName>ppt_x</p:attrName>
                                        </p:attrNameLst>
                                      </p:cBhvr>
                                      <p:tavLst>
                                        <p:tav tm="0">
                                          <p:val>
                                            <p:strVal val="#ppt_x"/>
                                          </p:val>
                                        </p:tav>
                                        <p:tav tm="100000">
                                          <p:val>
                                            <p:strVal val="#ppt_x"/>
                                          </p:val>
                                        </p:tav>
                                      </p:tavLst>
                                    </p:anim>
                                    <p:anim calcmode="lin" valueType="num">
                                      <p:cBhvr additive="base">
                                        <p:cTn id="298" dur="500" fill="hold"/>
                                        <p:tgtEl>
                                          <p:spTgt spid="3"/>
                                        </p:tgtEl>
                                        <p:attrNameLst>
                                          <p:attrName>ppt_y</p:attrName>
                                        </p:attrNameLst>
                                      </p:cBhvr>
                                      <p:tavLst>
                                        <p:tav tm="0">
                                          <p:val>
                                            <p:strVal val="1+#ppt_h/2"/>
                                          </p:val>
                                        </p:tav>
                                        <p:tav tm="100000">
                                          <p:val>
                                            <p:strVal val="#ppt_y"/>
                                          </p:val>
                                        </p:tav>
                                      </p:tavLst>
                                    </p:anim>
                                  </p:childTnLst>
                                </p:cTn>
                              </p:par>
                              <p:par>
                                <p:cTn id="299" presetID="2" presetClass="entr" presetSubtype="4" fill="hold" grpId="0" nodeType="withEffect">
                                  <p:stCondLst>
                                    <p:cond delay="0"/>
                                  </p:stCondLst>
                                  <p:childTnLst>
                                    <p:set>
                                      <p:cBhvr>
                                        <p:cTn id="300" dur="1" fill="hold">
                                          <p:stCondLst>
                                            <p:cond delay="0"/>
                                          </p:stCondLst>
                                        </p:cTn>
                                        <p:tgtEl>
                                          <p:spTgt spid="4"/>
                                        </p:tgtEl>
                                        <p:attrNameLst>
                                          <p:attrName>style.visibility</p:attrName>
                                        </p:attrNameLst>
                                      </p:cBhvr>
                                      <p:to>
                                        <p:strVal val="visible"/>
                                      </p:to>
                                    </p:set>
                                    <p:anim calcmode="lin" valueType="num">
                                      <p:cBhvr additive="base">
                                        <p:cTn id="301" dur="500" fill="hold"/>
                                        <p:tgtEl>
                                          <p:spTgt spid="4"/>
                                        </p:tgtEl>
                                        <p:attrNameLst>
                                          <p:attrName>ppt_x</p:attrName>
                                        </p:attrNameLst>
                                      </p:cBhvr>
                                      <p:tavLst>
                                        <p:tav tm="0">
                                          <p:val>
                                            <p:strVal val="#ppt_x"/>
                                          </p:val>
                                        </p:tav>
                                        <p:tav tm="100000">
                                          <p:val>
                                            <p:strVal val="#ppt_x"/>
                                          </p:val>
                                        </p:tav>
                                      </p:tavLst>
                                    </p:anim>
                                    <p:anim calcmode="lin" valueType="num">
                                      <p:cBhvr additive="base">
                                        <p:cTn id="302" dur="500" fill="hold"/>
                                        <p:tgtEl>
                                          <p:spTgt spid="4"/>
                                        </p:tgtEl>
                                        <p:attrNameLst>
                                          <p:attrName>ppt_y</p:attrName>
                                        </p:attrNameLst>
                                      </p:cBhvr>
                                      <p:tavLst>
                                        <p:tav tm="0">
                                          <p:val>
                                            <p:strVal val="1+#ppt_h/2"/>
                                          </p:val>
                                        </p:tav>
                                        <p:tav tm="100000">
                                          <p:val>
                                            <p:strVal val="#ppt_y"/>
                                          </p:val>
                                        </p:tav>
                                      </p:tavLst>
                                    </p:anim>
                                  </p:childTnLst>
                                </p:cTn>
                              </p:par>
                              <p:par>
                                <p:cTn id="303" presetID="2" presetClass="entr" presetSubtype="4" fill="hold" grpId="0" nodeType="withEffect">
                                  <p:stCondLst>
                                    <p:cond delay="0"/>
                                  </p:stCondLst>
                                  <p:childTnLst>
                                    <p:set>
                                      <p:cBhvr>
                                        <p:cTn id="304" dur="1" fill="hold">
                                          <p:stCondLst>
                                            <p:cond delay="0"/>
                                          </p:stCondLst>
                                        </p:cTn>
                                        <p:tgtEl>
                                          <p:spTgt spid="6"/>
                                        </p:tgtEl>
                                        <p:attrNameLst>
                                          <p:attrName>style.visibility</p:attrName>
                                        </p:attrNameLst>
                                      </p:cBhvr>
                                      <p:to>
                                        <p:strVal val="visible"/>
                                      </p:to>
                                    </p:set>
                                    <p:anim calcmode="lin" valueType="num">
                                      <p:cBhvr additive="base">
                                        <p:cTn id="305" dur="500" fill="hold"/>
                                        <p:tgtEl>
                                          <p:spTgt spid="6"/>
                                        </p:tgtEl>
                                        <p:attrNameLst>
                                          <p:attrName>ppt_x</p:attrName>
                                        </p:attrNameLst>
                                      </p:cBhvr>
                                      <p:tavLst>
                                        <p:tav tm="0">
                                          <p:val>
                                            <p:strVal val="#ppt_x"/>
                                          </p:val>
                                        </p:tav>
                                        <p:tav tm="100000">
                                          <p:val>
                                            <p:strVal val="#ppt_x"/>
                                          </p:val>
                                        </p:tav>
                                      </p:tavLst>
                                    </p:anim>
                                    <p:anim calcmode="lin" valueType="num">
                                      <p:cBhvr additive="base">
                                        <p:cTn id="306" dur="500" fill="hold"/>
                                        <p:tgtEl>
                                          <p:spTgt spid="6"/>
                                        </p:tgtEl>
                                        <p:attrNameLst>
                                          <p:attrName>ppt_y</p:attrName>
                                        </p:attrNameLst>
                                      </p:cBhvr>
                                      <p:tavLst>
                                        <p:tav tm="0">
                                          <p:val>
                                            <p:strVal val="1+#ppt_h/2"/>
                                          </p:val>
                                        </p:tav>
                                        <p:tav tm="100000">
                                          <p:val>
                                            <p:strVal val="#ppt_y"/>
                                          </p:val>
                                        </p:tav>
                                      </p:tavLst>
                                    </p:anim>
                                  </p:childTnLst>
                                </p:cTn>
                              </p:par>
                              <p:par>
                                <p:cTn id="307" presetID="2" presetClass="entr" presetSubtype="4" fill="hold" nodeType="withEffect">
                                  <p:stCondLst>
                                    <p:cond delay="0"/>
                                  </p:stCondLst>
                                  <p:childTnLst>
                                    <p:set>
                                      <p:cBhvr>
                                        <p:cTn id="308" dur="1" fill="hold">
                                          <p:stCondLst>
                                            <p:cond delay="0"/>
                                          </p:stCondLst>
                                        </p:cTn>
                                        <p:tgtEl>
                                          <p:spTgt spid="7"/>
                                        </p:tgtEl>
                                        <p:attrNameLst>
                                          <p:attrName>style.visibility</p:attrName>
                                        </p:attrNameLst>
                                      </p:cBhvr>
                                      <p:to>
                                        <p:strVal val="visible"/>
                                      </p:to>
                                    </p:set>
                                    <p:anim calcmode="lin" valueType="num">
                                      <p:cBhvr additive="base">
                                        <p:cTn id="309" dur="500" fill="hold"/>
                                        <p:tgtEl>
                                          <p:spTgt spid="7"/>
                                        </p:tgtEl>
                                        <p:attrNameLst>
                                          <p:attrName>ppt_x</p:attrName>
                                        </p:attrNameLst>
                                      </p:cBhvr>
                                      <p:tavLst>
                                        <p:tav tm="0">
                                          <p:val>
                                            <p:strVal val="#ppt_x"/>
                                          </p:val>
                                        </p:tav>
                                        <p:tav tm="100000">
                                          <p:val>
                                            <p:strVal val="#ppt_x"/>
                                          </p:val>
                                        </p:tav>
                                      </p:tavLst>
                                    </p:anim>
                                    <p:anim calcmode="lin" valueType="num">
                                      <p:cBhvr additive="base">
                                        <p:cTn id="310" dur="500" fill="hold"/>
                                        <p:tgtEl>
                                          <p:spTgt spid="7"/>
                                        </p:tgtEl>
                                        <p:attrNameLst>
                                          <p:attrName>ppt_y</p:attrName>
                                        </p:attrNameLst>
                                      </p:cBhvr>
                                      <p:tavLst>
                                        <p:tav tm="0">
                                          <p:val>
                                            <p:strVal val="1+#ppt_h/2"/>
                                          </p:val>
                                        </p:tav>
                                        <p:tav tm="100000">
                                          <p:val>
                                            <p:strVal val="#ppt_y"/>
                                          </p:val>
                                        </p:tav>
                                      </p:tavLst>
                                    </p:anim>
                                  </p:childTnLst>
                                </p:cTn>
                              </p:par>
                              <p:par>
                                <p:cTn id="311" presetID="2" presetClass="entr" presetSubtype="4" fill="hold" nodeType="withEffect">
                                  <p:stCondLst>
                                    <p:cond delay="0"/>
                                  </p:stCondLst>
                                  <p:childTnLst>
                                    <p:set>
                                      <p:cBhvr>
                                        <p:cTn id="312" dur="1" fill="hold">
                                          <p:stCondLst>
                                            <p:cond delay="0"/>
                                          </p:stCondLst>
                                        </p:cTn>
                                        <p:tgtEl>
                                          <p:spTgt spid="11"/>
                                        </p:tgtEl>
                                        <p:attrNameLst>
                                          <p:attrName>style.visibility</p:attrName>
                                        </p:attrNameLst>
                                      </p:cBhvr>
                                      <p:to>
                                        <p:strVal val="visible"/>
                                      </p:to>
                                    </p:set>
                                    <p:anim calcmode="lin" valueType="num">
                                      <p:cBhvr additive="base">
                                        <p:cTn id="313" dur="500" fill="hold"/>
                                        <p:tgtEl>
                                          <p:spTgt spid="11"/>
                                        </p:tgtEl>
                                        <p:attrNameLst>
                                          <p:attrName>ppt_x</p:attrName>
                                        </p:attrNameLst>
                                      </p:cBhvr>
                                      <p:tavLst>
                                        <p:tav tm="0">
                                          <p:val>
                                            <p:strVal val="#ppt_x"/>
                                          </p:val>
                                        </p:tav>
                                        <p:tav tm="100000">
                                          <p:val>
                                            <p:strVal val="#ppt_x"/>
                                          </p:val>
                                        </p:tav>
                                      </p:tavLst>
                                    </p:anim>
                                    <p:anim calcmode="lin" valueType="num">
                                      <p:cBhvr additive="base">
                                        <p:cTn id="3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15" fill="hold">
                      <p:stCondLst>
                        <p:cond delay="indefinite"/>
                      </p:stCondLst>
                      <p:childTnLst>
                        <p:par>
                          <p:cTn id="316" fill="hold">
                            <p:stCondLst>
                              <p:cond delay="0"/>
                            </p:stCondLst>
                            <p:childTnLst>
                              <p:par>
                                <p:cTn id="317" presetID="2" presetClass="entr" presetSubtype="4" fill="hold" nodeType="clickEffect">
                                  <p:stCondLst>
                                    <p:cond delay="0"/>
                                  </p:stCondLst>
                                  <p:childTnLst>
                                    <p:set>
                                      <p:cBhvr>
                                        <p:cTn id="318" dur="1" fill="hold">
                                          <p:stCondLst>
                                            <p:cond delay="0"/>
                                          </p:stCondLst>
                                        </p:cTn>
                                        <p:tgtEl>
                                          <p:spTgt spid="9"/>
                                        </p:tgtEl>
                                        <p:attrNameLst>
                                          <p:attrName>style.visibility</p:attrName>
                                        </p:attrNameLst>
                                      </p:cBhvr>
                                      <p:to>
                                        <p:strVal val="visible"/>
                                      </p:to>
                                    </p:set>
                                    <p:anim calcmode="lin" valueType="num">
                                      <p:cBhvr additive="base">
                                        <p:cTn id="319" dur="500" fill="hold"/>
                                        <p:tgtEl>
                                          <p:spTgt spid="9"/>
                                        </p:tgtEl>
                                        <p:attrNameLst>
                                          <p:attrName>ppt_x</p:attrName>
                                        </p:attrNameLst>
                                      </p:cBhvr>
                                      <p:tavLst>
                                        <p:tav tm="0">
                                          <p:val>
                                            <p:strVal val="#ppt_x"/>
                                          </p:val>
                                        </p:tav>
                                        <p:tav tm="100000">
                                          <p:val>
                                            <p:strVal val="#ppt_x"/>
                                          </p:val>
                                        </p:tav>
                                      </p:tavLst>
                                    </p:anim>
                                    <p:anim calcmode="lin" valueType="num">
                                      <p:cBhvr additive="base">
                                        <p:cTn id="3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21" fill="hold">
                      <p:stCondLst>
                        <p:cond delay="indefinite"/>
                      </p:stCondLst>
                      <p:childTnLst>
                        <p:par>
                          <p:cTn id="322" fill="hold">
                            <p:stCondLst>
                              <p:cond delay="0"/>
                            </p:stCondLst>
                            <p:childTnLst>
                              <p:par>
                                <p:cTn id="323" presetID="2" presetClass="entr" presetSubtype="4" fill="hold" nodeType="clickEffect">
                                  <p:stCondLst>
                                    <p:cond delay="0"/>
                                  </p:stCondLst>
                                  <p:childTnLst>
                                    <p:set>
                                      <p:cBhvr>
                                        <p:cTn id="324" dur="1" fill="hold">
                                          <p:stCondLst>
                                            <p:cond delay="0"/>
                                          </p:stCondLst>
                                        </p:cTn>
                                        <p:tgtEl>
                                          <p:spTgt spid="10"/>
                                        </p:tgtEl>
                                        <p:attrNameLst>
                                          <p:attrName>style.visibility</p:attrName>
                                        </p:attrNameLst>
                                      </p:cBhvr>
                                      <p:to>
                                        <p:strVal val="visible"/>
                                      </p:to>
                                    </p:set>
                                    <p:anim calcmode="lin" valueType="num">
                                      <p:cBhvr additive="base">
                                        <p:cTn id="325" dur="500" fill="hold"/>
                                        <p:tgtEl>
                                          <p:spTgt spid="10"/>
                                        </p:tgtEl>
                                        <p:attrNameLst>
                                          <p:attrName>ppt_x</p:attrName>
                                        </p:attrNameLst>
                                      </p:cBhvr>
                                      <p:tavLst>
                                        <p:tav tm="0">
                                          <p:val>
                                            <p:strVal val="#ppt_x"/>
                                          </p:val>
                                        </p:tav>
                                        <p:tav tm="100000">
                                          <p:val>
                                            <p:strVal val="#ppt_x"/>
                                          </p:val>
                                        </p:tav>
                                      </p:tavLst>
                                    </p:anim>
                                    <p:anim calcmode="lin" valueType="num">
                                      <p:cBhvr additive="base">
                                        <p:cTn id="326" dur="500" fill="hold"/>
                                        <p:tgtEl>
                                          <p:spTgt spid="10"/>
                                        </p:tgtEl>
                                        <p:attrNameLst>
                                          <p:attrName>ppt_y</p:attrName>
                                        </p:attrNameLst>
                                      </p:cBhvr>
                                      <p:tavLst>
                                        <p:tav tm="0">
                                          <p:val>
                                            <p:strVal val="1+#ppt_h/2"/>
                                          </p:val>
                                        </p:tav>
                                        <p:tav tm="100000">
                                          <p:val>
                                            <p:strVal val="#ppt_y"/>
                                          </p:val>
                                        </p:tav>
                                      </p:tavLst>
                                    </p:anim>
                                  </p:childTnLst>
                                </p:cTn>
                              </p:par>
                              <p:par>
                                <p:cTn id="327" presetID="2" presetClass="entr" presetSubtype="4" fill="hold" grpId="0" nodeType="withEffect">
                                  <p:stCondLst>
                                    <p:cond delay="0"/>
                                  </p:stCondLst>
                                  <p:childTnLst>
                                    <p:set>
                                      <p:cBhvr>
                                        <p:cTn id="328" dur="1" fill="hold">
                                          <p:stCondLst>
                                            <p:cond delay="0"/>
                                          </p:stCondLst>
                                        </p:cTn>
                                        <p:tgtEl>
                                          <p:spTgt spid="12"/>
                                        </p:tgtEl>
                                        <p:attrNameLst>
                                          <p:attrName>style.visibility</p:attrName>
                                        </p:attrNameLst>
                                      </p:cBhvr>
                                      <p:to>
                                        <p:strVal val="visible"/>
                                      </p:to>
                                    </p:set>
                                    <p:anim calcmode="lin" valueType="num">
                                      <p:cBhvr additive="base">
                                        <p:cTn id="329" dur="500" fill="hold"/>
                                        <p:tgtEl>
                                          <p:spTgt spid="12"/>
                                        </p:tgtEl>
                                        <p:attrNameLst>
                                          <p:attrName>ppt_x</p:attrName>
                                        </p:attrNameLst>
                                      </p:cBhvr>
                                      <p:tavLst>
                                        <p:tav tm="0">
                                          <p:val>
                                            <p:strVal val="#ppt_x"/>
                                          </p:val>
                                        </p:tav>
                                        <p:tav tm="100000">
                                          <p:val>
                                            <p:strVal val="#ppt_x"/>
                                          </p:val>
                                        </p:tav>
                                      </p:tavLst>
                                    </p:anim>
                                    <p:anim calcmode="lin" valueType="num">
                                      <p:cBhvr additive="base">
                                        <p:cTn id="33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 grpId="0" animBg="1"/>
      <p:bldP spid="154" grpId="0" animBg="1"/>
      <p:bldP spid="155" grpId="0" animBg="1"/>
      <p:bldP spid="158" grpId="0" animBg="1"/>
      <p:bldP spid="159" grpId="0" animBg="1"/>
      <p:bldP spid="160" grpId="0"/>
      <p:bldP spid="161" grpId="0" animBg="1"/>
      <p:bldP spid="162" grpId="0"/>
      <p:bldP spid="163" grpId="0"/>
      <p:bldP spid="164" grpId="0"/>
      <p:bldP spid="167" grpId="0" animBg="1"/>
      <p:bldP spid="168" grpId="0"/>
      <p:bldP spid="171" grpId="0"/>
      <p:bldP spid="173" grpId="0" animBg="1"/>
      <p:bldP spid="174" grpId="0" animBg="1"/>
      <p:bldP spid="176" grpId="0" animBg="1"/>
      <p:bldP spid="177" grpId="0" animBg="1"/>
      <p:bldP spid="178" grpId="0" animBg="1"/>
      <p:bldP spid="181" grpId="0" animBg="1"/>
      <p:bldP spid="182" grpId="0"/>
      <p:bldP spid="183" grpId="0" animBg="1"/>
      <p:bldP spid="195" grpId="0" animBg="1"/>
      <p:bldP spid="197" grpId="0" animBg="1"/>
      <p:bldP spid="200" grpId="0" animBg="1"/>
      <p:bldP spid="202" grpId="0" animBg="1"/>
      <p:bldP spid="204" grpId="0" animBg="1"/>
      <p:bldP spid="207" grpId="0" animBg="1"/>
      <p:bldP spid="209" grpId="0"/>
      <p:bldP spid="210" grpId="0" animBg="1"/>
      <p:bldP spid="213" grpId="0" animBg="1"/>
      <p:bldP spid="214" grpId="0"/>
      <p:bldP spid="215" grpId="0" animBg="1"/>
      <p:bldP spid="216" grpId="0" animBg="1"/>
      <p:bldP spid="218" grpId="0" animBg="1"/>
      <p:bldP spid="219" grpId="0" animBg="1"/>
      <p:bldP spid="221" grpId="0" animBg="1"/>
      <p:bldP spid="222" grpId="0" animBg="1"/>
      <p:bldP spid="223" grpId="0" animBg="1"/>
      <p:bldP spid="229" grpId="0"/>
      <p:bldP spid="230" grpId="0" animBg="1"/>
      <p:bldP spid="232" grpId="0"/>
      <p:bldP spid="233" grpId="0"/>
      <p:bldP spid="234" grpId="0"/>
      <p:bldP spid="235" grpId="0"/>
      <p:bldP spid="237" grpId="0" animBg="1"/>
      <p:bldP spid="238" grpId="0" animBg="1"/>
      <p:bldP spid="240" grpId="0" animBg="1"/>
      <p:bldP spid="241" grpId="0" animBg="1"/>
      <p:bldP spid="242" grpId="0" animBg="1"/>
      <p:bldP spid="246" grpId="0"/>
      <p:bldP spid="247" grpId="0"/>
      <p:bldP spid="248" grpId="0"/>
      <p:bldP spid="249" grpId="0"/>
      <p:bldP spid="4" grpId="0" animBg="1"/>
      <p:bldP spid="6" grpId="0" animBg="1"/>
      <p:bldP spid="12"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95583-891E-D1BB-A59F-C883B3E7B8BA}"/>
              </a:ext>
            </a:extLst>
          </p:cNvPr>
          <p:cNvSpPr>
            <a:spLocks noGrp="1"/>
          </p:cNvSpPr>
          <p:nvPr>
            <p:ph type="title"/>
          </p:nvPr>
        </p:nvSpPr>
        <p:spPr/>
        <p:txBody>
          <a:bodyPr/>
          <a:lstStyle/>
          <a:p>
            <a:r>
              <a:rPr lang="en-US"/>
              <a:t>Crash Inconsistency Example</a:t>
            </a:r>
          </a:p>
        </p:txBody>
      </p:sp>
      <p:sp>
        <p:nvSpPr>
          <p:cNvPr id="5" name="Slide Number Placeholder 4">
            <a:extLst>
              <a:ext uri="{FF2B5EF4-FFF2-40B4-BE49-F238E27FC236}">
                <a16:creationId xmlns:a16="http://schemas.microsoft.com/office/drawing/2014/main" id="{EA42EDE4-2E03-3111-00E4-5DBFF857F2B7}"/>
              </a:ext>
            </a:extLst>
          </p:cNvPr>
          <p:cNvSpPr>
            <a:spLocks noGrp="1"/>
          </p:cNvSpPr>
          <p:nvPr>
            <p:ph type="sldNum" sz="quarter" idx="12"/>
          </p:nvPr>
        </p:nvSpPr>
        <p:spPr/>
        <p:txBody>
          <a:bodyPr/>
          <a:lstStyle/>
          <a:p>
            <a:fld id="{BEF5F9A7-FFD9-4159-A58F-AE73538ED447}" type="slidenum">
              <a:rPr lang="en-US" smtClean="0"/>
              <a:pPr/>
              <a:t>35</a:t>
            </a:fld>
            <a:endParaRPr lang="en-US" dirty="0"/>
          </a:p>
        </p:txBody>
      </p:sp>
      <p:sp>
        <p:nvSpPr>
          <p:cNvPr id="153" name="Rectangle 152">
            <a:extLst>
              <a:ext uri="{FF2B5EF4-FFF2-40B4-BE49-F238E27FC236}">
                <a16:creationId xmlns:a16="http://schemas.microsoft.com/office/drawing/2014/main" id="{A462D629-7341-606B-50EA-B36F2C3AC402}"/>
              </a:ext>
            </a:extLst>
          </p:cNvPr>
          <p:cNvSpPr/>
          <p:nvPr/>
        </p:nvSpPr>
        <p:spPr>
          <a:xfrm>
            <a:off x="9002163" y="1327801"/>
            <a:ext cx="1957093" cy="561148"/>
          </a:xfrm>
          <a:prstGeom prst="rect">
            <a:avLst/>
          </a:prstGeom>
          <a:ln w="12700">
            <a:noFill/>
          </a:ln>
        </p:spPr>
        <p:style>
          <a:lnRef idx="2">
            <a:schemeClr val="dk1"/>
          </a:lnRef>
          <a:fillRef idx="1">
            <a:schemeClr val="lt1"/>
          </a:fillRef>
          <a:effectRef idx="0">
            <a:schemeClr val="dk1"/>
          </a:effectRef>
          <a:fontRef idx="minor">
            <a:schemeClr val="dk1"/>
          </a:fontRef>
        </p:style>
        <p:txBody>
          <a:bodyPr rtlCol="0" anchor="ctr"/>
          <a:lstStyle/>
          <a:p>
            <a:pPr indent="-12"/>
            <a:r>
              <a:rPr lang="en-US">
                <a:solidFill>
                  <a:schemeClr val="tx1"/>
                </a:solidFill>
                <a:latin typeface="Tahoma" panose="020B0604030504040204" pitchFamily="34" charset="0"/>
                <a:ea typeface="Tahoma" panose="020B0604030504040204" pitchFamily="34" charset="0"/>
                <a:cs typeface="Tahoma" panose="020B0604030504040204" pitchFamily="34" charset="0"/>
              </a:rPr>
              <a:t>7. R2 = M1</a:t>
            </a:r>
          </a:p>
        </p:txBody>
      </p:sp>
      <p:sp>
        <p:nvSpPr>
          <p:cNvPr id="154" name="Rectangle 153">
            <a:extLst>
              <a:ext uri="{FF2B5EF4-FFF2-40B4-BE49-F238E27FC236}">
                <a16:creationId xmlns:a16="http://schemas.microsoft.com/office/drawing/2014/main" id="{32DAD651-A56C-C8E8-553C-5CF320AAD100}"/>
              </a:ext>
            </a:extLst>
          </p:cNvPr>
          <p:cNvSpPr/>
          <p:nvPr/>
        </p:nvSpPr>
        <p:spPr>
          <a:xfrm>
            <a:off x="2424281" y="3022084"/>
            <a:ext cx="2098925" cy="656669"/>
          </a:xfrm>
          <a:prstGeom prst="rect">
            <a:avLst/>
          </a:prstGeom>
          <a:ln w="12700">
            <a:noFill/>
          </a:ln>
        </p:spPr>
        <p:style>
          <a:lnRef idx="2">
            <a:schemeClr val="dk1"/>
          </a:lnRef>
          <a:fillRef idx="1">
            <a:schemeClr val="lt1"/>
          </a:fillRef>
          <a:effectRef idx="0">
            <a:schemeClr val="dk1"/>
          </a:effectRef>
          <a:fontRef idx="minor">
            <a:schemeClr val="dk1"/>
          </a:fontRef>
        </p:style>
        <p:txBody>
          <a:bodyPr rtlCol="0" anchor="ctr"/>
          <a:lstStyle/>
          <a:p>
            <a:pPr indent="-12"/>
            <a:r>
              <a:rPr lang="en-US">
                <a:solidFill>
                  <a:schemeClr val="tx1"/>
                </a:solidFill>
                <a:latin typeface="Tahoma" panose="020B0604030504040204" pitchFamily="34" charset="0"/>
                <a:ea typeface="Tahoma" panose="020B0604030504040204" pitchFamily="34" charset="0"/>
                <a:cs typeface="Tahoma" panose="020B0604030504040204" pitchFamily="34" charset="0"/>
              </a:rPr>
              <a:t>5. R1 = M1</a:t>
            </a:r>
          </a:p>
          <a:p>
            <a:pPr indent="-12"/>
            <a:r>
              <a:rPr lang="en-US">
                <a:solidFill>
                  <a:schemeClr val="tx1"/>
                </a:solidFill>
                <a:latin typeface="Tahoma" panose="020B0604030504040204" pitchFamily="34" charset="0"/>
                <a:ea typeface="Tahoma" panose="020B0604030504040204" pitchFamily="34" charset="0"/>
                <a:cs typeface="Tahoma" panose="020B0604030504040204" pitchFamily="34" charset="0"/>
              </a:rPr>
              <a:t>6. </a:t>
            </a:r>
            <a:r>
              <a:rPr lang="en-US" b="1">
                <a:solidFill>
                  <a:srgbClr val="FF0000"/>
                </a:solidFill>
                <a:latin typeface="Tahoma" panose="020B0604030504040204" pitchFamily="34" charset="0"/>
                <a:ea typeface="Tahoma" panose="020B0604030504040204" pitchFamily="34" charset="0"/>
                <a:cs typeface="Tahoma" panose="020B0604030504040204" pitchFamily="34" charset="0"/>
              </a:rPr>
              <a:t>M1</a:t>
            </a:r>
            <a:r>
              <a:rPr lang="en-US">
                <a:solidFill>
                  <a:schemeClr val="tx1"/>
                </a:solidFill>
                <a:latin typeface="Tahoma" panose="020B0604030504040204" pitchFamily="34" charset="0"/>
                <a:ea typeface="Tahoma" panose="020B0604030504040204" pitchFamily="34" charset="0"/>
                <a:cs typeface="Tahoma" panose="020B0604030504040204" pitchFamily="34" charset="0"/>
              </a:rPr>
              <a:t> = R1 + 1</a:t>
            </a:r>
            <a:endParaRPr lang="en-US" i="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55" name="Rectangle 154">
            <a:extLst>
              <a:ext uri="{FF2B5EF4-FFF2-40B4-BE49-F238E27FC236}">
                <a16:creationId xmlns:a16="http://schemas.microsoft.com/office/drawing/2014/main" id="{6CB4AA0E-AB9C-647E-D68C-163836F46AD9}"/>
              </a:ext>
            </a:extLst>
          </p:cNvPr>
          <p:cNvSpPr/>
          <p:nvPr/>
        </p:nvSpPr>
        <p:spPr>
          <a:xfrm>
            <a:off x="2424281" y="562334"/>
            <a:ext cx="1824946" cy="1142822"/>
          </a:xfrm>
          <a:prstGeom prst="rect">
            <a:avLst/>
          </a:prstGeom>
          <a:ln w="12700">
            <a:noFill/>
          </a:ln>
        </p:spPr>
        <p:style>
          <a:lnRef idx="2">
            <a:schemeClr val="dk1"/>
          </a:lnRef>
          <a:fillRef idx="1">
            <a:schemeClr val="lt1"/>
          </a:fillRef>
          <a:effectRef idx="0">
            <a:schemeClr val="dk1"/>
          </a:effectRef>
          <a:fontRef idx="minor">
            <a:schemeClr val="dk1"/>
          </a:fontRef>
        </p:style>
        <p:txBody>
          <a:bodyPr rtlCol="0" anchor="ctr"/>
          <a:lstStyle/>
          <a:p>
            <a:pPr indent="-12"/>
            <a:r>
              <a:rPr lang="en-US">
                <a:solidFill>
                  <a:schemeClr val="tx1"/>
                </a:solidFill>
                <a:latin typeface="Tahoma" panose="020B0604030504040204" pitchFamily="34" charset="0"/>
                <a:ea typeface="Tahoma" panose="020B0604030504040204" pitchFamily="34" charset="0"/>
                <a:cs typeface="Tahoma" panose="020B0604030504040204" pitchFamily="34" charset="0"/>
              </a:rPr>
              <a:t>1. R1 = 0</a:t>
            </a:r>
          </a:p>
          <a:p>
            <a:pPr indent="-12"/>
            <a:r>
              <a:rPr lang="en-US">
                <a:solidFill>
                  <a:schemeClr val="tx1"/>
                </a:solidFill>
                <a:latin typeface="Tahoma" panose="020B0604030504040204" pitchFamily="34" charset="0"/>
                <a:ea typeface="Tahoma" panose="020B0604030504040204" pitchFamily="34" charset="0"/>
                <a:cs typeface="Tahoma" panose="020B0604030504040204" pitchFamily="34" charset="0"/>
              </a:rPr>
              <a:t>2. M1 = 1</a:t>
            </a:r>
          </a:p>
          <a:p>
            <a:pPr indent="-12"/>
            <a:r>
              <a:rPr lang="en-US">
                <a:solidFill>
                  <a:schemeClr val="tx1"/>
                </a:solidFill>
                <a:latin typeface="Tahoma" panose="020B0604030504040204" pitchFamily="34" charset="0"/>
                <a:ea typeface="Tahoma" panose="020B0604030504040204" pitchFamily="34" charset="0"/>
                <a:cs typeface="Tahoma" panose="020B0604030504040204" pitchFamily="34" charset="0"/>
              </a:rPr>
              <a:t>3. R1 </a:t>
            </a: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 M2</a:t>
            </a:r>
          </a:p>
          <a:p>
            <a:pPr indent="-12"/>
            <a:r>
              <a:rPr lang="en-US">
                <a:solidFill>
                  <a:schemeClr val="tx1"/>
                </a:solidFill>
                <a:latin typeface="Tahoma" panose="020B0604030504040204" pitchFamily="34" charset="0"/>
                <a:ea typeface="Tahoma" panose="020B0604030504040204" pitchFamily="34" charset="0"/>
                <a:cs typeface="Tahoma" panose="020B0604030504040204" pitchFamily="34" charset="0"/>
              </a:rPr>
              <a:t>4. M2 </a:t>
            </a: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 R1 + 1</a:t>
            </a:r>
            <a:endParaRPr lang="en-US" i="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cxnSp>
        <p:nvCxnSpPr>
          <p:cNvPr id="156" name="Straight Arrow Connector 155">
            <a:extLst>
              <a:ext uri="{FF2B5EF4-FFF2-40B4-BE49-F238E27FC236}">
                <a16:creationId xmlns:a16="http://schemas.microsoft.com/office/drawing/2014/main" id="{9FD42017-5120-38F7-3F65-5B32EA7B48E0}"/>
              </a:ext>
            </a:extLst>
          </p:cNvPr>
          <p:cNvCxnSpPr>
            <a:cxnSpLocks/>
          </p:cNvCxnSpPr>
          <p:nvPr/>
        </p:nvCxnSpPr>
        <p:spPr>
          <a:xfrm flipV="1">
            <a:off x="2424281" y="3019605"/>
            <a:ext cx="1608138" cy="0"/>
          </a:xfrm>
          <a:prstGeom prst="straightConnector1">
            <a:avLst/>
          </a:prstGeom>
          <a:ln w="63500">
            <a:solidFill>
              <a:schemeClr val="accent6"/>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29A37AE8-DB91-2B3B-0E30-8315AB254476}"/>
              </a:ext>
            </a:extLst>
          </p:cNvPr>
          <p:cNvCxnSpPr>
            <a:cxnSpLocks/>
            <a:stCxn id="167" idx="3"/>
          </p:cNvCxnSpPr>
          <p:nvPr/>
        </p:nvCxnSpPr>
        <p:spPr>
          <a:xfrm>
            <a:off x="1770975" y="2679268"/>
            <a:ext cx="653306" cy="351390"/>
          </a:xfrm>
          <a:prstGeom prst="straightConnector1">
            <a:avLst/>
          </a:prstGeom>
          <a:ln w="635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58" name="Explosion 2 59">
            <a:extLst>
              <a:ext uri="{FF2B5EF4-FFF2-40B4-BE49-F238E27FC236}">
                <a16:creationId xmlns:a16="http://schemas.microsoft.com/office/drawing/2014/main" id="{B21B60D6-E6F3-5154-3615-26F691A0C3DC}"/>
              </a:ext>
            </a:extLst>
          </p:cNvPr>
          <p:cNvSpPr/>
          <p:nvPr/>
        </p:nvSpPr>
        <p:spPr>
          <a:xfrm>
            <a:off x="2488057" y="1749755"/>
            <a:ext cx="488504" cy="352443"/>
          </a:xfrm>
          <a:prstGeom prst="irregularSeal2">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59" name="Rectangle 158">
            <a:extLst>
              <a:ext uri="{FF2B5EF4-FFF2-40B4-BE49-F238E27FC236}">
                <a16:creationId xmlns:a16="http://schemas.microsoft.com/office/drawing/2014/main" id="{473A1205-E0C8-4190-B8E4-38D396A00BA9}"/>
              </a:ext>
            </a:extLst>
          </p:cNvPr>
          <p:cNvSpPr/>
          <p:nvPr/>
        </p:nvSpPr>
        <p:spPr>
          <a:xfrm>
            <a:off x="993736" y="2025606"/>
            <a:ext cx="777239" cy="354092"/>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solidFill>
                  <a:schemeClr val="tx1"/>
                </a:solidFill>
                <a:latin typeface="Tahoma" panose="020B0604030504040204" pitchFamily="34" charset="0"/>
                <a:ea typeface="Tahoma" panose="020B0604030504040204" pitchFamily="34" charset="0"/>
                <a:cs typeface="Tahoma" panose="020B0604030504040204" pitchFamily="34" charset="0"/>
              </a:rPr>
              <a:t>M2:2</a:t>
            </a:r>
          </a:p>
        </p:txBody>
      </p:sp>
      <p:sp>
        <p:nvSpPr>
          <p:cNvPr id="160" name="TextBox 159">
            <a:extLst>
              <a:ext uri="{FF2B5EF4-FFF2-40B4-BE49-F238E27FC236}">
                <a16:creationId xmlns:a16="http://schemas.microsoft.com/office/drawing/2014/main" id="{2CC490DA-2A6E-4F3E-E231-C73EC9671A8B}"/>
              </a:ext>
            </a:extLst>
          </p:cNvPr>
          <p:cNvSpPr txBox="1"/>
          <p:nvPr/>
        </p:nvSpPr>
        <p:spPr>
          <a:xfrm>
            <a:off x="596437" y="1696674"/>
            <a:ext cx="508479" cy="369332"/>
          </a:xfrm>
          <a:prstGeom prst="rect">
            <a:avLst/>
          </a:prstGeom>
          <a:noFill/>
        </p:spPr>
        <p:txBody>
          <a:bodyPr wrap="square" rtlCol="0">
            <a:spAutoFit/>
          </a:bodyPr>
          <a:lstStyle/>
          <a:p>
            <a:r>
              <a:rPr lang="en-US" b="1">
                <a:latin typeface="Tahoma" panose="020B0604030504040204" pitchFamily="34" charset="0"/>
                <a:ea typeface="Tahoma" panose="020B0604030504040204" pitchFamily="34" charset="0"/>
                <a:cs typeface="Tahoma" panose="020B0604030504040204" pitchFamily="34" charset="0"/>
              </a:rPr>
              <a:t>SB</a:t>
            </a:r>
          </a:p>
        </p:txBody>
      </p:sp>
      <p:sp>
        <p:nvSpPr>
          <p:cNvPr id="161" name="Rectangle 160">
            <a:extLst>
              <a:ext uri="{FF2B5EF4-FFF2-40B4-BE49-F238E27FC236}">
                <a16:creationId xmlns:a16="http://schemas.microsoft.com/office/drawing/2014/main" id="{A787DDBB-BC59-83B4-914D-E3DDA9C3F932}"/>
              </a:ext>
            </a:extLst>
          </p:cNvPr>
          <p:cNvSpPr/>
          <p:nvPr/>
        </p:nvSpPr>
        <p:spPr>
          <a:xfrm>
            <a:off x="993736" y="1675891"/>
            <a:ext cx="777239" cy="3540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solidFill>
                  <a:schemeClr val="tx1"/>
                </a:solidFill>
                <a:latin typeface="Tahoma" panose="020B0604030504040204" pitchFamily="34" charset="0"/>
                <a:ea typeface="Tahoma" panose="020B0604030504040204" pitchFamily="34" charset="0"/>
                <a:cs typeface="Tahoma" panose="020B0604030504040204" pitchFamily="34" charset="0"/>
              </a:rPr>
              <a:t>M2:2</a:t>
            </a:r>
          </a:p>
        </p:txBody>
      </p:sp>
      <p:sp>
        <p:nvSpPr>
          <p:cNvPr id="162" name="TextBox 161">
            <a:extLst>
              <a:ext uri="{FF2B5EF4-FFF2-40B4-BE49-F238E27FC236}">
                <a16:creationId xmlns:a16="http://schemas.microsoft.com/office/drawing/2014/main" id="{092625B3-217B-77EA-7636-A3B184E4CB80}"/>
              </a:ext>
            </a:extLst>
          </p:cNvPr>
          <p:cNvSpPr txBox="1"/>
          <p:nvPr/>
        </p:nvSpPr>
        <p:spPr>
          <a:xfrm>
            <a:off x="239259" y="2025606"/>
            <a:ext cx="874140" cy="369332"/>
          </a:xfrm>
          <a:prstGeom prst="rect">
            <a:avLst/>
          </a:prstGeom>
          <a:noFill/>
        </p:spPr>
        <p:txBody>
          <a:bodyPr wrap="square" rtlCol="0">
            <a:spAutoFit/>
          </a:bodyPr>
          <a:lstStyle/>
          <a:p>
            <a:r>
              <a:rPr lang="en-US" b="1">
                <a:latin typeface="Tahoma" panose="020B0604030504040204" pitchFamily="34" charset="0"/>
                <a:ea typeface="Tahoma" panose="020B0604030504040204" pitchFamily="34" charset="0"/>
                <a:cs typeface="Tahoma" panose="020B0604030504040204" pitchFamily="34" charset="0"/>
              </a:rPr>
              <a:t>NVSB</a:t>
            </a:r>
          </a:p>
        </p:txBody>
      </p:sp>
      <p:sp>
        <p:nvSpPr>
          <p:cNvPr id="163" name="TextBox 162">
            <a:extLst>
              <a:ext uri="{FF2B5EF4-FFF2-40B4-BE49-F238E27FC236}">
                <a16:creationId xmlns:a16="http://schemas.microsoft.com/office/drawing/2014/main" id="{B3417FE4-2C90-4101-E5A5-26080547B627}"/>
              </a:ext>
            </a:extLst>
          </p:cNvPr>
          <p:cNvSpPr txBox="1"/>
          <p:nvPr/>
        </p:nvSpPr>
        <p:spPr>
          <a:xfrm>
            <a:off x="4536546" y="876471"/>
            <a:ext cx="1207181" cy="646331"/>
          </a:xfrm>
          <a:prstGeom prst="rect">
            <a:avLst/>
          </a:prstGeom>
          <a:noFill/>
        </p:spPr>
        <p:txBody>
          <a:bodyPr wrap="square" rtlCol="0">
            <a:spAutoFit/>
          </a:bodyPr>
          <a:lstStyle/>
          <a:p>
            <a:r>
              <a:rPr lang="en-CN">
                <a:latin typeface="Tahoma" panose="020B0604030504040204" pitchFamily="34" charset="0"/>
                <a:ea typeface="Tahoma" panose="020B0604030504040204" pitchFamily="34" charset="0"/>
                <a:cs typeface="Tahoma" panose="020B0604030504040204" pitchFamily="34" charset="0"/>
              </a:rPr>
              <a:t>Roll-</a:t>
            </a:r>
            <a:endParaRPr lang="en-US">
              <a:latin typeface="Tahoma" panose="020B0604030504040204" pitchFamily="34" charset="0"/>
              <a:ea typeface="Tahoma" panose="020B0604030504040204" pitchFamily="34" charset="0"/>
              <a:cs typeface="Tahoma" panose="020B0604030504040204" pitchFamily="34" charset="0"/>
            </a:endParaRPr>
          </a:p>
          <a:p>
            <a:r>
              <a:rPr lang="en-CN">
                <a:latin typeface="Tahoma" panose="020B0604030504040204" pitchFamily="34" charset="0"/>
                <a:ea typeface="Tahoma" panose="020B0604030504040204" pitchFamily="34" charset="0"/>
                <a:cs typeface="Tahoma" panose="020B0604030504040204" pitchFamily="34" charset="0"/>
              </a:rPr>
              <a:t>forward</a:t>
            </a:r>
            <a:endParaRPr lang="en-CN" dirty="0">
              <a:latin typeface="Tahoma" panose="020B0604030504040204" pitchFamily="34" charset="0"/>
              <a:ea typeface="Tahoma" panose="020B0604030504040204" pitchFamily="34" charset="0"/>
              <a:cs typeface="Tahoma" panose="020B0604030504040204" pitchFamily="34" charset="0"/>
            </a:endParaRPr>
          </a:p>
        </p:txBody>
      </p:sp>
      <p:sp>
        <p:nvSpPr>
          <p:cNvPr id="164" name="TextBox 163">
            <a:extLst>
              <a:ext uri="{FF2B5EF4-FFF2-40B4-BE49-F238E27FC236}">
                <a16:creationId xmlns:a16="http://schemas.microsoft.com/office/drawing/2014/main" id="{72B31E23-7D87-A81B-69AB-BEF6D248BCC4}"/>
              </a:ext>
            </a:extLst>
          </p:cNvPr>
          <p:cNvSpPr txBox="1"/>
          <p:nvPr/>
        </p:nvSpPr>
        <p:spPr>
          <a:xfrm>
            <a:off x="1916104" y="2442535"/>
            <a:ext cx="767011" cy="369332"/>
          </a:xfrm>
          <a:prstGeom prst="rect">
            <a:avLst/>
          </a:prstGeom>
          <a:noFill/>
        </p:spPr>
        <p:txBody>
          <a:bodyPr wrap="square" rtlCol="0">
            <a:spAutoFit/>
          </a:bodyPr>
          <a:lstStyle/>
          <a:p>
            <a:r>
              <a:rPr lang="en-CN" dirty="0">
                <a:latin typeface="Tahoma" panose="020B0604030504040204" pitchFamily="34" charset="0"/>
                <a:ea typeface="Tahoma" panose="020B0604030504040204" pitchFamily="34" charset="0"/>
                <a:cs typeface="Tahoma" panose="020B0604030504040204" pitchFamily="34" charset="0"/>
              </a:rPr>
              <a:t>rst</a:t>
            </a:r>
          </a:p>
        </p:txBody>
      </p:sp>
      <p:sp>
        <p:nvSpPr>
          <p:cNvPr id="167" name="Rectangle 166">
            <a:extLst>
              <a:ext uri="{FF2B5EF4-FFF2-40B4-BE49-F238E27FC236}">
                <a16:creationId xmlns:a16="http://schemas.microsoft.com/office/drawing/2014/main" id="{F0E4A086-0A5A-6B21-384F-15B0BDF13A4A}"/>
              </a:ext>
            </a:extLst>
          </p:cNvPr>
          <p:cNvSpPr/>
          <p:nvPr/>
        </p:nvSpPr>
        <p:spPr>
          <a:xfrm>
            <a:off x="993736" y="2380838"/>
            <a:ext cx="777239" cy="596860"/>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accent1"/>
                </a:solidFill>
                <a:latin typeface="Tahoma" panose="020B0604030504040204" pitchFamily="34" charset="0"/>
                <a:ea typeface="Tahoma" panose="020B0604030504040204" pitchFamily="34" charset="0"/>
                <a:cs typeface="Tahoma" panose="020B0604030504040204" pitchFamily="34" charset="0"/>
              </a:rPr>
              <a:t>M1:1</a:t>
            </a:r>
          </a:p>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M2:2</a:t>
            </a:r>
            <a:endParaRPr lang="en-US" sz="18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68" name="TextBox 167">
            <a:extLst>
              <a:ext uri="{FF2B5EF4-FFF2-40B4-BE49-F238E27FC236}">
                <a16:creationId xmlns:a16="http://schemas.microsoft.com/office/drawing/2014/main" id="{1FF65E33-B763-542F-28D8-8716867031E0}"/>
              </a:ext>
            </a:extLst>
          </p:cNvPr>
          <p:cNvSpPr txBox="1"/>
          <p:nvPr/>
        </p:nvSpPr>
        <p:spPr>
          <a:xfrm>
            <a:off x="308054" y="2517439"/>
            <a:ext cx="814735" cy="369332"/>
          </a:xfrm>
          <a:prstGeom prst="rect">
            <a:avLst/>
          </a:prstGeom>
          <a:noFill/>
        </p:spPr>
        <p:txBody>
          <a:bodyPr wrap="square" rtlCol="0">
            <a:spAutoFit/>
          </a:bodyPr>
          <a:lstStyle/>
          <a:p>
            <a:r>
              <a:rPr lang="en-US" b="1" dirty="0">
                <a:latin typeface="Tahoma" panose="020B0604030504040204" pitchFamily="34" charset="0"/>
                <a:ea typeface="Tahoma" panose="020B0604030504040204" pitchFamily="34" charset="0"/>
                <a:cs typeface="Tahoma" panose="020B0604030504040204" pitchFamily="34" charset="0"/>
              </a:rPr>
              <a:t>NVM</a:t>
            </a:r>
          </a:p>
        </p:txBody>
      </p:sp>
      <p:cxnSp>
        <p:nvCxnSpPr>
          <p:cNvPr id="169" name="Straight Arrow Connector 168">
            <a:extLst>
              <a:ext uri="{FF2B5EF4-FFF2-40B4-BE49-F238E27FC236}">
                <a16:creationId xmlns:a16="http://schemas.microsoft.com/office/drawing/2014/main" id="{C98D1F6C-282A-127B-BB4E-6A81336DE198}"/>
              </a:ext>
            </a:extLst>
          </p:cNvPr>
          <p:cNvCxnSpPr>
            <a:cxnSpLocks/>
          </p:cNvCxnSpPr>
          <p:nvPr/>
        </p:nvCxnSpPr>
        <p:spPr>
          <a:xfrm flipV="1">
            <a:off x="2456532" y="1715915"/>
            <a:ext cx="1608138" cy="0"/>
          </a:xfrm>
          <a:prstGeom prst="straightConnector1">
            <a:avLst/>
          </a:prstGeom>
          <a:ln w="63500">
            <a:solidFill>
              <a:schemeClr val="accent6"/>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FBBF6CBD-52C4-4B91-D1FF-8CA992F9EEDA}"/>
              </a:ext>
            </a:extLst>
          </p:cNvPr>
          <p:cNvCxnSpPr>
            <a:cxnSpLocks/>
          </p:cNvCxnSpPr>
          <p:nvPr/>
        </p:nvCxnSpPr>
        <p:spPr>
          <a:xfrm flipH="1">
            <a:off x="1766705" y="1682018"/>
            <a:ext cx="657677" cy="322708"/>
          </a:xfrm>
          <a:prstGeom prst="straightConnector1">
            <a:avLst/>
          </a:prstGeom>
          <a:ln w="635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71" name="TextBox 170">
            <a:extLst>
              <a:ext uri="{FF2B5EF4-FFF2-40B4-BE49-F238E27FC236}">
                <a16:creationId xmlns:a16="http://schemas.microsoft.com/office/drawing/2014/main" id="{56DA6701-F4F4-AD0E-0FAF-7168D67014C6}"/>
              </a:ext>
            </a:extLst>
          </p:cNvPr>
          <p:cNvSpPr txBox="1"/>
          <p:nvPr/>
        </p:nvSpPr>
        <p:spPr>
          <a:xfrm>
            <a:off x="1813506" y="1431496"/>
            <a:ext cx="849921" cy="369332"/>
          </a:xfrm>
          <a:prstGeom prst="rect">
            <a:avLst/>
          </a:prstGeom>
          <a:noFill/>
        </p:spPr>
        <p:txBody>
          <a:bodyPr wrap="square" rtlCol="0">
            <a:spAutoFit/>
          </a:bodyPr>
          <a:lstStyle/>
          <a:p>
            <a:r>
              <a:rPr lang="en-CN" dirty="0">
                <a:latin typeface="Tahoma" panose="020B0604030504040204" pitchFamily="34" charset="0"/>
                <a:ea typeface="Tahoma" panose="020B0604030504040204" pitchFamily="34" charset="0"/>
                <a:cs typeface="Tahoma" panose="020B0604030504040204" pitchFamily="34" charset="0"/>
              </a:rPr>
              <a:t>ckpt</a:t>
            </a:r>
          </a:p>
        </p:txBody>
      </p:sp>
      <p:sp>
        <p:nvSpPr>
          <p:cNvPr id="173" name="Rectangle: Rounded Corners 172">
            <a:extLst>
              <a:ext uri="{FF2B5EF4-FFF2-40B4-BE49-F238E27FC236}">
                <a16:creationId xmlns:a16="http://schemas.microsoft.com/office/drawing/2014/main" id="{71626993-9510-6496-F6D0-181006CC36E5}"/>
              </a:ext>
            </a:extLst>
          </p:cNvPr>
          <p:cNvSpPr/>
          <p:nvPr/>
        </p:nvSpPr>
        <p:spPr>
          <a:xfrm>
            <a:off x="2979736" y="1956305"/>
            <a:ext cx="747813" cy="332428"/>
          </a:xfrm>
          <a:prstGeom prst="round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sz="2400" b="1"/>
          </a:p>
        </p:txBody>
      </p:sp>
      <p:sp>
        <p:nvSpPr>
          <p:cNvPr id="174" name="Rectangle: Rounded Corners 173">
            <a:extLst>
              <a:ext uri="{FF2B5EF4-FFF2-40B4-BE49-F238E27FC236}">
                <a16:creationId xmlns:a16="http://schemas.microsoft.com/office/drawing/2014/main" id="{87BEE675-6493-D629-98EA-CD7D550C7940}"/>
              </a:ext>
            </a:extLst>
          </p:cNvPr>
          <p:cNvSpPr/>
          <p:nvPr/>
        </p:nvSpPr>
        <p:spPr>
          <a:xfrm>
            <a:off x="3724073" y="2042452"/>
            <a:ext cx="97641" cy="173162"/>
          </a:xfrm>
          <a:prstGeom prst="round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75" name="Picture 174">
            <a:extLst>
              <a:ext uri="{FF2B5EF4-FFF2-40B4-BE49-F238E27FC236}">
                <a16:creationId xmlns:a16="http://schemas.microsoft.com/office/drawing/2014/main" id="{55053D5E-8D13-1A7A-2E45-8EC3A8A31E6B}"/>
              </a:ext>
            </a:extLst>
          </p:cNvPr>
          <p:cNvPicPr>
            <a:picLocks noChangeAspect="1"/>
          </p:cNvPicPr>
          <p:nvPr/>
        </p:nvPicPr>
        <p:blipFill>
          <a:blip r:embed="rId3"/>
          <a:stretch>
            <a:fillRect/>
          </a:stretch>
        </p:blipFill>
        <p:spPr>
          <a:xfrm>
            <a:off x="3252730" y="2036699"/>
            <a:ext cx="262374" cy="262374"/>
          </a:xfrm>
          <a:prstGeom prst="rect">
            <a:avLst/>
          </a:prstGeom>
          <a:ln w="38100">
            <a:noFill/>
          </a:ln>
        </p:spPr>
      </p:pic>
      <p:sp>
        <p:nvSpPr>
          <p:cNvPr id="176" name="Rectangle: Rounded Corners 175">
            <a:extLst>
              <a:ext uri="{FF2B5EF4-FFF2-40B4-BE49-F238E27FC236}">
                <a16:creationId xmlns:a16="http://schemas.microsoft.com/office/drawing/2014/main" id="{FF196536-5C32-B020-CE16-02FD91025581}"/>
              </a:ext>
            </a:extLst>
          </p:cNvPr>
          <p:cNvSpPr/>
          <p:nvPr/>
        </p:nvSpPr>
        <p:spPr>
          <a:xfrm>
            <a:off x="2980697" y="2615454"/>
            <a:ext cx="747813" cy="332428"/>
          </a:xfrm>
          <a:prstGeom prst="round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sz="2400" b="1"/>
          </a:p>
        </p:txBody>
      </p:sp>
      <p:sp>
        <p:nvSpPr>
          <p:cNvPr id="177" name="Rectangle: Rounded Corners 176">
            <a:extLst>
              <a:ext uri="{FF2B5EF4-FFF2-40B4-BE49-F238E27FC236}">
                <a16:creationId xmlns:a16="http://schemas.microsoft.com/office/drawing/2014/main" id="{B24E5FD2-CE31-1606-FB85-F03FC90575DC}"/>
              </a:ext>
            </a:extLst>
          </p:cNvPr>
          <p:cNvSpPr/>
          <p:nvPr/>
        </p:nvSpPr>
        <p:spPr>
          <a:xfrm>
            <a:off x="3718475" y="2679268"/>
            <a:ext cx="97641" cy="173162"/>
          </a:xfrm>
          <a:prstGeom prst="round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8" name="Rectangle: Rounded Corners 177">
            <a:extLst>
              <a:ext uri="{FF2B5EF4-FFF2-40B4-BE49-F238E27FC236}">
                <a16:creationId xmlns:a16="http://schemas.microsoft.com/office/drawing/2014/main" id="{2F808D45-6439-B4C3-BC08-B3F14E2313AD}"/>
              </a:ext>
            </a:extLst>
          </p:cNvPr>
          <p:cNvSpPr/>
          <p:nvPr/>
        </p:nvSpPr>
        <p:spPr>
          <a:xfrm>
            <a:off x="2999885" y="2639362"/>
            <a:ext cx="718590" cy="308519"/>
          </a:xfrm>
          <a:prstGeom prst="roundRect">
            <a:avLst/>
          </a:prstGeom>
          <a:solidFill>
            <a:schemeClr val="accent6"/>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b="1"/>
          </a:p>
        </p:txBody>
      </p:sp>
      <p:pic>
        <p:nvPicPr>
          <p:cNvPr id="179" name="Picture 178">
            <a:extLst>
              <a:ext uri="{FF2B5EF4-FFF2-40B4-BE49-F238E27FC236}">
                <a16:creationId xmlns:a16="http://schemas.microsoft.com/office/drawing/2014/main" id="{6A2BE3BF-CAE4-6B8D-4A01-677AF095A082}"/>
              </a:ext>
            </a:extLst>
          </p:cNvPr>
          <p:cNvPicPr>
            <a:picLocks noChangeAspect="1"/>
          </p:cNvPicPr>
          <p:nvPr/>
        </p:nvPicPr>
        <p:blipFill>
          <a:blip r:embed="rId3"/>
          <a:stretch>
            <a:fillRect/>
          </a:stretch>
        </p:blipFill>
        <p:spPr>
          <a:xfrm>
            <a:off x="3237404" y="2666499"/>
            <a:ext cx="262374" cy="262374"/>
          </a:xfrm>
          <a:prstGeom prst="rect">
            <a:avLst/>
          </a:prstGeom>
          <a:ln w="38100">
            <a:noFill/>
          </a:ln>
        </p:spPr>
      </p:pic>
      <p:cxnSp>
        <p:nvCxnSpPr>
          <p:cNvPr id="180" name="Straight Arrow Connector 179">
            <a:extLst>
              <a:ext uri="{FF2B5EF4-FFF2-40B4-BE49-F238E27FC236}">
                <a16:creationId xmlns:a16="http://schemas.microsoft.com/office/drawing/2014/main" id="{983C949C-1C44-7718-D243-C010C236C090}"/>
              </a:ext>
            </a:extLst>
          </p:cNvPr>
          <p:cNvCxnSpPr/>
          <p:nvPr/>
        </p:nvCxnSpPr>
        <p:spPr>
          <a:xfrm>
            <a:off x="3351891" y="2325477"/>
            <a:ext cx="0" cy="272617"/>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181" name="Right Brace 180">
            <a:extLst>
              <a:ext uri="{FF2B5EF4-FFF2-40B4-BE49-F238E27FC236}">
                <a16:creationId xmlns:a16="http://schemas.microsoft.com/office/drawing/2014/main" id="{93DFD468-23D8-2378-64CD-28603374EC0F}"/>
              </a:ext>
            </a:extLst>
          </p:cNvPr>
          <p:cNvSpPr/>
          <p:nvPr/>
        </p:nvSpPr>
        <p:spPr>
          <a:xfrm>
            <a:off x="4238352" y="669642"/>
            <a:ext cx="358966" cy="1046274"/>
          </a:xfrm>
          <a:prstGeom prst="rightBrace">
            <a:avLst>
              <a:gd name="adj1" fmla="val 44256"/>
              <a:gd name="adj2" fmla="val 50000"/>
            </a:avLst>
          </a:prstGeom>
          <a:ln w="508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N"/>
          </a:p>
        </p:txBody>
      </p:sp>
      <p:sp>
        <p:nvSpPr>
          <p:cNvPr id="182" name="TextBox 181">
            <a:extLst>
              <a:ext uri="{FF2B5EF4-FFF2-40B4-BE49-F238E27FC236}">
                <a16:creationId xmlns:a16="http://schemas.microsoft.com/office/drawing/2014/main" id="{B5C90927-69E2-50FD-699F-0559DEBFDA35}"/>
              </a:ext>
            </a:extLst>
          </p:cNvPr>
          <p:cNvSpPr txBox="1"/>
          <p:nvPr/>
        </p:nvSpPr>
        <p:spPr>
          <a:xfrm>
            <a:off x="4552996" y="3937800"/>
            <a:ext cx="1309223" cy="369332"/>
          </a:xfrm>
          <a:prstGeom prst="rect">
            <a:avLst/>
          </a:prstGeom>
          <a:noFill/>
        </p:spPr>
        <p:txBody>
          <a:bodyPr wrap="square" rtlCol="0">
            <a:spAutoFit/>
          </a:bodyPr>
          <a:lstStyle/>
          <a:p>
            <a:r>
              <a:rPr lang="en-CN" dirty="0">
                <a:latin typeface="Tahoma" panose="020B0604030504040204" pitchFamily="34" charset="0"/>
                <a:ea typeface="Tahoma" panose="020B0604030504040204" pitchFamily="34" charset="0"/>
                <a:cs typeface="Tahoma" panose="020B0604030504040204" pitchFamily="34" charset="0"/>
              </a:rPr>
              <a:t>Rollback</a:t>
            </a:r>
          </a:p>
        </p:txBody>
      </p:sp>
      <p:sp>
        <p:nvSpPr>
          <p:cNvPr id="183" name="Explosion 2 59">
            <a:extLst>
              <a:ext uri="{FF2B5EF4-FFF2-40B4-BE49-F238E27FC236}">
                <a16:creationId xmlns:a16="http://schemas.microsoft.com/office/drawing/2014/main" id="{8C966DCA-4BC8-06AA-287C-73E5A24B71F0}"/>
              </a:ext>
            </a:extLst>
          </p:cNvPr>
          <p:cNvSpPr/>
          <p:nvPr/>
        </p:nvSpPr>
        <p:spPr>
          <a:xfrm>
            <a:off x="2425929" y="4370071"/>
            <a:ext cx="488504" cy="352443"/>
          </a:xfrm>
          <a:prstGeom prst="irregularSeal2">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p>
        </p:txBody>
      </p:sp>
      <p:cxnSp>
        <p:nvCxnSpPr>
          <p:cNvPr id="184" name="Straight Arrow Connector 183">
            <a:extLst>
              <a:ext uri="{FF2B5EF4-FFF2-40B4-BE49-F238E27FC236}">
                <a16:creationId xmlns:a16="http://schemas.microsoft.com/office/drawing/2014/main" id="{679F0DA9-7EE1-4FE2-5341-0C72C2768816}"/>
              </a:ext>
            </a:extLst>
          </p:cNvPr>
          <p:cNvCxnSpPr>
            <a:cxnSpLocks/>
          </p:cNvCxnSpPr>
          <p:nvPr/>
        </p:nvCxnSpPr>
        <p:spPr>
          <a:xfrm flipV="1">
            <a:off x="9044118" y="1380545"/>
            <a:ext cx="1608138" cy="0"/>
          </a:xfrm>
          <a:prstGeom prst="straightConnector1">
            <a:avLst/>
          </a:prstGeom>
          <a:ln w="63500">
            <a:solidFill>
              <a:schemeClr val="accent6"/>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95" name="Rectangle 194">
            <a:extLst>
              <a:ext uri="{FF2B5EF4-FFF2-40B4-BE49-F238E27FC236}">
                <a16:creationId xmlns:a16="http://schemas.microsoft.com/office/drawing/2014/main" id="{F9434242-150C-4E24-DC1A-5949C8834B2B}"/>
              </a:ext>
            </a:extLst>
          </p:cNvPr>
          <p:cNvSpPr/>
          <p:nvPr/>
        </p:nvSpPr>
        <p:spPr>
          <a:xfrm>
            <a:off x="1010085" y="4292800"/>
            <a:ext cx="777239" cy="354092"/>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a:solidFill>
                  <a:schemeClr val="tx1"/>
                </a:solidFill>
                <a:latin typeface="Tahoma" panose="020B0604030504040204" pitchFamily="34" charset="0"/>
                <a:ea typeface="Tahoma" panose="020B0604030504040204" pitchFamily="34" charset="0"/>
                <a:cs typeface="Tahoma" panose="020B0604030504040204" pitchFamily="34" charset="0"/>
              </a:rPr>
              <a:t>M1:2</a:t>
            </a:r>
            <a:endParaRPr lang="en-US" sz="18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97" name="Rectangle 196">
            <a:extLst>
              <a:ext uri="{FF2B5EF4-FFF2-40B4-BE49-F238E27FC236}">
                <a16:creationId xmlns:a16="http://schemas.microsoft.com/office/drawing/2014/main" id="{F16FE0ED-FE57-9574-208F-8FB151290E08}"/>
              </a:ext>
            </a:extLst>
          </p:cNvPr>
          <p:cNvSpPr/>
          <p:nvPr/>
        </p:nvSpPr>
        <p:spPr>
          <a:xfrm>
            <a:off x="1010085" y="3943085"/>
            <a:ext cx="777239" cy="3540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a:solidFill>
                  <a:srgbClr val="FF0000"/>
                </a:solidFill>
                <a:latin typeface="Tahoma" panose="020B0604030504040204" pitchFamily="34" charset="0"/>
                <a:ea typeface="Tahoma" panose="020B0604030504040204" pitchFamily="34" charset="0"/>
                <a:cs typeface="Tahoma" panose="020B0604030504040204" pitchFamily="34" charset="0"/>
              </a:rPr>
              <a:t>M1:</a:t>
            </a:r>
            <a:r>
              <a:rPr lang="en-US" b="1">
                <a:solidFill>
                  <a:srgbClr val="FF0000"/>
                </a:solidFill>
                <a:latin typeface="Tahoma" panose="020B0604030504040204" pitchFamily="34" charset="0"/>
                <a:ea typeface="Tahoma" panose="020B0604030504040204" pitchFamily="34" charset="0"/>
                <a:cs typeface="Tahoma" panose="020B0604030504040204" pitchFamily="34" charset="0"/>
              </a:rPr>
              <a:t>2</a:t>
            </a:r>
            <a:endParaRPr lang="en-US" sz="18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cxnSp>
        <p:nvCxnSpPr>
          <p:cNvPr id="199" name="Straight Arrow Connector 198">
            <a:extLst>
              <a:ext uri="{FF2B5EF4-FFF2-40B4-BE49-F238E27FC236}">
                <a16:creationId xmlns:a16="http://schemas.microsoft.com/office/drawing/2014/main" id="{85AEEB94-2D5F-9C05-EF79-97C83ED4064B}"/>
              </a:ext>
            </a:extLst>
          </p:cNvPr>
          <p:cNvCxnSpPr>
            <a:cxnSpLocks/>
            <a:endCxn id="197" idx="3"/>
          </p:cNvCxnSpPr>
          <p:nvPr/>
        </p:nvCxnSpPr>
        <p:spPr>
          <a:xfrm flipH="1">
            <a:off x="1787324" y="3842580"/>
            <a:ext cx="612855" cy="277551"/>
          </a:xfrm>
          <a:prstGeom prst="straightConnector1">
            <a:avLst/>
          </a:prstGeom>
          <a:ln w="635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00" name="Rectangle 199">
            <a:extLst>
              <a:ext uri="{FF2B5EF4-FFF2-40B4-BE49-F238E27FC236}">
                <a16:creationId xmlns:a16="http://schemas.microsoft.com/office/drawing/2014/main" id="{6A68001E-F163-FCD7-7B3A-6A100943B994}"/>
              </a:ext>
            </a:extLst>
          </p:cNvPr>
          <p:cNvSpPr/>
          <p:nvPr/>
        </p:nvSpPr>
        <p:spPr>
          <a:xfrm>
            <a:off x="1010085" y="4638108"/>
            <a:ext cx="777239" cy="596860"/>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a:solidFill>
                  <a:srgbClr val="FF0000"/>
                </a:solidFill>
                <a:latin typeface="Tahoma" panose="020B0604030504040204" pitchFamily="34" charset="0"/>
                <a:ea typeface="Tahoma" panose="020B0604030504040204" pitchFamily="34" charset="0"/>
                <a:cs typeface="Tahoma" panose="020B0604030504040204" pitchFamily="34" charset="0"/>
              </a:rPr>
              <a:t>M1:2</a:t>
            </a:r>
            <a:endParaRPr lang="en-US" sz="1800" b="1" dirty="0">
              <a:solidFill>
                <a:srgbClr val="FF0000"/>
              </a:solidFill>
              <a:latin typeface="Tahoma" panose="020B0604030504040204" pitchFamily="34" charset="0"/>
              <a:ea typeface="Tahoma" panose="020B0604030504040204" pitchFamily="34" charset="0"/>
              <a:cs typeface="Tahoma" panose="020B0604030504040204" pitchFamily="34" charset="0"/>
            </a:endParaRPr>
          </a:p>
          <a:p>
            <a:r>
              <a:rPr lang="en-US">
                <a:solidFill>
                  <a:schemeClr val="tx1"/>
                </a:solidFill>
                <a:latin typeface="Tahoma" panose="020B0604030504040204" pitchFamily="34" charset="0"/>
                <a:ea typeface="Tahoma" panose="020B0604030504040204" pitchFamily="34" charset="0"/>
                <a:cs typeface="Tahoma" panose="020B0604030504040204" pitchFamily="34" charset="0"/>
              </a:rPr>
              <a:t>M2:2</a:t>
            </a:r>
            <a:endParaRPr lang="en-US" sz="18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02" name="Rectangle 201">
            <a:extLst>
              <a:ext uri="{FF2B5EF4-FFF2-40B4-BE49-F238E27FC236}">
                <a16:creationId xmlns:a16="http://schemas.microsoft.com/office/drawing/2014/main" id="{45B4B4BC-71AD-D89D-D1AC-0A6D24E16E9B}"/>
              </a:ext>
            </a:extLst>
          </p:cNvPr>
          <p:cNvSpPr/>
          <p:nvPr/>
        </p:nvSpPr>
        <p:spPr>
          <a:xfrm>
            <a:off x="7530238" y="1461008"/>
            <a:ext cx="777239" cy="354092"/>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a:solidFill>
                  <a:schemeClr val="tx1"/>
                </a:solidFill>
                <a:latin typeface="Tahoma" panose="020B0604030504040204" pitchFamily="34" charset="0"/>
                <a:ea typeface="Tahoma" panose="020B0604030504040204" pitchFamily="34" charset="0"/>
                <a:cs typeface="Tahoma" panose="020B0604030504040204" pitchFamily="34" charset="0"/>
              </a:rPr>
              <a:t>M1:2</a:t>
            </a:r>
            <a:endParaRPr lang="en-US" sz="18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04" name="Rectangle 203">
            <a:extLst>
              <a:ext uri="{FF2B5EF4-FFF2-40B4-BE49-F238E27FC236}">
                <a16:creationId xmlns:a16="http://schemas.microsoft.com/office/drawing/2014/main" id="{9C4041F3-B96B-B31A-B019-AC39E944F3D7}"/>
              </a:ext>
            </a:extLst>
          </p:cNvPr>
          <p:cNvSpPr/>
          <p:nvPr/>
        </p:nvSpPr>
        <p:spPr>
          <a:xfrm>
            <a:off x="7530238" y="1111293"/>
            <a:ext cx="777239" cy="3540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a:solidFill>
                  <a:schemeClr val="tx1"/>
                </a:solidFill>
                <a:latin typeface="Tahoma" panose="020B0604030504040204" pitchFamily="34" charset="0"/>
                <a:ea typeface="Tahoma" panose="020B0604030504040204" pitchFamily="34" charset="0"/>
                <a:cs typeface="Tahoma" panose="020B0604030504040204" pitchFamily="34" charset="0"/>
              </a:rPr>
              <a:t>M</a:t>
            </a:r>
            <a:r>
              <a:rPr lang="en-US">
                <a:solidFill>
                  <a:schemeClr val="tx1"/>
                </a:solidFill>
                <a:latin typeface="Tahoma" panose="020B0604030504040204" pitchFamily="34" charset="0"/>
                <a:ea typeface="Tahoma" panose="020B0604030504040204" pitchFamily="34" charset="0"/>
                <a:cs typeface="Tahoma" panose="020B0604030504040204" pitchFamily="34" charset="0"/>
              </a:rPr>
              <a:t>1</a:t>
            </a:r>
            <a:r>
              <a:rPr lang="en-US" sz="1800">
                <a:solidFill>
                  <a:schemeClr val="tx1"/>
                </a:solidFill>
                <a:latin typeface="Tahoma" panose="020B0604030504040204" pitchFamily="34" charset="0"/>
                <a:ea typeface="Tahoma" panose="020B0604030504040204" pitchFamily="34" charset="0"/>
                <a:cs typeface="Tahoma" panose="020B0604030504040204" pitchFamily="34" charset="0"/>
              </a:rPr>
              <a:t>:2</a:t>
            </a:r>
            <a:endParaRPr lang="en-US" sz="18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cxnSp>
        <p:nvCxnSpPr>
          <p:cNvPr id="206" name="Straight Arrow Connector 205">
            <a:extLst>
              <a:ext uri="{FF2B5EF4-FFF2-40B4-BE49-F238E27FC236}">
                <a16:creationId xmlns:a16="http://schemas.microsoft.com/office/drawing/2014/main" id="{43D34605-8A93-C988-8183-05CC8DD01D87}"/>
              </a:ext>
            </a:extLst>
          </p:cNvPr>
          <p:cNvCxnSpPr>
            <a:cxnSpLocks/>
          </p:cNvCxnSpPr>
          <p:nvPr/>
        </p:nvCxnSpPr>
        <p:spPr>
          <a:xfrm flipV="1">
            <a:off x="8315960" y="1327801"/>
            <a:ext cx="701329" cy="407613"/>
          </a:xfrm>
          <a:prstGeom prst="straightConnector1">
            <a:avLst/>
          </a:prstGeom>
          <a:ln w="635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07" name="Rectangle 206">
            <a:extLst>
              <a:ext uri="{FF2B5EF4-FFF2-40B4-BE49-F238E27FC236}">
                <a16:creationId xmlns:a16="http://schemas.microsoft.com/office/drawing/2014/main" id="{DD5D0993-7CEA-8A30-D00D-BF1D8B31E66B}"/>
              </a:ext>
            </a:extLst>
          </p:cNvPr>
          <p:cNvSpPr/>
          <p:nvPr/>
        </p:nvSpPr>
        <p:spPr>
          <a:xfrm>
            <a:off x="7530238" y="1806316"/>
            <a:ext cx="777239" cy="596860"/>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a:solidFill>
                  <a:srgbClr val="FF0000"/>
                </a:solidFill>
                <a:latin typeface="Tahoma" panose="020B0604030504040204" pitchFamily="34" charset="0"/>
                <a:ea typeface="Tahoma" panose="020B0604030504040204" pitchFamily="34" charset="0"/>
                <a:cs typeface="Tahoma" panose="020B0604030504040204" pitchFamily="34" charset="0"/>
              </a:rPr>
              <a:t>M1:2</a:t>
            </a:r>
            <a:endParaRPr lang="en-US" sz="1800" b="1" dirty="0">
              <a:solidFill>
                <a:srgbClr val="FF0000"/>
              </a:solidFill>
              <a:latin typeface="Tahoma" panose="020B0604030504040204" pitchFamily="34" charset="0"/>
              <a:ea typeface="Tahoma" panose="020B0604030504040204" pitchFamily="34" charset="0"/>
              <a:cs typeface="Tahoma" panose="020B0604030504040204" pitchFamily="34" charset="0"/>
            </a:endParaRPr>
          </a:p>
          <a:p>
            <a:r>
              <a:rPr lang="en-US">
                <a:solidFill>
                  <a:schemeClr val="tx1"/>
                </a:solidFill>
                <a:latin typeface="Tahoma" panose="020B0604030504040204" pitchFamily="34" charset="0"/>
                <a:ea typeface="Tahoma" panose="020B0604030504040204" pitchFamily="34" charset="0"/>
                <a:cs typeface="Tahoma" panose="020B0604030504040204" pitchFamily="34" charset="0"/>
              </a:rPr>
              <a:t>M2:2</a:t>
            </a:r>
            <a:endParaRPr lang="en-US" sz="18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09" name="TextBox 208">
            <a:extLst>
              <a:ext uri="{FF2B5EF4-FFF2-40B4-BE49-F238E27FC236}">
                <a16:creationId xmlns:a16="http://schemas.microsoft.com/office/drawing/2014/main" id="{13CD8762-4470-CB80-9610-1699FEB9CC03}"/>
              </a:ext>
            </a:extLst>
          </p:cNvPr>
          <p:cNvSpPr txBox="1"/>
          <p:nvPr/>
        </p:nvSpPr>
        <p:spPr>
          <a:xfrm>
            <a:off x="8370278" y="1146108"/>
            <a:ext cx="767011" cy="369332"/>
          </a:xfrm>
          <a:prstGeom prst="rect">
            <a:avLst/>
          </a:prstGeom>
          <a:noFill/>
        </p:spPr>
        <p:txBody>
          <a:bodyPr wrap="square" rtlCol="0">
            <a:spAutoFit/>
          </a:bodyPr>
          <a:lstStyle/>
          <a:p>
            <a:r>
              <a:rPr lang="en-CN" dirty="0">
                <a:latin typeface="Tahoma" panose="020B0604030504040204" pitchFamily="34" charset="0"/>
                <a:ea typeface="Tahoma" panose="020B0604030504040204" pitchFamily="34" charset="0"/>
                <a:cs typeface="Tahoma" panose="020B0604030504040204" pitchFamily="34" charset="0"/>
              </a:rPr>
              <a:t>rst</a:t>
            </a:r>
          </a:p>
        </p:txBody>
      </p:sp>
      <p:sp>
        <p:nvSpPr>
          <p:cNvPr id="210" name="Rounded Rectangular Callout 84">
            <a:extLst>
              <a:ext uri="{FF2B5EF4-FFF2-40B4-BE49-F238E27FC236}">
                <a16:creationId xmlns:a16="http://schemas.microsoft.com/office/drawing/2014/main" id="{FD0965D7-A0BE-985D-DB08-E0752DF40D2B}"/>
              </a:ext>
            </a:extLst>
          </p:cNvPr>
          <p:cNvSpPr/>
          <p:nvPr/>
        </p:nvSpPr>
        <p:spPr>
          <a:xfrm>
            <a:off x="8853490" y="2815220"/>
            <a:ext cx="2499681" cy="817977"/>
          </a:xfrm>
          <a:prstGeom prst="wedgeRoundRectCallout">
            <a:avLst>
              <a:gd name="adj1" fmla="val -3120"/>
              <a:gd name="adj2" fmla="val -177898"/>
              <a:gd name="adj3" fmla="val 16667"/>
            </a:avLst>
          </a:prstGeom>
          <a:solidFill>
            <a:schemeClr val="lt1">
              <a:alpha val="3000"/>
            </a:schemeClr>
          </a:solidFill>
          <a:ln w="254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CN" sz="2400" dirty="0">
                <a:solidFill>
                  <a:srgbClr val="FF0000"/>
                </a:solidFill>
                <a:latin typeface="Tahoma" panose="020B0604030504040204" pitchFamily="34" charset="0"/>
                <a:ea typeface="Tahoma" panose="020B0604030504040204" pitchFamily="34" charset="0"/>
                <a:cs typeface="Tahoma" panose="020B0604030504040204" pitchFamily="34" charset="0"/>
              </a:rPr>
              <a:t>M</a:t>
            </a:r>
            <a:r>
              <a:rPr lang="en-US" sz="2400" dirty="0">
                <a:solidFill>
                  <a:srgbClr val="FF0000"/>
                </a:solidFill>
                <a:latin typeface="Tahoma" panose="020B0604030504040204" pitchFamily="34" charset="0"/>
                <a:ea typeface="Tahoma" panose="020B0604030504040204" pitchFamily="34" charset="0"/>
                <a:cs typeface="Tahoma" panose="020B0604030504040204" pitchFamily="34" charset="0"/>
              </a:rPr>
              <a:t>1</a:t>
            </a:r>
            <a:r>
              <a:rPr lang="en-CN" sz="2400" dirty="0">
                <a:solidFill>
                  <a:srgbClr val="FF0000"/>
                </a:solidFill>
                <a:latin typeface="Tahoma" panose="020B0604030504040204" pitchFamily="34" charset="0"/>
                <a:ea typeface="Tahoma" panose="020B0604030504040204" pitchFamily="34" charset="0"/>
                <a:cs typeface="Tahoma" panose="020B0604030504040204" pitchFamily="34" charset="0"/>
              </a:rPr>
              <a:t>:</a:t>
            </a:r>
            <a:r>
              <a:rPr lang="en-US" sz="2400">
                <a:solidFill>
                  <a:srgbClr val="FF0000"/>
                </a:solidFill>
                <a:latin typeface="Tahoma" panose="020B0604030504040204" pitchFamily="34" charset="0"/>
                <a:ea typeface="Tahoma" panose="020B0604030504040204" pitchFamily="34" charset="0"/>
                <a:cs typeface="Tahoma" panose="020B0604030504040204" pitchFamily="34" charset="0"/>
              </a:rPr>
              <a:t>2 </a:t>
            </a:r>
            <a:r>
              <a:rPr lang="en-US" sz="2400">
                <a:solidFill>
                  <a:schemeClr val="tx1"/>
                </a:solidFill>
                <a:latin typeface="Tahoma" panose="020B0604030504040204" pitchFamily="34" charset="0"/>
                <a:ea typeface="Tahoma" panose="020B0604030504040204" pitchFamily="34" charset="0"/>
                <a:cs typeface="Tahoma" panose="020B0604030504040204" pitchFamily="34" charset="0"/>
              </a:rPr>
              <a:t>(correct)</a:t>
            </a:r>
            <a:endParaRPr lang="en-US"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13" name="Rectangle 212">
            <a:extLst>
              <a:ext uri="{FF2B5EF4-FFF2-40B4-BE49-F238E27FC236}">
                <a16:creationId xmlns:a16="http://schemas.microsoft.com/office/drawing/2014/main" id="{C51F8C53-87D5-FC19-A571-2B54FB42691D}"/>
              </a:ext>
            </a:extLst>
          </p:cNvPr>
          <p:cNvSpPr/>
          <p:nvPr/>
        </p:nvSpPr>
        <p:spPr>
          <a:xfrm>
            <a:off x="994658" y="1327801"/>
            <a:ext cx="393958" cy="3540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tx1"/>
                </a:solidFill>
                <a:latin typeface="Tahoma" panose="020B0604030504040204" pitchFamily="34" charset="0"/>
                <a:ea typeface="Tahoma" panose="020B0604030504040204" pitchFamily="34" charset="0"/>
                <a:cs typeface="Tahoma" panose="020B0604030504040204" pitchFamily="34" charset="0"/>
              </a:rPr>
              <a:t>5</a:t>
            </a:r>
            <a:endParaRPr lang="en-US" sz="18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14" name="TextBox 213">
            <a:extLst>
              <a:ext uri="{FF2B5EF4-FFF2-40B4-BE49-F238E27FC236}">
                <a16:creationId xmlns:a16="http://schemas.microsoft.com/office/drawing/2014/main" id="{2FE4877C-4109-8C77-FAD4-423204C28251}"/>
              </a:ext>
            </a:extLst>
          </p:cNvPr>
          <p:cNvSpPr txBox="1"/>
          <p:nvPr/>
        </p:nvSpPr>
        <p:spPr>
          <a:xfrm>
            <a:off x="563202" y="1303005"/>
            <a:ext cx="541714" cy="369332"/>
          </a:xfrm>
          <a:prstGeom prst="rect">
            <a:avLst/>
          </a:prstGeom>
          <a:noFill/>
        </p:spPr>
        <p:txBody>
          <a:bodyPr wrap="square" rtlCol="0">
            <a:spAutoFit/>
          </a:bodyPr>
          <a:lstStyle/>
          <a:p>
            <a:r>
              <a:rPr lang="en-US" altLang="zh-CN" b="1">
                <a:latin typeface="Tahoma" panose="020B0604030504040204" pitchFamily="34" charset="0"/>
                <a:ea typeface="Tahoma" panose="020B0604030504040204" pitchFamily="34" charset="0"/>
                <a:cs typeface="Tahoma" panose="020B0604030504040204" pitchFamily="34" charset="0"/>
              </a:rPr>
              <a:t>PC</a:t>
            </a:r>
            <a:endParaRPr lang="en-US" b="1">
              <a:latin typeface="Tahoma" panose="020B0604030504040204" pitchFamily="34" charset="0"/>
              <a:ea typeface="Tahoma" panose="020B0604030504040204" pitchFamily="34" charset="0"/>
              <a:cs typeface="Tahoma" panose="020B0604030504040204" pitchFamily="34" charset="0"/>
            </a:endParaRPr>
          </a:p>
        </p:txBody>
      </p:sp>
      <p:sp>
        <p:nvSpPr>
          <p:cNvPr id="215" name="Rectangle 214">
            <a:extLst>
              <a:ext uri="{FF2B5EF4-FFF2-40B4-BE49-F238E27FC236}">
                <a16:creationId xmlns:a16="http://schemas.microsoft.com/office/drawing/2014/main" id="{3F8F2F17-1E23-5A70-7C84-B9D0A278D4CB}"/>
              </a:ext>
            </a:extLst>
          </p:cNvPr>
          <p:cNvSpPr/>
          <p:nvPr/>
        </p:nvSpPr>
        <p:spPr>
          <a:xfrm>
            <a:off x="1377017" y="1328179"/>
            <a:ext cx="393958" cy="354092"/>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tx1"/>
                </a:solidFill>
                <a:latin typeface="Tahoma" panose="020B0604030504040204" pitchFamily="34" charset="0"/>
                <a:ea typeface="Tahoma" panose="020B0604030504040204" pitchFamily="34" charset="0"/>
                <a:cs typeface="Tahoma" panose="020B0604030504040204" pitchFamily="34" charset="0"/>
              </a:rPr>
              <a:t>5</a:t>
            </a:r>
            <a:endParaRPr lang="en-US" sz="18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16" name="Rectangle 215">
            <a:extLst>
              <a:ext uri="{FF2B5EF4-FFF2-40B4-BE49-F238E27FC236}">
                <a16:creationId xmlns:a16="http://schemas.microsoft.com/office/drawing/2014/main" id="{07890447-9EB8-50F4-B4D8-893973994B67}"/>
              </a:ext>
            </a:extLst>
          </p:cNvPr>
          <p:cNvSpPr/>
          <p:nvPr/>
        </p:nvSpPr>
        <p:spPr>
          <a:xfrm>
            <a:off x="1005376" y="3599370"/>
            <a:ext cx="393958" cy="3540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tx1"/>
                </a:solidFill>
                <a:latin typeface="Tahoma" panose="020B0604030504040204" pitchFamily="34" charset="0"/>
                <a:ea typeface="Tahoma" panose="020B0604030504040204" pitchFamily="34" charset="0"/>
                <a:cs typeface="Tahoma" panose="020B0604030504040204" pitchFamily="34" charset="0"/>
              </a:rPr>
              <a:t>7</a:t>
            </a:r>
            <a:endParaRPr lang="en-US" sz="18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18" name="Rectangle 217">
            <a:extLst>
              <a:ext uri="{FF2B5EF4-FFF2-40B4-BE49-F238E27FC236}">
                <a16:creationId xmlns:a16="http://schemas.microsoft.com/office/drawing/2014/main" id="{B2950FC1-2C7E-D954-04F1-72FB8ACD0E9C}"/>
              </a:ext>
            </a:extLst>
          </p:cNvPr>
          <p:cNvSpPr/>
          <p:nvPr/>
        </p:nvSpPr>
        <p:spPr>
          <a:xfrm>
            <a:off x="1387735" y="3599748"/>
            <a:ext cx="393958" cy="354092"/>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tx1"/>
                </a:solidFill>
                <a:latin typeface="Tahoma" panose="020B0604030504040204" pitchFamily="34" charset="0"/>
                <a:ea typeface="Tahoma" panose="020B0604030504040204" pitchFamily="34" charset="0"/>
                <a:cs typeface="Tahoma" panose="020B0604030504040204" pitchFamily="34" charset="0"/>
              </a:rPr>
              <a:t>7</a:t>
            </a:r>
            <a:endParaRPr lang="en-US" sz="18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19" name="Rectangle 218">
            <a:extLst>
              <a:ext uri="{FF2B5EF4-FFF2-40B4-BE49-F238E27FC236}">
                <a16:creationId xmlns:a16="http://schemas.microsoft.com/office/drawing/2014/main" id="{32D326B9-900C-3250-1C7F-0051196A18AE}"/>
              </a:ext>
            </a:extLst>
          </p:cNvPr>
          <p:cNvSpPr/>
          <p:nvPr/>
        </p:nvSpPr>
        <p:spPr>
          <a:xfrm>
            <a:off x="7523393" y="752439"/>
            <a:ext cx="393958" cy="3540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tx1"/>
                </a:solidFill>
                <a:latin typeface="Tahoma" panose="020B0604030504040204" pitchFamily="34" charset="0"/>
                <a:ea typeface="Tahoma" panose="020B0604030504040204" pitchFamily="34" charset="0"/>
                <a:cs typeface="Tahoma" panose="020B0604030504040204" pitchFamily="34" charset="0"/>
              </a:rPr>
              <a:t>7</a:t>
            </a:r>
            <a:endParaRPr lang="en-US" sz="18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21" name="Rectangle 220">
            <a:extLst>
              <a:ext uri="{FF2B5EF4-FFF2-40B4-BE49-F238E27FC236}">
                <a16:creationId xmlns:a16="http://schemas.microsoft.com/office/drawing/2014/main" id="{0DE75C6B-A9CB-9EB8-89A2-EDF7E7AAF7F2}"/>
              </a:ext>
            </a:extLst>
          </p:cNvPr>
          <p:cNvSpPr/>
          <p:nvPr/>
        </p:nvSpPr>
        <p:spPr>
          <a:xfrm>
            <a:off x="7905752" y="752817"/>
            <a:ext cx="393958" cy="354092"/>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tx1"/>
                </a:solidFill>
                <a:latin typeface="Tahoma" panose="020B0604030504040204" pitchFamily="34" charset="0"/>
                <a:ea typeface="Tahoma" panose="020B0604030504040204" pitchFamily="34" charset="0"/>
                <a:cs typeface="Tahoma" panose="020B0604030504040204" pitchFamily="34" charset="0"/>
              </a:rPr>
              <a:t>7</a:t>
            </a:r>
            <a:endParaRPr lang="en-US" sz="18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22" name="Rectangle 221">
            <a:extLst>
              <a:ext uri="{FF2B5EF4-FFF2-40B4-BE49-F238E27FC236}">
                <a16:creationId xmlns:a16="http://schemas.microsoft.com/office/drawing/2014/main" id="{0E4F8883-E219-D64E-CC2F-29E3B08AAA89}"/>
              </a:ext>
            </a:extLst>
          </p:cNvPr>
          <p:cNvSpPr/>
          <p:nvPr/>
        </p:nvSpPr>
        <p:spPr>
          <a:xfrm>
            <a:off x="2424281" y="3895822"/>
            <a:ext cx="1957093" cy="397242"/>
          </a:xfrm>
          <a:prstGeom prst="rect">
            <a:avLst/>
          </a:prstGeom>
          <a:ln w="12700">
            <a:noFill/>
          </a:ln>
        </p:spPr>
        <p:style>
          <a:lnRef idx="2">
            <a:schemeClr val="dk1"/>
          </a:lnRef>
          <a:fillRef idx="1">
            <a:schemeClr val="lt1"/>
          </a:fillRef>
          <a:effectRef idx="0">
            <a:schemeClr val="dk1"/>
          </a:effectRef>
          <a:fontRef idx="minor">
            <a:schemeClr val="dk1"/>
          </a:fontRef>
        </p:style>
        <p:txBody>
          <a:bodyPr rtlCol="0" anchor="ctr"/>
          <a:lstStyle/>
          <a:p>
            <a:pPr indent="-12"/>
            <a:r>
              <a:rPr lang="en-US">
                <a:solidFill>
                  <a:schemeClr val="tx1"/>
                </a:solidFill>
                <a:latin typeface="Tahoma" panose="020B0604030504040204" pitchFamily="34" charset="0"/>
                <a:ea typeface="Tahoma" panose="020B0604030504040204" pitchFamily="34" charset="0"/>
                <a:cs typeface="Tahoma" panose="020B0604030504040204" pitchFamily="34" charset="0"/>
              </a:rPr>
              <a:t>7. R2 = M1</a:t>
            </a:r>
          </a:p>
        </p:txBody>
      </p:sp>
      <p:sp>
        <p:nvSpPr>
          <p:cNvPr id="223" name="Right Brace 222">
            <a:extLst>
              <a:ext uri="{FF2B5EF4-FFF2-40B4-BE49-F238E27FC236}">
                <a16:creationId xmlns:a16="http://schemas.microsoft.com/office/drawing/2014/main" id="{903FC23A-7848-9F2A-3DB1-564E3CBBF12C}"/>
              </a:ext>
            </a:extLst>
          </p:cNvPr>
          <p:cNvSpPr/>
          <p:nvPr/>
        </p:nvSpPr>
        <p:spPr>
          <a:xfrm>
            <a:off x="4238352" y="3801762"/>
            <a:ext cx="365773" cy="656669"/>
          </a:xfrm>
          <a:prstGeom prst="rightBrace">
            <a:avLst>
              <a:gd name="adj1" fmla="val 44256"/>
              <a:gd name="adj2" fmla="val 50000"/>
            </a:avLst>
          </a:prstGeom>
          <a:ln w="508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N"/>
          </a:p>
        </p:txBody>
      </p:sp>
      <p:cxnSp>
        <p:nvCxnSpPr>
          <p:cNvPr id="224" name="Straight Arrow Connector 223">
            <a:extLst>
              <a:ext uri="{FF2B5EF4-FFF2-40B4-BE49-F238E27FC236}">
                <a16:creationId xmlns:a16="http://schemas.microsoft.com/office/drawing/2014/main" id="{D95896E3-1574-908D-B98C-6BE486952C62}"/>
              </a:ext>
            </a:extLst>
          </p:cNvPr>
          <p:cNvCxnSpPr>
            <a:cxnSpLocks/>
          </p:cNvCxnSpPr>
          <p:nvPr/>
        </p:nvCxnSpPr>
        <p:spPr>
          <a:xfrm flipH="1">
            <a:off x="2424281" y="639341"/>
            <a:ext cx="32251" cy="5583008"/>
          </a:xfrm>
          <a:prstGeom prst="straightConnector1">
            <a:avLst/>
          </a:prstGeom>
          <a:ln w="63500">
            <a:tailEnd type="triangle"/>
          </a:ln>
        </p:spPr>
        <p:style>
          <a:lnRef idx="3">
            <a:schemeClr val="dk1"/>
          </a:lnRef>
          <a:fillRef idx="0">
            <a:schemeClr val="dk1"/>
          </a:fillRef>
          <a:effectRef idx="2">
            <a:schemeClr val="dk1"/>
          </a:effectRef>
          <a:fontRef idx="minor">
            <a:schemeClr val="tx1"/>
          </a:fontRef>
        </p:style>
      </p:cxnSp>
      <p:sp>
        <p:nvSpPr>
          <p:cNvPr id="229" name="TextBox 228">
            <a:extLst>
              <a:ext uri="{FF2B5EF4-FFF2-40B4-BE49-F238E27FC236}">
                <a16:creationId xmlns:a16="http://schemas.microsoft.com/office/drawing/2014/main" id="{B7FE5CA3-C637-5CAB-8B61-EE48CD419E35}"/>
              </a:ext>
            </a:extLst>
          </p:cNvPr>
          <p:cNvSpPr txBox="1"/>
          <p:nvPr/>
        </p:nvSpPr>
        <p:spPr>
          <a:xfrm>
            <a:off x="4536546" y="3062247"/>
            <a:ext cx="1207181" cy="646331"/>
          </a:xfrm>
          <a:prstGeom prst="rect">
            <a:avLst/>
          </a:prstGeom>
          <a:noFill/>
        </p:spPr>
        <p:txBody>
          <a:bodyPr wrap="square" rtlCol="0">
            <a:spAutoFit/>
          </a:bodyPr>
          <a:lstStyle/>
          <a:p>
            <a:r>
              <a:rPr lang="en-CN">
                <a:latin typeface="Tahoma" panose="020B0604030504040204" pitchFamily="34" charset="0"/>
                <a:ea typeface="Tahoma" panose="020B0604030504040204" pitchFamily="34" charset="0"/>
                <a:cs typeface="Tahoma" panose="020B0604030504040204" pitchFamily="34" charset="0"/>
              </a:rPr>
              <a:t>Roll-</a:t>
            </a:r>
            <a:endParaRPr lang="en-US">
              <a:latin typeface="Tahoma" panose="020B0604030504040204" pitchFamily="34" charset="0"/>
              <a:ea typeface="Tahoma" panose="020B0604030504040204" pitchFamily="34" charset="0"/>
              <a:cs typeface="Tahoma" panose="020B0604030504040204" pitchFamily="34" charset="0"/>
            </a:endParaRPr>
          </a:p>
          <a:p>
            <a:r>
              <a:rPr lang="en-CN">
                <a:latin typeface="Tahoma" panose="020B0604030504040204" pitchFamily="34" charset="0"/>
                <a:ea typeface="Tahoma" panose="020B0604030504040204" pitchFamily="34" charset="0"/>
                <a:cs typeface="Tahoma" panose="020B0604030504040204" pitchFamily="34" charset="0"/>
              </a:rPr>
              <a:t>forward</a:t>
            </a:r>
            <a:endParaRPr lang="en-CN" dirty="0">
              <a:latin typeface="Tahoma" panose="020B0604030504040204" pitchFamily="34" charset="0"/>
              <a:ea typeface="Tahoma" panose="020B0604030504040204" pitchFamily="34" charset="0"/>
              <a:cs typeface="Tahoma" panose="020B0604030504040204" pitchFamily="34" charset="0"/>
            </a:endParaRPr>
          </a:p>
        </p:txBody>
      </p:sp>
      <p:sp>
        <p:nvSpPr>
          <p:cNvPr id="230" name="Right Brace 229">
            <a:extLst>
              <a:ext uri="{FF2B5EF4-FFF2-40B4-BE49-F238E27FC236}">
                <a16:creationId xmlns:a16="http://schemas.microsoft.com/office/drawing/2014/main" id="{D294F518-EA74-31DD-9F9B-0EC900D9E045}"/>
              </a:ext>
            </a:extLst>
          </p:cNvPr>
          <p:cNvSpPr/>
          <p:nvPr/>
        </p:nvSpPr>
        <p:spPr>
          <a:xfrm>
            <a:off x="4238352" y="3034890"/>
            <a:ext cx="358966" cy="656669"/>
          </a:xfrm>
          <a:prstGeom prst="rightBrace">
            <a:avLst>
              <a:gd name="adj1" fmla="val 44256"/>
              <a:gd name="adj2" fmla="val 50000"/>
            </a:avLst>
          </a:prstGeom>
          <a:ln w="508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N"/>
          </a:p>
        </p:txBody>
      </p:sp>
      <p:sp>
        <p:nvSpPr>
          <p:cNvPr id="232" name="TextBox 231">
            <a:extLst>
              <a:ext uri="{FF2B5EF4-FFF2-40B4-BE49-F238E27FC236}">
                <a16:creationId xmlns:a16="http://schemas.microsoft.com/office/drawing/2014/main" id="{E8018185-8C62-E185-6705-2E50A217EDBE}"/>
              </a:ext>
            </a:extLst>
          </p:cNvPr>
          <p:cNvSpPr txBox="1"/>
          <p:nvPr/>
        </p:nvSpPr>
        <p:spPr>
          <a:xfrm>
            <a:off x="597906" y="4001870"/>
            <a:ext cx="508479" cy="369332"/>
          </a:xfrm>
          <a:prstGeom prst="rect">
            <a:avLst/>
          </a:prstGeom>
          <a:noFill/>
        </p:spPr>
        <p:txBody>
          <a:bodyPr wrap="square" rtlCol="0">
            <a:spAutoFit/>
          </a:bodyPr>
          <a:lstStyle/>
          <a:p>
            <a:r>
              <a:rPr lang="en-US" b="1">
                <a:latin typeface="Tahoma" panose="020B0604030504040204" pitchFamily="34" charset="0"/>
                <a:ea typeface="Tahoma" panose="020B0604030504040204" pitchFamily="34" charset="0"/>
                <a:cs typeface="Tahoma" panose="020B0604030504040204" pitchFamily="34" charset="0"/>
              </a:rPr>
              <a:t>SB</a:t>
            </a:r>
          </a:p>
        </p:txBody>
      </p:sp>
      <p:sp>
        <p:nvSpPr>
          <p:cNvPr id="233" name="TextBox 232">
            <a:extLst>
              <a:ext uri="{FF2B5EF4-FFF2-40B4-BE49-F238E27FC236}">
                <a16:creationId xmlns:a16="http://schemas.microsoft.com/office/drawing/2014/main" id="{4861930F-B765-CACD-BDCB-7AC75FDF32FC}"/>
              </a:ext>
            </a:extLst>
          </p:cNvPr>
          <p:cNvSpPr txBox="1"/>
          <p:nvPr/>
        </p:nvSpPr>
        <p:spPr>
          <a:xfrm>
            <a:off x="240728" y="4330802"/>
            <a:ext cx="874140" cy="369332"/>
          </a:xfrm>
          <a:prstGeom prst="rect">
            <a:avLst/>
          </a:prstGeom>
          <a:noFill/>
        </p:spPr>
        <p:txBody>
          <a:bodyPr wrap="square" rtlCol="0">
            <a:spAutoFit/>
          </a:bodyPr>
          <a:lstStyle/>
          <a:p>
            <a:r>
              <a:rPr lang="en-US" b="1">
                <a:latin typeface="Tahoma" panose="020B0604030504040204" pitchFamily="34" charset="0"/>
                <a:ea typeface="Tahoma" panose="020B0604030504040204" pitchFamily="34" charset="0"/>
                <a:cs typeface="Tahoma" panose="020B0604030504040204" pitchFamily="34" charset="0"/>
              </a:rPr>
              <a:t>NVSB</a:t>
            </a:r>
          </a:p>
        </p:txBody>
      </p:sp>
      <p:sp>
        <p:nvSpPr>
          <p:cNvPr id="234" name="TextBox 233">
            <a:extLst>
              <a:ext uri="{FF2B5EF4-FFF2-40B4-BE49-F238E27FC236}">
                <a16:creationId xmlns:a16="http://schemas.microsoft.com/office/drawing/2014/main" id="{E34DC30A-646E-41E5-4275-BAA65525AB67}"/>
              </a:ext>
            </a:extLst>
          </p:cNvPr>
          <p:cNvSpPr txBox="1"/>
          <p:nvPr/>
        </p:nvSpPr>
        <p:spPr>
          <a:xfrm>
            <a:off x="309523" y="4822635"/>
            <a:ext cx="814735" cy="369332"/>
          </a:xfrm>
          <a:prstGeom prst="rect">
            <a:avLst/>
          </a:prstGeom>
          <a:noFill/>
        </p:spPr>
        <p:txBody>
          <a:bodyPr wrap="square" rtlCol="0">
            <a:spAutoFit/>
          </a:bodyPr>
          <a:lstStyle/>
          <a:p>
            <a:r>
              <a:rPr lang="en-US" b="1" dirty="0">
                <a:latin typeface="Tahoma" panose="020B0604030504040204" pitchFamily="34" charset="0"/>
                <a:ea typeface="Tahoma" panose="020B0604030504040204" pitchFamily="34" charset="0"/>
                <a:cs typeface="Tahoma" panose="020B0604030504040204" pitchFamily="34" charset="0"/>
              </a:rPr>
              <a:t>NVM</a:t>
            </a:r>
          </a:p>
        </p:txBody>
      </p:sp>
      <p:sp>
        <p:nvSpPr>
          <p:cNvPr id="235" name="TextBox 234">
            <a:extLst>
              <a:ext uri="{FF2B5EF4-FFF2-40B4-BE49-F238E27FC236}">
                <a16:creationId xmlns:a16="http://schemas.microsoft.com/office/drawing/2014/main" id="{90778677-169E-9534-89D5-7311406731C5}"/>
              </a:ext>
            </a:extLst>
          </p:cNvPr>
          <p:cNvSpPr txBox="1"/>
          <p:nvPr/>
        </p:nvSpPr>
        <p:spPr>
          <a:xfrm>
            <a:off x="564671" y="3608201"/>
            <a:ext cx="541714" cy="369332"/>
          </a:xfrm>
          <a:prstGeom prst="rect">
            <a:avLst/>
          </a:prstGeom>
          <a:noFill/>
        </p:spPr>
        <p:txBody>
          <a:bodyPr wrap="square" rtlCol="0">
            <a:spAutoFit/>
          </a:bodyPr>
          <a:lstStyle/>
          <a:p>
            <a:r>
              <a:rPr lang="en-US" altLang="zh-CN" b="1">
                <a:latin typeface="Tahoma" panose="020B0604030504040204" pitchFamily="34" charset="0"/>
                <a:ea typeface="Tahoma" panose="020B0604030504040204" pitchFamily="34" charset="0"/>
                <a:cs typeface="Tahoma" panose="020B0604030504040204" pitchFamily="34" charset="0"/>
              </a:rPr>
              <a:t>PC</a:t>
            </a:r>
            <a:endParaRPr lang="en-US" b="1">
              <a:latin typeface="Tahoma" panose="020B0604030504040204" pitchFamily="34" charset="0"/>
              <a:ea typeface="Tahoma" panose="020B0604030504040204" pitchFamily="34" charset="0"/>
              <a:cs typeface="Tahoma" panose="020B0604030504040204" pitchFamily="34" charset="0"/>
            </a:endParaRPr>
          </a:p>
        </p:txBody>
      </p:sp>
      <p:sp>
        <p:nvSpPr>
          <p:cNvPr id="237" name="Rectangle: Rounded Corners 236">
            <a:extLst>
              <a:ext uri="{FF2B5EF4-FFF2-40B4-BE49-F238E27FC236}">
                <a16:creationId xmlns:a16="http://schemas.microsoft.com/office/drawing/2014/main" id="{5A17BCF7-8E8D-7A9C-F534-97941DA22C56}"/>
              </a:ext>
            </a:extLst>
          </p:cNvPr>
          <p:cNvSpPr/>
          <p:nvPr/>
        </p:nvSpPr>
        <p:spPr>
          <a:xfrm>
            <a:off x="2939989" y="4489635"/>
            <a:ext cx="747813" cy="332428"/>
          </a:xfrm>
          <a:prstGeom prst="round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sz="2400" b="1"/>
          </a:p>
        </p:txBody>
      </p:sp>
      <p:sp>
        <p:nvSpPr>
          <p:cNvPr id="238" name="Rectangle: Rounded Corners 237">
            <a:extLst>
              <a:ext uri="{FF2B5EF4-FFF2-40B4-BE49-F238E27FC236}">
                <a16:creationId xmlns:a16="http://schemas.microsoft.com/office/drawing/2014/main" id="{EA018465-DD4F-F4F4-B33D-51BE59E7D406}"/>
              </a:ext>
            </a:extLst>
          </p:cNvPr>
          <p:cNvSpPr/>
          <p:nvPr/>
        </p:nvSpPr>
        <p:spPr>
          <a:xfrm>
            <a:off x="3684326" y="4575782"/>
            <a:ext cx="97641" cy="173162"/>
          </a:xfrm>
          <a:prstGeom prst="round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239" name="Picture 238">
            <a:extLst>
              <a:ext uri="{FF2B5EF4-FFF2-40B4-BE49-F238E27FC236}">
                <a16:creationId xmlns:a16="http://schemas.microsoft.com/office/drawing/2014/main" id="{5BFFB562-6546-6448-2E32-D7562340FBB8}"/>
              </a:ext>
            </a:extLst>
          </p:cNvPr>
          <p:cNvPicPr>
            <a:picLocks noChangeAspect="1"/>
          </p:cNvPicPr>
          <p:nvPr/>
        </p:nvPicPr>
        <p:blipFill>
          <a:blip r:embed="rId3"/>
          <a:stretch>
            <a:fillRect/>
          </a:stretch>
        </p:blipFill>
        <p:spPr>
          <a:xfrm>
            <a:off x="3212983" y="4570029"/>
            <a:ext cx="262374" cy="262374"/>
          </a:xfrm>
          <a:prstGeom prst="rect">
            <a:avLst/>
          </a:prstGeom>
          <a:ln w="38100">
            <a:noFill/>
          </a:ln>
        </p:spPr>
      </p:pic>
      <p:sp>
        <p:nvSpPr>
          <p:cNvPr id="240" name="Rectangle: Rounded Corners 239">
            <a:extLst>
              <a:ext uri="{FF2B5EF4-FFF2-40B4-BE49-F238E27FC236}">
                <a16:creationId xmlns:a16="http://schemas.microsoft.com/office/drawing/2014/main" id="{5E2C55D2-7D8E-6D4C-00E6-2B5ADAB8980A}"/>
              </a:ext>
            </a:extLst>
          </p:cNvPr>
          <p:cNvSpPr/>
          <p:nvPr/>
        </p:nvSpPr>
        <p:spPr>
          <a:xfrm>
            <a:off x="2940950" y="5148784"/>
            <a:ext cx="747813" cy="332428"/>
          </a:xfrm>
          <a:prstGeom prst="round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sz="2400" b="1"/>
          </a:p>
        </p:txBody>
      </p:sp>
      <p:sp>
        <p:nvSpPr>
          <p:cNvPr id="241" name="Rectangle: Rounded Corners 240">
            <a:extLst>
              <a:ext uri="{FF2B5EF4-FFF2-40B4-BE49-F238E27FC236}">
                <a16:creationId xmlns:a16="http://schemas.microsoft.com/office/drawing/2014/main" id="{5F7F8F8D-5072-E7E4-77C9-4D6B32D7B147}"/>
              </a:ext>
            </a:extLst>
          </p:cNvPr>
          <p:cNvSpPr/>
          <p:nvPr/>
        </p:nvSpPr>
        <p:spPr>
          <a:xfrm>
            <a:off x="3678728" y="5212598"/>
            <a:ext cx="97641" cy="173162"/>
          </a:xfrm>
          <a:prstGeom prst="round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2" name="Rectangle: Rounded Corners 241">
            <a:extLst>
              <a:ext uri="{FF2B5EF4-FFF2-40B4-BE49-F238E27FC236}">
                <a16:creationId xmlns:a16="http://schemas.microsoft.com/office/drawing/2014/main" id="{5F5B4F3D-637C-92E1-05B9-3400A9B5DD51}"/>
              </a:ext>
            </a:extLst>
          </p:cNvPr>
          <p:cNvSpPr/>
          <p:nvPr/>
        </p:nvSpPr>
        <p:spPr>
          <a:xfrm>
            <a:off x="2960138" y="5172692"/>
            <a:ext cx="718590" cy="308519"/>
          </a:xfrm>
          <a:prstGeom prst="roundRect">
            <a:avLst/>
          </a:prstGeom>
          <a:solidFill>
            <a:schemeClr val="accent6"/>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b="1"/>
          </a:p>
        </p:txBody>
      </p:sp>
      <p:pic>
        <p:nvPicPr>
          <p:cNvPr id="243" name="Picture 242">
            <a:extLst>
              <a:ext uri="{FF2B5EF4-FFF2-40B4-BE49-F238E27FC236}">
                <a16:creationId xmlns:a16="http://schemas.microsoft.com/office/drawing/2014/main" id="{B763F588-62F8-4B0E-3055-5C4039AEEBFF}"/>
              </a:ext>
            </a:extLst>
          </p:cNvPr>
          <p:cNvPicPr>
            <a:picLocks noChangeAspect="1"/>
          </p:cNvPicPr>
          <p:nvPr/>
        </p:nvPicPr>
        <p:blipFill>
          <a:blip r:embed="rId3"/>
          <a:stretch>
            <a:fillRect/>
          </a:stretch>
        </p:blipFill>
        <p:spPr>
          <a:xfrm>
            <a:off x="3197657" y="5199829"/>
            <a:ext cx="262374" cy="262374"/>
          </a:xfrm>
          <a:prstGeom prst="rect">
            <a:avLst/>
          </a:prstGeom>
          <a:ln w="38100">
            <a:noFill/>
          </a:ln>
        </p:spPr>
      </p:pic>
      <p:cxnSp>
        <p:nvCxnSpPr>
          <p:cNvPr id="244" name="Straight Arrow Connector 243">
            <a:extLst>
              <a:ext uri="{FF2B5EF4-FFF2-40B4-BE49-F238E27FC236}">
                <a16:creationId xmlns:a16="http://schemas.microsoft.com/office/drawing/2014/main" id="{51423D7E-C66A-FF4A-C45B-52224FBEDCF6}"/>
              </a:ext>
            </a:extLst>
          </p:cNvPr>
          <p:cNvCxnSpPr/>
          <p:nvPr/>
        </p:nvCxnSpPr>
        <p:spPr>
          <a:xfrm>
            <a:off x="3312144" y="4858807"/>
            <a:ext cx="0" cy="272617"/>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245" name="Straight Arrow Connector 244">
            <a:extLst>
              <a:ext uri="{FF2B5EF4-FFF2-40B4-BE49-F238E27FC236}">
                <a16:creationId xmlns:a16="http://schemas.microsoft.com/office/drawing/2014/main" id="{46EDD476-2C76-18EE-228B-F4FED7850EAA}"/>
              </a:ext>
            </a:extLst>
          </p:cNvPr>
          <p:cNvCxnSpPr>
            <a:cxnSpLocks/>
          </p:cNvCxnSpPr>
          <p:nvPr/>
        </p:nvCxnSpPr>
        <p:spPr>
          <a:xfrm>
            <a:off x="9017794" y="681867"/>
            <a:ext cx="0" cy="1779918"/>
          </a:xfrm>
          <a:prstGeom prst="straightConnector1">
            <a:avLst/>
          </a:prstGeom>
          <a:ln w="63500">
            <a:tailEnd type="triangle"/>
          </a:ln>
        </p:spPr>
        <p:style>
          <a:lnRef idx="3">
            <a:schemeClr val="dk1"/>
          </a:lnRef>
          <a:fillRef idx="0">
            <a:schemeClr val="dk1"/>
          </a:fillRef>
          <a:effectRef idx="2">
            <a:schemeClr val="dk1"/>
          </a:effectRef>
          <a:fontRef idx="minor">
            <a:schemeClr val="tx1"/>
          </a:fontRef>
        </p:style>
      </p:cxnSp>
      <p:sp>
        <p:nvSpPr>
          <p:cNvPr id="246" name="TextBox 245">
            <a:extLst>
              <a:ext uri="{FF2B5EF4-FFF2-40B4-BE49-F238E27FC236}">
                <a16:creationId xmlns:a16="http://schemas.microsoft.com/office/drawing/2014/main" id="{8F9589E6-4C43-8AEF-B4DA-BAE12DAB9F31}"/>
              </a:ext>
            </a:extLst>
          </p:cNvPr>
          <p:cNvSpPr txBox="1"/>
          <p:nvPr/>
        </p:nvSpPr>
        <p:spPr>
          <a:xfrm>
            <a:off x="7106699" y="1146108"/>
            <a:ext cx="508479" cy="369332"/>
          </a:xfrm>
          <a:prstGeom prst="rect">
            <a:avLst/>
          </a:prstGeom>
          <a:noFill/>
        </p:spPr>
        <p:txBody>
          <a:bodyPr wrap="square" rtlCol="0">
            <a:spAutoFit/>
          </a:bodyPr>
          <a:lstStyle/>
          <a:p>
            <a:r>
              <a:rPr lang="en-US" b="1">
                <a:latin typeface="Tahoma" panose="020B0604030504040204" pitchFamily="34" charset="0"/>
                <a:ea typeface="Tahoma" panose="020B0604030504040204" pitchFamily="34" charset="0"/>
                <a:cs typeface="Tahoma" panose="020B0604030504040204" pitchFamily="34" charset="0"/>
              </a:rPr>
              <a:t>SB</a:t>
            </a:r>
          </a:p>
        </p:txBody>
      </p:sp>
      <p:sp>
        <p:nvSpPr>
          <p:cNvPr id="247" name="TextBox 246">
            <a:extLst>
              <a:ext uri="{FF2B5EF4-FFF2-40B4-BE49-F238E27FC236}">
                <a16:creationId xmlns:a16="http://schemas.microsoft.com/office/drawing/2014/main" id="{304849AB-904C-621C-DFC2-CD1F62B8B20A}"/>
              </a:ext>
            </a:extLst>
          </p:cNvPr>
          <p:cNvSpPr txBox="1"/>
          <p:nvPr/>
        </p:nvSpPr>
        <p:spPr>
          <a:xfrm>
            <a:off x="6749521" y="1475040"/>
            <a:ext cx="874140" cy="369332"/>
          </a:xfrm>
          <a:prstGeom prst="rect">
            <a:avLst/>
          </a:prstGeom>
          <a:noFill/>
        </p:spPr>
        <p:txBody>
          <a:bodyPr wrap="square" rtlCol="0">
            <a:spAutoFit/>
          </a:bodyPr>
          <a:lstStyle/>
          <a:p>
            <a:r>
              <a:rPr lang="en-US" b="1">
                <a:latin typeface="Tahoma" panose="020B0604030504040204" pitchFamily="34" charset="0"/>
                <a:ea typeface="Tahoma" panose="020B0604030504040204" pitchFamily="34" charset="0"/>
                <a:cs typeface="Tahoma" panose="020B0604030504040204" pitchFamily="34" charset="0"/>
              </a:rPr>
              <a:t>NVSB</a:t>
            </a:r>
          </a:p>
        </p:txBody>
      </p:sp>
      <p:sp>
        <p:nvSpPr>
          <p:cNvPr id="248" name="TextBox 247">
            <a:extLst>
              <a:ext uri="{FF2B5EF4-FFF2-40B4-BE49-F238E27FC236}">
                <a16:creationId xmlns:a16="http://schemas.microsoft.com/office/drawing/2014/main" id="{0EF2D368-CE1B-DF89-52C4-5663482F8D37}"/>
              </a:ext>
            </a:extLst>
          </p:cNvPr>
          <p:cNvSpPr txBox="1"/>
          <p:nvPr/>
        </p:nvSpPr>
        <p:spPr>
          <a:xfrm>
            <a:off x="6818316" y="1966873"/>
            <a:ext cx="814735" cy="369332"/>
          </a:xfrm>
          <a:prstGeom prst="rect">
            <a:avLst/>
          </a:prstGeom>
          <a:noFill/>
        </p:spPr>
        <p:txBody>
          <a:bodyPr wrap="square" rtlCol="0">
            <a:spAutoFit/>
          </a:bodyPr>
          <a:lstStyle/>
          <a:p>
            <a:r>
              <a:rPr lang="en-US" b="1" dirty="0">
                <a:latin typeface="Tahoma" panose="020B0604030504040204" pitchFamily="34" charset="0"/>
                <a:ea typeface="Tahoma" panose="020B0604030504040204" pitchFamily="34" charset="0"/>
                <a:cs typeface="Tahoma" panose="020B0604030504040204" pitchFamily="34" charset="0"/>
              </a:rPr>
              <a:t>NVM</a:t>
            </a:r>
          </a:p>
        </p:txBody>
      </p:sp>
      <p:sp>
        <p:nvSpPr>
          <p:cNvPr id="249" name="TextBox 248">
            <a:extLst>
              <a:ext uri="{FF2B5EF4-FFF2-40B4-BE49-F238E27FC236}">
                <a16:creationId xmlns:a16="http://schemas.microsoft.com/office/drawing/2014/main" id="{F01769E5-4AB3-BC94-CB0E-1649C97552D3}"/>
              </a:ext>
            </a:extLst>
          </p:cNvPr>
          <p:cNvSpPr txBox="1"/>
          <p:nvPr/>
        </p:nvSpPr>
        <p:spPr>
          <a:xfrm>
            <a:off x="7073464" y="752439"/>
            <a:ext cx="541714" cy="369332"/>
          </a:xfrm>
          <a:prstGeom prst="rect">
            <a:avLst/>
          </a:prstGeom>
          <a:noFill/>
        </p:spPr>
        <p:txBody>
          <a:bodyPr wrap="square" rtlCol="0">
            <a:spAutoFit/>
          </a:bodyPr>
          <a:lstStyle/>
          <a:p>
            <a:r>
              <a:rPr lang="en-US" altLang="zh-CN" b="1">
                <a:latin typeface="Tahoma" panose="020B0604030504040204" pitchFamily="34" charset="0"/>
                <a:ea typeface="Tahoma" panose="020B0604030504040204" pitchFamily="34" charset="0"/>
                <a:cs typeface="Tahoma" panose="020B0604030504040204" pitchFamily="34" charset="0"/>
              </a:rPr>
              <a:t>PC</a:t>
            </a:r>
            <a:endParaRPr lang="en-US" b="1">
              <a:latin typeface="Tahoma" panose="020B0604030504040204" pitchFamily="34" charset="0"/>
              <a:ea typeface="Tahoma" panose="020B0604030504040204" pitchFamily="34" charset="0"/>
              <a:cs typeface="Tahoma" panose="020B0604030504040204" pitchFamily="34" charset="0"/>
            </a:endParaRPr>
          </a:p>
        </p:txBody>
      </p:sp>
      <p:sp>
        <p:nvSpPr>
          <p:cNvPr id="16" name="TextBox 15">
            <a:extLst>
              <a:ext uri="{FF2B5EF4-FFF2-40B4-BE49-F238E27FC236}">
                <a16:creationId xmlns:a16="http://schemas.microsoft.com/office/drawing/2014/main" id="{A7DE456F-ACE5-935F-0779-3F469FB018CB}"/>
              </a:ext>
            </a:extLst>
          </p:cNvPr>
          <p:cNvSpPr txBox="1"/>
          <p:nvPr/>
        </p:nvSpPr>
        <p:spPr>
          <a:xfrm>
            <a:off x="1802342" y="3513684"/>
            <a:ext cx="849921" cy="369332"/>
          </a:xfrm>
          <a:prstGeom prst="rect">
            <a:avLst/>
          </a:prstGeom>
          <a:noFill/>
        </p:spPr>
        <p:txBody>
          <a:bodyPr wrap="square" rtlCol="0">
            <a:spAutoFit/>
          </a:bodyPr>
          <a:lstStyle/>
          <a:p>
            <a:r>
              <a:rPr lang="en-CN" dirty="0">
                <a:latin typeface="Tahoma" panose="020B0604030504040204" pitchFamily="34" charset="0"/>
                <a:ea typeface="Tahoma" panose="020B0604030504040204" pitchFamily="34" charset="0"/>
                <a:cs typeface="Tahoma" panose="020B0604030504040204" pitchFamily="34" charset="0"/>
              </a:rPr>
              <a:t>ckpt</a:t>
            </a:r>
          </a:p>
        </p:txBody>
      </p:sp>
      <p:cxnSp>
        <p:nvCxnSpPr>
          <p:cNvPr id="17" name="Straight Arrow Connector 16">
            <a:extLst>
              <a:ext uri="{FF2B5EF4-FFF2-40B4-BE49-F238E27FC236}">
                <a16:creationId xmlns:a16="http://schemas.microsoft.com/office/drawing/2014/main" id="{1E3B4CDB-0AEB-0AB9-5752-7FD4CC5C3D76}"/>
              </a:ext>
            </a:extLst>
          </p:cNvPr>
          <p:cNvCxnSpPr>
            <a:cxnSpLocks/>
          </p:cNvCxnSpPr>
          <p:nvPr/>
        </p:nvCxnSpPr>
        <p:spPr>
          <a:xfrm flipV="1">
            <a:off x="2456532" y="3794011"/>
            <a:ext cx="1608138" cy="0"/>
          </a:xfrm>
          <a:prstGeom prst="straightConnector1">
            <a:avLst/>
          </a:prstGeom>
          <a:ln w="63500">
            <a:solidFill>
              <a:schemeClr val="accent6"/>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60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2"/>
                                        </p:tgtEl>
                                        <p:attrNameLst>
                                          <p:attrName>style.visibility</p:attrName>
                                        </p:attrNameLst>
                                      </p:cBhvr>
                                      <p:to>
                                        <p:strVal val="visible"/>
                                      </p:to>
                                    </p:set>
                                    <p:anim calcmode="lin" valueType="num">
                                      <p:cBhvr additive="base">
                                        <p:cTn id="7" dur="500" fill="hold"/>
                                        <p:tgtEl>
                                          <p:spTgt spid="232"/>
                                        </p:tgtEl>
                                        <p:attrNameLst>
                                          <p:attrName>ppt_x</p:attrName>
                                        </p:attrNameLst>
                                      </p:cBhvr>
                                      <p:tavLst>
                                        <p:tav tm="0">
                                          <p:val>
                                            <p:strVal val="#ppt_x"/>
                                          </p:val>
                                        </p:tav>
                                        <p:tav tm="100000">
                                          <p:val>
                                            <p:strVal val="#ppt_x"/>
                                          </p:val>
                                        </p:tav>
                                      </p:tavLst>
                                    </p:anim>
                                    <p:anim calcmode="lin" valueType="num">
                                      <p:cBhvr additive="base">
                                        <p:cTn id="8" dur="500" fill="hold"/>
                                        <p:tgtEl>
                                          <p:spTgt spid="2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33"/>
                                        </p:tgtEl>
                                        <p:attrNameLst>
                                          <p:attrName>style.visibility</p:attrName>
                                        </p:attrNameLst>
                                      </p:cBhvr>
                                      <p:to>
                                        <p:strVal val="visible"/>
                                      </p:to>
                                    </p:set>
                                    <p:anim calcmode="lin" valueType="num">
                                      <p:cBhvr additive="base">
                                        <p:cTn id="11" dur="500" fill="hold"/>
                                        <p:tgtEl>
                                          <p:spTgt spid="233"/>
                                        </p:tgtEl>
                                        <p:attrNameLst>
                                          <p:attrName>ppt_x</p:attrName>
                                        </p:attrNameLst>
                                      </p:cBhvr>
                                      <p:tavLst>
                                        <p:tav tm="0">
                                          <p:val>
                                            <p:strVal val="#ppt_x"/>
                                          </p:val>
                                        </p:tav>
                                        <p:tav tm="100000">
                                          <p:val>
                                            <p:strVal val="#ppt_x"/>
                                          </p:val>
                                        </p:tav>
                                      </p:tavLst>
                                    </p:anim>
                                    <p:anim calcmode="lin" valueType="num">
                                      <p:cBhvr additive="base">
                                        <p:cTn id="12" dur="500" fill="hold"/>
                                        <p:tgtEl>
                                          <p:spTgt spid="23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34"/>
                                        </p:tgtEl>
                                        <p:attrNameLst>
                                          <p:attrName>style.visibility</p:attrName>
                                        </p:attrNameLst>
                                      </p:cBhvr>
                                      <p:to>
                                        <p:strVal val="visible"/>
                                      </p:to>
                                    </p:set>
                                    <p:anim calcmode="lin" valueType="num">
                                      <p:cBhvr additive="base">
                                        <p:cTn id="15" dur="500" fill="hold"/>
                                        <p:tgtEl>
                                          <p:spTgt spid="234"/>
                                        </p:tgtEl>
                                        <p:attrNameLst>
                                          <p:attrName>ppt_x</p:attrName>
                                        </p:attrNameLst>
                                      </p:cBhvr>
                                      <p:tavLst>
                                        <p:tav tm="0">
                                          <p:val>
                                            <p:strVal val="#ppt_x"/>
                                          </p:val>
                                        </p:tav>
                                        <p:tav tm="100000">
                                          <p:val>
                                            <p:strVal val="#ppt_x"/>
                                          </p:val>
                                        </p:tav>
                                      </p:tavLst>
                                    </p:anim>
                                    <p:anim calcmode="lin" valueType="num">
                                      <p:cBhvr additive="base">
                                        <p:cTn id="16" dur="500" fill="hold"/>
                                        <p:tgtEl>
                                          <p:spTgt spid="23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35"/>
                                        </p:tgtEl>
                                        <p:attrNameLst>
                                          <p:attrName>style.visibility</p:attrName>
                                        </p:attrNameLst>
                                      </p:cBhvr>
                                      <p:to>
                                        <p:strVal val="visible"/>
                                      </p:to>
                                    </p:set>
                                    <p:anim calcmode="lin" valueType="num">
                                      <p:cBhvr additive="base">
                                        <p:cTn id="19" dur="500" fill="hold"/>
                                        <p:tgtEl>
                                          <p:spTgt spid="235"/>
                                        </p:tgtEl>
                                        <p:attrNameLst>
                                          <p:attrName>ppt_x</p:attrName>
                                        </p:attrNameLst>
                                      </p:cBhvr>
                                      <p:tavLst>
                                        <p:tav tm="0">
                                          <p:val>
                                            <p:strVal val="#ppt_x"/>
                                          </p:val>
                                        </p:tav>
                                        <p:tav tm="100000">
                                          <p:val>
                                            <p:strVal val="#ppt_x"/>
                                          </p:val>
                                        </p:tav>
                                      </p:tavLst>
                                    </p:anim>
                                    <p:anim calcmode="lin" valueType="num">
                                      <p:cBhvr additive="base">
                                        <p:cTn id="20" dur="500" fill="hold"/>
                                        <p:tgtEl>
                                          <p:spTgt spid="23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95"/>
                                        </p:tgtEl>
                                        <p:attrNameLst>
                                          <p:attrName>style.visibility</p:attrName>
                                        </p:attrNameLst>
                                      </p:cBhvr>
                                      <p:to>
                                        <p:strVal val="visible"/>
                                      </p:to>
                                    </p:set>
                                    <p:anim calcmode="lin" valueType="num">
                                      <p:cBhvr additive="base">
                                        <p:cTn id="23" dur="500" fill="hold"/>
                                        <p:tgtEl>
                                          <p:spTgt spid="195"/>
                                        </p:tgtEl>
                                        <p:attrNameLst>
                                          <p:attrName>ppt_x</p:attrName>
                                        </p:attrNameLst>
                                      </p:cBhvr>
                                      <p:tavLst>
                                        <p:tav tm="0">
                                          <p:val>
                                            <p:strVal val="#ppt_x"/>
                                          </p:val>
                                        </p:tav>
                                        <p:tav tm="100000">
                                          <p:val>
                                            <p:strVal val="#ppt_x"/>
                                          </p:val>
                                        </p:tav>
                                      </p:tavLst>
                                    </p:anim>
                                    <p:anim calcmode="lin" valueType="num">
                                      <p:cBhvr additive="base">
                                        <p:cTn id="24" dur="500" fill="hold"/>
                                        <p:tgtEl>
                                          <p:spTgt spid="19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97"/>
                                        </p:tgtEl>
                                        <p:attrNameLst>
                                          <p:attrName>style.visibility</p:attrName>
                                        </p:attrNameLst>
                                      </p:cBhvr>
                                      <p:to>
                                        <p:strVal val="visible"/>
                                      </p:to>
                                    </p:set>
                                    <p:anim calcmode="lin" valueType="num">
                                      <p:cBhvr additive="base">
                                        <p:cTn id="27" dur="500" fill="hold"/>
                                        <p:tgtEl>
                                          <p:spTgt spid="197"/>
                                        </p:tgtEl>
                                        <p:attrNameLst>
                                          <p:attrName>ppt_x</p:attrName>
                                        </p:attrNameLst>
                                      </p:cBhvr>
                                      <p:tavLst>
                                        <p:tav tm="0">
                                          <p:val>
                                            <p:strVal val="#ppt_x"/>
                                          </p:val>
                                        </p:tav>
                                        <p:tav tm="100000">
                                          <p:val>
                                            <p:strVal val="#ppt_x"/>
                                          </p:val>
                                        </p:tav>
                                      </p:tavLst>
                                    </p:anim>
                                    <p:anim calcmode="lin" valueType="num">
                                      <p:cBhvr additive="base">
                                        <p:cTn id="28" dur="500" fill="hold"/>
                                        <p:tgtEl>
                                          <p:spTgt spid="19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00"/>
                                        </p:tgtEl>
                                        <p:attrNameLst>
                                          <p:attrName>style.visibility</p:attrName>
                                        </p:attrNameLst>
                                      </p:cBhvr>
                                      <p:to>
                                        <p:strVal val="visible"/>
                                      </p:to>
                                    </p:set>
                                    <p:anim calcmode="lin" valueType="num">
                                      <p:cBhvr additive="base">
                                        <p:cTn id="31" dur="500" fill="hold"/>
                                        <p:tgtEl>
                                          <p:spTgt spid="200"/>
                                        </p:tgtEl>
                                        <p:attrNameLst>
                                          <p:attrName>ppt_x</p:attrName>
                                        </p:attrNameLst>
                                      </p:cBhvr>
                                      <p:tavLst>
                                        <p:tav tm="0">
                                          <p:val>
                                            <p:strVal val="#ppt_x"/>
                                          </p:val>
                                        </p:tav>
                                        <p:tav tm="100000">
                                          <p:val>
                                            <p:strVal val="#ppt_x"/>
                                          </p:val>
                                        </p:tav>
                                      </p:tavLst>
                                    </p:anim>
                                    <p:anim calcmode="lin" valueType="num">
                                      <p:cBhvr additive="base">
                                        <p:cTn id="32" dur="500" fill="hold"/>
                                        <p:tgtEl>
                                          <p:spTgt spid="20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16"/>
                                        </p:tgtEl>
                                        <p:attrNameLst>
                                          <p:attrName>style.visibility</p:attrName>
                                        </p:attrNameLst>
                                      </p:cBhvr>
                                      <p:to>
                                        <p:strVal val="visible"/>
                                      </p:to>
                                    </p:set>
                                    <p:anim calcmode="lin" valueType="num">
                                      <p:cBhvr additive="base">
                                        <p:cTn id="35" dur="500" fill="hold"/>
                                        <p:tgtEl>
                                          <p:spTgt spid="216"/>
                                        </p:tgtEl>
                                        <p:attrNameLst>
                                          <p:attrName>ppt_x</p:attrName>
                                        </p:attrNameLst>
                                      </p:cBhvr>
                                      <p:tavLst>
                                        <p:tav tm="0">
                                          <p:val>
                                            <p:strVal val="#ppt_x"/>
                                          </p:val>
                                        </p:tav>
                                        <p:tav tm="100000">
                                          <p:val>
                                            <p:strVal val="#ppt_x"/>
                                          </p:val>
                                        </p:tav>
                                      </p:tavLst>
                                    </p:anim>
                                    <p:anim calcmode="lin" valueType="num">
                                      <p:cBhvr additive="base">
                                        <p:cTn id="36" dur="500" fill="hold"/>
                                        <p:tgtEl>
                                          <p:spTgt spid="216"/>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18"/>
                                        </p:tgtEl>
                                        <p:attrNameLst>
                                          <p:attrName>style.visibility</p:attrName>
                                        </p:attrNameLst>
                                      </p:cBhvr>
                                      <p:to>
                                        <p:strVal val="visible"/>
                                      </p:to>
                                    </p:set>
                                    <p:anim calcmode="lin" valueType="num">
                                      <p:cBhvr additive="base">
                                        <p:cTn id="39" dur="500" fill="hold"/>
                                        <p:tgtEl>
                                          <p:spTgt spid="218"/>
                                        </p:tgtEl>
                                        <p:attrNameLst>
                                          <p:attrName>ppt_x</p:attrName>
                                        </p:attrNameLst>
                                      </p:cBhvr>
                                      <p:tavLst>
                                        <p:tav tm="0">
                                          <p:val>
                                            <p:strVal val="#ppt_x"/>
                                          </p:val>
                                        </p:tav>
                                        <p:tav tm="100000">
                                          <p:val>
                                            <p:strVal val="#ppt_x"/>
                                          </p:val>
                                        </p:tav>
                                      </p:tavLst>
                                    </p:anim>
                                    <p:anim calcmode="lin" valueType="num">
                                      <p:cBhvr additive="base">
                                        <p:cTn id="40" dur="500" fill="hold"/>
                                        <p:tgtEl>
                                          <p:spTgt spid="218"/>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99"/>
                                        </p:tgtEl>
                                        <p:attrNameLst>
                                          <p:attrName>style.visibility</p:attrName>
                                        </p:attrNameLst>
                                      </p:cBhvr>
                                      <p:to>
                                        <p:strVal val="visible"/>
                                      </p:to>
                                    </p:set>
                                    <p:anim calcmode="lin" valueType="num">
                                      <p:cBhvr additive="base">
                                        <p:cTn id="43" dur="500" fill="hold"/>
                                        <p:tgtEl>
                                          <p:spTgt spid="199"/>
                                        </p:tgtEl>
                                        <p:attrNameLst>
                                          <p:attrName>ppt_x</p:attrName>
                                        </p:attrNameLst>
                                      </p:cBhvr>
                                      <p:tavLst>
                                        <p:tav tm="0">
                                          <p:val>
                                            <p:strVal val="#ppt_x"/>
                                          </p:val>
                                        </p:tav>
                                        <p:tav tm="100000">
                                          <p:val>
                                            <p:strVal val="#ppt_x"/>
                                          </p:val>
                                        </p:tav>
                                      </p:tavLst>
                                    </p:anim>
                                    <p:anim calcmode="lin" valueType="num">
                                      <p:cBhvr additive="base">
                                        <p:cTn id="44" dur="500" fill="hold"/>
                                        <p:tgtEl>
                                          <p:spTgt spid="199"/>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500" fill="hold"/>
                                        <p:tgtEl>
                                          <p:spTgt spid="17"/>
                                        </p:tgtEl>
                                        <p:attrNameLst>
                                          <p:attrName>ppt_x</p:attrName>
                                        </p:attrNameLst>
                                      </p:cBhvr>
                                      <p:tavLst>
                                        <p:tav tm="0">
                                          <p:val>
                                            <p:strVal val="#ppt_x"/>
                                          </p:val>
                                        </p:tav>
                                        <p:tav tm="100000">
                                          <p:val>
                                            <p:strVal val="#ppt_x"/>
                                          </p:val>
                                        </p:tav>
                                      </p:tavLst>
                                    </p:anim>
                                    <p:anim calcmode="lin" valueType="num">
                                      <p:cBhvr additive="base">
                                        <p:cTn id="48" dur="500" fill="hold"/>
                                        <p:tgtEl>
                                          <p:spTgt spid="17"/>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ppt_x"/>
                                          </p:val>
                                        </p:tav>
                                        <p:tav tm="100000">
                                          <p:val>
                                            <p:strVal val="#ppt_x"/>
                                          </p:val>
                                        </p:tav>
                                      </p:tavLst>
                                    </p:anim>
                                    <p:anim calcmode="lin" valueType="num">
                                      <p:cBhvr additive="base">
                                        <p:cTn id="52" dur="500" fill="hold"/>
                                        <p:tgtEl>
                                          <p:spTgt spid="16"/>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82"/>
                                        </p:tgtEl>
                                        <p:attrNameLst>
                                          <p:attrName>style.visibility</p:attrName>
                                        </p:attrNameLst>
                                      </p:cBhvr>
                                      <p:to>
                                        <p:strVal val="visible"/>
                                      </p:to>
                                    </p:set>
                                    <p:anim calcmode="lin" valueType="num">
                                      <p:cBhvr additive="base">
                                        <p:cTn id="55" dur="500" fill="hold"/>
                                        <p:tgtEl>
                                          <p:spTgt spid="182"/>
                                        </p:tgtEl>
                                        <p:attrNameLst>
                                          <p:attrName>ppt_x</p:attrName>
                                        </p:attrNameLst>
                                      </p:cBhvr>
                                      <p:tavLst>
                                        <p:tav tm="0">
                                          <p:val>
                                            <p:strVal val="#ppt_x"/>
                                          </p:val>
                                        </p:tav>
                                        <p:tav tm="100000">
                                          <p:val>
                                            <p:strVal val="#ppt_x"/>
                                          </p:val>
                                        </p:tav>
                                      </p:tavLst>
                                    </p:anim>
                                    <p:anim calcmode="lin" valueType="num">
                                      <p:cBhvr additive="base">
                                        <p:cTn id="56" dur="500" fill="hold"/>
                                        <p:tgtEl>
                                          <p:spTgt spid="182"/>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22"/>
                                        </p:tgtEl>
                                        <p:attrNameLst>
                                          <p:attrName>style.visibility</p:attrName>
                                        </p:attrNameLst>
                                      </p:cBhvr>
                                      <p:to>
                                        <p:strVal val="visible"/>
                                      </p:to>
                                    </p:set>
                                    <p:anim calcmode="lin" valueType="num">
                                      <p:cBhvr additive="base">
                                        <p:cTn id="59" dur="500" fill="hold"/>
                                        <p:tgtEl>
                                          <p:spTgt spid="222"/>
                                        </p:tgtEl>
                                        <p:attrNameLst>
                                          <p:attrName>ppt_x</p:attrName>
                                        </p:attrNameLst>
                                      </p:cBhvr>
                                      <p:tavLst>
                                        <p:tav tm="0">
                                          <p:val>
                                            <p:strVal val="#ppt_x"/>
                                          </p:val>
                                        </p:tav>
                                        <p:tav tm="100000">
                                          <p:val>
                                            <p:strVal val="#ppt_x"/>
                                          </p:val>
                                        </p:tav>
                                      </p:tavLst>
                                    </p:anim>
                                    <p:anim calcmode="lin" valueType="num">
                                      <p:cBhvr additive="base">
                                        <p:cTn id="60" dur="500" fill="hold"/>
                                        <p:tgtEl>
                                          <p:spTgt spid="222"/>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23"/>
                                        </p:tgtEl>
                                        <p:attrNameLst>
                                          <p:attrName>style.visibility</p:attrName>
                                        </p:attrNameLst>
                                      </p:cBhvr>
                                      <p:to>
                                        <p:strVal val="visible"/>
                                      </p:to>
                                    </p:set>
                                    <p:anim calcmode="lin" valueType="num">
                                      <p:cBhvr additive="base">
                                        <p:cTn id="63" dur="500" fill="hold"/>
                                        <p:tgtEl>
                                          <p:spTgt spid="223"/>
                                        </p:tgtEl>
                                        <p:attrNameLst>
                                          <p:attrName>ppt_x</p:attrName>
                                        </p:attrNameLst>
                                      </p:cBhvr>
                                      <p:tavLst>
                                        <p:tav tm="0">
                                          <p:val>
                                            <p:strVal val="#ppt_x"/>
                                          </p:val>
                                        </p:tav>
                                        <p:tav tm="100000">
                                          <p:val>
                                            <p:strVal val="#ppt_x"/>
                                          </p:val>
                                        </p:tav>
                                      </p:tavLst>
                                    </p:anim>
                                    <p:anim calcmode="lin" valueType="num">
                                      <p:cBhvr additive="base">
                                        <p:cTn id="64" dur="500" fill="hold"/>
                                        <p:tgtEl>
                                          <p:spTgt spid="223"/>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183"/>
                                        </p:tgtEl>
                                        <p:attrNameLst>
                                          <p:attrName>style.visibility</p:attrName>
                                        </p:attrNameLst>
                                      </p:cBhvr>
                                      <p:to>
                                        <p:strVal val="visible"/>
                                      </p:to>
                                    </p:set>
                                    <p:anim calcmode="lin" valueType="num">
                                      <p:cBhvr additive="base">
                                        <p:cTn id="69" dur="500" fill="hold"/>
                                        <p:tgtEl>
                                          <p:spTgt spid="183"/>
                                        </p:tgtEl>
                                        <p:attrNameLst>
                                          <p:attrName>ppt_x</p:attrName>
                                        </p:attrNameLst>
                                      </p:cBhvr>
                                      <p:tavLst>
                                        <p:tav tm="0">
                                          <p:val>
                                            <p:strVal val="#ppt_x"/>
                                          </p:val>
                                        </p:tav>
                                        <p:tav tm="100000">
                                          <p:val>
                                            <p:strVal val="#ppt_x"/>
                                          </p:val>
                                        </p:tav>
                                      </p:tavLst>
                                    </p:anim>
                                    <p:anim calcmode="lin" valueType="num">
                                      <p:cBhvr additive="base">
                                        <p:cTn id="70" dur="500" fill="hold"/>
                                        <p:tgtEl>
                                          <p:spTgt spid="183"/>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237"/>
                                        </p:tgtEl>
                                        <p:attrNameLst>
                                          <p:attrName>style.visibility</p:attrName>
                                        </p:attrNameLst>
                                      </p:cBhvr>
                                      <p:to>
                                        <p:strVal val="visible"/>
                                      </p:to>
                                    </p:set>
                                    <p:anim calcmode="lin" valueType="num">
                                      <p:cBhvr additive="base">
                                        <p:cTn id="73" dur="500" fill="hold"/>
                                        <p:tgtEl>
                                          <p:spTgt spid="237"/>
                                        </p:tgtEl>
                                        <p:attrNameLst>
                                          <p:attrName>ppt_x</p:attrName>
                                        </p:attrNameLst>
                                      </p:cBhvr>
                                      <p:tavLst>
                                        <p:tav tm="0">
                                          <p:val>
                                            <p:strVal val="#ppt_x"/>
                                          </p:val>
                                        </p:tav>
                                        <p:tav tm="100000">
                                          <p:val>
                                            <p:strVal val="#ppt_x"/>
                                          </p:val>
                                        </p:tav>
                                      </p:tavLst>
                                    </p:anim>
                                    <p:anim calcmode="lin" valueType="num">
                                      <p:cBhvr additive="base">
                                        <p:cTn id="74" dur="500" fill="hold"/>
                                        <p:tgtEl>
                                          <p:spTgt spid="237"/>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238"/>
                                        </p:tgtEl>
                                        <p:attrNameLst>
                                          <p:attrName>style.visibility</p:attrName>
                                        </p:attrNameLst>
                                      </p:cBhvr>
                                      <p:to>
                                        <p:strVal val="visible"/>
                                      </p:to>
                                    </p:set>
                                    <p:anim calcmode="lin" valueType="num">
                                      <p:cBhvr additive="base">
                                        <p:cTn id="77" dur="500" fill="hold"/>
                                        <p:tgtEl>
                                          <p:spTgt spid="238"/>
                                        </p:tgtEl>
                                        <p:attrNameLst>
                                          <p:attrName>ppt_x</p:attrName>
                                        </p:attrNameLst>
                                      </p:cBhvr>
                                      <p:tavLst>
                                        <p:tav tm="0">
                                          <p:val>
                                            <p:strVal val="#ppt_x"/>
                                          </p:val>
                                        </p:tav>
                                        <p:tav tm="100000">
                                          <p:val>
                                            <p:strVal val="#ppt_x"/>
                                          </p:val>
                                        </p:tav>
                                      </p:tavLst>
                                    </p:anim>
                                    <p:anim calcmode="lin" valueType="num">
                                      <p:cBhvr additive="base">
                                        <p:cTn id="78" dur="500" fill="hold"/>
                                        <p:tgtEl>
                                          <p:spTgt spid="238"/>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239"/>
                                        </p:tgtEl>
                                        <p:attrNameLst>
                                          <p:attrName>style.visibility</p:attrName>
                                        </p:attrNameLst>
                                      </p:cBhvr>
                                      <p:to>
                                        <p:strVal val="visible"/>
                                      </p:to>
                                    </p:set>
                                    <p:anim calcmode="lin" valueType="num">
                                      <p:cBhvr additive="base">
                                        <p:cTn id="81" dur="500" fill="hold"/>
                                        <p:tgtEl>
                                          <p:spTgt spid="239"/>
                                        </p:tgtEl>
                                        <p:attrNameLst>
                                          <p:attrName>ppt_x</p:attrName>
                                        </p:attrNameLst>
                                      </p:cBhvr>
                                      <p:tavLst>
                                        <p:tav tm="0">
                                          <p:val>
                                            <p:strVal val="#ppt_x"/>
                                          </p:val>
                                        </p:tav>
                                        <p:tav tm="100000">
                                          <p:val>
                                            <p:strVal val="#ppt_x"/>
                                          </p:val>
                                        </p:tav>
                                      </p:tavLst>
                                    </p:anim>
                                    <p:anim calcmode="lin" valueType="num">
                                      <p:cBhvr additive="base">
                                        <p:cTn id="82" dur="500" fill="hold"/>
                                        <p:tgtEl>
                                          <p:spTgt spid="239"/>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244"/>
                                        </p:tgtEl>
                                        <p:attrNameLst>
                                          <p:attrName>style.visibility</p:attrName>
                                        </p:attrNameLst>
                                      </p:cBhvr>
                                      <p:to>
                                        <p:strVal val="visible"/>
                                      </p:to>
                                    </p:set>
                                    <p:anim calcmode="lin" valueType="num">
                                      <p:cBhvr additive="base">
                                        <p:cTn id="85" dur="500" fill="hold"/>
                                        <p:tgtEl>
                                          <p:spTgt spid="244"/>
                                        </p:tgtEl>
                                        <p:attrNameLst>
                                          <p:attrName>ppt_x</p:attrName>
                                        </p:attrNameLst>
                                      </p:cBhvr>
                                      <p:tavLst>
                                        <p:tav tm="0">
                                          <p:val>
                                            <p:strVal val="#ppt_x"/>
                                          </p:val>
                                        </p:tav>
                                        <p:tav tm="100000">
                                          <p:val>
                                            <p:strVal val="#ppt_x"/>
                                          </p:val>
                                        </p:tav>
                                      </p:tavLst>
                                    </p:anim>
                                    <p:anim calcmode="lin" valueType="num">
                                      <p:cBhvr additive="base">
                                        <p:cTn id="86" dur="500" fill="hold"/>
                                        <p:tgtEl>
                                          <p:spTgt spid="244"/>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240"/>
                                        </p:tgtEl>
                                        <p:attrNameLst>
                                          <p:attrName>style.visibility</p:attrName>
                                        </p:attrNameLst>
                                      </p:cBhvr>
                                      <p:to>
                                        <p:strVal val="visible"/>
                                      </p:to>
                                    </p:set>
                                    <p:anim calcmode="lin" valueType="num">
                                      <p:cBhvr additive="base">
                                        <p:cTn id="89" dur="500" fill="hold"/>
                                        <p:tgtEl>
                                          <p:spTgt spid="240"/>
                                        </p:tgtEl>
                                        <p:attrNameLst>
                                          <p:attrName>ppt_x</p:attrName>
                                        </p:attrNameLst>
                                      </p:cBhvr>
                                      <p:tavLst>
                                        <p:tav tm="0">
                                          <p:val>
                                            <p:strVal val="#ppt_x"/>
                                          </p:val>
                                        </p:tav>
                                        <p:tav tm="100000">
                                          <p:val>
                                            <p:strVal val="#ppt_x"/>
                                          </p:val>
                                        </p:tav>
                                      </p:tavLst>
                                    </p:anim>
                                    <p:anim calcmode="lin" valueType="num">
                                      <p:cBhvr additive="base">
                                        <p:cTn id="90" dur="500" fill="hold"/>
                                        <p:tgtEl>
                                          <p:spTgt spid="240"/>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241"/>
                                        </p:tgtEl>
                                        <p:attrNameLst>
                                          <p:attrName>style.visibility</p:attrName>
                                        </p:attrNameLst>
                                      </p:cBhvr>
                                      <p:to>
                                        <p:strVal val="visible"/>
                                      </p:to>
                                    </p:set>
                                    <p:anim calcmode="lin" valueType="num">
                                      <p:cBhvr additive="base">
                                        <p:cTn id="93" dur="500" fill="hold"/>
                                        <p:tgtEl>
                                          <p:spTgt spid="241"/>
                                        </p:tgtEl>
                                        <p:attrNameLst>
                                          <p:attrName>ppt_x</p:attrName>
                                        </p:attrNameLst>
                                      </p:cBhvr>
                                      <p:tavLst>
                                        <p:tav tm="0">
                                          <p:val>
                                            <p:strVal val="#ppt_x"/>
                                          </p:val>
                                        </p:tav>
                                        <p:tav tm="100000">
                                          <p:val>
                                            <p:strVal val="#ppt_x"/>
                                          </p:val>
                                        </p:tav>
                                      </p:tavLst>
                                    </p:anim>
                                    <p:anim calcmode="lin" valueType="num">
                                      <p:cBhvr additive="base">
                                        <p:cTn id="94" dur="500" fill="hold"/>
                                        <p:tgtEl>
                                          <p:spTgt spid="241"/>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242"/>
                                        </p:tgtEl>
                                        <p:attrNameLst>
                                          <p:attrName>style.visibility</p:attrName>
                                        </p:attrNameLst>
                                      </p:cBhvr>
                                      <p:to>
                                        <p:strVal val="visible"/>
                                      </p:to>
                                    </p:set>
                                    <p:anim calcmode="lin" valueType="num">
                                      <p:cBhvr additive="base">
                                        <p:cTn id="97" dur="500" fill="hold"/>
                                        <p:tgtEl>
                                          <p:spTgt spid="242"/>
                                        </p:tgtEl>
                                        <p:attrNameLst>
                                          <p:attrName>ppt_x</p:attrName>
                                        </p:attrNameLst>
                                      </p:cBhvr>
                                      <p:tavLst>
                                        <p:tav tm="0">
                                          <p:val>
                                            <p:strVal val="#ppt_x"/>
                                          </p:val>
                                        </p:tav>
                                        <p:tav tm="100000">
                                          <p:val>
                                            <p:strVal val="#ppt_x"/>
                                          </p:val>
                                        </p:tav>
                                      </p:tavLst>
                                    </p:anim>
                                    <p:anim calcmode="lin" valueType="num">
                                      <p:cBhvr additive="base">
                                        <p:cTn id="98" dur="500" fill="hold"/>
                                        <p:tgtEl>
                                          <p:spTgt spid="242"/>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243"/>
                                        </p:tgtEl>
                                        <p:attrNameLst>
                                          <p:attrName>style.visibility</p:attrName>
                                        </p:attrNameLst>
                                      </p:cBhvr>
                                      <p:to>
                                        <p:strVal val="visible"/>
                                      </p:to>
                                    </p:set>
                                    <p:anim calcmode="lin" valueType="num">
                                      <p:cBhvr additive="base">
                                        <p:cTn id="101" dur="500" fill="hold"/>
                                        <p:tgtEl>
                                          <p:spTgt spid="243"/>
                                        </p:tgtEl>
                                        <p:attrNameLst>
                                          <p:attrName>ppt_x</p:attrName>
                                        </p:attrNameLst>
                                      </p:cBhvr>
                                      <p:tavLst>
                                        <p:tav tm="0">
                                          <p:val>
                                            <p:strVal val="#ppt_x"/>
                                          </p:val>
                                        </p:tav>
                                        <p:tav tm="100000">
                                          <p:val>
                                            <p:strVal val="#ppt_x"/>
                                          </p:val>
                                        </p:tav>
                                      </p:tavLst>
                                    </p:anim>
                                    <p:anim calcmode="lin" valueType="num">
                                      <p:cBhvr additive="base">
                                        <p:cTn id="102" dur="500" fill="hold"/>
                                        <p:tgtEl>
                                          <p:spTgt spid="243"/>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nodeType="clickEffect">
                                  <p:stCondLst>
                                    <p:cond delay="0"/>
                                  </p:stCondLst>
                                  <p:childTnLst>
                                    <p:set>
                                      <p:cBhvr>
                                        <p:cTn id="106" dur="1" fill="hold">
                                          <p:stCondLst>
                                            <p:cond delay="0"/>
                                          </p:stCondLst>
                                        </p:cTn>
                                        <p:tgtEl>
                                          <p:spTgt spid="245"/>
                                        </p:tgtEl>
                                        <p:attrNameLst>
                                          <p:attrName>style.visibility</p:attrName>
                                        </p:attrNameLst>
                                      </p:cBhvr>
                                      <p:to>
                                        <p:strVal val="visible"/>
                                      </p:to>
                                    </p:set>
                                    <p:anim calcmode="lin" valueType="num">
                                      <p:cBhvr additive="base">
                                        <p:cTn id="107" dur="500" fill="hold"/>
                                        <p:tgtEl>
                                          <p:spTgt spid="245"/>
                                        </p:tgtEl>
                                        <p:attrNameLst>
                                          <p:attrName>ppt_x</p:attrName>
                                        </p:attrNameLst>
                                      </p:cBhvr>
                                      <p:tavLst>
                                        <p:tav tm="0">
                                          <p:val>
                                            <p:strVal val="#ppt_x"/>
                                          </p:val>
                                        </p:tav>
                                        <p:tav tm="100000">
                                          <p:val>
                                            <p:strVal val="#ppt_x"/>
                                          </p:val>
                                        </p:tav>
                                      </p:tavLst>
                                    </p:anim>
                                    <p:anim calcmode="lin" valueType="num">
                                      <p:cBhvr additive="base">
                                        <p:cTn id="108" dur="500" fill="hold"/>
                                        <p:tgtEl>
                                          <p:spTgt spid="245"/>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246"/>
                                        </p:tgtEl>
                                        <p:attrNameLst>
                                          <p:attrName>style.visibility</p:attrName>
                                        </p:attrNameLst>
                                      </p:cBhvr>
                                      <p:to>
                                        <p:strVal val="visible"/>
                                      </p:to>
                                    </p:set>
                                    <p:anim calcmode="lin" valueType="num">
                                      <p:cBhvr additive="base">
                                        <p:cTn id="111" dur="500" fill="hold"/>
                                        <p:tgtEl>
                                          <p:spTgt spid="246"/>
                                        </p:tgtEl>
                                        <p:attrNameLst>
                                          <p:attrName>ppt_x</p:attrName>
                                        </p:attrNameLst>
                                      </p:cBhvr>
                                      <p:tavLst>
                                        <p:tav tm="0">
                                          <p:val>
                                            <p:strVal val="#ppt_x"/>
                                          </p:val>
                                        </p:tav>
                                        <p:tav tm="100000">
                                          <p:val>
                                            <p:strVal val="#ppt_x"/>
                                          </p:val>
                                        </p:tav>
                                      </p:tavLst>
                                    </p:anim>
                                    <p:anim calcmode="lin" valueType="num">
                                      <p:cBhvr additive="base">
                                        <p:cTn id="112" dur="500" fill="hold"/>
                                        <p:tgtEl>
                                          <p:spTgt spid="246"/>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247"/>
                                        </p:tgtEl>
                                        <p:attrNameLst>
                                          <p:attrName>style.visibility</p:attrName>
                                        </p:attrNameLst>
                                      </p:cBhvr>
                                      <p:to>
                                        <p:strVal val="visible"/>
                                      </p:to>
                                    </p:set>
                                    <p:anim calcmode="lin" valueType="num">
                                      <p:cBhvr additive="base">
                                        <p:cTn id="115" dur="500" fill="hold"/>
                                        <p:tgtEl>
                                          <p:spTgt spid="247"/>
                                        </p:tgtEl>
                                        <p:attrNameLst>
                                          <p:attrName>ppt_x</p:attrName>
                                        </p:attrNameLst>
                                      </p:cBhvr>
                                      <p:tavLst>
                                        <p:tav tm="0">
                                          <p:val>
                                            <p:strVal val="#ppt_x"/>
                                          </p:val>
                                        </p:tav>
                                        <p:tav tm="100000">
                                          <p:val>
                                            <p:strVal val="#ppt_x"/>
                                          </p:val>
                                        </p:tav>
                                      </p:tavLst>
                                    </p:anim>
                                    <p:anim calcmode="lin" valueType="num">
                                      <p:cBhvr additive="base">
                                        <p:cTn id="116" dur="500" fill="hold"/>
                                        <p:tgtEl>
                                          <p:spTgt spid="247"/>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248"/>
                                        </p:tgtEl>
                                        <p:attrNameLst>
                                          <p:attrName>style.visibility</p:attrName>
                                        </p:attrNameLst>
                                      </p:cBhvr>
                                      <p:to>
                                        <p:strVal val="visible"/>
                                      </p:to>
                                    </p:set>
                                    <p:anim calcmode="lin" valueType="num">
                                      <p:cBhvr additive="base">
                                        <p:cTn id="119" dur="500" fill="hold"/>
                                        <p:tgtEl>
                                          <p:spTgt spid="248"/>
                                        </p:tgtEl>
                                        <p:attrNameLst>
                                          <p:attrName>ppt_x</p:attrName>
                                        </p:attrNameLst>
                                      </p:cBhvr>
                                      <p:tavLst>
                                        <p:tav tm="0">
                                          <p:val>
                                            <p:strVal val="#ppt_x"/>
                                          </p:val>
                                        </p:tav>
                                        <p:tav tm="100000">
                                          <p:val>
                                            <p:strVal val="#ppt_x"/>
                                          </p:val>
                                        </p:tav>
                                      </p:tavLst>
                                    </p:anim>
                                    <p:anim calcmode="lin" valueType="num">
                                      <p:cBhvr additive="base">
                                        <p:cTn id="120" dur="500" fill="hold"/>
                                        <p:tgtEl>
                                          <p:spTgt spid="248"/>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249"/>
                                        </p:tgtEl>
                                        <p:attrNameLst>
                                          <p:attrName>style.visibility</p:attrName>
                                        </p:attrNameLst>
                                      </p:cBhvr>
                                      <p:to>
                                        <p:strVal val="visible"/>
                                      </p:to>
                                    </p:set>
                                    <p:anim calcmode="lin" valueType="num">
                                      <p:cBhvr additive="base">
                                        <p:cTn id="123" dur="500" fill="hold"/>
                                        <p:tgtEl>
                                          <p:spTgt spid="249"/>
                                        </p:tgtEl>
                                        <p:attrNameLst>
                                          <p:attrName>ppt_x</p:attrName>
                                        </p:attrNameLst>
                                      </p:cBhvr>
                                      <p:tavLst>
                                        <p:tav tm="0">
                                          <p:val>
                                            <p:strVal val="#ppt_x"/>
                                          </p:val>
                                        </p:tav>
                                        <p:tav tm="100000">
                                          <p:val>
                                            <p:strVal val="#ppt_x"/>
                                          </p:val>
                                        </p:tav>
                                      </p:tavLst>
                                    </p:anim>
                                    <p:anim calcmode="lin" valueType="num">
                                      <p:cBhvr additive="base">
                                        <p:cTn id="124" dur="500" fill="hold"/>
                                        <p:tgtEl>
                                          <p:spTgt spid="249"/>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202"/>
                                        </p:tgtEl>
                                        <p:attrNameLst>
                                          <p:attrName>style.visibility</p:attrName>
                                        </p:attrNameLst>
                                      </p:cBhvr>
                                      <p:to>
                                        <p:strVal val="visible"/>
                                      </p:to>
                                    </p:set>
                                    <p:anim calcmode="lin" valueType="num">
                                      <p:cBhvr additive="base">
                                        <p:cTn id="127" dur="500" fill="hold"/>
                                        <p:tgtEl>
                                          <p:spTgt spid="202"/>
                                        </p:tgtEl>
                                        <p:attrNameLst>
                                          <p:attrName>ppt_x</p:attrName>
                                        </p:attrNameLst>
                                      </p:cBhvr>
                                      <p:tavLst>
                                        <p:tav tm="0">
                                          <p:val>
                                            <p:strVal val="#ppt_x"/>
                                          </p:val>
                                        </p:tav>
                                        <p:tav tm="100000">
                                          <p:val>
                                            <p:strVal val="#ppt_x"/>
                                          </p:val>
                                        </p:tav>
                                      </p:tavLst>
                                    </p:anim>
                                    <p:anim calcmode="lin" valueType="num">
                                      <p:cBhvr additive="base">
                                        <p:cTn id="128" dur="500" fill="hold"/>
                                        <p:tgtEl>
                                          <p:spTgt spid="202"/>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204"/>
                                        </p:tgtEl>
                                        <p:attrNameLst>
                                          <p:attrName>style.visibility</p:attrName>
                                        </p:attrNameLst>
                                      </p:cBhvr>
                                      <p:to>
                                        <p:strVal val="visible"/>
                                      </p:to>
                                    </p:set>
                                    <p:anim calcmode="lin" valueType="num">
                                      <p:cBhvr additive="base">
                                        <p:cTn id="131" dur="500" fill="hold"/>
                                        <p:tgtEl>
                                          <p:spTgt spid="204"/>
                                        </p:tgtEl>
                                        <p:attrNameLst>
                                          <p:attrName>ppt_x</p:attrName>
                                        </p:attrNameLst>
                                      </p:cBhvr>
                                      <p:tavLst>
                                        <p:tav tm="0">
                                          <p:val>
                                            <p:strVal val="#ppt_x"/>
                                          </p:val>
                                        </p:tav>
                                        <p:tav tm="100000">
                                          <p:val>
                                            <p:strVal val="#ppt_x"/>
                                          </p:val>
                                        </p:tav>
                                      </p:tavLst>
                                    </p:anim>
                                    <p:anim calcmode="lin" valueType="num">
                                      <p:cBhvr additive="base">
                                        <p:cTn id="132" dur="500" fill="hold"/>
                                        <p:tgtEl>
                                          <p:spTgt spid="204"/>
                                        </p:tgtEl>
                                        <p:attrNameLst>
                                          <p:attrName>ppt_y</p:attrName>
                                        </p:attrNameLst>
                                      </p:cBhvr>
                                      <p:tavLst>
                                        <p:tav tm="0">
                                          <p:val>
                                            <p:strVal val="1+#ppt_h/2"/>
                                          </p:val>
                                        </p:tav>
                                        <p:tav tm="100000">
                                          <p:val>
                                            <p:strVal val="#ppt_y"/>
                                          </p:val>
                                        </p:tav>
                                      </p:tavLst>
                                    </p:anim>
                                  </p:childTnLst>
                                </p:cTn>
                              </p:par>
                              <p:par>
                                <p:cTn id="133" presetID="2" presetClass="entr" presetSubtype="4" fill="hold" nodeType="withEffect">
                                  <p:stCondLst>
                                    <p:cond delay="0"/>
                                  </p:stCondLst>
                                  <p:childTnLst>
                                    <p:set>
                                      <p:cBhvr>
                                        <p:cTn id="134" dur="1" fill="hold">
                                          <p:stCondLst>
                                            <p:cond delay="0"/>
                                          </p:stCondLst>
                                        </p:cTn>
                                        <p:tgtEl>
                                          <p:spTgt spid="206"/>
                                        </p:tgtEl>
                                        <p:attrNameLst>
                                          <p:attrName>style.visibility</p:attrName>
                                        </p:attrNameLst>
                                      </p:cBhvr>
                                      <p:to>
                                        <p:strVal val="visible"/>
                                      </p:to>
                                    </p:set>
                                    <p:anim calcmode="lin" valueType="num">
                                      <p:cBhvr additive="base">
                                        <p:cTn id="135" dur="500" fill="hold"/>
                                        <p:tgtEl>
                                          <p:spTgt spid="206"/>
                                        </p:tgtEl>
                                        <p:attrNameLst>
                                          <p:attrName>ppt_x</p:attrName>
                                        </p:attrNameLst>
                                      </p:cBhvr>
                                      <p:tavLst>
                                        <p:tav tm="0">
                                          <p:val>
                                            <p:strVal val="#ppt_x"/>
                                          </p:val>
                                        </p:tav>
                                        <p:tav tm="100000">
                                          <p:val>
                                            <p:strVal val="#ppt_x"/>
                                          </p:val>
                                        </p:tav>
                                      </p:tavLst>
                                    </p:anim>
                                    <p:anim calcmode="lin" valueType="num">
                                      <p:cBhvr additive="base">
                                        <p:cTn id="136" dur="500" fill="hold"/>
                                        <p:tgtEl>
                                          <p:spTgt spid="206"/>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207"/>
                                        </p:tgtEl>
                                        <p:attrNameLst>
                                          <p:attrName>style.visibility</p:attrName>
                                        </p:attrNameLst>
                                      </p:cBhvr>
                                      <p:to>
                                        <p:strVal val="visible"/>
                                      </p:to>
                                    </p:set>
                                    <p:anim calcmode="lin" valueType="num">
                                      <p:cBhvr additive="base">
                                        <p:cTn id="139" dur="500" fill="hold"/>
                                        <p:tgtEl>
                                          <p:spTgt spid="207"/>
                                        </p:tgtEl>
                                        <p:attrNameLst>
                                          <p:attrName>ppt_x</p:attrName>
                                        </p:attrNameLst>
                                      </p:cBhvr>
                                      <p:tavLst>
                                        <p:tav tm="0">
                                          <p:val>
                                            <p:strVal val="#ppt_x"/>
                                          </p:val>
                                        </p:tav>
                                        <p:tav tm="100000">
                                          <p:val>
                                            <p:strVal val="#ppt_x"/>
                                          </p:val>
                                        </p:tav>
                                      </p:tavLst>
                                    </p:anim>
                                    <p:anim calcmode="lin" valueType="num">
                                      <p:cBhvr additive="base">
                                        <p:cTn id="140" dur="500" fill="hold"/>
                                        <p:tgtEl>
                                          <p:spTgt spid="207"/>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209"/>
                                        </p:tgtEl>
                                        <p:attrNameLst>
                                          <p:attrName>style.visibility</p:attrName>
                                        </p:attrNameLst>
                                      </p:cBhvr>
                                      <p:to>
                                        <p:strVal val="visible"/>
                                      </p:to>
                                    </p:set>
                                    <p:anim calcmode="lin" valueType="num">
                                      <p:cBhvr additive="base">
                                        <p:cTn id="143" dur="500" fill="hold"/>
                                        <p:tgtEl>
                                          <p:spTgt spid="209"/>
                                        </p:tgtEl>
                                        <p:attrNameLst>
                                          <p:attrName>ppt_x</p:attrName>
                                        </p:attrNameLst>
                                      </p:cBhvr>
                                      <p:tavLst>
                                        <p:tav tm="0">
                                          <p:val>
                                            <p:strVal val="#ppt_x"/>
                                          </p:val>
                                        </p:tav>
                                        <p:tav tm="100000">
                                          <p:val>
                                            <p:strVal val="#ppt_x"/>
                                          </p:val>
                                        </p:tav>
                                      </p:tavLst>
                                    </p:anim>
                                    <p:anim calcmode="lin" valueType="num">
                                      <p:cBhvr additive="base">
                                        <p:cTn id="144" dur="500" fill="hold"/>
                                        <p:tgtEl>
                                          <p:spTgt spid="209"/>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219"/>
                                        </p:tgtEl>
                                        <p:attrNameLst>
                                          <p:attrName>style.visibility</p:attrName>
                                        </p:attrNameLst>
                                      </p:cBhvr>
                                      <p:to>
                                        <p:strVal val="visible"/>
                                      </p:to>
                                    </p:set>
                                    <p:anim calcmode="lin" valueType="num">
                                      <p:cBhvr additive="base">
                                        <p:cTn id="147" dur="500" fill="hold"/>
                                        <p:tgtEl>
                                          <p:spTgt spid="219"/>
                                        </p:tgtEl>
                                        <p:attrNameLst>
                                          <p:attrName>ppt_x</p:attrName>
                                        </p:attrNameLst>
                                      </p:cBhvr>
                                      <p:tavLst>
                                        <p:tav tm="0">
                                          <p:val>
                                            <p:strVal val="#ppt_x"/>
                                          </p:val>
                                        </p:tav>
                                        <p:tav tm="100000">
                                          <p:val>
                                            <p:strVal val="#ppt_x"/>
                                          </p:val>
                                        </p:tav>
                                      </p:tavLst>
                                    </p:anim>
                                    <p:anim calcmode="lin" valueType="num">
                                      <p:cBhvr additive="base">
                                        <p:cTn id="148" dur="500" fill="hold"/>
                                        <p:tgtEl>
                                          <p:spTgt spid="219"/>
                                        </p:tgtEl>
                                        <p:attrNameLst>
                                          <p:attrName>ppt_y</p:attrName>
                                        </p:attrNameLst>
                                      </p:cBhvr>
                                      <p:tavLst>
                                        <p:tav tm="0">
                                          <p:val>
                                            <p:strVal val="1+#ppt_h/2"/>
                                          </p:val>
                                        </p:tav>
                                        <p:tav tm="100000">
                                          <p:val>
                                            <p:strVal val="#ppt_y"/>
                                          </p:val>
                                        </p:tav>
                                      </p:tavLst>
                                    </p:anim>
                                  </p:childTnLst>
                                </p:cTn>
                              </p:par>
                              <p:par>
                                <p:cTn id="149" presetID="2" presetClass="entr" presetSubtype="4" fill="hold" grpId="0" nodeType="withEffect">
                                  <p:stCondLst>
                                    <p:cond delay="0"/>
                                  </p:stCondLst>
                                  <p:childTnLst>
                                    <p:set>
                                      <p:cBhvr>
                                        <p:cTn id="150" dur="1" fill="hold">
                                          <p:stCondLst>
                                            <p:cond delay="0"/>
                                          </p:stCondLst>
                                        </p:cTn>
                                        <p:tgtEl>
                                          <p:spTgt spid="221"/>
                                        </p:tgtEl>
                                        <p:attrNameLst>
                                          <p:attrName>style.visibility</p:attrName>
                                        </p:attrNameLst>
                                      </p:cBhvr>
                                      <p:to>
                                        <p:strVal val="visible"/>
                                      </p:to>
                                    </p:set>
                                    <p:anim calcmode="lin" valueType="num">
                                      <p:cBhvr additive="base">
                                        <p:cTn id="151" dur="500" fill="hold"/>
                                        <p:tgtEl>
                                          <p:spTgt spid="221"/>
                                        </p:tgtEl>
                                        <p:attrNameLst>
                                          <p:attrName>ppt_x</p:attrName>
                                        </p:attrNameLst>
                                      </p:cBhvr>
                                      <p:tavLst>
                                        <p:tav tm="0">
                                          <p:val>
                                            <p:strVal val="#ppt_x"/>
                                          </p:val>
                                        </p:tav>
                                        <p:tav tm="100000">
                                          <p:val>
                                            <p:strVal val="#ppt_x"/>
                                          </p:val>
                                        </p:tav>
                                      </p:tavLst>
                                    </p:anim>
                                    <p:anim calcmode="lin" valueType="num">
                                      <p:cBhvr additive="base">
                                        <p:cTn id="152" dur="500" fill="hold"/>
                                        <p:tgtEl>
                                          <p:spTgt spid="221"/>
                                        </p:tgtEl>
                                        <p:attrNameLst>
                                          <p:attrName>ppt_y</p:attrName>
                                        </p:attrNameLst>
                                      </p:cBhvr>
                                      <p:tavLst>
                                        <p:tav tm="0">
                                          <p:val>
                                            <p:strVal val="1+#ppt_h/2"/>
                                          </p:val>
                                        </p:tav>
                                        <p:tav tm="100000">
                                          <p:val>
                                            <p:strVal val="#ppt_y"/>
                                          </p:val>
                                        </p:tav>
                                      </p:tavLst>
                                    </p:anim>
                                  </p:childTnLst>
                                </p:cTn>
                              </p:par>
                              <p:par>
                                <p:cTn id="153" presetID="2" presetClass="entr" presetSubtype="4" fill="hold" nodeType="withEffect">
                                  <p:stCondLst>
                                    <p:cond delay="0"/>
                                  </p:stCondLst>
                                  <p:childTnLst>
                                    <p:set>
                                      <p:cBhvr>
                                        <p:cTn id="154" dur="1" fill="hold">
                                          <p:stCondLst>
                                            <p:cond delay="0"/>
                                          </p:stCondLst>
                                        </p:cTn>
                                        <p:tgtEl>
                                          <p:spTgt spid="184"/>
                                        </p:tgtEl>
                                        <p:attrNameLst>
                                          <p:attrName>style.visibility</p:attrName>
                                        </p:attrNameLst>
                                      </p:cBhvr>
                                      <p:to>
                                        <p:strVal val="visible"/>
                                      </p:to>
                                    </p:set>
                                    <p:anim calcmode="lin" valueType="num">
                                      <p:cBhvr additive="base">
                                        <p:cTn id="155" dur="500" fill="hold"/>
                                        <p:tgtEl>
                                          <p:spTgt spid="184"/>
                                        </p:tgtEl>
                                        <p:attrNameLst>
                                          <p:attrName>ppt_x</p:attrName>
                                        </p:attrNameLst>
                                      </p:cBhvr>
                                      <p:tavLst>
                                        <p:tav tm="0">
                                          <p:val>
                                            <p:strVal val="#ppt_x"/>
                                          </p:val>
                                        </p:tav>
                                        <p:tav tm="100000">
                                          <p:val>
                                            <p:strVal val="#ppt_x"/>
                                          </p:val>
                                        </p:tav>
                                      </p:tavLst>
                                    </p:anim>
                                    <p:anim calcmode="lin" valueType="num">
                                      <p:cBhvr additive="base">
                                        <p:cTn id="156" dur="500" fill="hold"/>
                                        <p:tgtEl>
                                          <p:spTgt spid="184"/>
                                        </p:tgtEl>
                                        <p:attrNameLst>
                                          <p:attrName>ppt_y</p:attrName>
                                        </p:attrNameLst>
                                      </p:cBhvr>
                                      <p:tavLst>
                                        <p:tav tm="0">
                                          <p:val>
                                            <p:strVal val="1+#ppt_h/2"/>
                                          </p:val>
                                        </p:tav>
                                        <p:tav tm="100000">
                                          <p:val>
                                            <p:strVal val="#ppt_y"/>
                                          </p:val>
                                        </p:tav>
                                      </p:tavLst>
                                    </p:anim>
                                  </p:childTnLst>
                                </p:cTn>
                              </p:par>
                              <p:par>
                                <p:cTn id="157" presetID="2" presetClass="entr" presetSubtype="4" fill="hold" grpId="0" nodeType="withEffect">
                                  <p:stCondLst>
                                    <p:cond delay="0"/>
                                  </p:stCondLst>
                                  <p:childTnLst>
                                    <p:set>
                                      <p:cBhvr>
                                        <p:cTn id="158" dur="1" fill="hold">
                                          <p:stCondLst>
                                            <p:cond delay="0"/>
                                          </p:stCondLst>
                                        </p:cTn>
                                        <p:tgtEl>
                                          <p:spTgt spid="153"/>
                                        </p:tgtEl>
                                        <p:attrNameLst>
                                          <p:attrName>style.visibility</p:attrName>
                                        </p:attrNameLst>
                                      </p:cBhvr>
                                      <p:to>
                                        <p:strVal val="visible"/>
                                      </p:to>
                                    </p:set>
                                    <p:anim calcmode="lin" valueType="num">
                                      <p:cBhvr additive="base">
                                        <p:cTn id="159" dur="500" fill="hold"/>
                                        <p:tgtEl>
                                          <p:spTgt spid="153"/>
                                        </p:tgtEl>
                                        <p:attrNameLst>
                                          <p:attrName>ppt_x</p:attrName>
                                        </p:attrNameLst>
                                      </p:cBhvr>
                                      <p:tavLst>
                                        <p:tav tm="0">
                                          <p:val>
                                            <p:strVal val="#ppt_x"/>
                                          </p:val>
                                        </p:tav>
                                        <p:tav tm="100000">
                                          <p:val>
                                            <p:strVal val="#ppt_x"/>
                                          </p:val>
                                        </p:tav>
                                      </p:tavLst>
                                    </p:anim>
                                    <p:anim calcmode="lin" valueType="num">
                                      <p:cBhvr additive="base">
                                        <p:cTn id="160" dur="500" fill="hold"/>
                                        <p:tgtEl>
                                          <p:spTgt spid="153"/>
                                        </p:tgtEl>
                                        <p:attrNameLst>
                                          <p:attrName>ppt_y</p:attrName>
                                        </p:attrNameLst>
                                      </p:cBhvr>
                                      <p:tavLst>
                                        <p:tav tm="0">
                                          <p:val>
                                            <p:strVal val="1+#ppt_h/2"/>
                                          </p:val>
                                        </p:tav>
                                        <p:tav tm="100000">
                                          <p:val>
                                            <p:strVal val="#ppt_y"/>
                                          </p:val>
                                        </p:tav>
                                      </p:tavLst>
                                    </p:anim>
                                  </p:childTnLst>
                                </p:cTn>
                              </p:par>
                            </p:childTnLst>
                          </p:cTn>
                        </p:par>
                      </p:childTnLst>
                    </p:cTn>
                  </p:par>
                  <p:par>
                    <p:cTn id="161" fill="hold">
                      <p:stCondLst>
                        <p:cond delay="indefinite"/>
                      </p:stCondLst>
                      <p:childTnLst>
                        <p:par>
                          <p:cTn id="162" fill="hold">
                            <p:stCondLst>
                              <p:cond delay="0"/>
                            </p:stCondLst>
                            <p:childTnLst>
                              <p:par>
                                <p:cTn id="163" presetID="2" presetClass="entr" presetSubtype="4" fill="hold" grpId="0" nodeType="clickEffect">
                                  <p:stCondLst>
                                    <p:cond delay="0"/>
                                  </p:stCondLst>
                                  <p:childTnLst>
                                    <p:set>
                                      <p:cBhvr>
                                        <p:cTn id="164" dur="1" fill="hold">
                                          <p:stCondLst>
                                            <p:cond delay="0"/>
                                          </p:stCondLst>
                                        </p:cTn>
                                        <p:tgtEl>
                                          <p:spTgt spid="210"/>
                                        </p:tgtEl>
                                        <p:attrNameLst>
                                          <p:attrName>style.visibility</p:attrName>
                                        </p:attrNameLst>
                                      </p:cBhvr>
                                      <p:to>
                                        <p:strVal val="visible"/>
                                      </p:to>
                                    </p:set>
                                    <p:anim calcmode="lin" valueType="num">
                                      <p:cBhvr additive="base">
                                        <p:cTn id="165" dur="500" fill="hold"/>
                                        <p:tgtEl>
                                          <p:spTgt spid="210"/>
                                        </p:tgtEl>
                                        <p:attrNameLst>
                                          <p:attrName>ppt_x</p:attrName>
                                        </p:attrNameLst>
                                      </p:cBhvr>
                                      <p:tavLst>
                                        <p:tav tm="0">
                                          <p:val>
                                            <p:strVal val="#ppt_x"/>
                                          </p:val>
                                        </p:tav>
                                        <p:tav tm="100000">
                                          <p:val>
                                            <p:strVal val="#ppt_x"/>
                                          </p:val>
                                        </p:tav>
                                      </p:tavLst>
                                    </p:anim>
                                    <p:anim calcmode="lin" valueType="num">
                                      <p:cBhvr additive="base">
                                        <p:cTn id="166" dur="500" fill="hold"/>
                                        <p:tgtEl>
                                          <p:spTgt spid="2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 grpId="0" animBg="1"/>
      <p:bldP spid="182" grpId="0"/>
      <p:bldP spid="183" grpId="0" animBg="1"/>
      <p:bldP spid="195" grpId="0" animBg="1"/>
      <p:bldP spid="197" grpId="0" animBg="1"/>
      <p:bldP spid="200" grpId="0" animBg="1"/>
      <p:bldP spid="202" grpId="0" animBg="1"/>
      <p:bldP spid="204" grpId="0" animBg="1"/>
      <p:bldP spid="207" grpId="0" animBg="1"/>
      <p:bldP spid="209" grpId="0"/>
      <p:bldP spid="210" grpId="0" animBg="1"/>
      <p:bldP spid="216" grpId="0" animBg="1"/>
      <p:bldP spid="218" grpId="0" animBg="1"/>
      <p:bldP spid="219" grpId="0" animBg="1"/>
      <p:bldP spid="221" grpId="0" animBg="1"/>
      <p:bldP spid="222" grpId="0" animBg="1"/>
      <p:bldP spid="223" grpId="0" animBg="1"/>
      <p:bldP spid="232" grpId="0"/>
      <p:bldP spid="233" grpId="0"/>
      <p:bldP spid="234" grpId="0"/>
      <p:bldP spid="235" grpId="0"/>
      <p:bldP spid="237" grpId="0" animBg="1"/>
      <p:bldP spid="238" grpId="0" animBg="1"/>
      <p:bldP spid="240" grpId="0" animBg="1"/>
      <p:bldP spid="241" grpId="0" animBg="1"/>
      <p:bldP spid="242" grpId="0" animBg="1"/>
      <p:bldP spid="246" grpId="0"/>
      <p:bldP spid="247" grpId="0"/>
      <p:bldP spid="248" grpId="0"/>
      <p:bldP spid="249" grpId="0"/>
      <p:bldP spid="16" grpId="0"/>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D1FDB-14E4-2A58-1F1F-89BA2C5CBF7D}"/>
              </a:ext>
            </a:extLst>
          </p:cNvPr>
          <p:cNvSpPr>
            <a:spLocks noGrp="1"/>
          </p:cNvSpPr>
          <p:nvPr>
            <p:ph type="title"/>
          </p:nvPr>
        </p:nvSpPr>
        <p:spPr/>
        <p:txBody>
          <a:bodyPr/>
          <a:lstStyle/>
          <a:p>
            <a:r>
              <a:rPr lang="en-US"/>
              <a:t>Energy efficiency</a:t>
            </a:r>
          </a:p>
        </p:txBody>
      </p:sp>
      <p:sp>
        <p:nvSpPr>
          <p:cNvPr id="5" name="Slide Number Placeholder 4">
            <a:extLst>
              <a:ext uri="{FF2B5EF4-FFF2-40B4-BE49-F238E27FC236}">
                <a16:creationId xmlns:a16="http://schemas.microsoft.com/office/drawing/2014/main" id="{61621200-284A-5ADF-E33C-B0B4DD1EE678}"/>
              </a:ext>
            </a:extLst>
          </p:cNvPr>
          <p:cNvSpPr>
            <a:spLocks noGrp="1"/>
          </p:cNvSpPr>
          <p:nvPr>
            <p:ph type="sldNum" sz="quarter" idx="12"/>
          </p:nvPr>
        </p:nvSpPr>
        <p:spPr/>
        <p:txBody>
          <a:bodyPr/>
          <a:lstStyle/>
          <a:p>
            <a:fld id="{BEF5F9A7-FFD9-4159-A58F-AE73538ED447}" type="slidenum">
              <a:rPr lang="en-US" smtClean="0"/>
              <a:pPr/>
              <a:t>36</a:t>
            </a:fld>
            <a:endParaRPr lang="en-US" dirty="0"/>
          </a:p>
        </p:txBody>
      </p:sp>
      <p:pic>
        <p:nvPicPr>
          <p:cNvPr id="11" name="Content Placeholder 10">
            <a:extLst>
              <a:ext uri="{FF2B5EF4-FFF2-40B4-BE49-F238E27FC236}">
                <a16:creationId xmlns:a16="http://schemas.microsoft.com/office/drawing/2014/main" id="{80964618-2B2C-7C67-DDA9-17B5E8094A88}"/>
              </a:ext>
            </a:extLst>
          </p:cNvPr>
          <p:cNvPicPr>
            <a:picLocks noGrp="1" noChangeAspect="1"/>
          </p:cNvPicPr>
          <p:nvPr>
            <p:ph sz="half" idx="1"/>
          </p:nvPr>
        </p:nvPicPr>
        <p:blipFill>
          <a:blip r:embed="rId3"/>
          <a:stretch>
            <a:fillRect/>
          </a:stretch>
        </p:blipFill>
        <p:spPr>
          <a:xfrm>
            <a:off x="1742839" y="1782455"/>
            <a:ext cx="8706322" cy="2006577"/>
          </a:xfrm>
        </p:spPr>
      </p:pic>
      <p:sp>
        <p:nvSpPr>
          <p:cNvPr id="3" name="文本框 6">
            <a:extLst>
              <a:ext uri="{FF2B5EF4-FFF2-40B4-BE49-F238E27FC236}">
                <a16:creationId xmlns:a16="http://schemas.microsoft.com/office/drawing/2014/main" id="{0F81BD91-A926-E45A-0B45-71D0376F9716}"/>
              </a:ext>
            </a:extLst>
          </p:cNvPr>
          <p:cNvSpPr txBox="1"/>
          <p:nvPr/>
        </p:nvSpPr>
        <p:spPr>
          <a:xfrm>
            <a:off x="723226" y="4133007"/>
            <a:ext cx="10962056" cy="952890"/>
          </a:xfrm>
          <a:prstGeom prst="rect">
            <a:avLst/>
          </a:prstGeom>
          <a:noFill/>
        </p:spPr>
        <p:txBody>
          <a:bodyPr wrap="square" rtlCol="0">
            <a:spAutoFit/>
          </a:bodyPr>
          <a:lstStyle/>
          <a:p>
            <a:pPr marL="342900" indent="-342900" algn="l">
              <a:lnSpc>
                <a:spcPct val="150000"/>
              </a:lnSpc>
              <a:buFont typeface="Arial" panose="020B0604020202020204" pitchFamily="34" charset="0"/>
              <a:buChar char="•"/>
            </a:pPr>
            <a:r>
              <a:rPr lang="en-US" sz="2000">
                <a:latin typeface="Tahoma" panose="020B0604030504040204" pitchFamily="34" charset="0"/>
                <a:ea typeface="Tahoma" panose="020B0604030504040204" pitchFamily="34" charset="0"/>
                <a:cs typeface="Tahoma" panose="020B0604030504040204" pitchFamily="34" charset="0"/>
              </a:rPr>
              <a:t>RollSwitch reduces total energy consumption by 29.1% compared to NVP and 18.7% compared to TCCP.</a:t>
            </a:r>
            <a:endParaRPr lang="en-US" altLang="zh-CN" sz="20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206458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319B1-C889-4BA7-A99E-EA95E9228021}"/>
              </a:ext>
            </a:extLst>
          </p:cNvPr>
          <p:cNvSpPr>
            <a:spLocks noGrp="1"/>
          </p:cNvSpPr>
          <p:nvPr>
            <p:ph type="title"/>
          </p:nvPr>
        </p:nvSpPr>
        <p:spPr/>
        <p:txBody>
          <a:bodyPr/>
          <a:lstStyle/>
          <a:p>
            <a:r>
              <a:rPr lang="en-US"/>
              <a:t>Need Optimizations</a:t>
            </a:r>
            <a:endParaRPr lang="en-CN" dirty="0"/>
          </a:p>
        </p:txBody>
      </p:sp>
      <p:sp>
        <p:nvSpPr>
          <p:cNvPr id="4" name="Content Placeholder 3">
            <a:extLst>
              <a:ext uri="{FF2B5EF4-FFF2-40B4-BE49-F238E27FC236}">
                <a16:creationId xmlns:a16="http://schemas.microsoft.com/office/drawing/2014/main" id="{FF1707A7-8C29-0667-4E74-A5D1156462EA}"/>
              </a:ext>
            </a:extLst>
          </p:cNvPr>
          <p:cNvSpPr>
            <a:spLocks noGrp="1"/>
          </p:cNvSpPr>
          <p:nvPr>
            <p:ph sz="half" idx="2"/>
          </p:nvPr>
        </p:nvSpPr>
        <p:spPr>
          <a:xfrm>
            <a:off x="4184542" y="1825625"/>
            <a:ext cx="6772760" cy="4351338"/>
          </a:xfrm>
        </p:spPr>
        <p:txBody>
          <a:bodyPr/>
          <a:lstStyle/>
          <a:p>
            <a:r>
              <a:rPr lang="en-US" b="1" dirty="0">
                <a:latin typeface="Helvetica" pitchFamily="2" charset="0"/>
              </a:rPr>
              <a:t>Q1: </a:t>
            </a:r>
            <a:r>
              <a:rPr lang="en-US" dirty="0">
                <a:latin typeface="Helvetica" pitchFamily="2" charset="0"/>
              </a:rPr>
              <a:t>C</a:t>
            </a:r>
            <a:r>
              <a:rPr lang="en-US" dirty="0">
                <a:effectLst/>
                <a:latin typeface="Helvetica" pitchFamily="2" charset="0"/>
              </a:rPr>
              <a:t>ontinuous voltage monitoring leads to substantial energy expenditure.</a:t>
            </a:r>
          </a:p>
          <a:p>
            <a:endParaRPr lang="en-CN" dirty="0"/>
          </a:p>
          <a:p>
            <a:r>
              <a:rPr lang="en-CN" b="1" dirty="0"/>
              <a:t>Q2: </a:t>
            </a:r>
            <a:r>
              <a:rPr lang="en-CN" dirty="0"/>
              <a:t>How to </a:t>
            </a:r>
            <a:r>
              <a:rPr lang="en-CN"/>
              <a:t>make </a:t>
            </a:r>
            <a:r>
              <a:rPr lang="en-US"/>
              <a:t>energy predictor </a:t>
            </a:r>
            <a:r>
              <a:rPr lang="en-US">
                <a:effectLst/>
                <a:latin typeface="Helvetica" pitchFamily="2" charset="0"/>
              </a:rPr>
              <a:t>adapt </a:t>
            </a:r>
            <a:r>
              <a:rPr lang="en-US" dirty="0">
                <a:effectLst/>
                <a:latin typeface="Helvetica" pitchFamily="2" charset="0"/>
              </a:rPr>
              <a:t>to real-time fluctuations in energy conditions.</a:t>
            </a:r>
          </a:p>
          <a:p>
            <a:endParaRPr lang="en-CN" dirty="0"/>
          </a:p>
        </p:txBody>
      </p:sp>
      <p:sp>
        <p:nvSpPr>
          <p:cNvPr id="5" name="Slide Number Placeholder 4">
            <a:extLst>
              <a:ext uri="{FF2B5EF4-FFF2-40B4-BE49-F238E27FC236}">
                <a16:creationId xmlns:a16="http://schemas.microsoft.com/office/drawing/2014/main" id="{345CC87E-3416-3BD7-D78C-E711848A62FD}"/>
              </a:ext>
            </a:extLst>
          </p:cNvPr>
          <p:cNvSpPr>
            <a:spLocks noGrp="1"/>
          </p:cNvSpPr>
          <p:nvPr>
            <p:ph type="sldNum" sz="quarter" idx="12"/>
          </p:nvPr>
        </p:nvSpPr>
        <p:spPr/>
        <p:txBody>
          <a:bodyPr/>
          <a:lstStyle/>
          <a:p>
            <a:fld id="{BEF5F9A7-FFD9-4159-A58F-AE73538ED447}" type="slidenum">
              <a:rPr lang="en-US" smtClean="0"/>
              <a:pPr/>
              <a:t>37</a:t>
            </a:fld>
            <a:endParaRPr lang="en-US" dirty="0"/>
          </a:p>
        </p:txBody>
      </p:sp>
      <p:pic>
        <p:nvPicPr>
          <p:cNvPr id="11" name="Content Placeholder 10">
            <a:extLst>
              <a:ext uri="{FF2B5EF4-FFF2-40B4-BE49-F238E27FC236}">
                <a16:creationId xmlns:a16="http://schemas.microsoft.com/office/drawing/2014/main" id="{3A1B84FC-1AFC-F92B-6304-5BF3A74FFC3E}"/>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540409" y="1949612"/>
            <a:ext cx="3242321" cy="3242321"/>
          </a:xfrm>
        </p:spPr>
      </p:pic>
    </p:spTree>
    <p:extLst>
      <p:ext uri="{BB962C8B-B14F-4D97-AF65-F5344CB8AC3E}">
        <p14:creationId xmlns:p14="http://schemas.microsoft.com/office/powerpoint/2010/main" val="4187096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F4125-2819-E5BE-2DDF-91720C878DCB}"/>
              </a:ext>
            </a:extLst>
          </p:cNvPr>
          <p:cNvSpPr>
            <a:spLocks noGrp="1"/>
          </p:cNvSpPr>
          <p:nvPr>
            <p:ph type="title"/>
          </p:nvPr>
        </p:nvSpPr>
        <p:spPr/>
        <p:txBody>
          <a:bodyPr/>
          <a:lstStyle/>
          <a:p>
            <a:r>
              <a:rPr lang="en-US">
                <a:latin typeface="Helvetica" pitchFamily="2" charset="0"/>
              </a:rPr>
              <a:t>Time Quantum</a:t>
            </a:r>
            <a:endParaRPr lang="en-CN" dirty="0"/>
          </a:p>
        </p:txBody>
      </p:sp>
      <p:sp>
        <p:nvSpPr>
          <p:cNvPr id="5" name="Slide Number Placeholder 4">
            <a:extLst>
              <a:ext uri="{FF2B5EF4-FFF2-40B4-BE49-F238E27FC236}">
                <a16:creationId xmlns:a16="http://schemas.microsoft.com/office/drawing/2014/main" id="{2E321D33-F2C0-197C-9E7D-22EFE6E81CD5}"/>
              </a:ext>
            </a:extLst>
          </p:cNvPr>
          <p:cNvSpPr>
            <a:spLocks noGrp="1"/>
          </p:cNvSpPr>
          <p:nvPr>
            <p:ph type="sldNum" sz="quarter" idx="12"/>
          </p:nvPr>
        </p:nvSpPr>
        <p:spPr/>
        <p:txBody>
          <a:bodyPr/>
          <a:lstStyle/>
          <a:p>
            <a:fld id="{BEF5F9A7-FFD9-4159-A58F-AE73538ED447}" type="slidenum">
              <a:rPr lang="en-US" smtClean="0"/>
              <a:pPr/>
              <a:t>38</a:t>
            </a:fld>
            <a:endParaRPr lang="en-US" dirty="0"/>
          </a:p>
        </p:txBody>
      </p:sp>
      <p:cxnSp>
        <p:nvCxnSpPr>
          <p:cNvPr id="6" name="Straight Arrow Connector 5">
            <a:extLst>
              <a:ext uri="{FF2B5EF4-FFF2-40B4-BE49-F238E27FC236}">
                <a16:creationId xmlns:a16="http://schemas.microsoft.com/office/drawing/2014/main" id="{CEFF9B00-E48B-61B1-7E5A-6F22463333A6}"/>
              </a:ext>
            </a:extLst>
          </p:cNvPr>
          <p:cNvCxnSpPr/>
          <p:nvPr/>
        </p:nvCxnSpPr>
        <p:spPr>
          <a:xfrm>
            <a:off x="1250934" y="3429000"/>
            <a:ext cx="9027886"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C198E5AC-F813-F766-A0D2-76482A02D5F8}"/>
              </a:ext>
            </a:extLst>
          </p:cNvPr>
          <p:cNvSpPr/>
          <p:nvPr/>
        </p:nvSpPr>
        <p:spPr>
          <a:xfrm>
            <a:off x="1258191" y="3160486"/>
            <a:ext cx="2953657" cy="246743"/>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ahoma" panose="020B0604030504040204" pitchFamily="34" charset="0"/>
                <a:ea typeface="Tahoma" panose="020B0604030504040204" pitchFamily="34" charset="0"/>
                <a:cs typeface="Tahoma" panose="020B0604030504040204" pitchFamily="34" charset="0"/>
              </a:rPr>
              <a:t>Roll-forward mode</a:t>
            </a:r>
          </a:p>
        </p:txBody>
      </p:sp>
      <p:sp>
        <p:nvSpPr>
          <p:cNvPr id="8" name="Rectangle 7">
            <a:extLst>
              <a:ext uri="{FF2B5EF4-FFF2-40B4-BE49-F238E27FC236}">
                <a16:creationId xmlns:a16="http://schemas.microsoft.com/office/drawing/2014/main" id="{A80D75F7-74B2-3A41-A43A-1502EC4335E7}"/>
              </a:ext>
            </a:extLst>
          </p:cNvPr>
          <p:cNvSpPr/>
          <p:nvPr/>
        </p:nvSpPr>
        <p:spPr>
          <a:xfrm>
            <a:off x="4211848" y="3160486"/>
            <a:ext cx="2953657" cy="246743"/>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ahoma" panose="020B0604030504040204" pitchFamily="34" charset="0"/>
                <a:ea typeface="Tahoma" panose="020B0604030504040204" pitchFamily="34" charset="0"/>
                <a:cs typeface="Tahoma" panose="020B0604030504040204" pitchFamily="34" charset="0"/>
              </a:rPr>
              <a:t>Rollback mode</a:t>
            </a:r>
          </a:p>
        </p:txBody>
      </p:sp>
      <p:pic>
        <p:nvPicPr>
          <p:cNvPr id="9" name="Graphic 8" descr="Dim (Smaller Sun) with solid fill">
            <a:extLst>
              <a:ext uri="{FF2B5EF4-FFF2-40B4-BE49-F238E27FC236}">
                <a16:creationId xmlns:a16="http://schemas.microsoft.com/office/drawing/2014/main" id="{A3B1D958-09CE-2A85-5295-18FF48C85A4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77819" y="1370978"/>
            <a:ext cx="914400" cy="914400"/>
          </a:xfrm>
          <a:prstGeom prst="rect">
            <a:avLst/>
          </a:prstGeom>
        </p:spPr>
      </p:pic>
      <p:pic>
        <p:nvPicPr>
          <p:cNvPr id="10" name="Graphic 9" descr="Partial sun with solid fill">
            <a:extLst>
              <a:ext uri="{FF2B5EF4-FFF2-40B4-BE49-F238E27FC236}">
                <a16:creationId xmlns:a16="http://schemas.microsoft.com/office/drawing/2014/main" id="{BC14937B-0D52-32FC-E5A1-D4AF4E68639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231476" y="1366727"/>
            <a:ext cx="914400" cy="914400"/>
          </a:xfrm>
          <a:prstGeom prst="rect">
            <a:avLst/>
          </a:prstGeom>
        </p:spPr>
      </p:pic>
      <p:cxnSp>
        <p:nvCxnSpPr>
          <p:cNvPr id="11" name="Straight Connector 10">
            <a:extLst>
              <a:ext uri="{FF2B5EF4-FFF2-40B4-BE49-F238E27FC236}">
                <a16:creationId xmlns:a16="http://schemas.microsoft.com/office/drawing/2014/main" id="{4B605E05-3E26-BA7C-A6C2-66CDE467EC9E}"/>
              </a:ext>
            </a:extLst>
          </p:cNvPr>
          <p:cNvCxnSpPr>
            <a:cxnSpLocks/>
          </p:cNvCxnSpPr>
          <p:nvPr/>
        </p:nvCxnSpPr>
        <p:spPr>
          <a:xfrm>
            <a:off x="4211848" y="1413556"/>
            <a:ext cx="0" cy="2137907"/>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C5DED02-6EF9-75F0-0116-7D3742AAF185}"/>
              </a:ext>
            </a:extLst>
          </p:cNvPr>
          <p:cNvCxnSpPr>
            <a:cxnSpLocks/>
          </p:cNvCxnSpPr>
          <p:nvPr/>
        </p:nvCxnSpPr>
        <p:spPr>
          <a:xfrm>
            <a:off x="7165505" y="1413556"/>
            <a:ext cx="7257" cy="2137907"/>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BA042F7-6D0D-B787-6929-903975182B99}"/>
              </a:ext>
            </a:extLst>
          </p:cNvPr>
          <p:cNvSpPr/>
          <p:nvPr/>
        </p:nvSpPr>
        <p:spPr>
          <a:xfrm>
            <a:off x="7172762" y="3153229"/>
            <a:ext cx="2859315" cy="246743"/>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Tahoma" panose="020B0604030504040204" pitchFamily="34" charset="0"/>
                <a:ea typeface="Tahoma" panose="020B0604030504040204" pitchFamily="34" charset="0"/>
                <a:cs typeface="Tahoma" panose="020B0604030504040204" pitchFamily="34" charset="0"/>
              </a:rPr>
              <a:t>Roll-forward mode</a:t>
            </a:r>
          </a:p>
        </p:txBody>
      </p:sp>
      <p:pic>
        <p:nvPicPr>
          <p:cNvPr id="14" name="Graphic 13" descr="Dim (Smaller Sun) with solid fill">
            <a:extLst>
              <a:ext uri="{FF2B5EF4-FFF2-40B4-BE49-F238E27FC236}">
                <a16:creationId xmlns:a16="http://schemas.microsoft.com/office/drawing/2014/main" id="{C1982042-119C-A827-4E42-456D73CA117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85133" y="1366727"/>
            <a:ext cx="914400" cy="914400"/>
          </a:xfrm>
          <a:prstGeom prst="rect">
            <a:avLst/>
          </a:prstGeom>
        </p:spPr>
      </p:pic>
      <p:pic>
        <p:nvPicPr>
          <p:cNvPr id="19" name="Picture 18">
            <a:extLst>
              <a:ext uri="{FF2B5EF4-FFF2-40B4-BE49-F238E27FC236}">
                <a16:creationId xmlns:a16="http://schemas.microsoft.com/office/drawing/2014/main" id="{2F46205D-B2CA-9422-AACB-D66D86DFBEE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46337" y="4102417"/>
            <a:ext cx="1006236" cy="1006236"/>
          </a:xfrm>
          <a:prstGeom prst="rect">
            <a:avLst/>
          </a:prstGeom>
          <a:ln>
            <a:noFill/>
          </a:ln>
        </p:spPr>
      </p:pic>
      <p:sp>
        <p:nvSpPr>
          <p:cNvPr id="22" name="Left Brace 21">
            <a:extLst>
              <a:ext uri="{FF2B5EF4-FFF2-40B4-BE49-F238E27FC236}">
                <a16:creationId xmlns:a16="http://schemas.microsoft.com/office/drawing/2014/main" id="{F5FBE3B5-F561-DE06-2DC9-3AE46E46C6EE}"/>
              </a:ext>
            </a:extLst>
          </p:cNvPr>
          <p:cNvSpPr/>
          <p:nvPr/>
        </p:nvSpPr>
        <p:spPr>
          <a:xfrm rot="16200000">
            <a:off x="5408339" y="-591427"/>
            <a:ext cx="480844" cy="8766626"/>
          </a:xfrm>
          <a:prstGeom prst="leftBrace">
            <a:avLst>
              <a:gd name="adj1" fmla="val 53457"/>
              <a:gd name="adj2"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N"/>
          </a:p>
        </p:txBody>
      </p:sp>
      <p:sp>
        <p:nvSpPr>
          <p:cNvPr id="29" name="Rounded Rectangular Callout 28">
            <a:extLst>
              <a:ext uri="{FF2B5EF4-FFF2-40B4-BE49-F238E27FC236}">
                <a16:creationId xmlns:a16="http://schemas.microsoft.com/office/drawing/2014/main" id="{487A2F1D-F9A4-6127-CDB7-DBBB67224A2F}"/>
              </a:ext>
            </a:extLst>
          </p:cNvPr>
          <p:cNvSpPr/>
          <p:nvPr/>
        </p:nvSpPr>
        <p:spPr>
          <a:xfrm>
            <a:off x="7454685" y="4677739"/>
            <a:ext cx="3130657" cy="1072132"/>
          </a:xfrm>
          <a:prstGeom prst="wedgeRoundRectCallout">
            <a:avLst>
              <a:gd name="adj1" fmla="val -83705"/>
              <a:gd name="adj2" fmla="val -48937"/>
              <a:gd name="adj3" fmla="val 16667"/>
            </a:avLst>
          </a:prstGeom>
          <a:ln w="635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CN" sz="2800" dirty="0">
                <a:latin typeface="Tahoma" panose="020B0604030504040204" pitchFamily="34" charset="0"/>
                <a:ea typeface="Tahoma" panose="020B0604030504040204" pitchFamily="34" charset="0"/>
                <a:cs typeface="Tahoma" panose="020B0604030504040204" pitchFamily="34" charset="0"/>
              </a:rPr>
              <a:t>Enable voltage </a:t>
            </a:r>
            <a:r>
              <a:rPr lang="en-CN" sz="2800">
                <a:latin typeface="Tahoma" panose="020B0604030504040204" pitchFamily="34" charset="0"/>
                <a:ea typeface="Tahoma" panose="020B0604030504040204" pitchFamily="34" charset="0"/>
                <a:cs typeface="Tahoma" panose="020B0604030504040204" pitchFamily="34" charset="0"/>
              </a:rPr>
              <a:t>monitor always</a:t>
            </a:r>
            <a:r>
              <a:rPr lang="en-US" sz="2800">
                <a:latin typeface="Tahoma" panose="020B0604030504040204" pitchFamily="34" charset="0"/>
                <a:ea typeface="Tahoma" panose="020B0604030504040204" pitchFamily="34" charset="0"/>
                <a:cs typeface="Tahoma" panose="020B0604030504040204" pitchFamily="34" charset="0"/>
              </a:rPr>
              <a:t>!!!</a:t>
            </a:r>
            <a:endParaRPr lang="en-CN" sz="2800" dirty="0">
              <a:latin typeface="Tahoma" panose="020B0604030504040204" pitchFamily="34" charset="0"/>
              <a:ea typeface="Tahoma" panose="020B0604030504040204" pitchFamily="34" charset="0"/>
              <a:cs typeface="Tahoma" panose="020B0604030504040204" pitchFamily="34" charset="0"/>
            </a:endParaRPr>
          </a:p>
        </p:txBody>
      </p:sp>
      <p:pic>
        <p:nvPicPr>
          <p:cNvPr id="3" name="Picture 2">
            <a:extLst>
              <a:ext uri="{FF2B5EF4-FFF2-40B4-BE49-F238E27FC236}">
                <a16:creationId xmlns:a16="http://schemas.microsoft.com/office/drawing/2014/main" id="{5B469313-9BA8-C7DD-C1F9-26208672A9D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38598" y="4102417"/>
            <a:ext cx="1006236" cy="1006236"/>
          </a:xfrm>
          <a:prstGeom prst="rect">
            <a:avLst/>
          </a:prstGeom>
          <a:ln>
            <a:noFill/>
          </a:ln>
        </p:spPr>
      </p:pic>
      <p:sp>
        <p:nvSpPr>
          <p:cNvPr id="4" name="Left Brace 3">
            <a:extLst>
              <a:ext uri="{FF2B5EF4-FFF2-40B4-BE49-F238E27FC236}">
                <a16:creationId xmlns:a16="http://schemas.microsoft.com/office/drawing/2014/main" id="{D5D5F239-5891-F0E2-B3DA-99F995EEE29D}"/>
              </a:ext>
            </a:extLst>
          </p:cNvPr>
          <p:cNvSpPr/>
          <p:nvPr/>
        </p:nvSpPr>
        <p:spPr>
          <a:xfrm rot="16200000">
            <a:off x="2479527" y="2349968"/>
            <a:ext cx="480844" cy="2895607"/>
          </a:xfrm>
          <a:prstGeom prst="leftBrace">
            <a:avLst>
              <a:gd name="adj1" fmla="val 53457"/>
              <a:gd name="adj2"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N"/>
          </a:p>
        </p:txBody>
      </p:sp>
      <p:pic>
        <p:nvPicPr>
          <p:cNvPr id="15" name="Picture 14">
            <a:extLst>
              <a:ext uri="{FF2B5EF4-FFF2-40B4-BE49-F238E27FC236}">
                <a16:creationId xmlns:a16="http://schemas.microsoft.com/office/drawing/2014/main" id="{17C9F4F1-304F-E55A-2FE3-8CA28C5C58F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18287" y="4102417"/>
            <a:ext cx="1006236" cy="1006236"/>
          </a:xfrm>
          <a:prstGeom prst="rect">
            <a:avLst/>
          </a:prstGeom>
          <a:ln>
            <a:noFill/>
          </a:ln>
        </p:spPr>
      </p:pic>
      <p:sp>
        <p:nvSpPr>
          <p:cNvPr id="16" name="Left Brace 15">
            <a:extLst>
              <a:ext uri="{FF2B5EF4-FFF2-40B4-BE49-F238E27FC236}">
                <a16:creationId xmlns:a16="http://schemas.microsoft.com/office/drawing/2014/main" id="{A386D605-FBF2-25D7-80B1-6DD4F0BCA811}"/>
              </a:ext>
            </a:extLst>
          </p:cNvPr>
          <p:cNvSpPr/>
          <p:nvPr/>
        </p:nvSpPr>
        <p:spPr>
          <a:xfrm rot="16200000">
            <a:off x="8368697" y="2368114"/>
            <a:ext cx="480844" cy="2859316"/>
          </a:xfrm>
          <a:prstGeom prst="leftBrace">
            <a:avLst>
              <a:gd name="adj1" fmla="val 53457"/>
              <a:gd name="adj2"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N"/>
          </a:p>
        </p:txBody>
      </p:sp>
      <p:cxnSp>
        <p:nvCxnSpPr>
          <p:cNvPr id="17" name="Straight Arrow Connector 16">
            <a:extLst>
              <a:ext uri="{FF2B5EF4-FFF2-40B4-BE49-F238E27FC236}">
                <a16:creationId xmlns:a16="http://schemas.microsoft.com/office/drawing/2014/main" id="{37DBE296-F3B8-48A9-D8A1-58F2E64F14DC}"/>
              </a:ext>
            </a:extLst>
          </p:cNvPr>
          <p:cNvCxnSpPr>
            <a:cxnSpLocks/>
          </p:cNvCxnSpPr>
          <p:nvPr/>
        </p:nvCxnSpPr>
        <p:spPr>
          <a:xfrm>
            <a:off x="5105638" y="3447693"/>
            <a:ext cx="0" cy="5905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E559F65-A39F-9E98-77CC-D651769EDB8A}"/>
              </a:ext>
            </a:extLst>
          </p:cNvPr>
          <p:cNvCxnSpPr>
            <a:cxnSpLocks/>
          </p:cNvCxnSpPr>
          <p:nvPr/>
        </p:nvCxnSpPr>
        <p:spPr>
          <a:xfrm>
            <a:off x="6102697" y="3447693"/>
            <a:ext cx="0" cy="5905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14951D24-AD6E-60B2-8530-CC2022AFAD4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46337" y="4102417"/>
            <a:ext cx="1006236" cy="1006236"/>
          </a:xfrm>
          <a:prstGeom prst="rect">
            <a:avLst/>
          </a:prstGeom>
          <a:ln>
            <a:noFill/>
          </a:ln>
        </p:spPr>
      </p:pic>
    </p:spTree>
    <p:extLst>
      <p:ext uri="{BB962C8B-B14F-4D97-AF65-F5344CB8AC3E}">
        <p14:creationId xmlns:p14="http://schemas.microsoft.com/office/powerpoint/2010/main" val="3092249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1" nodeType="clickEffect">
                                  <p:stCondLst>
                                    <p:cond delay="0"/>
                                  </p:stCondLst>
                                  <p:childTnLst>
                                    <p:set>
                                      <p:cBhvr>
                                        <p:cTn id="6" dur="1" fill="hold">
                                          <p:stCondLst>
                                            <p:cond delay="0"/>
                                          </p:stCondLst>
                                        </p:cTn>
                                        <p:tgtEl>
                                          <p:spTgt spid="22"/>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9"/>
                                        </p:tgtEl>
                                        <p:attrNameLst>
                                          <p:attrName>style.visibility</p:attrName>
                                        </p:attrNameLst>
                                      </p:cBhvr>
                                      <p:to>
                                        <p:strVal val="hidden"/>
                                      </p:to>
                                    </p:set>
                                  </p:childTnLst>
                                </p:cTn>
                              </p:par>
                              <p:par>
                                <p:cTn id="9" presetID="1" presetClass="exit" presetSubtype="0" fill="hold" grpId="1" nodeType="withEffect">
                                  <p:stCondLst>
                                    <p:cond delay="0"/>
                                  </p:stCondLst>
                                  <p:childTnLst>
                                    <p:set>
                                      <p:cBhvr>
                                        <p:cTn id="10" dur="1" fill="hold">
                                          <p:stCondLst>
                                            <p:cond delay="0"/>
                                          </p:stCondLst>
                                        </p:cTn>
                                        <p:tgtEl>
                                          <p:spTgt spid="2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ppt_x"/>
                                          </p:val>
                                        </p:tav>
                                        <p:tav tm="100000">
                                          <p:val>
                                            <p:strVal val="#ppt_x"/>
                                          </p:val>
                                        </p:tav>
                                      </p:tavLst>
                                    </p:anim>
                                    <p:anim calcmode="lin" valueType="num">
                                      <p:cBhvr additive="base">
                                        <p:cTn id="24" dur="500" fill="hold"/>
                                        <p:tgtEl>
                                          <p:spTgt spid="1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additive="base">
                                        <p:cTn id="33" dur="500" fill="hold"/>
                                        <p:tgtEl>
                                          <p:spTgt spid="20"/>
                                        </p:tgtEl>
                                        <p:attrNameLst>
                                          <p:attrName>ppt_x</p:attrName>
                                        </p:attrNameLst>
                                      </p:cBhvr>
                                      <p:tavLst>
                                        <p:tav tm="0">
                                          <p:val>
                                            <p:strVal val="#ppt_x"/>
                                          </p:val>
                                        </p:tav>
                                        <p:tav tm="100000">
                                          <p:val>
                                            <p:strVal val="#ppt_x"/>
                                          </p:val>
                                        </p:tav>
                                      </p:tavLst>
                                    </p:anim>
                                    <p:anim calcmode="lin" valueType="num">
                                      <p:cBhvr additive="base">
                                        <p:cTn id="34" dur="500" fill="hold"/>
                                        <p:tgtEl>
                                          <p:spTgt spid="20"/>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ppt_x"/>
                                          </p:val>
                                        </p:tav>
                                        <p:tav tm="100000">
                                          <p:val>
                                            <p:strVal val="#ppt_x"/>
                                          </p:val>
                                        </p:tav>
                                      </p:tavLst>
                                    </p:anim>
                                    <p:anim calcmode="lin" valueType="num">
                                      <p:cBhvr additive="base">
                                        <p:cTn id="38" dur="500" fill="hold"/>
                                        <p:tgtEl>
                                          <p:spTgt spid="17"/>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500" fill="hold"/>
                                        <p:tgtEl>
                                          <p:spTgt spid="18"/>
                                        </p:tgtEl>
                                        <p:attrNameLst>
                                          <p:attrName>ppt_x</p:attrName>
                                        </p:attrNameLst>
                                      </p:cBhvr>
                                      <p:tavLst>
                                        <p:tav tm="0">
                                          <p:val>
                                            <p:strVal val="#ppt_x"/>
                                          </p:val>
                                        </p:tav>
                                        <p:tav tm="100000">
                                          <p:val>
                                            <p:strVal val="#ppt_x"/>
                                          </p:val>
                                        </p:tav>
                                      </p:tavLst>
                                    </p:anim>
                                    <p:anim calcmode="lin" valueType="num">
                                      <p:cBhvr additive="base">
                                        <p:cTn id="4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1" animBg="1"/>
      <p:bldP spid="29" grpId="1" animBg="1"/>
      <p:bldP spid="4" grpId="0" animBg="1"/>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9F1A3-6293-073E-AE51-0991C0916073}"/>
              </a:ext>
            </a:extLst>
          </p:cNvPr>
          <p:cNvSpPr>
            <a:spLocks noGrp="1"/>
          </p:cNvSpPr>
          <p:nvPr>
            <p:ph type="title"/>
          </p:nvPr>
        </p:nvSpPr>
        <p:spPr/>
        <p:txBody>
          <a:bodyPr/>
          <a:lstStyle/>
          <a:p>
            <a:r>
              <a:rPr lang="en-US" altLang="zh-CN" sz="4400">
                <a:solidFill>
                  <a:srgbClr val="3B31BD"/>
                </a:solidFill>
                <a:latin typeface="Tahoma" panose="020B0604030504040204" pitchFamily="34" charset="0"/>
                <a:ea typeface="Tahoma" panose="020B0604030504040204" pitchFamily="34" charset="0"/>
                <a:cs typeface="Tahoma" panose="020B0604030504040204" pitchFamily="34" charset="0"/>
              </a:rPr>
              <a:t>Problem of Frequently Power Outages</a:t>
            </a:r>
            <a:endParaRPr lang="en-US"/>
          </a:p>
        </p:txBody>
      </p:sp>
      <p:sp>
        <p:nvSpPr>
          <p:cNvPr id="5" name="Slide Number Placeholder 4">
            <a:extLst>
              <a:ext uri="{FF2B5EF4-FFF2-40B4-BE49-F238E27FC236}">
                <a16:creationId xmlns:a16="http://schemas.microsoft.com/office/drawing/2014/main" id="{7B06EECE-EA4D-6A4F-60C6-F1C5A6DCB1C3}"/>
              </a:ext>
            </a:extLst>
          </p:cNvPr>
          <p:cNvSpPr>
            <a:spLocks noGrp="1"/>
          </p:cNvSpPr>
          <p:nvPr>
            <p:ph type="sldNum" sz="quarter" idx="12"/>
          </p:nvPr>
        </p:nvSpPr>
        <p:spPr/>
        <p:txBody>
          <a:bodyPr/>
          <a:lstStyle/>
          <a:p>
            <a:fld id="{BEF5F9A7-FFD9-4159-A58F-AE73538ED447}" type="slidenum">
              <a:rPr lang="en-US" smtClean="0"/>
              <a:pPr/>
              <a:t>4</a:t>
            </a:fld>
            <a:endParaRPr lang="en-US" dirty="0"/>
          </a:p>
        </p:txBody>
      </p:sp>
      <p:cxnSp>
        <p:nvCxnSpPr>
          <p:cNvPr id="6" name="Straight Arrow Connector 5">
            <a:extLst>
              <a:ext uri="{FF2B5EF4-FFF2-40B4-BE49-F238E27FC236}">
                <a16:creationId xmlns:a16="http://schemas.microsoft.com/office/drawing/2014/main" id="{846F061D-34A4-AE32-88C3-05823775BDD7}"/>
              </a:ext>
            </a:extLst>
          </p:cNvPr>
          <p:cNvCxnSpPr>
            <a:cxnSpLocks/>
          </p:cNvCxnSpPr>
          <p:nvPr/>
        </p:nvCxnSpPr>
        <p:spPr>
          <a:xfrm flipV="1">
            <a:off x="1844040" y="3431044"/>
            <a:ext cx="8625840" cy="58058"/>
          </a:xfrm>
          <a:prstGeom prst="straightConnector1">
            <a:avLst/>
          </a:prstGeom>
          <a:ln w="1016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C25D95D-771C-DCF8-CD41-457BBCAF9CE2}"/>
              </a:ext>
            </a:extLst>
          </p:cNvPr>
          <p:cNvSpPr txBox="1"/>
          <p:nvPr/>
        </p:nvSpPr>
        <p:spPr>
          <a:xfrm>
            <a:off x="3501424" y="4020248"/>
            <a:ext cx="5724875" cy="553998"/>
          </a:xfrm>
          <a:prstGeom prst="rect">
            <a:avLst/>
          </a:prstGeom>
          <a:noFill/>
        </p:spPr>
        <p:txBody>
          <a:bodyPr wrap="square" rtlCol="0">
            <a:spAutoFit/>
          </a:bodyPr>
          <a:lstStyle/>
          <a:p>
            <a:r>
              <a:rPr lang="en-US" sz="3000" dirty="0">
                <a:latin typeface="Tahoma" panose="020B0604030504040204" pitchFamily="34" charset="0"/>
                <a:ea typeface="Tahoma" panose="020B0604030504040204" pitchFamily="34" charset="0"/>
                <a:cs typeface="Tahoma" panose="020B0604030504040204" pitchFamily="34" charset="0"/>
              </a:rPr>
              <a:t>Timeline of program execution</a:t>
            </a:r>
          </a:p>
        </p:txBody>
      </p:sp>
      <p:sp>
        <p:nvSpPr>
          <p:cNvPr id="8" name="Curved Right Arrow 38">
            <a:extLst>
              <a:ext uri="{FF2B5EF4-FFF2-40B4-BE49-F238E27FC236}">
                <a16:creationId xmlns:a16="http://schemas.microsoft.com/office/drawing/2014/main" id="{D6233974-8B92-BCB9-EB65-BFBE17737EF5}"/>
              </a:ext>
            </a:extLst>
          </p:cNvPr>
          <p:cNvSpPr/>
          <p:nvPr/>
        </p:nvSpPr>
        <p:spPr>
          <a:xfrm rot="5400000">
            <a:off x="3332170" y="1074282"/>
            <a:ext cx="692681" cy="3882302"/>
          </a:xfrm>
          <a:prstGeom prst="curvedRightArrow">
            <a:avLst/>
          </a:prstGeom>
          <a:solidFill>
            <a:srgbClr val="92D05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9" name="TextBox 8">
            <a:extLst>
              <a:ext uri="{FF2B5EF4-FFF2-40B4-BE49-F238E27FC236}">
                <a16:creationId xmlns:a16="http://schemas.microsoft.com/office/drawing/2014/main" id="{509E15CE-8A90-C58E-A310-7FDC65600EF2}"/>
              </a:ext>
            </a:extLst>
          </p:cNvPr>
          <p:cNvSpPr txBox="1"/>
          <p:nvPr/>
        </p:nvSpPr>
        <p:spPr>
          <a:xfrm>
            <a:off x="4940847" y="1457907"/>
            <a:ext cx="2176981" cy="1061829"/>
          </a:xfrm>
          <a:prstGeom prst="rect">
            <a:avLst/>
          </a:prstGeom>
          <a:noFill/>
        </p:spPr>
        <p:txBody>
          <a:bodyPr wrap="square" rtlCol="0">
            <a:spAutoFit/>
          </a:bodyPr>
          <a:lstStyle/>
          <a:p>
            <a:r>
              <a:rPr lang="en-US" altLang="zh-CN" sz="2700" b="1" dirty="0">
                <a:latin typeface="Tahoma" panose="020B0604030504040204" pitchFamily="34" charset="0"/>
                <a:ea typeface="Tahoma" panose="020B0604030504040204" pitchFamily="34" charset="0"/>
                <a:cs typeface="Tahoma" panose="020B0604030504040204" pitchFamily="34" charset="0"/>
              </a:rPr>
              <a:t>Stagnation</a:t>
            </a:r>
          </a:p>
          <a:p>
            <a:r>
              <a:rPr lang="en-US" altLang="zh-CN" sz="3600" b="1" dirty="0">
                <a:latin typeface="Tahoma" panose="020B0604030504040204" pitchFamily="34" charset="0"/>
                <a:ea typeface="Tahoma" panose="020B0604030504040204" pitchFamily="34" charset="0"/>
                <a:cs typeface="Tahoma" panose="020B0604030504040204" pitchFamily="34" charset="0"/>
              </a:rPr>
              <a:t>     ∞</a:t>
            </a:r>
            <a:endParaRPr lang="en-US" sz="3600" b="1" dirty="0">
              <a:latin typeface="Tahoma" panose="020B0604030504040204" pitchFamily="34" charset="0"/>
              <a:ea typeface="Tahoma" panose="020B0604030504040204" pitchFamily="34" charset="0"/>
              <a:cs typeface="Tahoma" panose="020B0604030504040204" pitchFamily="34" charset="0"/>
            </a:endParaRPr>
          </a:p>
        </p:txBody>
      </p:sp>
      <p:pic>
        <p:nvPicPr>
          <p:cNvPr id="10" name="Picture 2" descr="Image result for power outage">
            <a:extLst>
              <a:ext uri="{FF2B5EF4-FFF2-40B4-BE49-F238E27FC236}">
                <a16:creationId xmlns:a16="http://schemas.microsoft.com/office/drawing/2014/main" id="{5A965C18-D91B-725E-4011-E715DC50C7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0847" y="3120989"/>
            <a:ext cx="1086726" cy="975664"/>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Curved Right Arrow 11">
            <a:extLst>
              <a:ext uri="{FF2B5EF4-FFF2-40B4-BE49-F238E27FC236}">
                <a16:creationId xmlns:a16="http://schemas.microsoft.com/office/drawing/2014/main" id="{95E333D0-D112-55A4-967E-5A5EFB0AB530}"/>
              </a:ext>
            </a:extLst>
          </p:cNvPr>
          <p:cNvSpPr/>
          <p:nvPr/>
        </p:nvSpPr>
        <p:spPr>
          <a:xfrm rot="5400000">
            <a:off x="4998178" y="-830120"/>
            <a:ext cx="897018" cy="7559223"/>
          </a:xfrm>
          <a:prstGeom prst="curvedRightArrow">
            <a:avLst/>
          </a:prstGeom>
          <a:solidFill>
            <a:srgbClr val="92D05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12" name="Picture 2" descr="Image result for power outage">
            <a:extLst>
              <a:ext uri="{FF2B5EF4-FFF2-40B4-BE49-F238E27FC236}">
                <a16:creationId xmlns:a16="http://schemas.microsoft.com/office/drawing/2014/main" id="{BB575DD8-70A9-B6D1-3D09-2B56E526F9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6455" y="5163170"/>
            <a:ext cx="982858" cy="88241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TextBox 12">
            <a:extLst>
              <a:ext uri="{FF2B5EF4-FFF2-40B4-BE49-F238E27FC236}">
                <a16:creationId xmlns:a16="http://schemas.microsoft.com/office/drawing/2014/main" id="{D28EF6BB-1FE7-D1DF-0AD5-A090B1A86076}"/>
              </a:ext>
            </a:extLst>
          </p:cNvPr>
          <p:cNvSpPr txBox="1"/>
          <p:nvPr/>
        </p:nvSpPr>
        <p:spPr>
          <a:xfrm>
            <a:off x="2909313" y="5304952"/>
            <a:ext cx="7547772" cy="523220"/>
          </a:xfrm>
          <a:prstGeom prst="rect">
            <a:avLst/>
          </a:prstGeom>
          <a:noFill/>
        </p:spPr>
        <p:txBody>
          <a:bodyPr wrap="none" rtlCol="0">
            <a:spAutoFit/>
          </a:bodyPr>
          <a:lstStyle/>
          <a:p>
            <a:r>
              <a:rPr lang="en-US" sz="2800" dirty="0">
                <a:latin typeface="Tahoma" panose="020B0604030504040204" pitchFamily="34" charset="0"/>
                <a:ea typeface="Tahoma" panose="020B0604030504040204" pitchFamily="34" charset="0"/>
                <a:cs typeface="Tahoma" panose="020B0604030504040204" pitchFamily="34" charset="0"/>
              </a:rPr>
              <a:t>: Power failure on which </a:t>
            </a:r>
            <a:r>
              <a:rPr lang="en-US" sz="2800" dirty="0">
                <a:solidFill>
                  <a:srgbClr val="C00000"/>
                </a:solidFill>
                <a:latin typeface="Tahoma" panose="020B0604030504040204" pitchFamily="34" charset="0"/>
                <a:ea typeface="Tahoma" panose="020B0604030504040204" pitchFamily="34" charset="0"/>
                <a:cs typeface="Tahoma" panose="020B0604030504040204" pitchFamily="34" charset="0"/>
              </a:rPr>
              <a:t>all volatile data is lost</a:t>
            </a:r>
          </a:p>
        </p:txBody>
      </p:sp>
      <p:pic>
        <p:nvPicPr>
          <p:cNvPr id="14" name="图片 4">
            <a:extLst>
              <a:ext uri="{FF2B5EF4-FFF2-40B4-BE49-F238E27FC236}">
                <a16:creationId xmlns:a16="http://schemas.microsoft.com/office/drawing/2014/main" id="{50B50B49-A9D4-E3A2-744A-D0C5BEF6A419}"/>
              </a:ext>
            </a:extLst>
          </p:cNvPr>
          <p:cNvPicPr>
            <a:picLocks noChangeAspect="1"/>
          </p:cNvPicPr>
          <p:nvPr/>
        </p:nvPicPr>
        <p:blipFill>
          <a:blip r:embed="rId4"/>
          <a:stretch>
            <a:fillRect/>
          </a:stretch>
        </p:blipFill>
        <p:spPr>
          <a:xfrm>
            <a:off x="1642050" y="1193774"/>
            <a:ext cx="2380652" cy="1410757"/>
          </a:xfrm>
          <a:prstGeom prst="rect">
            <a:avLst/>
          </a:prstGeom>
        </p:spPr>
      </p:pic>
    </p:spTree>
    <p:extLst>
      <p:ext uri="{BB962C8B-B14F-4D97-AF65-F5344CB8AC3E}">
        <p14:creationId xmlns:p14="http://schemas.microsoft.com/office/powerpoint/2010/main" val="1733026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0" presetClass="path" presetSubtype="0" accel="50000" decel="50000" fill="hold" nodeType="withEffect">
                                  <p:stCondLst>
                                    <p:cond delay="0"/>
                                  </p:stCondLst>
                                  <p:childTnLst>
                                    <p:animMotion origin="layout" path="M 0.00638 0.00093 L 0.21432 -0.00278 " pathEditMode="relative" ptsTypes="AA">
                                      <p:cBhvr>
                                        <p:cTn id="14" dur="2000" fill="hold"/>
                                        <p:tgtEl>
                                          <p:spTgt spid="14"/>
                                        </p:tgtEl>
                                        <p:attrNameLst>
                                          <p:attrName>ppt_x</p:attrName>
                                          <p:attrName>ppt_y</p:attrName>
                                        </p:attrNameLst>
                                      </p:cBhvr>
                                    </p:animMotion>
                                  </p:childTnLst>
                                </p:cTn>
                              </p:par>
                            </p:childTnLst>
                          </p:cTn>
                        </p:par>
                        <p:par>
                          <p:cTn id="15" fill="hold">
                            <p:stCondLst>
                              <p:cond delay="2000"/>
                            </p:stCondLst>
                            <p:childTnLst>
                              <p:par>
                                <p:cTn id="16" presetID="3" presetClass="entr" presetSubtype="10" fill="hold"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linds(horizontal)">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xit" presetSubtype="10" fill="hold" nodeType="clickEffect">
                                  <p:stCondLst>
                                    <p:cond delay="0"/>
                                  </p:stCondLst>
                                  <p:childTnLst>
                                    <p:animEffect transition="out" filter="blinds(horizontal)">
                                      <p:cBhvr>
                                        <p:cTn id="22" dur="2000"/>
                                        <p:tgtEl>
                                          <p:spTgt spid="14"/>
                                        </p:tgtEl>
                                      </p:cBhvr>
                                    </p:animEffect>
                                    <p:set>
                                      <p:cBhvr>
                                        <p:cTn id="23" dur="1" fill="hold">
                                          <p:stCondLst>
                                            <p:cond delay="1999"/>
                                          </p:stCondLst>
                                        </p:cTn>
                                        <p:tgtEl>
                                          <p:spTgt spid="14"/>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right)">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10"/>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8"/>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right)">
                                      <p:cBhvr>
                                        <p:cTn id="39" dur="500"/>
                                        <p:tgtEl>
                                          <p:spTgt spid="9"/>
                                        </p:tgtEl>
                                      </p:cBhvr>
                                    </p:animEffect>
                                  </p:childTnLst>
                                </p:cTn>
                              </p:par>
                              <p:par>
                                <p:cTn id="40" presetID="22" presetClass="entr" presetSubtype="2"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right)">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8" grpId="1" animBg="1"/>
      <p:bldP spid="9" grpId="0"/>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F79C6-6437-F21A-1EC0-4D46626195A2}"/>
              </a:ext>
            </a:extLst>
          </p:cNvPr>
          <p:cNvSpPr>
            <a:spLocks noGrp="1"/>
          </p:cNvSpPr>
          <p:nvPr>
            <p:ph type="title"/>
          </p:nvPr>
        </p:nvSpPr>
        <p:spPr>
          <a:xfrm>
            <a:off x="0" y="0"/>
            <a:ext cx="11996257" cy="694117"/>
          </a:xfrm>
        </p:spPr>
        <p:txBody>
          <a:bodyPr/>
          <a:lstStyle/>
          <a:p>
            <a:r>
              <a:rPr lang="en-US"/>
              <a:t>NVM &amp; Crash Consistency Mechanism</a:t>
            </a:r>
          </a:p>
        </p:txBody>
      </p:sp>
      <p:sp>
        <p:nvSpPr>
          <p:cNvPr id="5" name="Slide Number Placeholder 4">
            <a:extLst>
              <a:ext uri="{FF2B5EF4-FFF2-40B4-BE49-F238E27FC236}">
                <a16:creationId xmlns:a16="http://schemas.microsoft.com/office/drawing/2014/main" id="{D8228538-28C2-3F44-6CAE-C91FB2E6630A}"/>
              </a:ext>
            </a:extLst>
          </p:cNvPr>
          <p:cNvSpPr>
            <a:spLocks noGrp="1"/>
          </p:cNvSpPr>
          <p:nvPr>
            <p:ph type="sldNum" sz="quarter" idx="12"/>
          </p:nvPr>
        </p:nvSpPr>
        <p:spPr/>
        <p:txBody>
          <a:bodyPr/>
          <a:lstStyle/>
          <a:p>
            <a:fld id="{BEF5F9A7-FFD9-4159-A58F-AE73538ED447}" type="slidenum">
              <a:rPr lang="en-US" smtClean="0"/>
              <a:pPr/>
              <a:t>5</a:t>
            </a:fld>
            <a:endParaRPr lang="en-US" dirty="0"/>
          </a:p>
        </p:txBody>
      </p:sp>
      <p:sp>
        <p:nvSpPr>
          <p:cNvPr id="6" name="TextBox 9">
            <a:extLst>
              <a:ext uri="{FF2B5EF4-FFF2-40B4-BE49-F238E27FC236}">
                <a16:creationId xmlns:a16="http://schemas.microsoft.com/office/drawing/2014/main" id="{814FCA6C-764E-F958-10B5-09E7FE2AAB2C}"/>
              </a:ext>
            </a:extLst>
          </p:cNvPr>
          <p:cNvSpPr txBox="1"/>
          <p:nvPr/>
        </p:nvSpPr>
        <p:spPr>
          <a:xfrm>
            <a:off x="989311" y="4829964"/>
            <a:ext cx="2577950" cy="954107"/>
          </a:xfrm>
          <a:prstGeom prst="rect">
            <a:avLst/>
          </a:prstGeom>
          <a:noFill/>
        </p:spPr>
        <p:txBody>
          <a:bodyPr wrap="none" rtlCol="0">
            <a:spAutoFit/>
          </a:bodyPr>
          <a:lstStyle/>
          <a:p>
            <a:pPr algn="ctr"/>
            <a:r>
              <a:rPr lang="en-US" sz="2800" dirty="0">
                <a:latin typeface="Tahoma" panose="020B0604030504040204" pitchFamily="34" charset="0"/>
                <a:ea typeface="Tahoma" panose="020B0604030504040204" pitchFamily="34" charset="0"/>
                <a:cs typeface="Tahoma" panose="020B0604030504040204" pitchFamily="34" charset="0"/>
              </a:rPr>
              <a:t>Non-Volatile</a:t>
            </a:r>
          </a:p>
          <a:p>
            <a:pPr algn="ctr"/>
            <a:r>
              <a:rPr lang="en-US" sz="2800" dirty="0">
                <a:latin typeface="Tahoma" panose="020B0604030504040204" pitchFamily="34" charset="0"/>
                <a:ea typeface="Tahoma" panose="020B0604030504040204" pitchFamily="34" charset="0"/>
                <a:cs typeface="Tahoma" panose="020B0604030504040204" pitchFamily="34" charset="0"/>
              </a:rPr>
              <a:t>Memory (NVM)</a:t>
            </a:r>
          </a:p>
        </p:txBody>
      </p:sp>
      <p:pic>
        <p:nvPicPr>
          <p:cNvPr id="7" name="Picture 13" descr="A picture containing electronics&#10;&#10;Description automatically generated">
            <a:extLst>
              <a:ext uri="{FF2B5EF4-FFF2-40B4-BE49-F238E27FC236}">
                <a16:creationId xmlns:a16="http://schemas.microsoft.com/office/drawing/2014/main" id="{028F86D4-186E-5775-33D6-FACABC481B66}"/>
              </a:ext>
            </a:extLst>
          </p:cNvPr>
          <p:cNvPicPr>
            <a:picLocks noChangeAspect="1"/>
          </p:cNvPicPr>
          <p:nvPr/>
        </p:nvPicPr>
        <p:blipFill>
          <a:blip r:embed="rId3"/>
          <a:stretch>
            <a:fillRect/>
          </a:stretch>
        </p:blipFill>
        <p:spPr>
          <a:xfrm>
            <a:off x="1066529" y="3429000"/>
            <a:ext cx="2345909" cy="1451677"/>
          </a:xfrm>
          <a:prstGeom prst="rect">
            <a:avLst/>
          </a:prstGeom>
        </p:spPr>
      </p:pic>
      <p:pic>
        <p:nvPicPr>
          <p:cNvPr id="9" name="Picture 8" descr="A blue shield with a white tick&#10;&#10;Description automatically generated">
            <a:extLst>
              <a:ext uri="{FF2B5EF4-FFF2-40B4-BE49-F238E27FC236}">
                <a16:creationId xmlns:a16="http://schemas.microsoft.com/office/drawing/2014/main" id="{3B1C3909-6689-0960-DEA1-40875EE3B1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07518" y="3422762"/>
            <a:ext cx="1487564" cy="1487564"/>
          </a:xfrm>
          <a:prstGeom prst="rect">
            <a:avLst/>
          </a:prstGeom>
        </p:spPr>
      </p:pic>
      <p:sp>
        <p:nvSpPr>
          <p:cNvPr id="10" name="TextBox 9">
            <a:extLst>
              <a:ext uri="{FF2B5EF4-FFF2-40B4-BE49-F238E27FC236}">
                <a16:creationId xmlns:a16="http://schemas.microsoft.com/office/drawing/2014/main" id="{E163AE7D-706A-A6BE-AF26-4727E85C2DE9}"/>
              </a:ext>
            </a:extLst>
          </p:cNvPr>
          <p:cNvSpPr txBox="1"/>
          <p:nvPr/>
        </p:nvSpPr>
        <p:spPr>
          <a:xfrm>
            <a:off x="8141691" y="4826151"/>
            <a:ext cx="3168111" cy="954107"/>
          </a:xfrm>
          <a:prstGeom prst="rect">
            <a:avLst/>
          </a:prstGeom>
          <a:noFill/>
        </p:spPr>
        <p:txBody>
          <a:bodyPr wrap="none" rtlCol="0">
            <a:spAutoFit/>
          </a:bodyPr>
          <a:lstStyle/>
          <a:p>
            <a:pPr algn="ctr"/>
            <a:r>
              <a:rPr lang="en-US" sz="2800">
                <a:latin typeface="Tahoma" panose="020B0604030504040204" pitchFamily="34" charset="0"/>
                <a:ea typeface="Tahoma" panose="020B0604030504040204" pitchFamily="34" charset="0"/>
                <a:cs typeface="Tahoma" panose="020B0604030504040204" pitchFamily="34" charset="0"/>
              </a:rPr>
              <a:t>Crash Consistency </a:t>
            </a:r>
          </a:p>
          <a:p>
            <a:pPr algn="ctr"/>
            <a:r>
              <a:rPr lang="en-US" sz="2800">
                <a:latin typeface="Tahoma" panose="020B0604030504040204" pitchFamily="34" charset="0"/>
                <a:ea typeface="Tahoma" panose="020B0604030504040204" pitchFamily="34" charset="0"/>
                <a:cs typeface="Tahoma" panose="020B0604030504040204" pitchFamily="34" charset="0"/>
              </a:rPr>
              <a:t>Mechanism</a:t>
            </a:r>
            <a:endParaRPr lang="en-US" sz="2800" dirty="0">
              <a:latin typeface="Tahoma" panose="020B0604030504040204" pitchFamily="34" charset="0"/>
              <a:ea typeface="Tahoma" panose="020B0604030504040204" pitchFamily="34" charset="0"/>
              <a:cs typeface="Tahoma" panose="020B0604030504040204" pitchFamily="34" charset="0"/>
            </a:endParaRPr>
          </a:p>
        </p:txBody>
      </p:sp>
      <p:pic>
        <p:nvPicPr>
          <p:cNvPr id="13" name="Graphic 12" descr="Processor with solid fill">
            <a:extLst>
              <a:ext uri="{FF2B5EF4-FFF2-40B4-BE49-F238E27FC236}">
                <a16:creationId xmlns:a16="http://schemas.microsoft.com/office/drawing/2014/main" id="{48995C27-F24C-89C7-F46D-3F4C081223A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08926" y="4364372"/>
            <a:ext cx="1315673" cy="1315673"/>
          </a:xfrm>
          <a:prstGeom prst="rect">
            <a:avLst/>
          </a:prstGeom>
        </p:spPr>
      </p:pic>
      <p:pic>
        <p:nvPicPr>
          <p:cNvPr id="25" name="Picture 4" descr="A close up of a device&#10;&#10;Description automatically generated">
            <a:extLst>
              <a:ext uri="{FF2B5EF4-FFF2-40B4-BE49-F238E27FC236}">
                <a16:creationId xmlns:a16="http://schemas.microsoft.com/office/drawing/2014/main" id="{60974804-8E70-965E-F699-CCCA9F2325F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53961" y="2224417"/>
            <a:ext cx="3624649" cy="3380975"/>
          </a:xfrm>
          <a:prstGeom prst="rect">
            <a:avLst/>
          </a:prstGeom>
        </p:spPr>
      </p:pic>
      <p:cxnSp>
        <p:nvCxnSpPr>
          <p:cNvPr id="29" name="Connector: Elbow 28">
            <a:extLst>
              <a:ext uri="{FF2B5EF4-FFF2-40B4-BE49-F238E27FC236}">
                <a16:creationId xmlns:a16="http://schemas.microsoft.com/office/drawing/2014/main" id="{F7D12265-42F9-A740-ABC0-4AC251658C8A}"/>
              </a:ext>
            </a:extLst>
          </p:cNvPr>
          <p:cNvCxnSpPr>
            <a:cxnSpLocks/>
            <a:endCxn id="7" idx="0"/>
          </p:cNvCxnSpPr>
          <p:nvPr/>
        </p:nvCxnSpPr>
        <p:spPr>
          <a:xfrm rot="10800000" flipV="1">
            <a:off x="2239485" y="2876210"/>
            <a:ext cx="2603477" cy="552790"/>
          </a:xfrm>
          <a:prstGeom prst="bentConnector2">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E6CFCF78-CA62-AD77-77D7-8DAC1DBC1FFC}"/>
              </a:ext>
            </a:extLst>
          </p:cNvPr>
          <p:cNvCxnSpPr>
            <a:cxnSpLocks/>
            <a:endCxn id="9" idx="0"/>
          </p:cNvCxnSpPr>
          <p:nvPr/>
        </p:nvCxnSpPr>
        <p:spPr>
          <a:xfrm>
            <a:off x="7192589" y="2820852"/>
            <a:ext cx="2558711" cy="601910"/>
          </a:xfrm>
          <a:prstGeom prst="bentConnector2">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203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86A59-CB36-950C-6702-05E0DC87F2BE}"/>
              </a:ext>
            </a:extLst>
          </p:cNvPr>
          <p:cNvSpPr>
            <a:spLocks noGrp="1"/>
          </p:cNvSpPr>
          <p:nvPr>
            <p:ph type="title"/>
          </p:nvPr>
        </p:nvSpPr>
        <p:spPr/>
        <p:txBody>
          <a:bodyPr/>
          <a:lstStyle/>
          <a:p>
            <a:r>
              <a:rPr lang="en-US" dirty="0"/>
              <a:t>Roll-Forward Recovery</a:t>
            </a:r>
            <a:endParaRPr lang="en-CN" dirty="0"/>
          </a:p>
        </p:txBody>
      </p:sp>
      <p:sp>
        <p:nvSpPr>
          <p:cNvPr id="5" name="Slide Number Placeholder 4">
            <a:extLst>
              <a:ext uri="{FF2B5EF4-FFF2-40B4-BE49-F238E27FC236}">
                <a16:creationId xmlns:a16="http://schemas.microsoft.com/office/drawing/2014/main" id="{B2781E59-721A-0F5C-E3E0-D0B4030D5896}"/>
              </a:ext>
            </a:extLst>
          </p:cNvPr>
          <p:cNvSpPr>
            <a:spLocks noGrp="1"/>
          </p:cNvSpPr>
          <p:nvPr>
            <p:ph type="sldNum" sz="quarter" idx="12"/>
          </p:nvPr>
        </p:nvSpPr>
        <p:spPr/>
        <p:txBody>
          <a:bodyPr/>
          <a:lstStyle/>
          <a:p>
            <a:fld id="{BEF5F9A7-FFD9-4159-A58F-AE73538ED447}" type="slidenum">
              <a:rPr lang="en-US" smtClean="0"/>
              <a:pPr/>
              <a:t>6</a:t>
            </a:fld>
            <a:endParaRPr lang="en-US" dirty="0"/>
          </a:p>
        </p:txBody>
      </p:sp>
      <p:cxnSp>
        <p:nvCxnSpPr>
          <p:cNvPr id="18" name="Straight Arrow Connector 17">
            <a:extLst>
              <a:ext uri="{FF2B5EF4-FFF2-40B4-BE49-F238E27FC236}">
                <a16:creationId xmlns:a16="http://schemas.microsoft.com/office/drawing/2014/main" id="{90B39F74-8DA9-F98A-C07F-F0B8483DB99C}"/>
              </a:ext>
            </a:extLst>
          </p:cNvPr>
          <p:cNvCxnSpPr>
            <a:cxnSpLocks/>
          </p:cNvCxnSpPr>
          <p:nvPr/>
        </p:nvCxnSpPr>
        <p:spPr>
          <a:xfrm flipV="1">
            <a:off x="1940755" y="4732306"/>
            <a:ext cx="8625840" cy="58058"/>
          </a:xfrm>
          <a:prstGeom prst="straightConnector1">
            <a:avLst/>
          </a:prstGeom>
          <a:ln w="1016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DF8B1D2D-DA1F-FB9D-4117-FEC7CF4294A2}"/>
              </a:ext>
            </a:extLst>
          </p:cNvPr>
          <p:cNvSpPr txBox="1"/>
          <p:nvPr/>
        </p:nvSpPr>
        <p:spPr>
          <a:xfrm>
            <a:off x="3598139" y="5321510"/>
            <a:ext cx="5724875" cy="553998"/>
          </a:xfrm>
          <a:prstGeom prst="rect">
            <a:avLst/>
          </a:prstGeom>
          <a:noFill/>
        </p:spPr>
        <p:txBody>
          <a:bodyPr wrap="square" rtlCol="0">
            <a:spAutoFit/>
          </a:bodyPr>
          <a:lstStyle/>
          <a:p>
            <a:r>
              <a:rPr lang="en-US" sz="3000" dirty="0">
                <a:latin typeface="Tahoma" panose="020B0604030504040204" pitchFamily="34" charset="0"/>
                <a:ea typeface="Tahoma" panose="020B0604030504040204" pitchFamily="34" charset="0"/>
                <a:cs typeface="Tahoma" panose="020B0604030504040204" pitchFamily="34" charset="0"/>
              </a:rPr>
              <a:t>Timeline of program execution</a:t>
            </a:r>
          </a:p>
        </p:txBody>
      </p:sp>
      <p:pic>
        <p:nvPicPr>
          <p:cNvPr id="22" name="Picture 2" descr="Image result for power outage">
            <a:extLst>
              <a:ext uri="{FF2B5EF4-FFF2-40B4-BE49-F238E27FC236}">
                <a16:creationId xmlns:a16="http://schemas.microsoft.com/office/drawing/2014/main" id="{B153C00D-7B3A-8537-1E65-A263A2C1E4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7076" y="4254798"/>
            <a:ext cx="1012817" cy="909308"/>
          </a:xfrm>
          <a:prstGeom prst="rect">
            <a:avLst/>
          </a:prstGeom>
          <a:noFill/>
          <a:extLst>
            <a:ext uri="{909E8E84-426E-40dd-AFC4-6F175D3DCCD1}">
              <a14:hiddenFill xmlns:a14="http://schemas.microsoft.com/office/drawing/2010/main" xmlns="">
                <a:solidFill>
                  <a:srgbClr val="FFFFFF"/>
                </a:solidFill>
              </a14:hiddenFill>
            </a:ext>
          </a:extLst>
        </p:spPr>
      </p:pic>
      <p:pic>
        <p:nvPicPr>
          <p:cNvPr id="24" name="图片 4">
            <a:extLst>
              <a:ext uri="{FF2B5EF4-FFF2-40B4-BE49-F238E27FC236}">
                <a16:creationId xmlns:a16="http://schemas.microsoft.com/office/drawing/2014/main" id="{070D9E1D-3B75-3A48-865D-3DF01AA1B494}"/>
              </a:ext>
            </a:extLst>
          </p:cNvPr>
          <p:cNvPicPr>
            <a:picLocks noChangeAspect="1"/>
          </p:cNvPicPr>
          <p:nvPr/>
        </p:nvPicPr>
        <p:blipFill>
          <a:blip r:embed="rId4"/>
          <a:stretch>
            <a:fillRect/>
          </a:stretch>
        </p:blipFill>
        <p:spPr>
          <a:xfrm>
            <a:off x="1738765" y="2495036"/>
            <a:ext cx="2380652" cy="1410757"/>
          </a:xfrm>
          <a:prstGeom prst="rect">
            <a:avLst/>
          </a:prstGeom>
        </p:spPr>
      </p:pic>
      <p:pic>
        <p:nvPicPr>
          <p:cNvPr id="25" name="Content Placeholder 13" descr="A green and yellow check mark&#10;&#10;Description automatically generated">
            <a:extLst>
              <a:ext uri="{FF2B5EF4-FFF2-40B4-BE49-F238E27FC236}">
                <a16:creationId xmlns:a16="http://schemas.microsoft.com/office/drawing/2014/main" id="{C512E176-EB2C-BEF8-7B3E-0F16BB98638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16780" y="4131197"/>
            <a:ext cx="1045329" cy="1045329"/>
          </a:xfrm>
          <a:prstGeom prst="rect">
            <a:avLst/>
          </a:prstGeom>
        </p:spPr>
      </p:pic>
      <p:pic>
        <p:nvPicPr>
          <p:cNvPr id="26" name="Picture 2" descr="Image result for power">
            <a:extLst>
              <a:ext uri="{FF2B5EF4-FFF2-40B4-BE49-F238E27FC236}">
                <a16:creationId xmlns:a16="http://schemas.microsoft.com/office/drawing/2014/main" id="{31BD1A3A-D738-D484-A607-F9542E2AD69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17076" y="4184453"/>
            <a:ext cx="1045329" cy="1049997"/>
          </a:xfrm>
          <a:prstGeom prst="rect">
            <a:avLst/>
          </a:prstGeom>
          <a:noFill/>
          <a:extLst>
            <a:ext uri="{909E8E84-426E-40dd-AFC4-6F175D3DCCD1}">
              <a14:hiddenFill xmlns="" xmlns:a14="http://schemas.microsoft.com/office/drawing/2010/main">
                <a:solidFill>
                  <a:srgbClr val="FFFFFF"/>
                </a:solidFill>
              </a14:hiddenFill>
            </a:ext>
          </a:extLst>
        </p:spPr>
      </p:pic>
      <p:pic>
        <p:nvPicPr>
          <p:cNvPr id="27" name="图片 4">
            <a:extLst>
              <a:ext uri="{FF2B5EF4-FFF2-40B4-BE49-F238E27FC236}">
                <a16:creationId xmlns:a16="http://schemas.microsoft.com/office/drawing/2014/main" id="{3E4CAB3A-B138-5C1E-7DF6-6AABD8778C08}"/>
              </a:ext>
            </a:extLst>
          </p:cNvPr>
          <p:cNvPicPr>
            <a:picLocks noChangeAspect="1"/>
          </p:cNvPicPr>
          <p:nvPr/>
        </p:nvPicPr>
        <p:blipFill>
          <a:blip r:embed="rId4"/>
          <a:stretch>
            <a:fillRect/>
          </a:stretch>
        </p:blipFill>
        <p:spPr>
          <a:xfrm>
            <a:off x="4616780" y="2495036"/>
            <a:ext cx="2380652" cy="1410757"/>
          </a:xfrm>
          <a:prstGeom prst="rect">
            <a:avLst/>
          </a:prstGeom>
        </p:spPr>
      </p:pic>
      <p:pic>
        <p:nvPicPr>
          <p:cNvPr id="28" name="Picture 27">
            <a:extLst>
              <a:ext uri="{FF2B5EF4-FFF2-40B4-BE49-F238E27FC236}">
                <a16:creationId xmlns:a16="http://schemas.microsoft.com/office/drawing/2014/main" id="{00981638-A683-FDEC-5DF2-EE3F4307386B}"/>
              </a:ext>
            </a:extLst>
          </p:cNvPr>
          <p:cNvPicPr>
            <a:picLocks noChangeAspect="1"/>
          </p:cNvPicPr>
          <p:nvPr/>
        </p:nvPicPr>
        <p:blipFill>
          <a:blip r:embed="rId7"/>
          <a:stretch>
            <a:fillRect/>
          </a:stretch>
        </p:blipFill>
        <p:spPr>
          <a:xfrm>
            <a:off x="7131737" y="45731"/>
            <a:ext cx="3321498" cy="2470029"/>
          </a:xfrm>
          <a:prstGeom prst="rect">
            <a:avLst/>
          </a:prstGeom>
        </p:spPr>
      </p:pic>
      <p:pic>
        <p:nvPicPr>
          <p:cNvPr id="29" name="Picture 10" descr="Image result for stt ram">
            <a:extLst>
              <a:ext uri="{FF2B5EF4-FFF2-40B4-BE49-F238E27FC236}">
                <a16:creationId xmlns:a16="http://schemas.microsoft.com/office/drawing/2014/main" id="{233915BE-28AA-5209-ABB7-602461D4E50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395254" y="390382"/>
            <a:ext cx="1720893" cy="1296144"/>
          </a:xfrm>
          <a:prstGeom prst="rect">
            <a:avLst/>
          </a:prstGeom>
          <a:noFill/>
          <a:extLst>
            <a:ext uri="{909E8E84-426E-40dd-AFC4-6F175D3DCCD1}">
              <a14:hiddenFill xmlns:a14="http://schemas.microsoft.com/office/drawing/2010/main" xmlns="">
                <a:solidFill>
                  <a:srgbClr val="FFFFFF"/>
                </a:solidFill>
              </a14:hiddenFill>
            </a:ext>
          </a:extLst>
        </p:spPr>
      </p:pic>
      <p:sp>
        <p:nvSpPr>
          <p:cNvPr id="30" name="Rectangle: Rounded Corners 29">
            <a:extLst>
              <a:ext uri="{FF2B5EF4-FFF2-40B4-BE49-F238E27FC236}">
                <a16:creationId xmlns:a16="http://schemas.microsoft.com/office/drawing/2014/main" id="{0B256ED4-A7BF-7398-DE54-A004320EF8BC}"/>
              </a:ext>
            </a:extLst>
          </p:cNvPr>
          <p:cNvSpPr/>
          <p:nvPr/>
        </p:nvSpPr>
        <p:spPr>
          <a:xfrm>
            <a:off x="4879731" y="2678014"/>
            <a:ext cx="1723292" cy="1014755"/>
          </a:xfrm>
          <a:prstGeom prst="round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ahoma" panose="020B0604030504040204" pitchFamily="34" charset="0"/>
                <a:ea typeface="Tahoma" panose="020B0604030504040204" pitchFamily="34" charset="0"/>
                <a:cs typeface="Tahoma" panose="020B0604030504040204" pitchFamily="34" charset="0"/>
              </a:rPr>
              <a:t>Registers</a:t>
            </a:r>
          </a:p>
        </p:txBody>
      </p:sp>
      <p:pic>
        <p:nvPicPr>
          <p:cNvPr id="31" name="Content Placeholder 13" descr="A green and yellow check mark&#10;&#10;Description automatically generated">
            <a:extLst>
              <a:ext uri="{FF2B5EF4-FFF2-40B4-BE49-F238E27FC236}">
                <a16:creationId xmlns:a16="http://schemas.microsoft.com/office/drawing/2014/main" id="{D5384275-D903-0D49-BDE4-DB3F5F27AD8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853" y="795798"/>
            <a:ext cx="1201329" cy="1201329"/>
          </a:xfrm>
          <a:prstGeom prst="rect">
            <a:avLst/>
          </a:prstGeom>
        </p:spPr>
      </p:pic>
      <p:sp>
        <p:nvSpPr>
          <p:cNvPr id="32" name="TextBox 31">
            <a:extLst>
              <a:ext uri="{FF2B5EF4-FFF2-40B4-BE49-F238E27FC236}">
                <a16:creationId xmlns:a16="http://schemas.microsoft.com/office/drawing/2014/main" id="{CB2C167A-6FA6-C09A-9837-D4D3C8A01B52}"/>
              </a:ext>
            </a:extLst>
          </p:cNvPr>
          <p:cNvSpPr txBox="1"/>
          <p:nvPr/>
        </p:nvSpPr>
        <p:spPr>
          <a:xfrm>
            <a:off x="1081983" y="1163306"/>
            <a:ext cx="2214693" cy="523220"/>
          </a:xfrm>
          <a:prstGeom prst="rect">
            <a:avLst/>
          </a:prstGeom>
          <a:noFill/>
        </p:spPr>
        <p:txBody>
          <a:bodyPr wrap="square" rtlCol="0">
            <a:spAutoFit/>
          </a:bodyPr>
          <a:lstStyle/>
          <a:p>
            <a:r>
              <a:rPr lang="en-US" sz="2800">
                <a:latin typeface="Tahoma" panose="020B0604030504040204" pitchFamily="34" charset="0"/>
                <a:ea typeface="Tahoma" panose="020B0604030504040204" pitchFamily="34" charset="0"/>
                <a:cs typeface="Tahoma" panose="020B0604030504040204" pitchFamily="34" charset="0"/>
              </a:rPr>
              <a:t>Checkpoint</a:t>
            </a:r>
          </a:p>
        </p:txBody>
      </p:sp>
      <p:sp>
        <p:nvSpPr>
          <p:cNvPr id="33" name="Rectangle: Rounded Corners 32">
            <a:extLst>
              <a:ext uri="{FF2B5EF4-FFF2-40B4-BE49-F238E27FC236}">
                <a16:creationId xmlns:a16="http://schemas.microsoft.com/office/drawing/2014/main" id="{7E6E14A6-AA17-47D9-BDAE-B42DBA27B1F3}"/>
              </a:ext>
            </a:extLst>
          </p:cNvPr>
          <p:cNvSpPr/>
          <p:nvPr/>
        </p:nvSpPr>
        <p:spPr>
          <a:xfrm>
            <a:off x="7762329" y="889086"/>
            <a:ext cx="1723292" cy="1014755"/>
          </a:xfrm>
          <a:prstGeom prst="round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ahoma" panose="020B0604030504040204" pitchFamily="34" charset="0"/>
                <a:ea typeface="Tahoma" panose="020B0604030504040204" pitchFamily="34" charset="0"/>
                <a:cs typeface="Tahoma" panose="020B0604030504040204" pitchFamily="34" charset="0"/>
              </a:rPr>
              <a:t>Registers</a:t>
            </a:r>
          </a:p>
        </p:txBody>
      </p:sp>
      <p:sp>
        <p:nvSpPr>
          <p:cNvPr id="3" name="TextBox 9">
            <a:extLst>
              <a:ext uri="{FF2B5EF4-FFF2-40B4-BE49-F238E27FC236}">
                <a16:creationId xmlns:a16="http://schemas.microsoft.com/office/drawing/2014/main" id="{F4C318EB-861C-8ADE-BBD8-DF34FC1FA931}"/>
              </a:ext>
            </a:extLst>
          </p:cNvPr>
          <p:cNvSpPr txBox="1"/>
          <p:nvPr/>
        </p:nvSpPr>
        <p:spPr>
          <a:xfrm>
            <a:off x="9602668" y="2164034"/>
            <a:ext cx="1229825" cy="707886"/>
          </a:xfrm>
          <a:prstGeom prst="rect">
            <a:avLst/>
          </a:prstGeom>
          <a:noFill/>
        </p:spPr>
        <p:txBody>
          <a:bodyPr wrap="none" rtlCol="0">
            <a:spAutoFit/>
          </a:bodyPr>
          <a:lstStyle/>
          <a:p>
            <a:pPr algn="ctr"/>
            <a:r>
              <a:rPr lang="en-US" sz="4000">
                <a:latin typeface="Tahoma" panose="020B0604030504040204" pitchFamily="34" charset="0"/>
                <a:ea typeface="Tahoma" panose="020B0604030504040204" pitchFamily="34" charset="0"/>
                <a:cs typeface="Tahoma" panose="020B0604030504040204" pitchFamily="34" charset="0"/>
              </a:rPr>
              <a:t>NVM</a:t>
            </a:r>
            <a:endParaRPr lang="en-US" sz="40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096593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0638 0.00092 L 0.21433 -0.00278 " pathEditMode="relative" rAng="0" ptsTypes="AA">
                                      <p:cBhvr>
                                        <p:cTn id="6" dur="2000" fill="hold"/>
                                        <p:tgtEl>
                                          <p:spTgt spid="24"/>
                                        </p:tgtEl>
                                        <p:attrNameLst>
                                          <p:attrName>ppt_x</p:attrName>
                                          <p:attrName>ppt_y</p:attrName>
                                        </p:attrNameLst>
                                      </p:cBhvr>
                                      <p:rCtr x="10391" y="-185"/>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30"/>
                                        </p:tgtEl>
                                        <p:attrNameLst>
                                          <p:attrName>style.visibility</p:attrName>
                                        </p:attrNameLst>
                                      </p:cBhvr>
                                      <p:to>
                                        <p:strVal val="visible"/>
                                      </p:to>
                                    </p:set>
                                  </p:childTnLst>
                                </p:cTn>
                              </p:par>
                            </p:childTnLst>
                          </p:cTn>
                        </p:par>
                        <p:par>
                          <p:cTn id="14" fill="hold">
                            <p:stCondLst>
                              <p:cond delay="0"/>
                            </p:stCondLst>
                            <p:childTnLst>
                              <p:par>
                                <p:cTn id="15" presetID="42" presetClass="path" presetSubtype="0" accel="50000" decel="50000" fill="hold" grpId="1" nodeType="afterEffect">
                                  <p:stCondLst>
                                    <p:cond delay="0"/>
                                  </p:stCondLst>
                                  <p:childTnLst>
                                    <p:animMotion origin="layout" path="M -3.33333E-6 -1.85185E-6 L 0.23373 -0.26227 " pathEditMode="relative" rAng="0" ptsTypes="AA">
                                      <p:cBhvr>
                                        <p:cTn id="16" dur="2000" fill="hold"/>
                                        <p:tgtEl>
                                          <p:spTgt spid="30"/>
                                        </p:tgtEl>
                                        <p:attrNameLst>
                                          <p:attrName>ppt_x</p:attrName>
                                          <p:attrName>ppt_y</p:attrName>
                                        </p:attrNameLst>
                                      </p:cBhvr>
                                      <p:rCtr x="11680" y="-13125"/>
                                    </p:animMotion>
                                  </p:childTnLst>
                                </p:cTn>
                              </p:par>
                            </p:childTnLst>
                          </p:cTn>
                        </p:par>
                        <p:par>
                          <p:cTn id="17" fill="hold">
                            <p:stCondLst>
                              <p:cond delay="2000"/>
                            </p:stCondLst>
                            <p:childTnLst>
                              <p:par>
                                <p:cTn id="18" presetID="3" presetClass="entr" presetSubtype="10" fill="hold"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blinds(horizontal)">
                                      <p:cBhvr>
                                        <p:cTn id="20" dur="500"/>
                                        <p:tgtEl>
                                          <p:spTgt spid="22"/>
                                        </p:tgtEl>
                                      </p:cBhvr>
                                    </p:animEffect>
                                  </p:childTnLst>
                                </p:cTn>
                              </p:par>
                            </p:childTnLst>
                          </p:cTn>
                        </p:par>
                        <p:par>
                          <p:cTn id="21" fill="hold">
                            <p:stCondLst>
                              <p:cond delay="2500"/>
                            </p:stCondLst>
                            <p:childTnLst>
                              <p:par>
                                <p:cTn id="22" presetID="3" presetClass="exit" presetSubtype="10" fill="hold" nodeType="afterEffect">
                                  <p:stCondLst>
                                    <p:cond delay="0"/>
                                  </p:stCondLst>
                                  <p:childTnLst>
                                    <p:animEffect transition="out" filter="blinds(horizontal)">
                                      <p:cBhvr>
                                        <p:cTn id="23" dur="2000"/>
                                        <p:tgtEl>
                                          <p:spTgt spid="24"/>
                                        </p:tgtEl>
                                      </p:cBhvr>
                                    </p:animEffect>
                                    <p:set>
                                      <p:cBhvr>
                                        <p:cTn id="24" dur="1" fill="hold">
                                          <p:stCondLst>
                                            <p:cond delay="1999"/>
                                          </p:stCondLst>
                                        </p:cTn>
                                        <p:tgtEl>
                                          <p:spTgt spid="24"/>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22"/>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2" nodeType="clickEffect">
                                  <p:stCondLst>
                                    <p:cond delay="0"/>
                                  </p:stCondLst>
                                  <p:childTnLst>
                                    <p:set>
                                      <p:cBhvr>
                                        <p:cTn id="34" dur="1" fill="hold">
                                          <p:stCondLst>
                                            <p:cond delay="0"/>
                                          </p:stCondLst>
                                        </p:cTn>
                                        <p:tgtEl>
                                          <p:spTgt spid="30"/>
                                        </p:tgtEl>
                                        <p:attrNameLst>
                                          <p:attrName>style.visibility</p:attrName>
                                        </p:attrNameLst>
                                      </p:cBhvr>
                                      <p:to>
                                        <p:strVal val="hidden"/>
                                      </p:to>
                                    </p:set>
                                  </p:childTnLst>
                                </p:cTn>
                              </p:par>
                            </p:childTnLst>
                          </p:cTn>
                        </p:par>
                        <p:par>
                          <p:cTn id="35" fill="hold">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33"/>
                                        </p:tgtEl>
                                        <p:attrNameLst>
                                          <p:attrName>style.visibility</p:attrName>
                                        </p:attrNameLst>
                                      </p:cBhvr>
                                      <p:to>
                                        <p:strVal val="visible"/>
                                      </p:to>
                                    </p:set>
                                  </p:childTnLst>
                                </p:cTn>
                              </p:par>
                            </p:childTnLst>
                          </p:cTn>
                        </p:par>
                        <p:par>
                          <p:cTn id="38" fill="hold">
                            <p:stCondLst>
                              <p:cond delay="0"/>
                            </p:stCondLst>
                            <p:childTnLst>
                              <p:par>
                                <p:cTn id="39" presetID="42" presetClass="path" presetSubtype="0" accel="50000" decel="50000" fill="hold" grpId="1" nodeType="afterEffect">
                                  <p:stCondLst>
                                    <p:cond delay="0"/>
                                  </p:stCondLst>
                                  <p:childTnLst>
                                    <p:animMotion origin="layout" path="M -1.66667E-6 -2.22222E-6 L -0.22461 0.26413 " pathEditMode="relative" rAng="0" ptsTypes="AA">
                                      <p:cBhvr>
                                        <p:cTn id="40" dur="2000" fill="hold"/>
                                        <p:tgtEl>
                                          <p:spTgt spid="33"/>
                                        </p:tgtEl>
                                        <p:attrNameLst>
                                          <p:attrName>ppt_x</p:attrName>
                                          <p:attrName>ppt_y</p:attrName>
                                        </p:attrNameLst>
                                      </p:cBhvr>
                                      <p:rCtr x="-11745" y="12824"/>
                                    </p:animMotion>
                                  </p:childTnLst>
                                </p:cTn>
                              </p:par>
                            </p:childTnLst>
                          </p:cTn>
                        </p:par>
                        <p:par>
                          <p:cTn id="41" fill="hold">
                            <p:stCondLst>
                              <p:cond delay="2000"/>
                            </p:stCondLst>
                            <p:childTnLst>
                              <p:par>
                                <p:cTn id="42" presetID="1" presetClass="entr" presetSubtype="0" fill="hold" nodeType="afterEffect">
                                  <p:stCondLst>
                                    <p:cond delay="0"/>
                                  </p:stCondLst>
                                  <p:childTnLst>
                                    <p:set>
                                      <p:cBhvr>
                                        <p:cTn id="43" dur="1" fill="hold">
                                          <p:stCondLst>
                                            <p:cond delay="0"/>
                                          </p:stCondLst>
                                        </p:cTn>
                                        <p:tgtEl>
                                          <p:spTgt spid="27"/>
                                        </p:tgtEl>
                                        <p:attrNameLst>
                                          <p:attrName>style.visibility</p:attrName>
                                        </p:attrNameLst>
                                      </p:cBhvr>
                                      <p:to>
                                        <p:strVal val="visible"/>
                                      </p:to>
                                    </p:set>
                                  </p:childTnLst>
                                </p:cTn>
                              </p:par>
                              <p:par>
                                <p:cTn id="44" presetID="1" presetClass="exit" presetSubtype="0" fill="hold" grpId="2" nodeType="withEffect">
                                  <p:stCondLst>
                                    <p:cond delay="0"/>
                                  </p:stCondLst>
                                  <p:childTnLst>
                                    <p:set>
                                      <p:cBhvr>
                                        <p:cTn id="45" dur="1" fill="hold">
                                          <p:stCondLst>
                                            <p:cond delay="0"/>
                                          </p:stCondLst>
                                        </p:cTn>
                                        <p:tgtEl>
                                          <p:spTgt spid="33"/>
                                        </p:tgtEl>
                                        <p:attrNameLst>
                                          <p:attrName>style.visibility</p:attrName>
                                        </p:attrNameLst>
                                      </p:cBhvr>
                                      <p:to>
                                        <p:strVal val="hidden"/>
                                      </p:to>
                                    </p:set>
                                  </p:childTnLst>
                                </p:cTn>
                              </p:par>
                              <p:par>
                                <p:cTn id="46" presetID="0" presetClass="path" presetSubtype="0" accel="50000" decel="50000" fill="hold" nodeType="withEffect">
                                  <p:stCondLst>
                                    <p:cond delay="0"/>
                                  </p:stCondLst>
                                  <p:childTnLst>
                                    <p:animMotion origin="layout" path="M 0.00638 0.00092 L 0.21433 -0.00278 " pathEditMode="relative" rAng="0" ptsTypes="AA">
                                      <p:cBhvr>
                                        <p:cTn id="47" dur="2000" fill="hold"/>
                                        <p:tgtEl>
                                          <p:spTgt spid="27"/>
                                        </p:tgtEl>
                                        <p:attrNameLst>
                                          <p:attrName>ppt_x</p:attrName>
                                          <p:attrName>ppt_y</p:attrName>
                                        </p:attrNameLst>
                                      </p:cBhvr>
                                      <p:rCtr x="10391" y="-1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0" grpId="1" animBg="1"/>
      <p:bldP spid="30" grpId="2" animBg="1"/>
      <p:bldP spid="33" grpId="0" animBg="1"/>
      <p:bldP spid="33" grpId="1" animBg="1"/>
      <p:bldP spid="33" grpId="2"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88F91DF-125F-A24E-BCB3-A4D7B78C789B}"/>
              </a:ext>
            </a:extLst>
          </p:cNvPr>
          <p:cNvPicPr>
            <a:picLocks noChangeAspect="1"/>
          </p:cNvPicPr>
          <p:nvPr/>
        </p:nvPicPr>
        <p:blipFill rotWithShape="1">
          <a:blip r:embed="rId3"/>
          <a:srcRect l="7738" t="10525" r="9231" b="8502"/>
          <a:stretch/>
        </p:blipFill>
        <p:spPr>
          <a:xfrm>
            <a:off x="49026" y="1255820"/>
            <a:ext cx="6061455" cy="4457701"/>
          </a:xfrm>
          <a:prstGeom prst="rect">
            <a:avLst/>
          </a:prstGeom>
        </p:spPr>
      </p:pic>
      <p:sp>
        <p:nvSpPr>
          <p:cNvPr id="9" name="Rectangle 8">
            <a:extLst>
              <a:ext uri="{FF2B5EF4-FFF2-40B4-BE49-F238E27FC236}">
                <a16:creationId xmlns:a16="http://schemas.microsoft.com/office/drawing/2014/main" id="{7F0759CA-E8FD-AC4E-8BF7-4272ED5D4703}"/>
              </a:ext>
            </a:extLst>
          </p:cNvPr>
          <p:cNvSpPr/>
          <p:nvPr/>
        </p:nvSpPr>
        <p:spPr>
          <a:xfrm>
            <a:off x="6947" y="1255821"/>
            <a:ext cx="310243" cy="4457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10" name="Rectangle 9">
            <a:extLst>
              <a:ext uri="{FF2B5EF4-FFF2-40B4-BE49-F238E27FC236}">
                <a16:creationId xmlns:a16="http://schemas.microsoft.com/office/drawing/2014/main" id="{26528F80-4698-464D-8BF4-44C0A1C7743A}"/>
              </a:ext>
            </a:extLst>
          </p:cNvPr>
          <p:cNvSpPr/>
          <p:nvPr/>
        </p:nvSpPr>
        <p:spPr>
          <a:xfrm>
            <a:off x="60575" y="5608498"/>
            <a:ext cx="6038356" cy="2253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11" name="Oval 10">
            <a:extLst>
              <a:ext uri="{FF2B5EF4-FFF2-40B4-BE49-F238E27FC236}">
                <a16:creationId xmlns:a16="http://schemas.microsoft.com/office/drawing/2014/main" id="{D030BE3E-8E8C-5440-B77F-DEE6A76F3E60}"/>
              </a:ext>
            </a:extLst>
          </p:cNvPr>
          <p:cNvSpPr/>
          <p:nvPr/>
        </p:nvSpPr>
        <p:spPr>
          <a:xfrm>
            <a:off x="990372" y="1547458"/>
            <a:ext cx="291993" cy="2253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14" name="Rounded Rectangle 13">
            <a:extLst>
              <a:ext uri="{FF2B5EF4-FFF2-40B4-BE49-F238E27FC236}">
                <a16:creationId xmlns:a16="http://schemas.microsoft.com/office/drawing/2014/main" id="{56F2D2E0-A05F-9849-A2AC-7357B5BDEFAE}"/>
              </a:ext>
            </a:extLst>
          </p:cNvPr>
          <p:cNvSpPr/>
          <p:nvPr/>
        </p:nvSpPr>
        <p:spPr>
          <a:xfrm>
            <a:off x="6690167" y="2306063"/>
            <a:ext cx="5361899" cy="39125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15" name="Rounded Rectangle 14">
            <a:extLst>
              <a:ext uri="{FF2B5EF4-FFF2-40B4-BE49-F238E27FC236}">
                <a16:creationId xmlns:a16="http://schemas.microsoft.com/office/drawing/2014/main" id="{B12A7EE1-3242-DC4F-8AF1-8AB1194A8802}"/>
              </a:ext>
            </a:extLst>
          </p:cNvPr>
          <p:cNvSpPr/>
          <p:nvPr/>
        </p:nvSpPr>
        <p:spPr>
          <a:xfrm>
            <a:off x="6976698" y="4180116"/>
            <a:ext cx="5016703" cy="1926772"/>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16" name="Rounded Rectangle 15">
            <a:extLst>
              <a:ext uri="{FF2B5EF4-FFF2-40B4-BE49-F238E27FC236}">
                <a16:creationId xmlns:a16="http://schemas.microsoft.com/office/drawing/2014/main" id="{85FC34FC-39C8-574E-9D9B-23B6B80838B0}"/>
              </a:ext>
            </a:extLst>
          </p:cNvPr>
          <p:cNvSpPr/>
          <p:nvPr/>
        </p:nvSpPr>
        <p:spPr>
          <a:xfrm>
            <a:off x="10091078" y="2955471"/>
            <a:ext cx="1632857" cy="78783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Voltage monitor</a:t>
            </a:r>
          </a:p>
        </p:txBody>
      </p:sp>
      <p:sp>
        <p:nvSpPr>
          <p:cNvPr id="17" name="Rounded Rectangle 16">
            <a:extLst>
              <a:ext uri="{FF2B5EF4-FFF2-40B4-BE49-F238E27FC236}">
                <a16:creationId xmlns:a16="http://schemas.microsoft.com/office/drawing/2014/main" id="{3461A0E5-6046-D043-A4DA-8E61EF22059C}"/>
              </a:ext>
            </a:extLst>
          </p:cNvPr>
          <p:cNvSpPr/>
          <p:nvPr/>
        </p:nvSpPr>
        <p:spPr>
          <a:xfrm>
            <a:off x="9476709" y="4231707"/>
            <a:ext cx="2516691" cy="78783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Backup/recovery controller</a:t>
            </a:r>
          </a:p>
        </p:txBody>
      </p:sp>
      <p:sp>
        <p:nvSpPr>
          <p:cNvPr id="18" name="Rounded Rectangle 17">
            <a:extLst>
              <a:ext uri="{FF2B5EF4-FFF2-40B4-BE49-F238E27FC236}">
                <a16:creationId xmlns:a16="http://schemas.microsoft.com/office/drawing/2014/main" id="{42714580-C9AF-8343-95C4-4F48E9AD4257}"/>
              </a:ext>
            </a:extLst>
          </p:cNvPr>
          <p:cNvSpPr/>
          <p:nvPr/>
        </p:nvSpPr>
        <p:spPr>
          <a:xfrm>
            <a:off x="10593702" y="5156526"/>
            <a:ext cx="1291913" cy="787836"/>
          </a:xfrm>
          <a:prstGeom prst="roundRect">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NVFF</a:t>
            </a:r>
          </a:p>
        </p:txBody>
      </p:sp>
      <p:cxnSp>
        <p:nvCxnSpPr>
          <p:cNvPr id="19" name="Straight Arrow Connector 18">
            <a:extLst>
              <a:ext uri="{FF2B5EF4-FFF2-40B4-BE49-F238E27FC236}">
                <a16:creationId xmlns:a16="http://schemas.microsoft.com/office/drawing/2014/main" id="{BEB1770B-B11A-CE4B-B6C5-3DBB079CAFA3}"/>
              </a:ext>
            </a:extLst>
          </p:cNvPr>
          <p:cNvCxnSpPr>
            <a:stCxn id="16" idx="2"/>
          </p:cNvCxnSpPr>
          <p:nvPr/>
        </p:nvCxnSpPr>
        <p:spPr>
          <a:xfrm flipH="1">
            <a:off x="10907506" y="3743307"/>
            <a:ext cx="1" cy="47897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B853D167-44C8-E54E-8C70-AFA3BA378820}"/>
              </a:ext>
            </a:extLst>
          </p:cNvPr>
          <p:cNvCxnSpPr>
            <a:cxnSpLocks/>
          </p:cNvCxnSpPr>
          <p:nvPr/>
        </p:nvCxnSpPr>
        <p:spPr>
          <a:xfrm flipH="1">
            <a:off x="10418392" y="5028817"/>
            <a:ext cx="1" cy="41810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1" name="Rounded Rectangle 20">
            <a:extLst>
              <a:ext uri="{FF2B5EF4-FFF2-40B4-BE49-F238E27FC236}">
                <a16:creationId xmlns:a16="http://schemas.microsoft.com/office/drawing/2014/main" id="{83005D66-A28B-2745-ABAC-7A01EAB16E0B}"/>
              </a:ext>
            </a:extLst>
          </p:cNvPr>
          <p:cNvSpPr/>
          <p:nvPr/>
        </p:nvSpPr>
        <p:spPr>
          <a:xfrm>
            <a:off x="8885118" y="5159831"/>
            <a:ext cx="1291914" cy="78632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Volatile register</a:t>
            </a:r>
          </a:p>
        </p:txBody>
      </p:sp>
      <p:sp>
        <p:nvSpPr>
          <p:cNvPr id="22" name="Left-Right Arrow 21">
            <a:extLst>
              <a:ext uri="{FF2B5EF4-FFF2-40B4-BE49-F238E27FC236}">
                <a16:creationId xmlns:a16="http://schemas.microsoft.com/office/drawing/2014/main" id="{0EFF480C-8903-2440-A508-3F2A587E35D5}"/>
              </a:ext>
            </a:extLst>
          </p:cNvPr>
          <p:cNvSpPr/>
          <p:nvPr/>
        </p:nvSpPr>
        <p:spPr>
          <a:xfrm>
            <a:off x="10045850" y="5354569"/>
            <a:ext cx="741864" cy="332241"/>
          </a:xfrm>
          <a:prstGeom prst="lef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23" name="Rounded Rectangle 22">
            <a:extLst>
              <a:ext uri="{FF2B5EF4-FFF2-40B4-BE49-F238E27FC236}">
                <a16:creationId xmlns:a16="http://schemas.microsoft.com/office/drawing/2014/main" id="{8B332F78-B149-DF45-A931-C2273565C17C}"/>
              </a:ext>
            </a:extLst>
          </p:cNvPr>
          <p:cNvSpPr/>
          <p:nvPr/>
        </p:nvSpPr>
        <p:spPr>
          <a:xfrm>
            <a:off x="8000967" y="4400174"/>
            <a:ext cx="1031188" cy="42331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Pipeline</a:t>
            </a:r>
          </a:p>
        </p:txBody>
      </p:sp>
      <p:cxnSp>
        <p:nvCxnSpPr>
          <p:cNvPr id="24" name="Elbow Connector 23">
            <a:extLst>
              <a:ext uri="{FF2B5EF4-FFF2-40B4-BE49-F238E27FC236}">
                <a16:creationId xmlns:a16="http://schemas.microsoft.com/office/drawing/2014/main" id="{64A9BB9A-43D2-F040-B96F-854774BC311D}"/>
              </a:ext>
            </a:extLst>
          </p:cNvPr>
          <p:cNvCxnSpPr>
            <a:cxnSpLocks/>
            <a:endCxn id="16" idx="0"/>
          </p:cNvCxnSpPr>
          <p:nvPr/>
        </p:nvCxnSpPr>
        <p:spPr>
          <a:xfrm>
            <a:off x="6784386" y="2662810"/>
            <a:ext cx="4123121" cy="292661"/>
          </a:xfrm>
          <a:prstGeom prst="bentConnector2">
            <a:avLst/>
          </a:prstGeom>
          <a:ln w="38100">
            <a:tailEnd type="triangle"/>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6E9898AA-9ACA-D649-9126-19F505D2BD80}"/>
              </a:ext>
            </a:extLst>
          </p:cNvPr>
          <p:cNvCxnSpPr>
            <a:cxnSpLocks/>
          </p:cNvCxnSpPr>
          <p:nvPr/>
        </p:nvCxnSpPr>
        <p:spPr>
          <a:xfrm>
            <a:off x="8262278" y="3135086"/>
            <a:ext cx="479988"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DA7860C9-A0B2-A346-9F8E-6CDE47153C92}"/>
              </a:ext>
            </a:extLst>
          </p:cNvPr>
          <p:cNvCxnSpPr>
            <a:cxnSpLocks/>
          </p:cNvCxnSpPr>
          <p:nvPr/>
        </p:nvCxnSpPr>
        <p:spPr>
          <a:xfrm>
            <a:off x="8347066" y="3792294"/>
            <a:ext cx="297226"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53261052-D076-CF4F-B32B-A972D33CED17}"/>
              </a:ext>
            </a:extLst>
          </p:cNvPr>
          <p:cNvCxnSpPr>
            <a:cxnSpLocks/>
          </p:cNvCxnSpPr>
          <p:nvPr/>
        </p:nvCxnSpPr>
        <p:spPr>
          <a:xfrm>
            <a:off x="8432016" y="3882641"/>
            <a:ext cx="15240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48E7B222-46F7-EB4C-A3B3-DE79C284BFEF}"/>
              </a:ext>
            </a:extLst>
          </p:cNvPr>
          <p:cNvCxnSpPr>
            <a:cxnSpLocks/>
          </p:cNvCxnSpPr>
          <p:nvPr/>
        </p:nvCxnSpPr>
        <p:spPr>
          <a:xfrm>
            <a:off x="8278607" y="3696194"/>
            <a:ext cx="458209"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12D2B907-5937-9C40-9A0B-0F4F17DB8387}"/>
              </a:ext>
            </a:extLst>
          </p:cNvPr>
          <p:cNvCxnSpPr/>
          <p:nvPr/>
        </p:nvCxnSpPr>
        <p:spPr>
          <a:xfrm>
            <a:off x="8510689" y="2645454"/>
            <a:ext cx="0" cy="489632"/>
          </a:xfrm>
          <a:prstGeom prst="line">
            <a:avLst/>
          </a:prstGeom>
          <a:ln w="38100"/>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8122E1BC-5899-874A-96B1-7CE987C18936}"/>
              </a:ext>
            </a:extLst>
          </p:cNvPr>
          <p:cNvCxnSpPr>
            <a:cxnSpLocks/>
          </p:cNvCxnSpPr>
          <p:nvPr/>
        </p:nvCxnSpPr>
        <p:spPr>
          <a:xfrm>
            <a:off x="8502272" y="3273148"/>
            <a:ext cx="8417" cy="423046"/>
          </a:xfrm>
          <a:prstGeom prst="line">
            <a:avLst/>
          </a:prstGeom>
          <a:ln w="38100"/>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1A049BBA-4E95-D24F-A51E-6E192946BB89}"/>
              </a:ext>
            </a:extLst>
          </p:cNvPr>
          <p:cNvCxnSpPr/>
          <p:nvPr/>
        </p:nvCxnSpPr>
        <p:spPr>
          <a:xfrm>
            <a:off x="9410721" y="2645454"/>
            <a:ext cx="0" cy="153466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D8C98EA9-39AB-CE41-9EFC-1439F9F8CAAB}"/>
              </a:ext>
            </a:extLst>
          </p:cNvPr>
          <p:cNvSpPr txBox="1"/>
          <p:nvPr/>
        </p:nvSpPr>
        <p:spPr>
          <a:xfrm>
            <a:off x="8659997" y="2306063"/>
            <a:ext cx="681597" cy="400110"/>
          </a:xfrm>
          <a:prstGeom prst="rect">
            <a:avLst/>
          </a:prstGeom>
          <a:noFill/>
        </p:spPr>
        <p:txBody>
          <a:bodyPr wrap="none" rtlCol="0">
            <a:spAutoFit/>
          </a:bodyPr>
          <a:lstStyle/>
          <a:p>
            <a:r>
              <a:rPr lang="en-US" sz="2000" b="1" i="1" dirty="0" err="1">
                <a:latin typeface="Tahoma" panose="020B0604030504040204" pitchFamily="34" charset="0"/>
                <a:ea typeface="Tahoma" panose="020B0604030504040204" pitchFamily="34" charset="0"/>
                <a:cs typeface="Tahoma" panose="020B0604030504040204" pitchFamily="34" charset="0"/>
              </a:rPr>
              <a:t>Vdd</a:t>
            </a:r>
            <a:endParaRPr lang="en-US" sz="2000" b="1" i="1" dirty="0">
              <a:latin typeface="Tahoma" panose="020B0604030504040204" pitchFamily="34" charset="0"/>
              <a:ea typeface="Tahoma" panose="020B0604030504040204" pitchFamily="34" charset="0"/>
              <a:cs typeface="Tahoma" panose="020B0604030504040204" pitchFamily="34" charset="0"/>
            </a:endParaRPr>
          </a:p>
        </p:txBody>
      </p:sp>
      <p:sp>
        <p:nvSpPr>
          <p:cNvPr id="33" name="TextBox 32">
            <a:extLst>
              <a:ext uri="{FF2B5EF4-FFF2-40B4-BE49-F238E27FC236}">
                <a16:creationId xmlns:a16="http://schemas.microsoft.com/office/drawing/2014/main" id="{B188664C-FF04-B747-92C4-FD2FE71937EA}"/>
              </a:ext>
            </a:extLst>
          </p:cNvPr>
          <p:cNvSpPr txBox="1"/>
          <p:nvPr/>
        </p:nvSpPr>
        <p:spPr>
          <a:xfrm>
            <a:off x="8730365" y="3765791"/>
            <a:ext cx="681597" cy="400110"/>
          </a:xfrm>
          <a:prstGeom prst="rect">
            <a:avLst/>
          </a:prstGeom>
          <a:noFill/>
        </p:spPr>
        <p:txBody>
          <a:bodyPr wrap="none" rtlCol="0">
            <a:spAutoFit/>
          </a:bodyPr>
          <a:lstStyle/>
          <a:p>
            <a:r>
              <a:rPr lang="en-US" sz="2000" b="1" i="1" dirty="0" err="1">
                <a:latin typeface="Tahoma" panose="020B0604030504040204" pitchFamily="34" charset="0"/>
                <a:ea typeface="Tahoma" panose="020B0604030504040204" pitchFamily="34" charset="0"/>
                <a:cs typeface="Tahoma" panose="020B0604030504040204" pitchFamily="34" charset="0"/>
              </a:rPr>
              <a:t>Vdd</a:t>
            </a:r>
            <a:endParaRPr lang="en-US" sz="2000" b="1" i="1" dirty="0">
              <a:latin typeface="Tahoma" panose="020B0604030504040204" pitchFamily="34" charset="0"/>
              <a:ea typeface="Tahoma" panose="020B0604030504040204" pitchFamily="34" charset="0"/>
              <a:cs typeface="Tahoma" panose="020B0604030504040204" pitchFamily="34" charset="0"/>
            </a:endParaRPr>
          </a:p>
        </p:txBody>
      </p:sp>
      <p:cxnSp>
        <p:nvCxnSpPr>
          <p:cNvPr id="34" name="Straight Connector 33">
            <a:extLst>
              <a:ext uri="{FF2B5EF4-FFF2-40B4-BE49-F238E27FC236}">
                <a16:creationId xmlns:a16="http://schemas.microsoft.com/office/drawing/2014/main" id="{EF3469D7-C5E0-7643-8D32-C95C82A011FE}"/>
              </a:ext>
            </a:extLst>
          </p:cNvPr>
          <p:cNvCxnSpPr>
            <a:cxnSpLocks/>
          </p:cNvCxnSpPr>
          <p:nvPr/>
        </p:nvCxnSpPr>
        <p:spPr>
          <a:xfrm>
            <a:off x="8267717" y="3287486"/>
            <a:ext cx="479988" cy="0"/>
          </a:xfrm>
          <a:prstGeom prst="line">
            <a:avLst/>
          </a:prstGeom>
          <a:ln w="57150"/>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F4714BAC-B236-C348-B074-C3516E354D67}"/>
              </a:ext>
            </a:extLst>
          </p:cNvPr>
          <p:cNvSpPr txBox="1"/>
          <p:nvPr/>
        </p:nvSpPr>
        <p:spPr>
          <a:xfrm>
            <a:off x="6744106" y="2671973"/>
            <a:ext cx="1572866" cy="707886"/>
          </a:xfrm>
          <a:prstGeom prst="rect">
            <a:avLst/>
          </a:prstGeom>
          <a:noFill/>
        </p:spPr>
        <p:txBody>
          <a:bodyPr wrap="none" rtlCol="0">
            <a:spAutoFit/>
          </a:bodyPr>
          <a:lstStyle/>
          <a:p>
            <a:r>
              <a:rPr lang="en-US" sz="2000" b="1" dirty="0">
                <a:latin typeface="Tahoma" panose="020B0604030504040204" pitchFamily="34" charset="0"/>
                <a:ea typeface="Tahoma" panose="020B0604030504040204" pitchFamily="34" charset="0"/>
                <a:cs typeface="Tahoma" panose="020B0604030504040204" pitchFamily="34" charset="0"/>
              </a:rPr>
              <a:t>Harvested </a:t>
            </a:r>
          </a:p>
          <a:p>
            <a:r>
              <a:rPr lang="en-US" sz="2000" b="1" dirty="0">
                <a:latin typeface="Tahoma" panose="020B0604030504040204" pitchFamily="34" charset="0"/>
                <a:ea typeface="Tahoma" panose="020B0604030504040204" pitchFamily="34" charset="0"/>
                <a:cs typeface="Tahoma" panose="020B0604030504040204" pitchFamily="34" charset="0"/>
              </a:rPr>
              <a:t>energy</a:t>
            </a:r>
          </a:p>
        </p:txBody>
      </p:sp>
      <p:sp>
        <p:nvSpPr>
          <p:cNvPr id="37" name="TextBox 36">
            <a:extLst>
              <a:ext uri="{FF2B5EF4-FFF2-40B4-BE49-F238E27FC236}">
                <a16:creationId xmlns:a16="http://schemas.microsoft.com/office/drawing/2014/main" id="{B4A4C246-399C-E84B-987B-B5B9E756D1C6}"/>
              </a:ext>
            </a:extLst>
          </p:cNvPr>
          <p:cNvSpPr txBox="1"/>
          <p:nvPr/>
        </p:nvSpPr>
        <p:spPr>
          <a:xfrm>
            <a:off x="2635285" y="5517494"/>
            <a:ext cx="816249" cy="400110"/>
          </a:xfrm>
          <a:prstGeom prst="rect">
            <a:avLst/>
          </a:prstGeom>
          <a:noFill/>
        </p:spPr>
        <p:txBody>
          <a:bodyPr wrap="none" rtlCol="0">
            <a:spAutoFit/>
          </a:bodyPr>
          <a:lstStyle/>
          <a:p>
            <a:r>
              <a:rPr lang="en-US" sz="2000" b="1" dirty="0">
                <a:latin typeface="Tahoma" panose="020B0604030504040204" pitchFamily="34" charset="0"/>
                <a:ea typeface="Tahoma" panose="020B0604030504040204" pitchFamily="34" charset="0"/>
                <a:cs typeface="Tahoma" panose="020B0604030504040204" pitchFamily="34" charset="0"/>
              </a:rPr>
              <a:t>Time</a:t>
            </a:r>
          </a:p>
        </p:txBody>
      </p:sp>
      <p:sp>
        <p:nvSpPr>
          <p:cNvPr id="38" name="TextBox 37">
            <a:extLst>
              <a:ext uri="{FF2B5EF4-FFF2-40B4-BE49-F238E27FC236}">
                <a16:creationId xmlns:a16="http://schemas.microsoft.com/office/drawing/2014/main" id="{CA3A717E-7688-F84D-9070-0707772F70EB}"/>
              </a:ext>
            </a:extLst>
          </p:cNvPr>
          <p:cNvSpPr txBox="1"/>
          <p:nvPr/>
        </p:nvSpPr>
        <p:spPr>
          <a:xfrm rot="16200000">
            <a:off x="-1017351" y="3018821"/>
            <a:ext cx="2364750" cy="400110"/>
          </a:xfrm>
          <a:prstGeom prst="rect">
            <a:avLst/>
          </a:prstGeom>
          <a:noFill/>
        </p:spPr>
        <p:txBody>
          <a:bodyPr wrap="none" rtlCol="0">
            <a:spAutoFit/>
          </a:bodyPr>
          <a:lstStyle/>
          <a:p>
            <a:r>
              <a:rPr lang="en-US" sz="2000" b="1" dirty="0">
                <a:latin typeface="Tahoma" panose="020B0604030504040204" pitchFamily="34" charset="0"/>
                <a:ea typeface="Tahoma" panose="020B0604030504040204" pitchFamily="34" charset="0"/>
                <a:cs typeface="Tahoma" panose="020B0604030504040204" pitchFamily="34" charset="0"/>
              </a:rPr>
              <a:t>Capacitor charge</a:t>
            </a:r>
          </a:p>
        </p:txBody>
      </p:sp>
      <p:cxnSp>
        <p:nvCxnSpPr>
          <p:cNvPr id="39" name="Straight Connector 38">
            <a:extLst>
              <a:ext uri="{FF2B5EF4-FFF2-40B4-BE49-F238E27FC236}">
                <a16:creationId xmlns:a16="http://schemas.microsoft.com/office/drawing/2014/main" id="{529F142E-B07E-0D45-8357-10A39F869E93}"/>
              </a:ext>
            </a:extLst>
          </p:cNvPr>
          <p:cNvCxnSpPr/>
          <p:nvPr/>
        </p:nvCxnSpPr>
        <p:spPr>
          <a:xfrm>
            <a:off x="359230" y="3251035"/>
            <a:ext cx="5599946" cy="0"/>
          </a:xfrm>
          <a:prstGeom prst="line">
            <a:avLst/>
          </a:prstGeom>
          <a:ln w="38100">
            <a:solidFill>
              <a:schemeClr val="tx1"/>
            </a:solidFill>
            <a:prstDash val="dash"/>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2C0C2DBD-2521-A74C-9034-95DCBE305CA0}"/>
              </a:ext>
            </a:extLst>
          </p:cNvPr>
          <p:cNvCxnSpPr/>
          <p:nvPr/>
        </p:nvCxnSpPr>
        <p:spPr>
          <a:xfrm>
            <a:off x="375854" y="4713571"/>
            <a:ext cx="5599946" cy="0"/>
          </a:xfrm>
          <a:prstGeom prst="line">
            <a:avLst/>
          </a:prstGeom>
          <a:ln w="38100">
            <a:solidFill>
              <a:srgbClr val="FF0000"/>
            </a:solidFill>
            <a:prstDash val="dash"/>
          </a:ln>
        </p:spPr>
        <p:style>
          <a:lnRef idx="1">
            <a:schemeClr val="dk1"/>
          </a:lnRef>
          <a:fillRef idx="0">
            <a:schemeClr val="dk1"/>
          </a:fillRef>
          <a:effectRef idx="0">
            <a:schemeClr val="dk1"/>
          </a:effectRef>
          <a:fontRef idx="minor">
            <a:schemeClr val="tx1"/>
          </a:fontRef>
        </p:style>
      </p:cxnSp>
      <p:sp>
        <p:nvSpPr>
          <p:cNvPr id="41" name="TextBox 40">
            <a:extLst>
              <a:ext uri="{FF2B5EF4-FFF2-40B4-BE49-F238E27FC236}">
                <a16:creationId xmlns:a16="http://schemas.microsoft.com/office/drawing/2014/main" id="{25888F7E-7E29-7D40-B76B-F2A12E8791B7}"/>
              </a:ext>
            </a:extLst>
          </p:cNvPr>
          <p:cNvSpPr txBox="1"/>
          <p:nvPr/>
        </p:nvSpPr>
        <p:spPr>
          <a:xfrm>
            <a:off x="5823890" y="2903937"/>
            <a:ext cx="673582" cy="400110"/>
          </a:xfrm>
          <a:prstGeom prst="rect">
            <a:avLst/>
          </a:prstGeom>
          <a:noFill/>
        </p:spPr>
        <p:txBody>
          <a:bodyPr wrap="none" rtlCol="0">
            <a:spAutoFit/>
          </a:bodyPr>
          <a:lstStyle/>
          <a:p>
            <a:r>
              <a:rPr lang="en-US" sz="2000" b="1" dirty="0" err="1">
                <a:latin typeface="Tahoma" panose="020B0604030504040204" pitchFamily="34" charset="0"/>
                <a:ea typeface="Tahoma" panose="020B0604030504040204" pitchFamily="34" charset="0"/>
                <a:cs typeface="Tahoma" panose="020B0604030504040204" pitchFamily="34" charset="0"/>
              </a:rPr>
              <a:t>Vbk</a:t>
            </a:r>
            <a:endParaRPr lang="en-US" sz="2000" b="1" dirty="0">
              <a:latin typeface="Tahoma" panose="020B0604030504040204" pitchFamily="34" charset="0"/>
              <a:ea typeface="Tahoma" panose="020B0604030504040204" pitchFamily="34" charset="0"/>
              <a:cs typeface="Tahoma" panose="020B0604030504040204" pitchFamily="34" charset="0"/>
            </a:endParaRPr>
          </a:p>
        </p:txBody>
      </p:sp>
      <p:sp>
        <p:nvSpPr>
          <p:cNvPr id="42" name="TextBox 41">
            <a:extLst>
              <a:ext uri="{FF2B5EF4-FFF2-40B4-BE49-F238E27FC236}">
                <a16:creationId xmlns:a16="http://schemas.microsoft.com/office/drawing/2014/main" id="{46932A59-D4F8-A44D-9D31-80BA7B4700AB}"/>
              </a:ext>
            </a:extLst>
          </p:cNvPr>
          <p:cNvSpPr txBox="1"/>
          <p:nvPr/>
        </p:nvSpPr>
        <p:spPr>
          <a:xfrm>
            <a:off x="5871401" y="4375640"/>
            <a:ext cx="712054" cy="400110"/>
          </a:xfrm>
          <a:prstGeom prst="rect">
            <a:avLst/>
          </a:prstGeom>
          <a:noFill/>
        </p:spPr>
        <p:txBody>
          <a:bodyPr wrap="none" rtlCol="0">
            <a:spAutoFit/>
          </a:bodyPr>
          <a:lstStyle/>
          <a:p>
            <a:r>
              <a:rPr lang="en-US" sz="2000" b="1" dirty="0" err="1">
                <a:latin typeface="Tahoma" panose="020B0604030504040204" pitchFamily="34" charset="0"/>
                <a:ea typeface="Tahoma" panose="020B0604030504040204" pitchFamily="34" charset="0"/>
                <a:cs typeface="Tahoma" panose="020B0604030504040204" pitchFamily="34" charset="0"/>
              </a:rPr>
              <a:t>Voff</a:t>
            </a:r>
            <a:endParaRPr lang="en-US" sz="2000" b="1" dirty="0">
              <a:latin typeface="Tahoma" panose="020B0604030504040204" pitchFamily="34" charset="0"/>
              <a:ea typeface="Tahoma" panose="020B0604030504040204" pitchFamily="34" charset="0"/>
              <a:cs typeface="Tahoma" panose="020B0604030504040204" pitchFamily="34" charset="0"/>
            </a:endParaRPr>
          </a:p>
        </p:txBody>
      </p:sp>
      <p:sp>
        <p:nvSpPr>
          <p:cNvPr id="43" name="Oval 42">
            <a:extLst>
              <a:ext uri="{FF2B5EF4-FFF2-40B4-BE49-F238E27FC236}">
                <a16:creationId xmlns:a16="http://schemas.microsoft.com/office/drawing/2014/main" id="{189FF455-02FF-C947-B883-B1FB152D233A}"/>
              </a:ext>
            </a:extLst>
          </p:cNvPr>
          <p:cNvSpPr/>
          <p:nvPr/>
        </p:nvSpPr>
        <p:spPr>
          <a:xfrm>
            <a:off x="10776178" y="3629585"/>
            <a:ext cx="231621" cy="21714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44" name="Rounded Rectangle 43">
            <a:extLst>
              <a:ext uri="{FF2B5EF4-FFF2-40B4-BE49-F238E27FC236}">
                <a16:creationId xmlns:a16="http://schemas.microsoft.com/office/drawing/2014/main" id="{8B2F10BC-6D69-0847-B960-BA34C6A52ACB}"/>
              </a:ext>
            </a:extLst>
          </p:cNvPr>
          <p:cNvSpPr/>
          <p:nvPr/>
        </p:nvSpPr>
        <p:spPr>
          <a:xfrm>
            <a:off x="8890499" y="5168371"/>
            <a:ext cx="1281152" cy="787836"/>
          </a:xfrm>
          <a:prstGeom prst="roundRect">
            <a:avLst/>
          </a:prstGeom>
          <a:solidFill>
            <a:srgbClr val="608A32">
              <a:alpha val="3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5" name="Rounded Rectangle 44">
            <a:extLst>
              <a:ext uri="{FF2B5EF4-FFF2-40B4-BE49-F238E27FC236}">
                <a16:creationId xmlns:a16="http://schemas.microsoft.com/office/drawing/2014/main" id="{279947A3-CE30-AC4B-8B20-662BCC05FEAB}"/>
              </a:ext>
            </a:extLst>
          </p:cNvPr>
          <p:cNvSpPr/>
          <p:nvPr/>
        </p:nvSpPr>
        <p:spPr>
          <a:xfrm>
            <a:off x="7100285" y="5159384"/>
            <a:ext cx="1592137" cy="787836"/>
          </a:xfrm>
          <a:prstGeom prst="roundRect">
            <a:avLst/>
          </a:prstGeom>
          <a:solidFill>
            <a:schemeClr val="accent5">
              <a:lumMod val="40000"/>
              <a:lumOff val="60000"/>
              <a:alpha val="34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Tahoma" panose="020B0604030504040204" pitchFamily="34" charset="0"/>
                <a:ea typeface="Tahoma" panose="020B0604030504040204" pitchFamily="34" charset="0"/>
                <a:cs typeface="Tahoma" panose="020B0604030504040204" pitchFamily="34" charset="0"/>
              </a:rPr>
              <a:t>NVM</a:t>
            </a:r>
          </a:p>
        </p:txBody>
      </p:sp>
      <p:sp>
        <p:nvSpPr>
          <p:cNvPr id="4" name="Left-Up Arrow 3">
            <a:extLst>
              <a:ext uri="{FF2B5EF4-FFF2-40B4-BE49-F238E27FC236}">
                <a16:creationId xmlns:a16="http://schemas.microsoft.com/office/drawing/2014/main" id="{3C1BC483-C991-7346-A8A8-A3C20F1C7ADF}"/>
              </a:ext>
            </a:extLst>
          </p:cNvPr>
          <p:cNvSpPr/>
          <p:nvPr/>
        </p:nvSpPr>
        <p:spPr>
          <a:xfrm rot="16200000">
            <a:off x="8928952" y="4565194"/>
            <a:ext cx="641972" cy="528960"/>
          </a:xfrm>
          <a:prstGeom prst="leftUpArrow">
            <a:avLst>
              <a:gd name="adj1" fmla="val 25000"/>
              <a:gd name="adj2" fmla="val 25902"/>
              <a:gd name="adj3" fmla="val 25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47" name="Left-Up Arrow 46">
            <a:extLst>
              <a:ext uri="{FF2B5EF4-FFF2-40B4-BE49-F238E27FC236}">
                <a16:creationId xmlns:a16="http://schemas.microsoft.com/office/drawing/2014/main" id="{59C6A3DA-2086-2B4D-8640-15497BB885D6}"/>
              </a:ext>
            </a:extLst>
          </p:cNvPr>
          <p:cNvSpPr/>
          <p:nvPr/>
        </p:nvSpPr>
        <p:spPr>
          <a:xfrm rot="10800000">
            <a:off x="7540719" y="4514548"/>
            <a:ext cx="468489" cy="641975"/>
          </a:xfrm>
          <a:prstGeom prst="leftUpArrow">
            <a:avLst>
              <a:gd name="adj1" fmla="val 25000"/>
              <a:gd name="adj2" fmla="val 25902"/>
              <a:gd name="adj3" fmla="val 25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12" name="Slide Number Placeholder 11">
            <a:extLst>
              <a:ext uri="{FF2B5EF4-FFF2-40B4-BE49-F238E27FC236}">
                <a16:creationId xmlns:a16="http://schemas.microsoft.com/office/drawing/2014/main" id="{F18208E1-D473-DB49-A6F8-C3D91CD2C00F}"/>
              </a:ext>
            </a:extLst>
          </p:cNvPr>
          <p:cNvSpPr>
            <a:spLocks noGrp="1"/>
          </p:cNvSpPr>
          <p:nvPr>
            <p:ph type="sldNum" sz="quarter" idx="12"/>
          </p:nvPr>
        </p:nvSpPr>
        <p:spPr/>
        <p:txBody>
          <a:bodyPr/>
          <a:lstStyle/>
          <a:p>
            <a:fld id="{BEF5F9A7-FFD9-4159-A58F-AE73538ED447}" type="slidenum">
              <a:rPr lang="en-US" smtClean="0">
                <a:latin typeface="Tahoma" panose="020B0604030504040204" pitchFamily="34" charset="0"/>
                <a:ea typeface="Tahoma" panose="020B0604030504040204" pitchFamily="34" charset="0"/>
                <a:cs typeface="Tahoma" panose="020B0604030504040204" pitchFamily="34" charset="0"/>
              </a:rPr>
              <a:t>7</a:t>
            </a:fld>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13" name="TextBox 12">
            <a:extLst>
              <a:ext uri="{FF2B5EF4-FFF2-40B4-BE49-F238E27FC236}">
                <a16:creationId xmlns:a16="http://schemas.microsoft.com/office/drawing/2014/main" id="{6CA438C6-EBF7-4C4E-9A02-92B17FD0847E}"/>
              </a:ext>
            </a:extLst>
          </p:cNvPr>
          <p:cNvSpPr txBox="1"/>
          <p:nvPr/>
        </p:nvSpPr>
        <p:spPr>
          <a:xfrm>
            <a:off x="11056814" y="2348807"/>
            <a:ext cx="670376" cy="369332"/>
          </a:xfrm>
          <a:prstGeom prst="rect">
            <a:avLst/>
          </a:prstGeom>
          <a:noFill/>
        </p:spPr>
        <p:txBody>
          <a:bodyPr wrap="none" rtlCol="0">
            <a:spAutoFit/>
          </a:bodyPr>
          <a:lstStyle/>
          <a:p>
            <a:r>
              <a:rPr lang="en-US" b="1" dirty="0">
                <a:latin typeface="Tahoma" panose="020B0604030504040204" pitchFamily="34" charset="0"/>
                <a:ea typeface="Tahoma" panose="020B0604030504040204" pitchFamily="34" charset="0"/>
                <a:cs typeface="Tahoma" panose="020B0604030504040204" pitchFamily="34" charset="0"/>
              </a:rPr>
              <a:t>NVP</a:t>
            </a:r>
          </a:p>
        </p:txBody>
      </p:sp>
      <p:pic>
        <p:nvPicPr>
          <p:cNvPr id="48" name="Picture 2" descr="Image result for power">
            <a:extLst>
              <a:ext uri="{FF2B5EF4-FFF2-40B4-BE49-F238E27FC236}">
                <a16:creationId xmlns:a16="http://schemas.microsoft.com/office/drawing/2014/main" id="{1F9B7FB2-9B52-B94A-AB30-79119E94FC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10721" y="801050"/>
            <a:ext cx="1382513" cy="1388685"/>
          </a:xfrm>
          <a:prstGeom prst="rect">
            <a:avLst/>
          </a:prstGeom>
          <a:noFill/>
          <a:extLst>
            <a:ext uri="{909E8E84-426E-40dd-AFC4-6F175D3DCCD1}">
              <a14:hiddenFill xmlns="" xmlns:a14="http://schemas.microsoft.com/office/drawing/2010/main">
                <a:solidFill>
                  <a:srgbClr val="FFFFFF"/>
                </a:solidFill>
              </a14:hiddenFill>
            </a:ext>
          </a:extLst>
        </p:spPr>
      </p:pic>
      <p:pic>
        <p:nvPicPr>
          <p:cNvPr id="49" name="Picture 2" descr="Image result for power outage">
            <a:extLst>
              <a:ext uri="{FF2B5EF4-FFF2-40B4-BE49-F238E27FC236}">
                <a16:creationId xmlns:a16="http://schemas.microsoft.com/office/drawing/2014/main" id="{192C5DBC-0156-A242-9760-1B61A111AB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02293" y="779474"/>
            <a:ext cx="1399367" cy="1466844"/>
          </a:xfrm>
          <a:prstGeom prst="rect">
            <a:avLst/>
          </a:prstGeom>
          <a:noFill/>
          <a:extLst>
            <a:ext uri="{909E8E84-426E-40dd-AFC4-6F175D3DCCD1}">
              <a14:hiddenFill xmlns:a14="http://schemas.microsoft.com/office/drawing/2010/main" xmlns="">
                <a:solidFill>
                  <a:srgbClr val="FFFFFF"/>
                </a:solidFill>
              </a14:hiddenFill>
            </a:ext>
          </a:extLst>
        </p:spPr>
      </p:pic>
      <p:pic>
        <p:nvPicPr>
          <p:cNvPr id="50" name="Picture 2" descr="Image result for power">
            <a:extLst>
              <a:ext uri="{FF2B5EF4-FFF2-40B4-BE49-F238E27FC236}">
                <a16:creationId xmlns:a16="http://schemas.microsoft.com/office/drawing/2014/main" id="{0F7F5014-FFFE-3A48-95F2-725C4D5555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19147" y="885658"/>
            <a:ext cx="1382513" cy="1388685"/>
          </a:xfrm>
          <a:prstGeom prst="rect">
            <a:avLst/>
          </a:prstGeom>
          <a:noFill/>
          <a:extLst>
            <a:ext uri="{909E8E84-426E-40dd-AFC4-6F175D3DCCD1}">
              <a14:hiddenFill xmlns="" xmlns:a14="http://schemas.microsoft.com/office/drawing/2010/main">
                <a:solidFill>
                  <a:srgbClr val="FFFFFF"/>
                </a:solidFill>
              </a14:hiddenFill>
            </a:ext>
          </a:extLst>
        </p:spPr>
      </p:pic>
      <p:pic>
        <p:nvPicPr>
          <p:cNvPr id="51" name="Picture 2" descr="Image result for power">
            <a:extLst>
              <a:ext uri="{FF2B5EF4-FFF2-40B4-BE49-F238E27FC236}">
                <a16:creationId xmlns:a16="http://schemas.microsoft.com/office/drawing/2014/main" id="{10F802F4-B65B-C84B-80DA-F247088FC6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10721" y="887115"/>
            <a:ext cx="1382513" cy="1388685"/>
          </a:xfrm>
          <a:prstGeom prst="rect">
            <a:avLst/>
          </a:prstGeom>
          <a:noFill/>
          <a:extLst>
            <a:ext uri="{909E8E84-426E-40dd-AFC4-6F175D3DCCD1}">
              <a14:hiddenFill xmlns="" xmlns:a14="http://schemas.microsoft.com/office/drawing/2010/main">
                <a:solidFill>
                  <a:srgbClr val="FFFFFF"/>
                </a:solidFill>
              </a14:hiddenFill>
            </a:ext>
          </a:extLst>
        </p:spPr>
      </p:pic>
      <p:sp>
        <p:nvSpPr>
          <p:cNvPr id="53" name="Rectangle 52">
            <a:extLst>
              <a:ext uri="{FF2B5EF4-FFF2-40B4-BE49-F238E27FC236}">
                <a16:creationId xmlns:a16="http://schemas.microsoft.com/office/drawing/2014/main" id="{10929A59-13F5-6B4C-A55B-8D9242F2AAAA}"/>
              </a:ext>
            </a:extLst>
          </p:cNvPr>
          <p:cNvSpPr/>
          <p:nvPr/>
        </p:nvSpPr>
        <p:spPr>
          <a:xfrm>
            <a:off x="4642475" y="5875953"/>
            <a:ext cx="1833066" cy="369332"/>
          </a:xfrm>
          <a:prstGeom prst="rect">
            <a:avLst/>
          </a:prstGeom>
        </p:spPr>
        <p:txBody>
          <a:bodyPr wrap="none">
            <a:spAutoFit/>
          </a:bodyPr>
          <a:lstStyle/>
          <a:p>
            <a:r>
              <a:rPr lang="en-US" altLang="zh-CN" dirty="0">
                <a:latin typeface="Tahoma" panose="020B0604030504040204" pitchFamily="34" charset="0"/>
                <a:ea typeface="Tahoma" panose="020B0604030504040204" pitchFamily="34" charset="0"/>
                <a:cs typeface="Tahoma" panose="020B0604030504040204" pitchFamily="34" charset="0"/>
              </a:rPr>
              <a:t>[Ma,HPCA’2015]</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54" name="Rounded Rectangle 53">
            <a:extLst>
              <a:ext uri="{FF2B5EF4-FFF2-40B4-BE49-F238E27FC236}">
                <a16:creationId xmlns:a16="http://schemas.microsoft.com/office/drawing/2014/main" id="{9DF20AF2-0708-F649-A22A-E3F2DC00313B}"/>
              </a:ext>
            </a:extLst>
          </p:cNvPr>
          <p:cNvSpPr/>
          <p:nvPr/>
        </p:nvSpPr>
        <p:spPr>
          <a:xfrm>
            <a:off x="8890498" y="5141990"/>
            <a:ext cx="1291915" cy="787836"/>
          </a:xfrm>
          <a:prstGeom prst="roundRect">
            <a:avLst/>
          </a:prstGeom>
          <a:solidFill>
            <a:srgbClr val="608A32">
              <a:alpha val="3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55" name="Rounded Rectangle 54">
            <a:extLst>
              <a:ext uri="{FF2B5EF4-FFF2-40B4-BE49-F238E27FC236}">
                <a16:creationId xmlns:a16="http://schemas.microsoft.com/office/drawing/2014/main" id="{FCDD075B-2E7D-4446-A6F6-63FFC387931E}"/>
              </a:ext>
            </a:extLst>
          </p:cNvPr>
          <p:cNvSpPr/>
          <p:nvPr/>
        </p:nvSpPr>
        <p:spPr>
          <a:xfrm>
            <a:off x="10606284" y="5159384"/>
            <a:ext cx="1291007" cy="787836"/>
          </a:xfrm>
          <a:prstGeom prst="roundRect">
            <a:avLst/>
          </a:prstGeom>
          <a:solidFill>
            <a:srgbClr val="608A32">
              <a:alpha val="3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56" name="标题 1">
            <a:extLst>
              <a:ext uri="{FF2B5EF4-FFF2-40B4-BE49-F238E27FC236}">
                <a16:creationId xmlns:a16="http://schemas.microsoft.com/office/drawing/2014/main" id="{60E34039-29B9-B549-9847-BDA699A8D243}"/>
              </a:ext>
            </a:extLst>
          </p:cNvPr>
          <p:cNvSpPr txBox="1">
            <a:spLocks/>
          </p:cNvSpPr>
          <p:nvPr/>
        </p:nvSpPr>
        <p:spPr>
          <a:xfrm>
            <a:off x="0" y="0"/>
            <a:ext cx="9444911" cy="821417"/>
          </a:xfrm>
          <a:prstGeom prst="rect">
            <a:avLst/>
          </a:prstGeom>
        </p:spPr>
        <p:txBody>
          <a:bodyPr vert="horz" lIns="91440" tIns="45720" rIns="91440" bIns="45720" rtlCol="0" anchor="ctr">
            <a:noAutofit/>
          </a:bodyPr>
          <a:lstStyle/>
          <a:p>
            <a:pPr lvl="0">
              <a:spcBef>
                <a:spcPct val="0"/>
              </a:spcBef>
              <a:defRPr/>
            </a:pPr>
            <a:r>
              <a:rPr lang="en-US" altLang="zh-CN" sz="4000">
                <a:solidFill>
                  <a:srgbClr val="3B31BD"/>
                </a:solidFill>
                <a:latin typeface="Tahoma" panose="020B0604030504040204" pitchFamily="34" charset="0"/>
                <a:ea typeface="Tahoma" panose="020B0604030504040204" pitchFamily="34" charset="0"/>
                <a:cs typeface="Tahoma" panose="020B0604030504040204" pitchFamily="34" charset="0"/>
              </a:rPr>
              <a:t>Non-Volatile Processor (NVP)</a:t>
            </a:r>
            <a:endParaRPr lang="zh-CN" altLang="en-US" sz="4000" dirty="0">
              <a:solidFill>
                <a:srgbClr val="3B31BD"/>
              </a:solidFill>
              <a:latin typeface="Tahoma" panose="020B0604030504040204" pitchFamily="34" charset="0"/>
              <a:ea typeface="+mj-ea"/>
              <a:cs typeface="Tahoma" panose="020B0604030504040204" pitchFamily="34" charset="0"/>
            </a:endParaRPr>
          </a:p>
        </p:txBody>
      </p:sp>
      <p:sp>
        <p:nvSpPr>
          <p:cNvPr id="2" name="Rectangle: Rounded Corners 1">
            <a:extLst>
              <a:ext uri="{FF2B5EF4-FFF2-40B4-BE49-F238E27FC236}">
                <a16:creationId xmlns:a16="http://schemas.microsoft.com/office/drawing/2014/main" id="{304410FA-651C-199C-ECEA-E06CCB0C5F50}"/>
              </a:ext>
            </a:extLst>
          </p:cNvPr>
          <p:cNvSpPr/>
          <p:nvPr/>
        </p:nvSpPr>
        <p:spPr>
          <a:xfrm>
            <a:off x="10498909" y="5028817"/>
            <a:ext cx="1494491" cy="1028133"/>
          </a:xfrm>
          <a:prstGeom prst="roundRect">
            <a:avLst/>
          </a:prstGeom>
          <a:solidFill>
            <a:schemeClr val="lt1">
              <a:alpha val="0"/>
            </a:schemeClr>
          </a:solidFill>
          <a:ln w="38100">
            <a:solidFill>
              <a:srgbClr val="FF0000"/>
            </a:solidFill>
            <a:prstDash val="lg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785590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par>
                          <p:cTn id="25" fill="hold">
                            <p:stCondLst>
                              <p:cond delay="0"/>
                            </p:stCondLst>
                            <p:childTnLst>
                              <p:par>
                                <p:cTn id="26" presetID="0" presetClass="path" presetSubtype="0" accel="50000" decel="50000" fill="hold" grpId="1" nodeType="afterEffect">
                                  <p:stCondLst>
                                    <p:cond delay="0"/>
                                  </p:stCondLst>
                                  <p:childTnLst>
                                    <p:animMotion origin="layout" path="M 8.33333E-7 3.7037E-7 L 0.022 0.22824 " pathEditMode="relative" rAng="0" ptsTypes="AA">
                                      <p:cBhvr>
                                        <p:cTn id="27" dur="2000" fill="hold"/>
                                        <p:tgtEl>
                                          <p:spTgt spid="11"/>
                                        </p:tgtEl>
                                        <p:attrNameLst>
                                          <p:attrName>ppt_x</p:attrName>
                                          <p:attrName>ppt_y</p:attrName>
                                        </p:attrNameLst>
                                      </p:cBhvr>
                                      <p:rCtr x="1094" y="11412"/>
                                    </p:animMotion>
                                  </p:childTnLst>
                                </p:cTn>
                              </p:par>
                              <p:par>
                                <p:cTn id="28" presetID="3" presetClass="entr" presetSubtype="10" fill="hold" nodeType="withEffect">
                                  <p:stCondLst>
                                    <p:cond delay="0"/>
                                  </p:stCondLst>
                                  <p:childTnLst>
                                    <p:set>
                                      <p:cBhvr>
                                        <p:cTn id="29" dur="1" fill="hold">
                                          <p:stCondLst>
                                            <p:cond delay="0"/>
                                          </p:stCondLst>
                                        </p:cTn>
                                        <p:tgtEl>
                                          <p:spTgt spid="48"/>
                                        </p:tgtEl>
                                        <p:attrNameLst>
                                          <p:attrName>style.visibility</p:attrName>
                                        </p:attrNameLst>
                                      </p:cBhvr>
                                      <p:to>
                                        <p:strVal val="visible"/>
                                      </p:to>
                                    </p:set>
                                    <p:animEffect transition="in" filter="blinds(horizontal)">
                                      <p:cBhvr>
                                        <p:cTn id="30" dur="500"/>
                                        <p:tgtEl>
                                          <p:spTgt spid="48"/>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2" nodeType="click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0" presetClass="path" presetSubtype="0" accel="100000" fill="hold" grpId="0" nodeType="withEffect">
                                  <p:stCondLst>
                                    <p:cond delay="0"/>
                                  </p:stCondLst>
                                  <p:childTnLst>
                                    <p:animMotion origin="layout" path="M 6.25E-7 2.59259E-6 L 6.25E-7 0.00023 C -0.00065 0.03611 0.01094 0.08032 -0.00182 0.10833 C -0.01198 0.13102 -0.03893 0.09143 -0.05065 0.11157 C -0.06107 0.1294 -0.04948 0.16319 -0.04883 0.18912 C -0.0513 0.29236 -0.03659 0.26342 -0.09935 0.26342 " pathEditMode="relative" rAng="0" ptsTypes="AAAAAA">
                                      <p:cBhvr>
                                        <p:cTn id="36" dur="3000" fill="hold"/>
                                        <p:tgtEl>
                                          <p:spTgt spid="43"/>
                                        </p:tgtEl>
                                        <p:attrNameLst>
                                          <p:attrName>ppt_x</p:attrName>
                                          <p:attrName>ppt_y</p:attrName>
                                        </p:attrNameLst>
                                      </p:cBhvr>
                                      <p:rCtr x="-4766" y="13356"/>
                                    </p:animMotion>
                                  </p:childTnLst>
                                </p:cTn>
                              </p:par>
                            </p:childTnLst>
                          </p:cTn>
                        </p:par>
                        <p:par>
                          <p:cTn id="37" fill="hold">
                            <p:stCondLst>
                              <p:cond delay="3000"/>
                            </p:stCondLst>
                            <p:childTnLst>
                              <p:par>
                                <p:cTn id="38" presetID="1" presetClass="entr" presetSubtype="0" fill="hold" grpId="0" nodeType="afterEffect">
                                  <p:stCondLst>
                                    <p:cond delay="0"/>
                                  </p:stCondLst>
                                  <p:childTnLst>
                                    <p:set>
                                      <p:cBhvr>
                                        <p:cTn id="39" dur="1" fill="hold">
                                          <p:stCondLst>
                                            <p:cond delay="0"/>
                                          </p:stCondLst>
                                        </p:cTn>
                                        <p:tgtEl>
                                          <p:spTgt spid="54"/>
                                        </p:tgtEl>
                                        <p:attrNameLst>
                                          <p:attrName>style.visibility</p:attrName>
                                        </p:attrNameLst>
                                      </p:cBhvr>
                                      <p:to>
                                        <p:strVal val="visible"/>
                                      </p:to>
                                    </p:set>
                                  </p:childTnLst>
                                </p:cTn>
                              </p:par>
                              <p:par>
                                <p:cTn id="40" presetID="1" presetClass="entr" presetSubtype="0" fill="hold" grpId="2" nodeType="withEffect">
                                  <p:stCondLst>
                                    <p:cond delay="0"/>
                                  </p:stCondLst>
                                  <p:childTnLst>
                                    <p:set>
                                      <p:cBhvr>
                                        <p:cTn id="41" dur="1" fill="hold">
                                          <p:stCondLst>
                                            <p:cond delay="0"/>
                                          </p:stCondLst>
                                        </p:cTn>
                                        <p:tgtEl>
                                          <p:spTgt spid="44"/>
                                        </p:tgtEl>
                                        <p:attrNameLst>
                                          <p:attrName>style.visibility</p:attrName>
                                        </p:attrNameLst>
                                      </p:cBhvr>
                                      <p:to>
                                        <p:strVal val="visible"/>
                                      </p:to>
                                    </p:set>
                                  </p:childTnLst>
                                </p:cTn>
                              </p:par>
                              <p:par>
                                <p:cTn id="42" presetID="0" presetClass="path" presetSubtype="0" accel="50000" decel="50000" fill="hold" grpId="0" nodeType="withEffect">
                                  <p:stCondLst>
                                    <p:cond delay="0"/>
                                  </p:stCondLst>
                                  <p:childTnLst>
                                    <p:animMotion origin="layout" path="M -6.25E-7 -1.11111E-6 L 0.14037 0.00093 " pathEditMode="relative" rAng="0" ptsTypes="AA">
                                      <p:cBhvr>
                                        <p:cTn id="43" dur="3000" fill="hold"/>
                                        <p:tgtEl>
                                          <p:spTgt spid="44"/>
                                        </p:tgtEl>
                                        <p:attrNameLst>
                                          <p:attrName>ppt_x</p:attrName>
                                          <p:attrName>ppt_y</p:attrName>
                                        </p:attrNameLst>
                                      </p:cBhvr>
                                      <p:rCtr x="7018" y="46"/>
                                    </p:animMotion>
                                  </p:childTnLst>
                                </p:cTn>
                              </p:par>
                              <p:par>
                                <p:cTn id="44" presetID="1" presetClass="exit" presetSubtype="0" fill="hold" grpId="1" nodeType="withEffect">
                                  <p:stCondLst>
                                    <p:cond delay="0"/>
                                  </p:stCondLst>
                                  <p:childTnLst>
                                    <p:set>
                                      <p:cBhvr>
                                        <p:cTn id="45" dur="1" fill="hold">
                                          <p:stCondLst>
                                            <p:cond delay="0"/>
                                          </p:stCondLst>
                                        </p:cTn>
                                        <p:tgtEl>
                                          <p:spTgt spid="43"/>
                                        </p:tgtEl>
                                        <p:attrNameLst>
                                          <p:attrName>style.visibility</p:attrName>
                                        </p:attrNameLst>
                                      </p:cBhvr>
                                      <p:to>
                                        <p:strVal val="hidden"/>
                                      </p:to>
                                    </p:set>
                                  </p:childTnLst>
                                </p:cTn>
                              </p:par>
                            </p:childTnLst>
                          </p:cTn>
                        </p:par>
                        <p:par>
                          <p:cTn id="46" fill="hold">
                            <p:stCondLst>
                              <p:cond delay="6000"/>
                            </p:stCondLst>
                            <p:childTnLst>
                              <p:par>
                                <p:cTn id="47" presetID="3" presetClass="exit" presetSubtype="10" fill="hold" nodeType="afterEffect">
                                  <p:stCondLst>
                                    <p:cond delay="0"/>
                                  </p:stCondLst>
                                  <p:childTnLst>
                                    <p:animEffect transition="out" filter="blinds(horizontal)">
                                      <p:cBhvr>
                                        <p:cTn id="48" dur="2000"/>
                                        <p:tgtEl>
                                          <p:spTgt spid="50"/>
                                        </p:tgtEl>
                                      </p:cBhvr>
                                    </p:animEffect>
                                    <p:set>
                                      <p:cBhvr>
                                        <p:cTn id="49" dur="1" fill="hold">
                                          <p:stCondLst>
                                            <p:cond delay="1999"/>
                                          </p:stCondLst>
                                        </p:cTn>
                                        <p:tgtEl>
                                          <p:spTgt spid="50"/>
                                        </p:tgtEl>
                                        <p:attrNameLst>
                                          <p:attrName>style.visibility</p:attrName>
                                        </p:attrNameLst>
                                      </p:cBhvr>
                                      <p:to>
                                        <p:strVal val="hidden"/>
                                      </p:to>
                                    </p:set>
                                  </p:childTnLst>
                                </p:cTn>
                              </p:par>
                              <p:par>
                                <p:cTn id="50" presetID="0" presetClass="path" presetSubtype="0" accel="50000" decel="50000" fill="hold" grpId="2" nodeType="withEffect">
                                  <p:stCondLst>
                                    <p:cond delay="0"/>
                                  </p:stCondLst>
                                  <p:childTnLst>
                                    <p:animMotion origin="layout" path="M 0.022 0.22824 L 0.05273 0.44606 " pathEditMode="relative" rAng="0" ptsTypes="AA">
                                      <p:cBhvr>
                                        <p:cTn id="51" dur="2000" fill="hold"/>
                                        <p:tgtEl>
                                          <p:spTgt spid="11"/>
                                        </p:tgtEl>
                                        <p:attrNameLst>
                                          <p:attrName>ppt_x</p:attrName>
                                          <p:attrName>ppt_y</p:attrName>
                                        </p:attrNameLst>
                                      </p:cBhvr>
                                      <p:rCtr x="1536" y="10880"/>
                                    </p:animMotion>
                                  </p:childTnLst>
                                </p:cTn>
                              </p:par>
                            </p:childTnLst>
                          </p:cTn>
                        </p:par>
                        <p:par>
                          <p:cTn id="52" fill="hold">
                            <p:stCondLst>
                              <p:cond delay="8000"/>
                            </p:stCondLst>
                            <p:childTnLst>
                              <p:par>
                                <p:cTn id="53" presetID="2" presetClass="exit" presetSubtype="3" fill="hold" grpId="1" nodeType="afterEffect">
                                  <p:stCondLst>
                                    <p:cond delay="0"/>
                                  </p:stCondLst>
                                  <p:childTnLst>
                                    <p:anim calcmode="lin" valueType="num">
                                      <p:cBhvr additive="base">
                                        <p:cTn id="54" dur="2000"/>
                                        <p:tgtEl>
                                          <p:spTgt spid="54"/>
                                        </p:tgtEl>
                                        <p:attrNameLst>
                                          <p:attrName>ppt_x</p:attrName>
                                        </p:attrNameLst>
                                      </p:cBhvr>
                                      <p:tavLst>
                                        <p:tav tm="0">
                                          <p:val>
                                            <p:strVal val="ppt_x"/>
                                          </p:val>
                                        </p:tav>
                                        <p:tav tm="100000">
                                          <p:val>
                                            <p:strVal val="1+ppt_w/2"/>
                                          </p:val>
                                        </p:tav>
                                      </p:tavLst>
                                    </p:anim>
                                    <p:anim calcmode="lin" valueType="num">
                                      <p:cBhvr additive="base">
                                        <p:cTn id="55" dur="2000"/>
                                        <p:tgtEl>
                                          <p:spTgt spid="54"/>
                                        </p:tgtEl>
                                        <p:attrNameLst>
                                          <p:attrName>ppt_y</p:attrName>
                                        </p:attrNameLst>
                                      </p:cBhvr>
                                      <p:tavLst>
                                        <p:tav tm="0">
                                          <p:val>
                                            <p:strVal val="ppt_y"/>
                                          </p:val>
                                        </p:tav>
                                        <p:tav tm="100000">
                                          <p:val>
                                            <p:strVal val="0-ppt_h/2"/>
                                          </p:val>
                                        </p:tav>
                                      </p:tavLst>
                                    </p:anim>
                                    <p:set>
                                      <p:cBhvr>
                                        <p:cTn id="56" dur="1" fill="hold">
                                          <p:stCondLst>
                                            <p:cond delay="1999"/>
                                          </p:stCondLst>
                                        </p:cTn>
                                        <p:tgtEl>
                                          <p:spTgt spid="54"/>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0" presetClass="path" presetSubtype="0" accel="50000" decel="50000" fill="hold" grpId="3" nodeType="clickEffect">
                                  <p:stCondLst>
                                    <p:cond delay="0"/>
                                  </p:stCondLst>
                                  <p:childTnLst>
                                    <p:animMotion origin="layout" path="M 0.05273 0.44606 L 0.05273 0.4463 C 0.05443 0.4544 0.05586 0.46273 0.05794 0.47083 C 0.06641 0.5037 0.05729 0.4581 0.06315 0.48958 C 0.06549 0.46065 0.0668 0.4456 0.06836 0.41204 C 0.06901 0.39954 0.0694 0.38704 0.07018 0.37477 C 0.07057 0.36643 0.07148 0.35833 0.07187 0.35 C 0.07253 0.33657 0.07266 0.32292 0.07357 0.30972 C 0.07383 0.30648 0.07487 0.30347 0.07539 0.30023 C 0.07604 0.2963 0.07669 0.29213 0.07708 0.28796 C 0.07904 0.27083 0.07891 0.26551 0.0806 0.24768 C 0.08112 0.24236 0.08164 0.23727 0.08229 0.23218 C 0.08503 0.21296 0.08372 0.23403 0.08581 0.20741 C 0.08659 0.19815 0.08698 0.18866 0.08763 0.1794 C 0.09049 0.13704 0.08841 0.17963 0.09101 0.12361 C 0.09167 0.11018 0.0918 0.09676 0.09284 0.08333 C 0.0931 0.07893 0.09635 0.05 0.09805 0.03981 C 0.09909 0.03356 0.09948 0.02662 0.10156 0.0213 C 0.10273 0.01829 0.10338 0.01435 0.10508 0.01204 C 0.10651 0.00995 0.10859 0.01042 0.11029 0.0088 C 0.11784 0.00208 0.11289 0.00278 0.11732 0.00278 " pathEditMode="relative" rAng="0" ptsTypes="AAAAAAAAAAAAAAAAAAAAA">
                                      <p:cBhvr>
                                        <p:cTn id="60" dur="2000" fill="hold"/>
                                        <p:tgtEl>
                                          <p:spTgt spid="11"/>
                                        </p:tgtEl>
                                        <p:attrNameLst>
                                          <p:attrName>ppt_x</p:attrName>
                                          <p:attrName>ppt_y</p:attrName>
                                        </p:attrNameLst>
                                      </p:cBhvr>
                                      <p:rCtr x="3229" y="-20000"/>
                                    </p:animMotion>
                                  </p:childTnLst>
                                </p:cTn>
                              </p:par>
                              <p:par>
                                <p:cTn id="61" presetID="3" presetClass="entr" presetSubtype="10" fill="hold" nodeType="withEffect">
                                  <p:stCondLst>
                                    <p:cond delay="2000"/>
                                  </p:stCondLst>
                                  <p:childTnLst>
                                    <p:set>
                                      <p:cBhvr>
                                        <p:cTn id="62" dur="1" fill="hold">
                                          <p:stCondLst>
                                            <p:cond delay="0"/>
                                          </p:stCondLst>
                                        </p:cTn>
                                        <p:tgtEl>
                                          <p:spTgt spid="51"/>
                                        </p:tgtEl>
                                        <p:attrNameLst>
                                          <p:attrName>style.visibility</p:attrName>
                                        </p:attrNameLst>
                                      </p:cBhvr>
                                      <p:to>
                                        <p:strVal val="visible"/>
                                      </p:to>
                                    </p:set>
                                    <p:animEffect transition="in" filter="blinds(horizontal)">
                                      <p:cBhvr>
                                        <p:cTn id="63" dur="500"/>
                                        <p:tgtEl>
                                          <p:spTgt spid="51"/>
                                        </p:tgtEl>
                                      </p:cBhvr>
                                    </p:animEffect>
                                  </p:childTnLst>
                                </p:cTn>
                              </p:par>
                            </p:childTnLst>
                          </p:cTn>
                        </p:par>
                        <p:par>
                          <p:cTn id="64" fill="hold">
                            <p:stCondLst>
                              <p:cond delay="2500"/>
                            </p:stCondLst>
                            <p:childTnLst>
                              <p:par>
                                <p:cTn id="65" presetID="1" presetClass="entr" presetSubtype="0" fill="hold" grpId="3" nodeType="afterEffect">
                                  <p:stCondLst>
                                    <p:cond delay="0"/>
                                  </p:stCondLst>
                                  <p:childTnLst>
                                    <p:set>
                                      <p:cBhvr>
                                        <p:cTn id="66" dur="1" fill="hold">
                                          <p:stCondLst>
                                            <p:cond delay="0"/>
                                          </p:stCondLst>
                                        </p:cTn>
                                        <p:tgtEl>
                                          <p:spTgt spid="43"/>
                                        </p:tgtEl>
                                        <p:attrNameLst>
                                          <p:attrName>style.visibility</p:attrName>
                                        </p:attrNameLst>
                                      </p:cBhvr>
                                      <p:to>
                                        <p:strVal val="visible"/>
                                      </p:to>
                                    </p:set>
                                  </p:childTnLst>
                                </p:cTn>
                              </p:par>
                              <p:par>
                                <p:cTn id="67" presetID="0" presetClass="path" presetSubtype="0" accel="50000" decel="50000" fill="hold" grpId="4" nodeType="withEffect">
                                  <p:stCondLst>
                                    <p:cond delay="0"/>
                                  </p:stCondLst>
                                  <p:childTnLst>
                                    <p:animMotion origin="layout" path="M 0 0 L 0 0 C -0.00117 0.03403 0.00716 0.07361 -0.00351 0.10209 C -0.01015 0.12037 -0.03594 0.08773 -0.0401 0.10834 C -0.05013 0.15903 -0.04271 0.2169 -0.03659 0.26968 C -0.03555 0.27871 -0.02617 0.27199 -0.02083 0.27269 C 0.00482 0.27616 0.00235 0.2757 0.01927 0.2757 " pathEditMode="relative" ptsTypes="AAAAAAA">
                                      <p:cBhvr>
                                        <p:cTn id="68" dur="3000" fill="hold"/>
                                        <p:tgtEl>
                                          <p:spTgt spid="43"/>
                                        </p:tgtEl>
                                        <p:attrNameLst>
                                          <p:attrName>ppt_x</p:attrName>
                                          <p:attrName>ppt_y</p:attrName>
                                        </p:attrNameLst>
                                      </p:cBhvr>
                                    </p:animMotion>
                                  </p:childTnLst>
                                </p:cTn>
                              </p:par>
                            </p:childTnLst>
                          </p:cTn>
                        </p:par>
                        <p:par>
                          <p:cTn id="69" fill="hold">
                            <p:stCondLst>
                              <p:cond delay="5500"/>
                            </p:stCondLst>
                            <p:childTnLst>
                              <p:par>
                                <p:cTn id="70" presetID="1" presetClass="entr" presetSubtype="0" fill="hold" grpId="0" nodeType="afterEffect">
                                  <p:stCondLst>
                                    <p:cond delay="0"/>
                                  </p:stCondLst>
                                  <p:childTnLst>
                                    <p:set>
                                      <p:cBhvr>
                                        <p:cTn id="71" dur="1" fill="hold">
                                          <p:stCondLst>
                                            <p:cond delay="0"/>
                                          </p:stCondLst>
                                        </p:cTn>
                                        <p:tgtEl>
                                          <p:spTgt spid="55"/>
                                        </p:tgtEl>
                                        <p:attrNameLst>
                                          <p:attrName>style.visibility</p:attrName>
                                        </p:attrNameLst>
                                      </p:cBhvr>
                                      <p:to>
                                        <p:strVal val="visible"/>
                                      </p:to>
                                    </p:set>
                                  </p:childTnLst>
                                </p:cTn>
                              </p:par>
                              <p:par>
                                <p:cTn id="72" presetID="0" presetClass="path" presetSubtype="0" accel="50000" decel="50000" fill="hold" grpId="1" nodeType="withEffect">
                                  <p:stCondLst>
                                    <p:cond delay="0"/>
                                  </p:stCondLst>
                                  <p:childTnLst>
                                    <p:animMotion origin="layout" path="M 0.14037 0.00093 L -6.25E-7 -1.11111E-6 " pathEditMode="relative" rAng="0" ptsTypes="AA">
                                      <p:cBhvr>
                                        <p:cTn id="73" dur="3000" fill="hold"/>
                                        <p:tgtEl>
                                          <p:spTgt spid="44"/>
                                        </p:tgtEl>
                                        <p:attrNameLst>
                                          <p:attrName>ppt_x</p:attrName>
                                          <p:attrName>ppt_y</p:attrName>
                                        </p:attrNameLst>
                                      </p:cBhvr>
                                      <p:rCtr x="-7018" y="-46"/>
                                    </p:animMotion>
                                  </p:childTnLst>
                                </p:cTn>
                              </p:par>
                              <p:par>
                                <p:cTn id="74" presetID="1" presetClass="exit" presetSubtype="0" fill="hold" grpId="5" nodeType="withEffect">
                                  <p:stCondLst>
                                    <p:cond delay="0"/>
                                  </p:stCondLst>
                                  <p:childTnLst>
                                    <p:set>
                                      <p:cBhvr>
                                        <p:cTn id="75" dur="1" fill="hold">
                                          <p:stCondLst>
                                            <p:cond delay="0"/>
                                          </p:stCondLst>
                                        </p:cTn>
                                        <p:tgtEl>
                                          <p:spTgt spid="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1" grpId="2" animBg="1"/>
      <p:bldP spid="11" grpId="3" animBg="1"/>
      <p:bldP spid="37" grpId="0"/>
      <p:bldP spid="38" grpId="0"/>
      <p:bldP spid="41" grpId="0"/>
      <p:bldP spid="42" grpId="0"/>
      <p:bldP spid="43" grpId="0" animBg="1"/>
      <p:bldP spid="43" grpId="1" animBg="1"/>
      <p:bldP spid="43" grpId="2" animBg="1"/>
      <p:bldP spid="43" grpId="3" animBg="1"/>
      <p:bldP spid="43" grpId="4" animBg="1"/>
      <p:bldP spid="43" grpId="5" animBg="1"/>
      <p:bldP spid="44" grpId="0" animBg="1"/>
      <p:bldP spid="44" grpId="1" animBg="1"/>
      <p:bldP spid="44" grpId="2" animBg="1"/>
      <p:bldP spid="54" grpId="0" animBg="1"/>
      <p:bldP spid="54" grpId="1" animBg="1"/>
      <p:bldP spid="55" grpId="0" animBg="1"/>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23718D1F-ED67-8A87-D37D-43792FA8DB49}"/>
              </a:ext>
            </a:extLst>
          </p:cNvPr>
          <p:cNvPicPr>
            <a:picLocks noChangeAspect="1"/>
          </p:cNvPicPr>
          <p:nvPr/>
        </p:nvPicPr>
        <p:blipFill rotWithShape="1">
          <a:blip r:embed="rId3"/>
          <a:srcRect l="7738" t="10525" r="9231" b="8502"/>
          <a:stretch/>
        </p:blipFill>
        <p:spPr>
          <a:xfrm>
            <a:off x="60575" y="1285145"/>
            <a:ext cx="6061455" cy="4457701"/>
          </a:xfrm>
          <a:prstGeom prst="rect">
            <a:avLst/>
          </a:prstGeom>
        </p:spPr>
      </p:pic>
      <p:sp>
        <p:nvSpPr>
          <p:cNvPr id="20" name="Rectangle 19">
            <a:extLst>
              <a:ext uri="{FF2B5EF4-FFF2-40B4-BE49-F238E27FC236}">
                <a16:creationId xmlns:a16="http://schemas.microsoft.com/office/drawing/2014/main" id="{D9485E99-1017-1C48-873A-DAC35355AAD9}"/>
              </a:ext>
            </a:extLst>
          </p:cNvPr>
          <p:cNvSpPr/>
          <p:nvPr/>
        </p:nvSpPr>
        <p:spPr>
          <a:xfrm>
            <a:off x="423204" y="1429078"/>
            <a:ext cx="5444455" cy="408841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6" name="Picture 5">
            <a:extLst>
              <a:ext uri="{FF2B5EF4-FFF2-40B4-BE49-F238E27FC236}">
                <a16:creationId xmlns:a16="http://schemas.microsoft.com/office/drawing/2014/main" id="{3B79E24A-B60E-708F-58F2-567180974D90}"/>
              </a:ext>
            </a:extLst>
          </p:cNvPr>
          <p:cNvPicPr>
            <a:picLocks noChangeAspect="1"/>
          </p:cNvPicPr>
          <p:nvPr/>
        </p:nvPicPr>
        <p:blipFill rotWithShape="1">
          <a:blip r:embed="rId3"/>
          <a:srcRect l="12769" t="14791" r="12651" b="15552"/>
          <a:stretch/>
        </p:blipFill>
        <p:spPr>
          <a:xfrm>
            <a:off x="423204" y="1420424"/>
            <a:ext cx="5444456" cy="1504544"/>
          </a:xfrm>
          <a:prstGeom prst="rect">
            <a:avLst/>
          </a:prstGeom>
        </p:spPr>
      </p:pic>
      <p:sp>
        <p:nvSpPr>
          <p:cNvPr id="2" name="Title 1">
            <a:extLst>
              <a:ext uri="{FF2B5EF4-FFF2-40B4-BE49-F238E27FC236}">
                <a16:creationId xmlns:a16="http://schemas.microsoft.com/office/drawing/2014/main" id="{81F5231A-92D1-CB2B-4BC8-3DCEC9CA1A72}"/>
              </a:ext>
            </a:extLst>
          </p:cNvPr>
          <p:cNvSpPr>
            <a:spLocks noGrp="1"/>
          </p:cNvSpPr>
          <p:nvPr>
            <p:ph type="title"/>
          </p:nvPr>
        </p:nvSpPr>
        <p:spPr/>
        <p:txBody>
          <a:bodyPr/>
          <a:lstStyle/>
          <a:p>
            <a:r>
              <a:rPr lang="en-US"/>
              <a:t>Roll-Forward: Advantage</a:t>
            </a:r>
            <a:endParaRPr lang="en-CN"/>
          </a:p>
        </p:txBody>
      </p:sp>
      <p:sp>
        <p:nvSpPr>
          <p:cNvPr id="5" name="Slide Number Placeholder 4">
            <a:extLst>
              <a:ext uri="{FF2B5EF4-FFF2-40B4-BE49-F238E27FC236}">
                <a16:creationId xmlns:a16="http://schemas.microsoft.com/office/drawing/2014/main" id="{3553A82D-0602-6423-78B7-CC47659663D4}"/>
              </a:ext>
            </a:extLst>
          </p:cNvPr>
          <p:cNvSpPr>
            <a:spLocks noGrp="1"/>
          </p:cNvSpPr>
          <p:nvPr>
            <p:ph type="sldNum" sz="quarter" idx="12"/>
          </p:nvPr>
        </p:nvSpPr>
        <p:spPr/>
        <p:txBody>
          <a:bodyPr/>
          <a:lstStyle/>
          <a:p>
            <a:fld id="{BEF5F9A7-FFD9-4159-A58F-AE73538ED447}" type="slidenum">
              <a:rPr lang="en-US" smtClean="0"/>
              <a:pPr/>
              <a:t>8</a:t>
            </a:fld>
            <a:endParaRPr lang="en-US" dirty="0"/>
          </a:p>
        </p:txBody>
      </p:sp>
      <p:sp>
        <p:nvSpPr>
          <p:cNvPr id="7" name="Rectangle 6">
            <a:extLst>
              <a:ext uri="{FF2B5EF4-FFF2-40B4-BE49-F238E27FC236}">
                <a16:creationId xmlns:a16="http://schemas.microsoft.com/office/drawing/2014/main" id="{101CAD0E-FACC-BC13-E024-2ED7568B9556}"/>
              </a:ext>
            </a:extLst>
          </p:cNvPr>
          <p:cNvSpPr/>
          <p:nvPr/>
        </p:nvSpPr>
        <p:spPr>
          <a:xfrm>
            <a:off x="6947" y="1255821"/>
            <a:ext cx="310243" cy="4457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8" name="Rectangle 7">
            <a:extLst>
              <a:ext uri="{FF2B5EF4-FFF2-40B4-BE49-F238E27FC236}">
                <a16:creationId xmlns:a16="http://schemas.microsoft.com/office/drawing/2014/main" id="{B0927AAB-8125-33E0-061A-AC958FB7B56A}"/>
              </a:ext>
            </a:extLst>
          </p:cNvPr>
          <p:cNvSpPr/>
          <p:nvPr/>
        </p:nvSpPr>
        <p:spPr>
          <a:xfrm>
            <a:off x="60575" y="5608498"/>
            <a:ext cx="6038356" cy="2253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10" name="TextBox 9">
            <a:extLst>
              <a:ext uri="{FF2B5EF4-FFF2-40B4-BE49-F238E27FC236}">
                <a16:creationId xmlns:a16="http://schemas.microsoft.com/office/drawing/2014/main" id="{3873A770-A2F6-2F8F-0405-9953C0AF959F}"/>
              </a:ext>
            </a:extLst>
          </p:cNvPr>
          <p:cNvSpPr txBox="1"/>
          <p:nvPr/>
        </p:nvSpPr>
        <p:spPr>
          <a:xfrm>
            <a:off x="2635285" y="5517494"/>
            <a:ext cx="816249" cy="400110"/>
          </a:xfrm>
          <a:prstGeom prst="rect">
            <a:avLst/>
          </a:prstGeom>
          <a:noFill/>
        </p:spPr>
        <p:txBody>
          <a:bodyPr wrap="none" rtlCol="0">
            <a:spAutoFit/>
          </a:bodyPr>
          <a:lstStyle/>
          <a:p>
            <a:r>
              <a:rPr lang="en-US" sz="2000" b="1" dirty="0">
                <a:latin typeface="Tahoma" panose="020B0604030504040204" pitchFamily="34" charset="0"/>
                <a:ea typeface="Tahoma" panose="020B0604030504040204" pitchFamily="34" charset="0"/>
                <a:cs typeface="Tahoma" panose="020B0604030504040204" pitchFamily="34" charset="0"/>
              </a:rPr>
              <a:t>Time</a:t>
            </a:r>
          </a:p>
        </p:txBody>
      </p:sp>
      <p:sp>
        <p:nvSpPr>
          <p:cNvPr id="11" name="TextBox 10">
            <a:extLst>
              <a:ext uri="{FF2B5EF4-FFF2-40B4-BE49-F238E27FC236}">
                <a16:creationId xmlns:a16="http://schemas.microsoft.com/office/drawing/2014/main" id="{E2080E9B-775B-C3CD-F262-5918C31ED873}"/>
              </a:ext>
            </a:extLst>
          </p:cNvPr>
          <p:cNvSpPr txBox="1"/>
          <p:nvPr/>
        </p:nvSpPr>
        <p:spPr>
          <a:xfrm rot="16200000">
            <a:off x="-1017351" y="3018821"/>
            <a:ext cx="2364750" cy="400110"/>
          </a:xfrm>
          <a:prstGeom prst="rect">
            <a:avLst/>
          </a:prstGeom>
          <a:noFill/>
        </p:spPr>
        <p:txBody>
          <a:bodyPr wrap="none" rtlCol="0">
            <a:spAutoFit/>
          </a:bodyPr>
          <a:lstStyle/>
          <a:p>
            <a:r>
              <a:rPr lang="en-US" sz="2000" b="1" dirty="0">
                <a:latin typeface="Tahoma" panose="020B0604030504040204" pitchFamily="34" charset="0"/>
                <a:ea typeface="Tahoma" panose="020B0604030504040204" pitchFamily="34" charset="0"/>
                <a:cs typeface="Tahoma" panose="020B0604030504040204" pitchFamily="34" charset="0"/>
              </a:rPr>
              <a:t>Capacitor charge</a:t>
            </a:r>
          </a:p>
        </p:txBody>
      </p:sp>
      <p:cxnSp>
        <p:nvCxnSpPr>
          <p:cNvPr id="12" name="Straight Connector 11">
            <a:extLst>
              <a:ext uri="{FF2B5EF4-FFF2-40B4-BE49-F238E27FC236}">
                <a16:creationId xmlns:a16="http://schemas.microsoft.com/office/drawing/2014/main" id="{6E6FE3C7-B099-6A5F-C2F6-29F0EB0AA7D4}"/>
              </a:ext>
            </a:extLst>
          </p:cNvPr>
          <p:cNvCxnSpPr/>
          <p:nvPr/>
        </p:nvCxnSpPr>
        <p:spPr>
          <a:xfrm>
            <a:off x="359230" y="3251035"/>
            <a:ext cx="5599946" cy="0"/>
          </a:xfrm>
          <a:prstGeom prst="line">
            <a:avLst/>
          </a:prstGeom>
          <a:ln w="38100">
            <a:solidFill>
              <a:schemeClr val="tx1"/>
            </a:solidFill>
            <a:prstDash val="dash"/>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291E000A-7EB4-0405-D9F9-D5F8B296FEF6}"/>
              </a:ext>
            </a:extLst>
          </p:cNvPr>
          <p:cNvCxnSpPr/>
          <p:nvPr/>
        </p:nvCxnSpPr>
        <p:spPr>
          <a:xfrm>
            <a:off x="375854" y="4713571"/>
            <a:ext cx="5599946" cy="0"/>
          </a:xfrm>
          <a:prstGeom prst="line">
            <a:avLst/>
          </a:prstGeom>
          <a:ln w="38100">
            <a:solidFill>
              <a:srgbClr val="FF0000"/>
            </a:solidFill>
            <a:prstDash val="dash"/>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6960A8ED-8C2B-4A0D-D8B7-D90C0CC8B90F}"/>
              </a:ext>
            </a:extLst>
          </p:cNvPr>
          <p:cNvSpPr txBox="1"/>
          <p:nvPr/>
        </p:nvSpPr>
        <p:spPr>
          <a:xfrm>
            <a:off x="5823890" y="2903937"/>
            <a:ext cx="673582" cy="400110"/>
          </a:xfrm>
          <a:prstGeom prst="rect">
            <a:avLst/>
          </a:prstGeom>
          <a:noFill/>
        </p:spPr>
        <p:txBody>
          <a:bodyPr wrap="none" rtlCol="0">
            <a:spAutoFit/>
          </a:bodyPr>
          <a:lstStyle/>
          <a:p>
            <a:r>
              <a:rPr lang="en-US" sz="2000" b="1" dirty="0" err="1">
                <a:latin typeface="Tahoma" panose="020B0604030504040204" pitchFamily="34" charset="0"/>
                <a:ea typeface="Tahoma" panose="020B0604030504040204" pitchFamily="34" charset="0"/>
                <a:cs typeface="Tahoma" panose="020B0604030504040204" pitchFamily="34" charset="0"/>
              </a:rPr>
              <a:t>Vbk</a:t>
            </a:r>
            <a:endParaRPr lang="en-US" sz="2000" b="1" dirty="0">
              <a:latin typeface="Tahoma" panose="020B0604030504040204" pitchFamily="34" charset="0"/>
              <a:ea typeface="Tahoma" panose="020B0604030504040204" pitchFamily="34" charset="0"/>
              <a:cs typeface="Tahoma" panose="020B0604030504040204" pitchFamily="34" charset="0"/>
            </a:endParaRPr>
          </a:p>
        </p:txBody>
      </p:sp>
      <p:sp>
        <p:nvSpPr>
          <p:cNvPr id="15" name="TextBox 14">
            <a:extLst>
              <a:ext uri="{FF2B5EF4-FFF2-40B4-BE49-F238E27FC236}">
                <a16:creationId xmlns:a16="http://schemas.microsoft.com/office/drawing/2014/main" id="{9B71C253-1B03-D454-47ED-03C03F1B61B2}"/>
              </a:ext>
            </a:extLst>
          </p:cNvPr>
          <p:cNvSpPr txBox="1"/>
          <p:nvPr/>
        </p:nvSpPr>
        <p:spPr>
          <a:xfrm>
            <a:off x="5871401" y="4375640"/>
            <a:ext cx="712054" cy="400110"/>
          </a:xfrm>
          <a:prstGeom prst="rect">
            <a:avLst/>
          </a:prstGeom>
          <a:noFill/>
        </p:spPr>
        <p:txBody>
          <a:bodyPr wrap="none" rtlCol="0">
            <a:spAutoFit/>
          </a:bodyPr>
          <a:lstStyle/>
          <a:p>
            <a:r>
              <a:rPr lang="en-US" sz="2000" b="1" dirty="0" err="1">
                <a:latin typeface="Tahoma" panose="020B0604030504040204" pitchFamily="34" charset="0"/>
                <a:ea typeface="Tahoma" panose="020B0604030504040204" pitchFamily="34" charset="0"/>
                <a:cs typeface="Tahoma" panose="020B0604030504040204" pitchFamily="34" charset="0"/>
              </a:rPr>
              <a:t>Voff</a:t>
            </a:r>
            <a:endParaRPr lang="en-US" sz="2000" b="1" dirty="0">
              <a:latin typeface="Tahoma" panose="020B0604030504040204" pitchFamily="34" charset="0"/>
              <a:ea typeface="Tahoma" panose="020B0604030504040204" pitchFamily="34" charset="0"/>
              <a:cs typeface="Tahoma" panose="020B0604030504040204" pitchFamily="34" charset="0"/>
            </a:endParaRPr>
          </a:p>
        </p:txBody>
      </p:sp>
      <p:sp>
        <p:nvSpPr>
          <p:cNvPr id="21" name="Content Placeholder 2">
            <a:extLst>
              <a:ext uri="{FF2B5EF4-FFF2-40B4-BE49-F238E27FC236}">
                <a16:creationId xmlns:a16="http://schemas.microsoft.com/office/drawing/2014/main" id="{37CC68AD-E33A-F5C7-9190-53D45C399F2F}"/>
              </a:ext>
            </a:extLst>
          </p:cNvPr>
          <p:cNvSpPr>
            <a:spLocks noGrp="1"/>
          </p:cNvSpPr>
          <p:nvPr>
            <p:ph sz="half" idx="1"/>
          </p:nvPr>
        </p:nvSpPr>
        <p:spPr>
          <a:xfrm>
            <a:off x="6716558" y="1391508"/>
            <a:ext cx="5181600" cy="4351338"/>
          </a:xfrm>
        </p:spPr>
        <p:txBody>
          <a:bodyPr/>
          <a:lstStyle/>
          <a:p>
            <a:r>
              <a:rPr lang="en-US" b="1" dirty="0"/>
              <a:t>Advantage:</a:t>
            </a:r>
          </a:p>
          <a:p>
            <a:r>
              <a:rPr lang="en-US"/>
              <a:t>No checkpointing overhead when the quality of energy harvesting is good and steady. </a:t>
            </a:r>
          </a:p>
        </p:txBody>
      </p:sp>
    </p:spTree>
    <p:extLst>
      <p:ext uri="{BB962C8B-B14F-4D97-AF65-F5344CB8AC3E}">
        <p14:creationId xmlns:p14="http://schemas.microsoft.com/office/powerpoint/2010/main" val="3589547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F5CD2-AAE1-014D-7C00-2E14604B6146}"/>
              </a:ext>
            </a:extLst>
          </p:cNvPr>
          <p:cNvSpPr>
            <a:spLocks noGrp="1"/>
          </p:cNvSpPr>
          <p:nvPr>
            <p:ph type="title"/>
          </p:nvPr>
        </p:nvSpPr>
        <p:spPr>
          <a:xfrm>
            <a:off x="0" y="0"/>
            <a:ext cx="12302836" cy="694117"/>
          </a:xfrm>
        </p:spPr>
        <p:txBody>
          <a:bodyPr/>
          <a:lstStyle/>
          <a:p>
            <a:r>
              <a:rPr lang="en-US" dirty="0"/>
              <a:t>Roll-Forward</a:t>
            </a:r>
            <a:r>
              <a:rPr lang="en-US"/>
              <a:t>: Disadvantage</a:t>
            </a:r>
            <a:endParaRPr lang="en-US" dirty="0"/>
          </a:p>
        </p:txBody>
      </p:sp>
      <p:sp>
        <p:nvSpPr>
          <p:cNvPr id="4" name="Content Placeholder 3">
            <a:extLst>
              <a:ext uri="{FF2B5EF4-FFF2-40B4-BE49-F238E27FC236}">
                <a16:creationId xmlns:a16="http://schemas.microsoft.com/office/drawing/2014/main" id="{71363716-9C92-4A8C-A720-24FC987B4F5D}"/>
              </a:ext>
            </a:extLst>
          </p:cNvPr>
          <p:cNvSpPr>
            <a:spLocks noGrp="1"/>
          </p:cNvSpPr>
          <p:nvPr>
            <p:ph sz="half" idx="2"/>
          </p:nvPr>
        </p:nvSpPr>
        <p:spPr>
          <a:xfrm>
            <a:off x="6665295" y="1416844"/>
            <a:ext cx="5181600" cy="4351338"/>
          </a:xfrm>
        </p:spPr>
        <p:txBody>
          <a:bodyPr/>
          <a:lstStyle/>
          <a:p>
            <a:r>
              <a:rPr lang="en-US" b="1" dirty="0"/>
              <a:t>Disadvantage:</a:t>
            </a:r>
          </a:p>
          <a:p>
            <a:r>
              <a:rPr lang="en-US" dirty="0"/>
              <a:t>Secure a </a:t>
            </a:r>
            <a:r>
              <a:rPr lang="en-US" dirty="0">
                <a:solidFill>
                  <a:srgbClr val="FF0000"/>
                </a:solidFill>
              </a:rPr>
              <a:t>sufficient energy </a:t>
            </a:r>
            <a:r>
              <a:rPr lang="en-US" dirty="0"/>
              <a:t>for JIT checkpointing all the time</a:t>
            </a:r>
            <a:r>
              <a:rPr lang="en-US"/>
              <a:t>. </a:t>
            </a:r>
            <a:endParaRPr lang="en-US" dirty="0"/>
          </a:p>
        </p:txBody>
      </p:sp>
      <p:sp>
        <p:nvSpPr>
          <p:cNvPr id="5" name="Slide Number Placeholder 4">
            <a:extLst>
              <a:ext uri="{FF2B5EF4-FFF2-40B4-BE49-F238E27FC236}">
                <a16:creationId xmlns:a16="http://schemas.microsoft.com/office/drawing/2014/main" id="{97CA2B9A-4E5D-6022-EF5D-0C0272C24B21}"/>
              </a:ext>
            </a:extLst>
          </p:cNvPr>
          <p:cNvSpPr>
            <a:spLocks noGrp="1"/>
          </p:cNvSpPr>
          <p:nvPr>
            <p:ph type="sldNum" sz="quarter" idx="12"/>
          </p:nvPr>
        </p:nvSpPr>
        <p:spPr/>
        <p:txBody>
          <a:bodyPr/>
          <a:lstStyle/>
          <a:p>
            <a:fld id="{BEF5F9A7-FFD9-4159-A58F-AE73538ED447}" type="slidenum">
              <a:rPr lang="en-US" smtClean="0"/>
              <a:pPr/>
              <a:t>9</a:t>
            </a:fld>
            <a:endParaRPr lang="en-US" dirty="0"/>
          </a:p>
        </p:txBody>
      </p:sp>
      <p:pic>
        <p:nvPicPr>
          <p:cNvPr id="3" name="Picture 2">
            <a:extLst>
              <a:ext uri="{FF2B5EF4-FFF2-40B4-BE49-F238E27FC236}">
                <a16:creationId xmlns:a16="http://schemas.microsoft.com/office/drawing/2014/main" id="{140D9719-231C-CDAE-47C3-6C2291D379C6}"/>
              </a:ext>
            </a:extLst>
          </p:cNvPr>
          <p:cNvPicPr>
            <a:picLocks noChangeAspect="1"/>
          </p:cNvPicPr>
          <p:nvPr/>
        </p:nvPicPr>
        <p:blipFill rotWithShape="1">
          <a:blip r:embed="rId3"/>
          <a:srcRect l="7738" t="10525" r="9231" b="8502"/>
          <a:stretch/>
        </p:blipFill>
        <p:spPr>
          <a:xfrm>
            <a:off x="49026" y="1255820"/>
            <a:ext cx="6061455" cy="4457701"/>
          </a:xfrm>
          <a:prstGeom prst="rect">
            <a:avLst/>
          </a:prstGeom>
        </p:spPr>
      </p:pic>
      <p:sp>
        <p:nvSpPr>
          <p:cNvPr id="6" name="Rectangle 5">
            <a:extLst>
              <a:ext uri="{FF2B5EF4-FFF2-40B4-BE49-F238E27FC236}">
                <a16:creationId xmlns:a16="http://schemas.microsoft.com/office/drawing/2014/main" id="{9FB2AFA7-FDA7-A8FF-1C0A-711BB0345AEC}"/>
              </a:ext>
            </a:extLst>
          </p:cNvPr>
          <p:cNvSpPr/>
          <p:nvPr/>
        </p:nvSpPr>
        <p:spPr>
          <a:xfrm>
            <a:off x="6947" y="1255821"/>
            <a:ext cx="310243" cy="4457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7" name="Rectangle 6">
            <a:extLst>
              <a:ext uri="{FF2B5EF4-FFF2-40B4-BE49-F238E27FC236}">
                <a16:creationId xmlns:a16="http://schemas.microsoft.com/office/drawing/2014/main" id="{37BBD262-7509-2857-E67B-7D2263161FA7}"/>
              </a:ext>
            </a:extLst>
          </p:cNvPr>
          <p:cNvSpPr/>
          <p:nvPr/>
        </p:nvSpPr>
        <p:spPr>
          <a:xfrm>
            <a:off x="60575" y="5608498"/>
            <a:ext cx="6038356" cy="2253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10" name="TextBox 9">
            <a:extLst>
              <a:ext uri="{FF2B5EF4-FFF2-40B4-BE49-F238E27FC236}">
                <a16:creationId xmlns:a16="http://schemas.microsoft.com/office/drawing/2014/main" id="{BEAE68F1-882A-3675-3CF5-81D0014B143B}"/>
              </a:ext>
            </a:extLst>
          </p:cNvPr>
          <p:cNvSpPr txBox="1"/>
          <p:nvPr/>
        </p:nvSpPr>
        <p:spPr>
          <a:xfrm>
            <a:off x="2635285" y="5517494"/>
            <a:ext cx="816249" cy="400110"/>
          </a:xfrm>
          <a:prstGeom prst="rect">
            <a:avLst/>
          </a:prstGeom>
          <a:noFill/>
        </p:spPr>
        <p:txBody>
          <a:bodyPr wrap="none" rtlCol="0">
            <a:spAutoFit/>
          </a:bodyPr>
          <a:lstStyle/>
          <a:p>
            <a:r>
              <a:rPr lang="en-US" sz="2000" b="1" dirty="0">
                <a:latin typeface="Tahoma" panose="020B0604030504040204" pitchFamily="34" charset="0"/>
                <a:ea typeface="Tahoma" panose="020B0604030504040204" pitchFamily="34" charset="0"/>
                <a:cs typeface="Tahoma" panose="020B0604030504040204" pitchFamily="34" charset="0"/>
              </a:rPr>
              <a:t>Time</a:t>
            </a:r>
          </a:p>
        </p:txBody>
      </p:sp>
      <p:sp>
        <p:nvSpPr>
          <p:cNvPr id="11" name="TextBox 10">
            <a:extLst>
              <a:ext uri="{FF2B5EF4-FFF2-40B4-BE49-F238E27FC236}">
                <a16:creationId xmlns:a16="http://schemas.microsoft.com/office/drawing/2014/main" id="{88DB3A4B-1798-F5E9-B4A3-C936CD25EC12}"/>
              </a:ext>
            </a:extLst>
          </p:cNvPr>
          <p:cNvSpPr txBox="1"/>
          <p:nvPr/>
        </p:nvSpPr>
        <p:spPr>
          <a:xfrm rot="16200000">
            <a:off x="-1017351" y="3018821"/>
            <a:ext cx="2364750" cy="400110"/>
          </a:xfrm>
          <a:prstGeom prst="rect">
            <a:avLst/>
          </a:prstGeom>
          <a:noFill/>
        </p:spPr>
        <p:txBody>
          <a:bodyPr wrap="none" rtlCol="0">
            <a:spAutoFit/>
          </a:bodyPr>
          <a:lstStyle/>
          <a:p>
            <a:r>
              <a:rPr lang="en-US" sz="2000" b="1" dirty="0">
                <a:latin typeface="Tahoma" panose="020B0604030504040204" pitchFamily="34" charset="0"/>
                <a:ea typeface="Tahoma" panose="020B0604030504040204" pitchFamily="34" charset="0"/>
                <a:cs typeface="Tahoma" panose="020B0604030504040204" pitchFamily="34" charset="0"/>
              </a:rPr>
              <a:t>Capacitor charge</a:t>
            </a:r>
          </a:p>
        </p:txBody>
      </p:sp>
      <p:cxnSp>
        <p:nvCxnSpPr>
          <p:cNvPr id="13" name="Straight Connector 12">
            <a:extLst>
              <a:ext uri="{FF2B5EF4-FFF2-40B4-BE49-F238E27FC236}">
                <a16:creationId xmlns:a16="http://schemas.microsoft.com/office/drawing/2014/main" id="{7CD180B8-B2FA-0EEB-1217-5EC52979D9C7}"/>
              </a:ext>
            </a:extLst>
          </p:cNvPr>
          <p:cNvCxnSpPr/>
          <p:nvPr/>
        </p:nvCxnSpPr>
        <p:spPr>
          <a:xfrm>
            <a:off x="359230" y="3251035"/>
            <a:ext cx="5599946" cy="0"/>
          </a:xfrm>
          <a:prstGeom prst="line">
            <a:avLst/>
          </a:prstGeom>
          <a:ln w="38100">
            <a:solidFill>
              <a:schemeClr val="tx1"/>
            </a:solidFill>
            <a:prstDash val="dash"/>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1A6EF5A8-7AC6-5D95-EFE2-7DA54D40CE64}"/>
              </a:ext>
            </a:extLst>
          </p:cNvPr>
          <p:cNvCxnSpPr/>
          <p:nvPr/>
        </p:nvCxnSpPr>
        <p:spPr>
          <a:xfrm>
            <a:off x="375854" y="4713571"/>
            <a:ext cx="5599946" cy="0"/>
          </a:xfrm>
          <a:prstGeom prst="line">
            <a:avLst/>
          </a:prstGeom>
          <a:ln w="38100">
            <a:solidFill>
              <a:srgbClr val="FF0000"/>
            </a:solidFill>
            <a:prstDash val="dash"/>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99325E31-A2A3-FB46-D198-24943D9C8C9C}"/>
              </a:ext>
            </a:extLst>
          </p:cNvPr>
          <p:cNvSpPr txBox="1"/>
          <p:nvPr/>
        </p:nvSpPr>
        <p:spPr>
          <a:xfrm>
            <a:off x="5823890" y="2903937"/>
            <a:ext cx="673582" cy="400110"/>
          </a:xfrm>
          <a:prstGeom prst="rect">
            <a:avLst/>
          </a:prstGeom>
          <a:noFill/>
        </p:spPr>
        <p:txBody>
          <a:bodyPr wrap="none" rtlCol="0">
            <a:spAutoFit/>
          </a:bodyPr>
          <a:lstStyle/>
          <a:p>
            <a:r>
              <a:rPr lang="en-US" sz="2000" b="1" dirty="0" err="1">
                <a:latin typeface="Tahoma" panose="020B0604030504040204" pitchFamily="34" charset="0"/>
                <a:ea typeface="Tahoma" panose="020B0604030504040204" pitchFamily="34" charset="0"/>
                <a:cs typeface="Tahoma" panose="020B0604030504040204" pitchFamily="34" charset="0"/>
              </a:rPr>
              <a:t>Vbk</a:t>
            </a:r>
            <a:endParaRPr lang="en-US" sz="2000" b="1" dirty="0">
              <a:latin typeface="Tahoma" panose="020B0604030504040204" pitchFamily="34" charset="0"/>
              <a:ea typeface="Tahoma" panose="020B0604030504040204" pitchFamily="34" charset="0"/>
              <a:cs typeface="Tahoma" panose="020B0604030504040204" pitchFamily="34" charset="0"/>
            </a:endParaRPr>
          </a:p>
        </p:txBody>
      </p:sp>
      <p:sp>
        <p:nvSpPr>
          <p:cNvPr id="19" name="TextBox 18">
            <a:extLst>
              <a:ext uri="{FF2B5EF4-FFF2-40B4-BE49-F238E27FC236}">
                <a16:creationId xmlns:a16="http://schemas.microsoft.com/office/drawing/2014/main" id="{F2A26802-6B1A-3274-839E-97D86B1CD8CE}"/>
              </a:ext>
            </a:extLst>
          </p:cNvPr>
          <p:cNvSpPr txBox="1"/>
          <p:nvPr/>
        </p:nvSpPr>
        <p:spPr>
          <a:xfrm>
            <a:off x="5830110" y="4279949"/>
            <a:ext cx="712054" cy="400110"/>
          </a:xfrm>
          <a:prstGeom prst="rect">
            <a:avLst/>
          </a:prstGeom>
          <a:noFill/>
        </p:spPr>
        <p:txBody>
          <a:bodyPr wrap="none" rtlCol="0">
            <a:spAutoFit/>
          </a:bodyPr>
          <a:lstStyle/>
          <a:p>
            <a:r>
              <a:rPr lang="en-US" sz="2000" b="1" dirty="0" err="1">
                <a:latin typeface="Tahoma" panose="020B0604030504040204" pitchFamily="34" charset="0"/>
                <a:ea typeface="Tahoma" panose="020B0604030504040204" pitchFamily="34" charset="0"/>
                <a:cs typeface="Tahoma" panose="020B0604030504040204" pitchFamily="34" charset="0"/>
              </a:rPr>
              <a:t>Voff</a:t>
            </a:r>
            <a:endParaRPr lang="en-US" sz="2000" b="1" dirty="0">
              <a:latin typeface="Tahoma" panose="020B0604030504040204" pitchFamily="34" charset="0"/>
              <a:ea typeface="Tahoma" panose="020B0604030504040204" pitchFamily="34" charset="0"/>
              <a:cs typeface="Tahoma" panose="020B0604030504040204" pitchFamily="34" charset="0"/>
            </a:endParaRPr>
          </a:p>
        </p:txBody>
      </p:sp>
      <p:sp>
        <p:nvSpPr>
          <p:cNvPr id="20" name="Rectangle 19">
            <a:extLst>
              <a:ext uri="{FF2B5EF4-FFF2-40B4-BE49-F238E27FC236}">
                <a16:creationId xmlns:a16="http://schemas.microsoft.com/office/drawing/2014/main" id="{720E5C3A-6403-385A-F486-3FCCF7DD0122}"/>
              </a:ext>
            </a:extLst>
          </p:cNvPr>
          <p:cNvSpPr/>
          <p:nvPr/>
        </p:nvSpPr>
        <p:spPr>
          <a:xfrm>
            <a:off x="404106" y="3260084"/>
            <a:ext cx="5484772" cy="1484575"/>
          </a:xfrm>
          <a:prstGeom prst="rect">
            <a:avLst/>
          </a:prstGeom>
          <a:solidFill>
            <a:schemeClr val="accent3">
              <a:alpha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Graphic 34" descr="Lock with solid fill">
            <a:extLst>
              <a:ext uri="{FF2B5EF4-FFF2-40B4-BE49-F238E27FC236}">
                <a16:creationId xmlns:a16="http://schemas.microsoft.com/office/drawing/2014/main" id="{CCAF2F4D-28B4-0BC4-6974-C077B1E80B0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356202" y="3172697"/>
            <a:ext cx="1571964" cy="1571964"/>
          </a:xfrm>
          <a:prstGeom prst="rect">
            <a:avLst/>
          </a:prstGeom>
        </p:spPr>
      </p:pic>
      <p:sp>
        <p:nvSpPr>
          <p:cNvPr id="21" name="Can 2">
            <a:extLst>
              <a:ext uri="{FF2B5EF4-FFF2-40B4-BE49-F238E27FC236}">
                <a16:creationId xmlns:a16="http://schemas.microsoft.com/office/drawing/2014/main" id="{D5E30666-0C53-2213-16F2-4C017274637B}"/>
              </a:ext>
            </a:extLst>
          </p:cNvPr>
          <p:cNvSpPr/>
          <p:nvPr/>
        </p:nvSpPr>
        <p:spPr>
          <a:xfrm>
            <a:off x="7616820" y="3161673"/>
            <a:ext cx="1875295" cy="2138766"/>
          </a:xfrm>
          <a:prstGeom prst="can">
            <a:avLst/>
          </a:prstGeom>
          <a:solidFill>
            <a:schemeClr val="bg1"/>
          </a:solidFill>
          <a:ln w="635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23" name="TextBox 22">
            <a:extLst>
              <a:ext uri="{FF2B5EF4-FFF2-40B4-BE49-F238E27FC236}">
                <a16:creationId xmlns:a16="http://schemas.microsoft.com/office/drawing/2014/main" id="{7FC4177F-500C-B068-6047-2E6324D684B8}"/>
              </a:ext>
            </a:extLst>
          </p:cNvPr>
          <p:cNvSpPr txBox="1"/>
          <p:nvPr/>
        </p:nvSpPr>
        <p:spPr>
          <a:xfrm>
            <a:off x="7726948" y="5253667"/>
            <a:ext cx="1875295" cy="523220"/>
          </a:xfrm>
          <a:prstGeom prst="rect">
            <a:avLst/>
          </a:prstGeom>
          <a:noFill/>
        </p:spPr>
        <p:txBody>
          <a:bodyPr wrap="square" rtlCol="0">
            <a:spAutoFit/>
          </a:bodyPr>
          <a:lstStyle/>
          <a:p>
            <a:r>
              <a:rPr lang="en-CN" sz="2800" dirty="0">
                <a:solidFill>
                  <a:schemeClr val="tx1"/>
                </a:solidFill>
                <a:latin typeface="Tahoma" panose="020B0604030504040204" pitchFamily="34" charset="0"/>
                <a:ea typeface="Tahoma" panose="020B0604030504040204" pitchFamily="34" charset="0"/>
                <a:cs typeface="Tahoma" panose="020B0604030504040204" pitchFamily="34" charset="0"/>
              </a:rPr>
              <a:t>Capacitor</a:t>
            </a:r>
            <a:endParaRPr lang="en-CN" sz="2800" dirty="0"/>
          </a:p>
        </p:txBody>
      </p:sp>
      <p:sp>
        <p:nvSpPr>
          <p:cNvPr id="24" name="Can 2">
            <a:extLst>
              <a:ext uri="{FF2B5EF4-FFF2-40B4-BE49-F238E27FC236}">
                <a16:creationId xmlns:a16="http://schemas.microsoft.com/office/drawing/2014/main" id="{FBD5EFDA-7BB3-3306-FF8C-DE9FE4ABC508}"/>
              </a:ext>
            </a:extLst>
          </p:cNvPr>
          <p:cNvSpPr/>
          <p:nvPr/>
        </p:nvSpPr>
        <p:spPr>
          <a:xfrm>
            <a:off x="7616819" y="4120564"/>
            <a:ext cx="1875295" cy="1197153"/>
          </a:xfrm>
          <a:prstGeom prst="can">
            <a:avLst>
              <a:gd name="adj" fmla="val 37189"/>
            </a:avLst>
          </a:prstGeom>
          <a:solidFill>
            <a:schemeClr val="accent3"/>
          </a:solidFill>
          <a:ln w="635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dirty="0"/>
          </a:p>
        </p:txBody>
      </p:sp>
      <p:cxnSp>
        <p:nvCxnSpPr>
          <p:cNvPr id="27" name="Straight Connector 26">
            <a:extLst>
              <a:ext uri="{FF2B5EF4-FFF2-40B4-BE49-F238E27FC236}">
                <a16:creationId xmlns:a16="http://schemas.microsoft.com/office/drawing/2014/main" id="{2AB7C253-C690-937F-117F-3D7FA0DF2202}"/>
              </a:ext>
            </a:extLst>
          </p:cNvPr>
          <p:cNvCxnSpPr>
            <a:cxnSpLocks/>
          </p:cNvCxnSpPr>
          <p:nvPr/>
        </p:nvCxnSpPr>
        <p:spPr>
          <a:xfrm>
            <a:off x="5833394" y="1661391"/>
            <a:ext cx="1789885" cy="1779177"/>
          </a:xfrm>
          <a:prstGeom prst="line">
            <a:avLst/>
          </a:prstGeom>
          <a:ln w="381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273062D-1A2A-A597-31C2-6DBD9C5799CB}"/>
              </a:ext>
            </a:extLst>
          </p:cNvPr>
          <p:cNvCxnSpPr>
            <a:cxnSpLocks/>
          </p:cNvCxnSpPr>
          <p:nvPr/>
        </p:nvCxnSpPr>
        <p:spPr>
          <a:xfrm>
            <a:off x="5845939" y="3288424"/>
            <a:ext cx="1777340" cy="1111594"/>
          </a:xfrm>
          <a:prstGeom prst="line">
            <a:avLst/>
          </a:prstGeom>
          <a:ln w="38100">
            <a:solidFill>
              <a:schemeClr val="tx1"/>
            </a:solidFill>
            <a:prstDash val="lgDash"/>
          </a:ln>
        </p:spPr>
        <p:style>
          <a:lnRef idx="1">
            <a:schemeClr val="accent1"/>
          </a:lnRef>
          <a:fillRef idx="0">
            <a:schemeClr val="accent1"/>
          </a:fillRef>
          <a:effectRef idx="0">
            <a:schemeClr val="accent1"/>
          </a:effectRef>
          <a:fontRef idx="minor">
            <a:schemeClr val="tx1"/>
          </a:fontRef>
        </p:style>
      </p:cxnSp>
      <p:pic>
        <p:nvPicPr>
          <p:cNvPr id="37" name="Graphic 36" descr="Lock with solid fill">
            <a:extLst>
              <a:ext uri="{FF2B5EF4-FFF2-40B4-BE49-F238E27FC236}">
                <a16:creationId xmlns:a16="http://schemas.microsoft.com/office/drawing/2014/main" id="{74AA3368-5A67-298E-A13F-FA6BBEFED0B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578560" y="4452641"/>
            <a:ext cx="865076" cy="865076"/>
          </a:xfrm>
          <a:prstGeom prst="rect">
            <a:avLst/>
          </a:prstGeom>
        </p:spPr>
      </p:pic>
      <p:sp>
        <p:nvSpPr>
          <p:cNvPr id="49" name="Rectangle 48">
            <a:extLst>
              <a:ext uri="{FF2B5EF4-FFF2-40B4-BE49-F238E27FC236}">
                <a16:creationId xmlns:a16="http://schemas.microsoft.com/office/drawing/2014/main" id="{B58ED1BE-2290-3D66-D1D0-6FFB56FE7731}"/>
              </a:ext>
            </a:extLst>
          </p:cNvPr>
          <p:cNvSpPr/>
          <p:nvPr/>
        </p:nvSpPr>
        <p:spPr>
          <a:xfrm>
            <a:off x="377714" y="1622954"/>
            <a:ext cx="5484772" cy="1626108"/>
          </a:xfrm>
          <a:prstGeom prst="rect">
            <a:avLst/>
          </a:prstGeom>
          <a:solidFill>
            <a:schemeClr val="accent6">
              <a:alpha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Picture 49" descr="A yellow hand with two fingers&#10;&#10;Description automatically generated">
            <a:extLst>
              <a:ext uri="{FF2B5EF4-FFF2-40B4-BE49-F238E27FC236}">
                <a16:creationId xmlns:a16="http://schemas.microsoft.com/office/drawing/2014/main" id="{0FA3A541-0457-E0F8-CCEC-46BF1B972B4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65411" y="1644167"/>
            <a:ext cx="1638407" cy="1638407"/>
          </a:xfrm>
          <a:prstGeom prst="rect">
            <a:avLst/>
          </a:prstGeom>
        </p:spPr>
      </p:pic>
      <p:sp>
        <p:nvSpPr>
          <p:cNvPr id="54" name="Can 2">
            <a:extLst>
              <a:ext uri="{FF2B5EF4-FFF2-40B4-BE49-F238E27FC236}">
                <a16:creationId xmlns:a16="http://schemas.microsoft.com/office/drawing/2014/main" id="{7F08683A-3C31-20F2-8CA7-958CADA02287}"/>
              </a:ext>
            </a:extLst>
          </p:cNvPr>
          <p:cNvSpPr/>
          <p:nvPr/>
        </p:nvSpPr>
        <p:spPr>
          <a:xfrm>
            <a:off x="7616818" y="3172697"/>
            <a:ext cx="1875295" cy="1402030"/>
          </a:xfrm>
          <a:prstGeom prst="can">
            <a:avLst>
              <a:gd name="adj" fmla="val 37189"/>
            </a:avLst>
          </a:prstGeom>
          <a:solidFill>
            <a:schemeClr val="accent6"/>
          </a:solidFill>
          <a:ln w="635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dirty="0"/>
          </a:p>
        </p:txBody>
      </p:sp>
      <p:pic>
        <p:nvPicPr>
          <p:cNvPr id="55" name="Picture 54" descr="A yellow hand with two fingers&#10;&#10;Description automatically generated">
            <a:extLst>
              <a:ext uri="{FF2B5EF4-FFF2-40B4-BE49-F238E27FC236}">
                <a16:creationId xmlns:a16="http://schemas.microsoft.com/office/drawing/2014/main" id="{69D72847-7819-B1B2-BC02-655570EF992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58450" y="3227808"/>
            <a:ext cx="1124775" cy="1124775"/>
          </a:xfrm>
          <a:prstGeom prst="rect">
            <a:avLst/>
          </a:prstGeom>
        </p:spPr>
      </p:pic>
      <p:sp>
        <p:nvSpPr>
          <p:cNvPr id="8" name="TextBox 7">
            <a:extLst>
              <a:ext uri="{FF2B5EF4-FFF2-40B4-BE49-F238E27FC236}">
                <a16:creationId xmlns:a16="http://schemas.microsoft.com/office/drawing/2014/main" id="{4885AC16-AEF0-6E16-5B3C-84967209334A}"/>
              </a:ext>
            </a:extLst>
          </p:cNvPr>
          <p:cNvSpPr txBox="1"/>
          <p:nvPr/>
        </p:nvSpPr>
        <p:spPr>
          <a:xfrm>
            <a:off x="10347449" y="3572106"/>
            <a:ext cx="1384183" cy="523220"/>
          </a:xfrm>
          <a:prstGeom prst="rect">
            <a:avLst/>
          </a:prstGeom>
          <a:noFill/>
        </p:spPr>
        <p:txBody>
          <a:bodyPr wrap="square" rtlCol="0">
            <a:spAutoFit/>
          </a:bodyPr>
          <a:lstStyle/>
          <a:p>
            <a:r>
              <a:rPr lang="en-US" sz="2800">
                <a:latin typeface="Tahoma" panose="020B0604030504040204" pitchFamily="34" charset="0"/>
                <a:ea typeface="Tahoma" panose="020B0604030504040204" pitchFamily="34" charset="0"/>
                <a:cs typeface="Tahoma" panose="020B0604030504040204" pitchFamily="34" charset="0"/>
              </a:rPr>
              <a:t>Usable</a:t>
            </a:r>
          </a:p>
        </p:txBody>
      </p:sp>
      <p:sp>
        <p:nvSpPr>
          <p:cNvPr id="14" name="TextBox 13">
            <a:extLst>
              <a:ext uri="{FF2B5EF4-FFF2-40B4-BE49-F238E27FC236}">
                <a16:creationId xmlns:a16="http://schemas.microsoft.com/office/drawing/2014/main" id="{18345C47-9BDA-05DE-DD3D-30CF175966B0}"/>
              </a:ext>
            </a:extLst>
          </p:cNvPr>
          <p:cNvSpPr txBox="1"/>
          <p:nvPr/>
        </p:nvSpPr>
        <p:spPr>
          <a:xfrm>
            <a:off x="10303763" y="4665791"/>
            <a:ext cx="1827662" cy="523220"/>
          </a:xfrm>
          <a:prstGeom prst="rect">
            <a:avLst/>
          </a:prstGeom>
          <a:noFill/>
        </p:spPr>
        <p:txBody>
          <a:bodyPr wrap="square" rtlCol="0">
            <a:spAutoFit/>
          </a:bodyPr>
          <a:lstStyle/>
          <a:p>
            <a:r>
              <a:rPr lang="en-US" sz="2800">
                <a:latin typeface="Tahoma" panose="020B0604030504040204" pitchFamily="34" charset="0"/>
                <a:ea typeface="Tahoma" panose="020B0604030504040204" pitchFamily="34" charset="0"/>
                <a:cs typeface="Tahoma" panose="020B0604030504040204" pitchFamily="34" charset="0"/>
              </a:rPr>
              <a:t>Unusable</a:t>
            </a:r>
          </a:p>
        </p:txBody>
      </p:sp>
    </p:spTree>
    <p:extLst>
      <p:ext uri="{BB962C8B-B14F-4D97-AF65-F5344CB8AC3E}">
        <p14:creationId xmlns:p14="http://schemas.microsoft.com/office/powerpoint/2010/main" val="4065977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fade">
                                      <p:cBhvr>
                                        <p:cTn id="12" dur="1000"/>
                                        <p:tgtEl>
                                          <p:spTgt spid="49"/>
                                        </p:tgtEl>
                                      </p:cBhvr>
                                    </p:animEffect>
                                    <p:anim calcmode="lin" valueType="num">
                                      <p:cBhvr>
                                        <p:cTn id="13" dur="1000" fill="hold"/>
                                        <p:tgtEl>
                                          <p:spTgt spid="49"/>
                                        </p:tgtEl>
                                        <p:attrNameLst>
                                          <p:attrName>ppt_x</p:attrName>
                                        </p:attrNameLst>
                                      </p:cBhvr>
                                      <p:tavLst>
                                        <p:tav tm="0">
                                          <p:val>
                                            <p:strVal val="#ppt_x"/>
                                          </p:val>
                                        </p:tav>
                                        <p:tav tm="100000">
                                          <p:val>
                                            <p:strVal val="#ppt_x"/>
                                          </p:val>
                                        </p:tav>
                                      </p:tavLst>
                                    </p:anim>
                                    <p:anim calcmode="lin" valueType="num">
                                      <p:cBhvr>
                                        <p:cTn id="14" dur="1000" fill="hold"/>
                                        <p:tgtEl>
                                          <p:spTgt spid="49"/>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1000"/>
                                        <p:tgtEl>
                                          <p:spTgt spid="35"/>
                                        </p:tgtEl>
                                      </p:cBhvr>
                                    </p:animEffect>
                                    <p:anim calcmode="lin" valueType="num">
                                      <p:cBhvr>
                                        <p:cTn id="18" dur="1000" fill="hold"/>
                                        <p:tgtEl>
                                          <p:spTgt spid="35"/>
                                        </p:tgtEl>
                                        <p:attrNameLst>
                                          <p:attrName>ppt_x</p:attrName>
                                        </p:attrNameLst>
                                      </p:cBhvr>
                                      <p:tavLst>
                                        <p:tav tm="0">
                                          <p:val>
                                            <p:strVal val="#ppt_x"/>
                                          </p:val>
                                        </p:tav>
                                        <p:tav tm="100000">
                                          <p:val>
                                            <p:strVal val="#ppt_x"/>
                                          </p:val>
                                        </p:tav>
                                      </p:tavLst>
                                    </p:anim>
                                    <p:anim calcmode="lin" valueType="num">
                                      <p:cBhvr>
                                        <p:cTn id="19" dur="1000" fill="hold"/>
                                        <p:tgtEl>
                                          <p:spTgt spid="35"/>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fade">
                                      <p:cBhvr>
                                        <p:cTn id="22" dur="1000"/>
                                        <p:tgtEl>
                                          <p:spTgt spid="50"/>
                                        </p:tgtEl>
                                      </p:cBhvr>
                                    </p:animEffect>
                                    <p:anim calcmode="lin" valueType="num">
                                      <p:cBhvr>
                                        <p:cTn id="23" dur="1000" fill="hold"/>
                                        <p:tgtEl>
                                          <p:spTgt spid="50"/>
                                        </p:tgtEl>
                                        <p:attrNameLst>
                                          <p:attrName>ppt_x</p:attrName>
                                        </p:attrNameLst>
                                      </p:cBhvr>
                                      <p:tavLst>
                                        <p:tav tm="0">
                                          <p:val>
                                            <p:strVal val="#ppt_x"/>
                                          </p:val>
                                        </p:tav>
                                        <p:tav tm="100000">
                                          <p:val>
                                            <p:strVal val="#ppt_x"/>
                                          </p:val>
                                        </p:tav>
                                      </p:tavLst>
                                    </p:anim>
                                    <p:anim calcmode="lin" valueType="num">
                                      <p:cBhvr>
                                        <p:cTn id="24" dur="1000" fill="hold"/>
                                        <p:tgtEl>
                                          <p:spTgt spid="50"/>
                                        </p:tgtEl>
                                        <p:attrNameLst>
                                          <p:attrName>ppt_y</p:attrName>
                                        </p:attrNameLst>
                                      </p:cBhvr>
                                      <p:tavLst>
                                        <p:tav tm="0">
                                          <p:val>
                                            <p:strVal val="#ppt_y+.1"/>
                                          </p:val>
                                        </p:tav>
                                        <p:tav tm="100000">
                                          <p:val>
                                            <p:strVal val="#ppt_y"/>
                                          </p:val>
                                        </p:tav>
                                      </p:tavLst>
                                    </p:anim>
                                  </p:childTnLst>
                                </p:cTn>
                              </p:par>
                            </p:childTnLst>
                          </p:cTn>
                        </p:par>
                        <p:par>
                          <p:cTn id="25" fill="hold">
                            <p:stCondLst>
                              <p:cond delay="1000"/>
                            </p:stCondLst>
                            <p:childTnLst>
                              <p:par>
                                <p:cTn id="26" presetID="42" presetClass="entr" presetSubtype="0" fill="hold"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1000"/>
                                        <p:tgtEl>
                                          <p:spTgt spid="27"/>
                                        </p:tgtEl>
                                      </p:cBhvr>
                                    </p:animEffect>
                                    <p:anim calcmode="lin" valueType="num">
                                      <p:cBhvr>
                                        <p:cTn id="29" dur="1000" fill="hold"/>
                                        <p:tgtEl>
                                          <p:spTgt spid="27"/>
                                        </p:tgtEl>
                                        <p:attrNameLst>
                                          <p:attrName>ppt_x</p:attrName>
                                        </p:attrNameLst>
                                      </p:cBhvr>
                                      <p:tavLst>
                                        <p:tav tm="0">
                                          <p:val>
                                            <p:strVal val="#ppt_x"/>
                                          </p:val>
                                        </p:tav>
                                        <p:tav tm="100000">
                                          <p:val>
                                            <p:strVal val="#ppt_x"/>
                                          </p:val>
                                        </p:tav>
                                      </p:tavLst>
                                    </p:anim>
                                    <p:anim calcmode="lin" valueType="num">
                                      <p:cBhvr>
                                        <p:cTn id="30" dur="1000" fill="hold"/>
                                        <p:tgtEl>
                                          <p:spTgt spid="27"/>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fade">
                                      <p:cBhvr>
                                        <p:cTn id="33" dur="1000"/>
                                        <p:tgtEl>
                                          <p:spTgt spid="34"/>
                                        </p:tgtEl>
                                      </p:cBhvr>
                                    </p:animEffect>
                                    <p:anim calcmode="lin" valueType="num">
                                      <p:cBhvr>
                                        <p:cTn id="34" dur="1000" fill="hold"/>
                                        <p:tgtEl>
                                          <p:spTgt spid="34"/>
                                        </p:tgtEl>
                                        <p:attrNameLst>
                                          <p:attrName>ppt_x</p:attrName>
                                        </p:attrNameLst>
                                      </p:cBhvr>
                                      <p:tavLst>
                                        <p:tav tm="0">
                                          <p:val>
                                            <p:strVal val="#ppt_x"/>
                                          </p:val>
                                        </p:tav>
                                        <p:tav tm="100000">
                                          <p:val>
                                            <p:strVal val="#ppt_x"/>
                                          </p:val>
                                        </p:tav>
                                      </p:tavLst>
                                    </p:anim>
                                    <p:anim calcmode="lin" valueType="num">
                                      <p:cBhvr>
                                        <p:cTn id="35" dur="1000" fill="hold"/>
                                        <p:tgtEl>
                                          <p:spTgt spid="34"/>
                                        </p:tgtEl>
                                        <p:attrNameLst>
                                          <p:attrName>ppt_y</p:attrName>
                                        </p:attrNameLst>
                                      </p:cBhvr>
                                      <p:tavLst>
                                        <p:tav tm="0">
                                          <p:val>
                                            <p:strVal val="#ppt_y+.1"/>
                                          </p:val>
                                        </p:tav>
                                        <p:tav tm="100000">
                                          <p:val>
                                            <p:strVal val="#ppt_y"/>
                                          </p:val>
                                        </p:tav>
                                      </p:tavLst>
                                    </p:anim>
                                  </p:childTnLst>
                                </p:cTn>
                              </p:par>
                            </p:childTnLst>
                          </p:cTn>
                        </p:par>
                        <p:par>
                          <p:cTn id="36" fill="hold">
                            <p:stCondLst>
                              <p:cond delay="2000"/>
                            </p:stCondLst>
                            <p:childTnLst>
                              <p:par>
                                <p:cTn id="37" presetID="42" presetClass="entr" presetSubtype="0" fill="hold" grpId="0"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1000"/>
                                        <p:tgtEl>
                                          <p:spTgt spid="21"/>
                                        </p:tgtEl>
                                      </p:cBhvr>
                                    </p:animEffect>
                                    <p:anim calcmode="lin" valueType="num">
                                      <p:cBhvr>
                                        <p:cTn id="40" dur="1000" fill="hold"/>
                                        <p:tgtEl>
                                          <p:spTgt spid="21"/>
                                        </p:tgtEl>
                                        <p:attrNameLst>
                                          <p:attrName>ppt_x</p:attrName>
                                        </p:attrNameLst>
                                      </p:cBhvr>
                                      <p:tavLst>
                                        <p:tav tm="0">
                                          <p:val>
                                            <p:strVal val="#ppt_x"/>
                                          </p:val>
                                        </p:tav>
                                        <p:tav tm="100000">
                                          <p:val>
                                            <p:strVal val="#ppt_x"/>
                                          </p:val>
                                        </p:tav>
                                      </p:tavLst>
                                    </p:anim>
                                    <p:anim calcmode="lin" valueType="num">
                                      <p:cBhvr>
                                        <p:cTn id="41" dur="1000" fill="hold"/>
                                        <p:tgtEl>
                                          <p:spTgt spid="21"/>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7"/>
                                        </p:tgtEl>
                                        <p:attrNameLst>
                                          <p:attrName>style.visibility</p:attrName>
                                        </p:attrNameLst>
                                      </p:cBhvr>
                                      <p:to>
                                        <p:strVal val="visible"/>
                                      </p:to>
                                    </p:set>
                                    <p:animEffect transition="in" filter="fade">
                                      <p:cBhvr>
                                        <p:cTn id="44" dur="1000"/>
                                        <p:tgtEl>
                                          <p:spTgt spid="37"/>
                                        </p:tgtEl>
                                      </p:cBhvr>
                                    </p:animEffect>
                                    <p:anim calcmode="lin" valueType="num">
                                      <p:cBhvr>
                                        <p:cTn id="45" dur="1000" fill="hold"/>
                                        <p:tgtEl>
                                          <p:spTgt spid="37"/>
                                        </p:tgtEl>
                                        <p:attrNameLst>
                                          <p:attrName>ppt_x</p:attrName>
                                        </p:attrNameLst>
                                      </p:cBhvr>
                                      <p:tavLst>
                                        <p:tav tm="0">
                                          <p:val>
                                            <p:strVal val="#ppt_x"/>
                                          </p:val>
                                        </p:tav>
                                        <p:tav tm="100000">
                                          <p:val>
                                            <p:strVal val="#ppt_x"/>
                                          </p:val>
                                        </p:tav>
                                      </p:tavLst>
                                    </p:anim>
                                    <p:anim calcmode="lin" valueType="num">
                                      <p:cBhvr>
                                        <p:cTn id="46" dur="1000" fill="hold"/>
                                        <p:tgtEl>
                                          <p:spTgt spid="37"/>
                                        </p:tgtEl>
                                        <p:attrNameLst>
                                          <p:attrName>ppt_y</p:attrName>
                                        </p:attrNameLst>
                                      </p:cBhvr>
                                      <p:tavLst>
                                        <p:tav tm="0">
                                          <p:val>
                                            <p:strVal val="#ppt_y+.1"/>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anim calcmode="lin" valueType="num">
                                      <p:cBhvr additive="base">
                                        <p:cTn id="49" dur="500" fill="hold"/>
                                        <p:tgtEl>
                                          <p:spTgt spid="23"/>
                                        </p:tgtEl>
                                        <p:attrNameLst>
                                          <p:attrName>ppt_x</p:attrName>
                                        </p:attrNameLst>
                                      </p:cBhvr>
                                      <p:tavLst>
                                        <p:tav tm="0">
                                          <p:val>
                                            <p:strVal val="#ppt_x"/>
                                          </p:val>
                                        </p:tav>
                                        <p:tav tm="100000">
                                          <p:val>
                                            <p:strVal val="#ppt_x"/>
                                          </p:val>
                                        </p:tav>
                                      </p:tavLst>
                                    </p:anim>
                                    <p:anim calcmode="lin" valueType="num">
                                      <p:cBhvr additive="base">
                                        <p:cTn id="50" dur="500" fill="hold"/>
                                        <p:tgtEl>
                                          <p:spTgt spid="23"/>
                                        </p:tgtEl>
                                        <p:attrNameLst>
                                          <p:attrName>ppt_y</p:attrName>
                                        </p:attrNameLst>
                                      </p:cBhvr>
                                      <p:tavLst>
                                        <p:tav tm="0">
                                          <p:val>
                                            <p:strVal val="1+#ppt_h/2"/>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fade">
                                      <p:cBhvr>
                                        <p:cTn id="53" dur="1000"/>
                                        <p:tgtEl>
                                          <p:spTgt spid="24"/>
                                        </p:tgtEl>
                                      </p:cBhvr>
                                    </p:animEffect>
                                    <p:anim calcmode="lin" valueType="num">
                                      <p:cBhvr>
                                        <p:cTn id="54" dur="1000" fill="hold"/>
                                        <p:tgtEl>
                                          <p:spTgt spid="24"/>
                                        </p:tgtEl>
                                        <p:attrNameLst>
                                          <p:attrName>ppt_x</p:attrName>
                                        </p:attrNameLst>
                                      </p:cBhvr>
                                      <p:tavLst>
                                        <p:tav tm="0">
                                          <p:val>
                                            <p:strVal val="#ppt_x"/>
                                          </p:val>
                                        </p:tav>
                                        <p:tav tm="100000">
                                          <p:val>
                                            <p:strVal val="#ppt_x"/>
                                          </p:val>
                                        </p:tav>
                                      </p:tavLst>
                                    </p:anim>
                                    <p:anim calcmode="lin" valueType="num">
                                      <p:cBhvr>
                                        <p:cTn id="55" dur="1000" fill="hold"/>
                                        <p:tgtEl>
                                          <p:spTgt spid="24"/>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54"/>
                                        </p:tgtEl>
                                        <p:attrNameLst>
                                          <p:attrName>style.visibility</p:attrName>
                                        </p:attrNameLst>
                                      </p:cBhvr>
                                      <p:to>
                                        <p:strVal val="visible"/>
                                      </p:to>
                                    </p:set>
                                    <p:animEffect transition="in" filter="fade">
                                      <p:cBhvr>
                                        <p:cTn id="58" dur="1000"/>
                                        <p:tgtEl>
                                          <p:spTgt spid="54"/>
                                        </p:tgtEl>
                                      </p:cBhvr>
                                    </p:animEffect>
                                    <p:anim calcmode="lin" valueType="num">
                                      <p:cBhvr>
                                        <p:cTn id="59" dur="1000" fill="hold"/>
                                        <p:tgtEl>
                                          <p:spTgt spid="54"/>
                                        </p:tgtEl>
                                        <p:attrNameLst>
                                          <p:attrName>ppt_x</p:attrName>
                                        </p:attrNameLst>
                                      </p:cBhvr>
                                      <p:tavLst>
                                        <p:tav tm="0">
                                          <p:val>
                                            <p:strVal val="#ppt_x"/>
                                          </p:val>
                                        </p:tav>
                                        <p:tav tm="100000">
                                          <p:val>
                                            <p:strVal val="#ppt_x"/>
                                          </p:val>
                                        </p:tav>
                                      </p:tavLst>
                                    </p:anim>
                                    <p:anim calcmode="lin" valueType="num">
                                      <p:cBhvr>
                                        <p:cTn id="60" dur="1000" fill="hold"/>
                                        <p:tgtEl>
                                          <p:spTgt spid="54"/>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55"/>
                                        </p:tgtEl>
                                        <p:attrNameLst>
                                          <p:attrName>style.visibility</p:attrName>
                                        </p:attrNameLst>
                                      </p:cBhvr>
                                      <p:to>
                                        <p:strVal val="visible"/>
                                      </p:to>
                                    </p:set>
                                    <p:animEffect transition="in" filter="fade">
                                      <p:cBhvr>
                                        <p:cTn id="63" dur="1000"/>
                                        <p:tgtEl>
                                          <p:spTgt spid="55"/>
                                        </p:tgtEl>
                                      </p:cBhvr>
                                    </p:animEffect>
                                    <p:anim calcmode="lin" valueType="num">
                                      <p:cBhvr>
                                        <p:cTn id="64" dur="1000" fill="hold"/>
                                        <p:tgtEl>
                                          <p:spTgt spid="55"/>
                                        </p:tgtEl>
                                        <p:attrNameLst>
                                          <p:attrName>ppt_x</p:attrName>
                                        </p:attrNameLst>
                                      </p:cBhvr>
                                      <p:tavLst>
                                        <p:tav tm="0">
                                          <p:val>
                                            <p:strVal val="#ppt_x"/>
                                          </p:val>
                                        </p:tav>
                                        <p:tav tm="100000">
                                          <p:val>
                                            <p:strVal val="#ppt_x"/>
                                          </p:val>
                                        </p:tav>
                                      </p:tavLst>
                                    </p:anim>
                                    <p:anim calcmode="lin" valueType="num">
                                      <p:cBhvr>
                                        <p:cTn id="65" dur="1000" fill="hold"/>
                                        <p:tgtEl>
                                          <p:spTgt spid="55"/>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8"/>
                                        </p:tgtEl>
                                        <p:attrNameLst>
                                          <p:attrName>style.visibility</p:attrName>
                                        </p:attrNameLst>
                                      </p:cBhvr>
                                      <p:to>
                                        <p:strVal val="visible"/>
                                      </p:to>
                                    </p:set>
                                    <p:animEffect transition="in" filter="fade">
                                      <p:cBhvr>
                                        <p:cTn id="68" dur="1000"/>
                                        <p:tgtEl>
                                          <p:spTgt spid="8"/>
                                        </p:tgtEl>
                                      </p:cBhvr>
                                    </p:animEffect>
                                    <p:anim calcmode="lin" valueType="num">
                                      <p:cBhvr>
                                        <p:cTn id="69" dur="1000" fill="hold"/>
                                        <p:tgtEl>
                                          <p:spTgt spid="8"/>
                                        </p:tgtEl>
                                        <p:attrNameLst>
                                          <p:attrName>ppt_x</p:attrName>
                                        </p:attrNameLst>
                                      </p:cBhvr>
                                      <p:tavLst>
                                        <p:tav tm="0">
                                          <p:val>
                                            <p:strVal val="#ppt_x"/>
                                          </p:val>
                                        </p:tav>
                                        <p:tav tm="100000">
                                          <p:val>
                                            <p:strVal val="#ppt_x"/>
                                          </p:val>
                                        </p:tav>
                                      </p:tavLst>
                                    </p:anim>
                                    <p:anim calcmode="lin" valueType="num">
                                      <p:cBhvr>
                                        <p:cTn id="70" dur="1000" fill="hold"/>
                                        <p:tgtEl>
                                          <p:spTgt spid="8"/>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14"/>
                                        </p:tgtEl>
                                        <p:attrNameLst>
                                          <p:attrName>style.visibility</p:attrName>
                                        </p:attrNameLst>
                                      </p:cBhvr>
                                      <p:to>
                                        <p:strVal val="visible"/>
                                      </p:to>
                                    </p:set>
                                    <p:animEffect transition="in" filter="fade">
                                      <p:cBhvr>
                                        <p:cTn id="73" dur="1000"/>
                                        <p:tgtEl>
                                          <p:spTgt spid="14"/>
                                        </p:tgtEl>
                                      </p:cBhvr>
                                    </p:animEffect>
                                    <p:anim calcmode="lin" valueType="num">
                                      <p:cBhvr>
                                        <p:cTn id="74" dur="1000" fill="hold"/>
                                        <p:tgtEl>
                                          <p:spTgt spid="14"/>
                                        </p:tgtEl>
                                        <p:attrNameLst>
                                          <p:attrName>ppt_x</p:attrName>
                                        </p:attrNameLst>
                                      </p:cBhvr>
                                      <p:tavLst>
                                        <p:tav tm="0">
                                          <p:val>
                                            <p:strVal val="#ppt_x"/>
                                          </p:val>
                                        </p:tav>
                                        <p:tav tm="100000">
                                          <p:val>
                                            <p:strVal val="#ppt_x"/>
                                          </p:val>
                                        </p:tav>
                                      </p:tavLst>
                                    </p:anim>
                                    <p:anim calcmode="lin" valueType="num">
                                      <p:cBhvr>
                                        <p:cTn id="75"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3" grpId="0"/>
      <p:bldP spid="24" grpId="0" animBg="1"/>
      <p:bldP spid="49" grpId="0" animBg="1"/>
      <p:bldP spid="54" grpId="0" animBg="1"/>
      <p:bldP spid="8" grpId="0"/>
      <p:bldP spid="14" grpId="0"/>
    </p:bld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Adobe Garamond Pro Bold"/>
        <a:ea typeface="맑은 고딕"/>
        <a:cs typeface=""/>
      </a:majorFont>
      <a:minorFont>
        <a:latin typeface="Adobe Garamond Pro"/>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18385</TotalTime>
  <Words>4880</Words>
  <Application>Microsoft Office PowerPoint</Application>
  <PresentationFormat>Widescreen</PresentationFormat>
  <Paragraphs>783</Paragraphs>
  <Slides>38</Slides>
  <Notes>38</Notes>
  <HiddenSlides>9</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38</vt:i4>
      </vt:variant>
    </vt:vector>
  </HeadingPairs>
  <TitlesOfParts>
    <vt:vector size="50" baseType="lpstr">
      <vt:lpstr>Alegreya JM</vt:lpstr>
      <vt:lpstr>Gill Sans</vt:lpstr>
      <vt:lpstr>LibertineMathMI</vt:lpstr>
      <vt:lpstr>LibertineMathMI7</vt:lpstr>
      <vt:lpstr>LinLibertineT</vt:lpstr>
      <vt:lpstr>Söhne</vt:lpstr>
      <vt:lpstr>Aptos</vt:lpstr>
      <vt:lpstr>Arial</vt:lpstr>
      <vt:lpstr>Helvetica</vt:lpstr>
      <vt:lpstr>Tahoma</vt:lpstr>
      <vt:lpstr>Wingdings</vt:lpstr>
      <vt:lpstr>Custom Design</vt:lpstr>
      <vt:lpstr>PowerPoint Presentation</vt:lpstr>
      <vt:lpstr>PowerPoint Presentation</vt:lpstr>
      <vt:lpstr>Overview of EHS</vt:lpstr>
      <vt:lpstr>Problem of Frequently Power Outages</vt:lpstr>
      <vt:lpstr>NVM &amp; Crash Consistency Mechanism</vt:lpstr>
      <vt:lpstr>Roll-Forward Recovery</vt:lpstr>
      <vt:lpstr>PowerPoint Presentation</vt:lpstr>
      <vt:lpstr>Roll-Forward: Advantage</vt:lpstr>
      <vt:lpstr>Roll-Forward: Disadvantage</vt:lpstr>
      <vt:lpstr>Rollback Recovery</vt:lpstr>
      <vt:lpstr>Memory Inconsistency</vt:lpstr>
      <vt:lpstr>Memory Inconsistency</vt:lpstr>
      <vt:lpstr>TCCP</vt:lpstr>
      <vt:lpstr>Rollback: Advantage</vt:lpstr>
      <vt:lpstr>Rollback: Disadvantage</vt:lpstr>
      <vt:lpstr>Summary</vt:lpstr>
      <vt:lpstr>Proposed Solution: RollSwitch</vt:lpstr>
      <vt:lpstr>Implementation</vt:lpstr>
      <vt:lpstr>Challenges for RollSwitch</vt:lpstr>
      <vt:lpstr>C1: Energy Prediction</vt:lpstr>
      <vt:lpstr>Challenges for RollSwitch</vt:lpstr>
      <vt:lpstr>C2: Crash Consistency Issue</vt:lpstr>
      <vt:lpstr>C2: Crash Consistency Issue</vt:lpstr>
      <vt:lpstr>C2: Crash Inconsistency Example</vt:lpstr>
      <vt:lpstr>C2: Crash Inconsistency Example</vt:lpstr>
      <vt:lpstr>Experimental Setup</vt:lpstr>
      <vt:lpstr>Performance</vt:lpstr>
      <vt:lpstr>Accuracy</vt:lpstr>
      <vt:lpstr>Conclusion</vt:lpstr>
      <vt:lpstr>PowerPoint Presentation</vt:lpstr>
      <vt:lpstr>2. Rollback Recovery: TCCP</vt:lpstr>
      <vt:lpstr>Implementation</vt:lpstr>
      <vt:lpstr>Crash Consistency Issue</vt:lpstr>
      <vt:lpstr>Crash Inconsistency Example</vt:lpstr>
      <vt:lpstr>Crash Inconsistency Example</vt:lpstr>
      <vt:lpstr>Energy efficiency</vt:lpstr>
      <vt:lpstr>Need Optimizations</vt:lpstr>
      <vt:lpstr>Time Quantum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Fang, Gan</dc:creator>
  <cp:lastModifiedBy>Fang, Gan</cp:lastModifiedBy>
  <cp:revision>340</cp:revision>
  <dcterms:created xsi:type="dcterms:W3CDTF">2024-10-20T19:05:58Z</dcterms:created>
  <dcterms:modified xsi:type="dcterms:W3CDTF">2025-02-08T02:44:26Z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044bd30-2ed7-4c9d-9d12-46200872a97b_Enabled">
    <vt:lpwstr>true</vt:lpwstr>
  </property>
  <property fmtid="{D5CDD505-2E9C-101B-9397-08002B2CF9AE}" pid="3" name="MSIP_Label_4044bd30-2ed7-4c9d-9d12-46200872a97b_SetDate">
    <vt:lpwstr>2024-10-20T19:21:45Z</vt:lpwstr>
  </property>
  <property fmtid="{D5CDD505-2E9C-101B-9397-08002B2CF9AE}" pid="4" name="MSIP_Label_4044bd30-2ed7-4c9d-9d12-46200872a97b_Method">
    <vt:lpwstr>Standard</vt:lpwstr>
  </property>
  <property fmtid="{D5CDD505-2E9C-101B-9397-08002B2CF9AE}" pid="5" name="MSIP_Label_4044bd30-2ed7-4c9d-9d12-46200872a97b_Name">
    <vt:lpwstr>defa4170-0d19-0005-0004-bc88714345d2</vt:lpwstr>
  </property>
  <property fmtid="{D5CDD505-2E9C-101B-9397-08002B2CF9AE}" pid="6" name="MSIP_Label_4044bd30-2ed7-4c9d-9d12-46200872a97b_SiteId">
    <vt:lpwstr>4130bd39-7c53-419c-b1e5-8758d6d63f21</vt:lpwstr>
  </property>
  <property fmtid="{D5CDD505-2E9C-101B-9397-08002B2CF9AE}" pid="7" name="MSIP_Label_4044bd30-2ed7-4c9d-9d12-46200872a97b_ActionId">
    <vt:lpwstr>52320993-72e3-4e69-af06-508797b71ab0</vt:lpwstr>
  </property>
  <property fmtid="{D5CDD505-2E9C-101B-9397-08002B2CF9AE}" pid="8" name="MSIP_Label_4044bd30-2ed7-4c9d-9d12-46200872a97b_ContentBits">
    <vt:lpwstr>0</vt:lpwstr>
  </property>
</Properties>
</file>