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Police=&gt; citizens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Principal=&gt; brown-nosers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We weren’t even able to reach 90% accuracy with 41% spies!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</a:lstStyle>
          <a:p>
            <a:pPr lvl="0">
              <a:defRPr sz="1800"/>
            </a:pPr>
            <a:r>
              <a:rPr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Adobe Fan Heiti Std B"/>
          <a:ea typeface="Adobe Fan Heiti Std B"/>
          <a:cs typeface="Adobe Fan Heiti Std B"/>
          <a:sym typeface="Adobe Fan Heiti Std B"/>
        </a:defRPr>
      </a:lvl1pPr>
      <a:lvl2pPr algn="ctr">
        <a:defRPr sz="4400">
          <a:latin typeface="Adobe Fan Heiti Std B"/>
          <a:ea typeface="Adobe Fan Heiti Std B"/>
          <a:cs typeface="Adobe Fan Heiti Std B"/>
          <a:sym typeface="Adobe Fan Heiti Std B"/>
        </a:defRPr>
      </a:lvl2pPr>
      <a:lvl3pPr algn="ctr">
        <a:defRPr sz="4400">
          <a:latin typeface="Adobe Fan Heiti Std B"/>
          <a:ea typeface="Adobe Fan Heiti Std B"/>
          <a:cs typeface="Adobe Fan Heiti Std B"/>
          <a:sym typeface="Adobe Fan Heiti Std B"/>
        </a:defRPr>
      </a:lvl3pPr>
      <a:lvl4pPr algn="ctr">
        <a:defRPr sz="4400">
          <a:latin typeface="Adobe Fan Heiti Std B"/>
          <a:ea typeface="Adobe Fan Heiti Std B"/>
          <a:cs typeface="Adobe Fan Heiti Std B"/>
          <a:sym typeface="Adobe Fan Heiti Std B"/>
        </a:defRPr>
      </a:lvl4pPr>
      <a:lvl5pPr algn="ctr">
        <a:defRPr sz="4400">
          <a:latin typeface="Adobe Fan Heiti Std B"/>
          <a:ea typeface="Adobe Fan Heiti Std B"/>
          <a:cs typeface="Adobe Fan Heiti Std B"/>
          <a:sym typeface="Adobe Fan Heiti Std B"/>
        </a:defRPr>
      </a:lvl5pPr>
      <a:lvl6pPr algn="ctr">
        <a:defRPr sz="4400">
          <a:latin typeface="Adobe Fan Heiti Std B"/>
          <a:ea typeface="Adobe Fan Heiti Std B"/>
          <a:cs typeface="Adobe Fan Heiti Std B"/>
          <a:sym typeface="Adobe Fan Heiti Std B"/>
        </a:defRPr>
      </a:lvl6pPr>
      <a:lvl7pPr algn="ctr">
        <a:defRPr sz="4400">
          <a:latin typeface="Adobe Fan Heiti Std B"/>
          <a:ea typeface="Adobe Fan Heiti Std B"/>
          <a:cs typeface="Adobe Fan Heiti Std B"/>
          <a:sym typeface="Adobe Fan Heiti Std B"/>
        </a:defRPr>
      </a:lvl7pPr>
      <a:lvl8pPr algn="ctr">
        <a:defRPr sz="4400">
          <a:latin typeface="Adobe Fan Heiti Std B"/>
          <a:ea typeface="Adobe Fan Heiti Std B"/>
          <a:cs typeface="Adobe Fan Heiti Std B"/>
          <a:sym typeface="Adobe Fan Heiti Std B"/>
        </a:defRPr>
      </a:lvl8pPr>
      <a:lvl9pPr algn="ctr">
        <a:defRPr sz="4400">
          <a:latin typeface="Adobe Fan Heiti Std B"/>
          <a:ea typeface="Adobe Fan Heiti Std B"/>
          <a:cs typeface="Adobe Fan Heiti Std B"/>
          <a:sym typeface="Adobe Fan Heiti Std B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 Light"/>
          <a:ea typeface="Calibri Light"/>
          <a:cs typeface="Calibri Light"/>
          <a:sym typeface="Calibri Light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 Light"/>
          <a:ea typeface="Calibri Light"/>
          <a:cs typeface="Calibri Light"/>
          <a:sym typeface="Calibri Light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 Light"/>
          <a:ea typeface="Calibri Light"/>
          <a:cs typeface="Calibri Light"/>
          <a:sym typeface="Calibri Light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 Light"/>
          <a:ea typeface="Calibri Light"/>
          <a:cs typeface="Calibri Light"/>
          <a:sym typeface="Calibri Light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 Light"/>
          <a:ea typeface="Calibri Light"/>
          <a:cs typeface="Calibri Light"/>
          <a:sym typeface="Calibri Light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 Light"/>
          <a:ea typeface="Calibri Light"/>
          <a:cs typeface="Calibri Light"/>
          <a:sym typeface="Calibri Light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 Light"/>
          <a:ea typeface="Calibri Light"/>
          <a:cs typeface="Calibri Light"/>
          <a:sym typeface="Calibri Light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 Light"/>
          <a:ea typeface="Calibri Light"/>
          <a:cs typeface="Calibri Light"/>
          <a:sym typeface="Calibri Light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 Light"/>
          <a:ea typeface="Calibri Light"/>
          <a:cs typeface="Calibri Light"/>
          <a:sym typeface="Calibri Light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Deanonymizing Anonymous Social Networks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Giulia Fanti and Wenting Zheng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685800" y="2590800"/>
            <a:ext cx="7772400" cy="1828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The reality:</a:t>
            </a:r>
            <a:br>
              <a:rPr sz="4400"/>
            </a:br>
            <a:r>
              <a:rPr sz="4400">
                <a:latin typeface="Wingdings"/>
                <a:ea typeface="Wingdings"/>
                <a:cs typeface="Wingdings"/>
                <a:sym typeface="Wingdings"/>
              </a:rPr>
              <a:t>☹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Model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Network modeled as graph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Erdos-Renyi</a:t>
            </a:r>
            <a:endParaRPr sz="3200"/>
          </a:p>
          <a:p>
            <a:pPr lvl="1" marL="800100" indent="-342900">
              <a:buChar char="•"/>
              <a:defRPr sz="1800"/>
            </a:pPr>
            <a:r>
              <a:rPr sz="3200"/>
              <a:t>Barabasi-Albert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Latency modeled as Gaussian distribution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Discrete-event simulation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Jordan Estimator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Nearest Spy Estimator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Optimal Estimator</a:t>
            </a:r>
          </a:p>
        </p:txBody>
      </p:sp>
      <p:pic>
        <p:nvPicPr>
          <p:cNvPr id="133" name="image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787" y="1371600"/>
            <a:ext cx="7716838" cy="156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2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3508" y="3048000"/>
            <a:ext cx="5716589" cy="3571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8"/>
          <p:cNvGrpSpPr/>
          <p:nvPr/>
        </p:nvGrpSpPr>
        <p:grpSpPr>
          <a:xfrm>
            <a:off x="739140" y="605134"/>
            <a:ext cx="2796471" cy="369334"/>
            <a:chOff x="0" y="0"/>
            <a:chExt cx="2796470" cy="369332"/>
          </a:xfrm>
        </p:grpSpPr>
        <p:sp>
          <p:nvSpPr>
            <p:cNvPr id="136" name="Shape 136"/>
            <p:cNvSpPr/>
            <p:nvPr/>
          </p:nvSpPr>
          <p:spPr>
            <a:xfrm>
              <a:off x="0" y="-1"/>
              <a:ext cx="2796471" cy="36933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-1"/>
              <a:ext cx="279647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pic>
        <p:nvPicPr>
          <p:cNvPr id="139" name="image2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71945" y="1966911"/>
            <a:ext cx="3495676" cy="42767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" name="Group 142"/>
          <p:cNvGrpSpPr/>
          <p:nvPr/>
        </p:nvGrpSpPr>
        <p:grpSpPr>
          <a:xfrm>
            <a:off x="4405312" y="512801"/>
            <a:ext cx="2514472" cy="923331"/>
            <a:chOff x="0" y="0"/>
            <a:chExt cx="2514471" cy="923329"/>
          </a:xfrm>
        </p:grpSpPr>
        <p:sp>
          <p:nvSpPr>
            <p:cNvPr id="140" name="Shape 140"/>
            <p:cNvSpPr/>
            <p:nvPr/>
          </p:nvSpPr>
          <p:spPr>
            <a:xfrm>
              <a:off x="-1" y="0"/>
              <a:ext cx="2514473" cy="923330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-1" y="0"/>
              <a:ext cx="251447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pic>
        <p:nvPicPr>
          <p:cNvPr id="143" name="image3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2310" y="2895600"/>
            <a:ext cx="4610101" cy="104775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1866096" y="4114800"/>
            <a:ext cx="112078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Expected</a:t>
            </a:r>
            <a:endParaRPr>
              <a:latin typeface="Calibri Light"/>
              <a:ea typeface="Calibri Light"/>
              <a:cs typeface="Calibri Light"/>
              <a:sym typeface="Calibri Light"/>
            </a:endParaRPr>
          </a:p>
          <a:p>
            <a:pPr lvl="0" algn="ctr"/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delay</a:t>
            </a:r>
          </a:p>
        </p:txBody>
      </p:sp>
      <p:sp>
        <p:nvSpPr>
          <p:cNvPr id="145" name="Shape 145"/>
          <p:cNvSpPr/>
          <p:nvPr/>
        </p:nvSpPr>
        <p:spPr>
          <a:xfrm>
            <a:off x="3358118" y="4192904"/>
            <a:ext cx="164194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Deviation from</a:t>
            </a:r>
            <a:endParaRPr>
              <a:latin typeface="Calibri Light"/>
              <a:ea typeface="Calibri Light"/>
              <a:cs typeface="Calibri Light"/>
              <a:sym typeface="Calibri Light"/>
            </a:endParaRPr>
          </a:p>
          <a:p>
            <a:pPr lvl="0" algn="ctr"/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expected delay</a:t>
            </a:r>
          </a:p>
        </p:txBody>
      </p:sp>
      <p:sp>
        <p:nvSpPr>
          <p:cNvPr id="146" name="Shape 146"/>
          <p:cNvSpPr/>
          <p:nvPr/>
        </p:nvSpPr>
        <p:spPr>
          <a:xfrm>
            <a:off x="1910117" y="1981200"/>
            <a:ext cx="218810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Covariance of delay</a:t>
            </a:r>
            <a:endParaRPr>
              <a:latin typeface="Calibri Light"/>
              <a:ea typeface="Calibri Light"/>
              <a:cs typeface="Calibri Light"/>
              <a:sym typeface="Calibri Light"/>
            </a:endParaRPr>
          </a:p>
          <a:p>
            <a:pPr lvl="0" algn="ctr"/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random variables</a:t>
            </a:r>
          </a:p>
        </p:txBody>
      </p:sp>
      <p:sp>
        <p:nvSpPr>
          <p:cNvPr id="147" name="Shape 147"/>
          <p:cNvSpPr/>
          <p:nvPr/>
        </p:nvSpPr>
        <p:spPr>
          <a:xfrm flipV="1">
            <a:off x="2426488" y="3505199"/>
            <a:ext cx="120436" cy="60960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8" name="Shape 148"/>
          <p:cNvSpPr/>
          <p:nvPr/>
        </p:nvSpPr>
        <p:spPr>
          <a:xfrm flipH="1" flipV="1">
            <a:off x="4179089" y="3733799"/>
            <a:ext cx="2" cy="45910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9" name="Shape 149"/>
          <p:cNvSpPr/>
          <p:nvPr/>
        </p:nvSpPr>
        <p:spPr>
          <a:xfrm flipH="1">
            <a:off x="3004169" y="2627531"/>
            <a:ext cx="2" cy="390407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52" name="Group 152"/>
          <p:cNvGrpSpPr/>
          <p:nvPr/>
        </p:nvGrpSpPr>
        <p:grpSpPr>
          <a:xfrm>
            <a:off x="533400" y="5029200"/>
            <a:ext cx="4267200" cy="1600200"/>
            <a:chOff x="0" y="0"/>
            <a:chExt cx="4267200" cy="1600200"/>
          </a:xfrm>
        </p:grpSpPr>
        <p:sp>
          <p:nvSpPr>
            <p:cNvPr id="150" name="Shape 150"/>
            <p:cNvSpPr/>
            <p:nvPr/>
          </p:nvSpPr>
          <p:spPr>
            <a:xfrm>
              <a:off x="0" y="0"/>
              <a:ext cx="4267200" cy="1600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000">
                  <a:solidFill>
                    <a:srgbClr val="FFFFFF"/>
                  </a:solidFill>
                  <a:latin typeface="Adobe Fan Heiti Std B"/>
                  <a:ea typeface="Adobe Fan Heiti Std B"/>
                  <a:cs typeface="Adobe Fan Heiti Std B"/>
                  <a:sym typeface="Adobe Fan Heiti Std B"/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78114" y="449579"/>
              <a:ext cx="4110972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sz="2000">
                  <a:solidFill>
                    <a:srgbClr val="FFFFFF"/>
                  </a:solidFill>
                  <a:latin typeface="Adobe Fan Heiti Std B"/>
                  <a:ea typeface="Adobe Fan Heiti Std B"/>
                  <a:cs typeface="Adobe Fan Heiti Std B"/>
                  <a:sym typeface="Adobe Fan Heiti Std B"/>
                </a:rPr>
                <a:t>This estimator is optimal for </a:t>
              </a:r>
              <a:endParaRPr>
                <a:solidFill>
                  <a:srgbClr val="FFFFFF"/>
                </a:solidFill>
              </a:endParaRPr>
            </a:p>
            <a:p>
              <a:pPr lvl="0" algn="ctr"/>
              <a:r>
                <a:rPr sz="2000">
                  <a:solidFill>
                    <a:srgbClr val="FFFFFF"/>
                  </a:solidFill>
                  <a:latin typeface="Adobe Fan Heiti Std B"/>
                  <a:ea typeface="Adobe Fan Heiti Std B"/>
                  <a:cs typeface="Adobe Fan Heiti Std B"/>
                  <a:sym typeface="Adobe Fan Heiti Std B"/>
                </a:rPr>
                <a:t>tree-structured graphs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6"/>
      <p:bldP build="whole" bldLvl="1" animBg="1" rev="0" advAuto="0" spid="149" grpId="5"/>
      <p:bldP build="whole" bldLvl="1" animBg="1" rev="0" advAuto="0" spid="145" grpId="4"/>
      <p:bldP build="whole" bldLvl="1" animBg="1" rev="0" advAuto="0" spid="152" grpId="7"/>
      <p:bldP build="whole" bldLvl="1" animBg="1" rev="0" advAuto="0" spid="147" grpId="1"/>
      <p:bldP build="whole" bldLvl="1" animBg="1" rev="0" advAuto="0" spid="144" grpId="2"/>
      <p:bldP build="whole" bldLvl="1" animBg="1" rev="0" advAuto="0" spid="148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3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2611" y="1447800"/>
            <a:ext cx="5438776" cy="3476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about simpler graphs?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Heuristics — Multiple Messages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3" name="Shape 1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1.jpg" descr="http://images.halloweencostumes.com/products/11316/1-1/mossy-bat-tombston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0800" y="3276600"/>
            <a:ext cx="16002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2.png" descr="https://tctechcrunch2011.files.wordpress.com/2014/12/yikyak.png?fit=1%2C1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3124200"/>
            <a:ext cx="2621347" cy="335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>
            <p:ph type="title"/>
          </p:nvPr>
        </p:nvSpPr>
        <p:spPr>
          <a:xfrm>
            <a:off x="533400" y="2667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defTabSz="804672">
              <a:defRPr sz="1800"/>
            </a:pPr>
            <a:r>
              <a:rPr sz="3432"/>
              <a:t>Anonymous messaging </a:t>
            </a:r>
            <a:br>
              <a:rPr sz="3432"/>
            </a:br>
            <a:r>
              <a:rPr sz="3432"/>
              <a:t>is on the rise.</a:t>
            </a:r>
          </a:p>
        </p:txBody>
      </p:sp>
      <p:pic>
        <p:nvPicPr>
          <p:cNvPr id="55" name="image3.png" descr="http://www.redpoint.com/wp-content/uploads/2014/07/secret-logo@2x-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17266" y="4953000"/>
            <a:ext cx="3586655" cy="160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4.png" descr="http://snd1.splashpress1.netdna-cdn.com/wp-content/uploads/2014/06/whisper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3131" y="650084"/>
            <a:ext cx="4421189" cy="1137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" grpId="3"/>
      <p:bldP build="whole" bldLvl="1" animBg="1" rev="0" advAuto="0" spid="53" grpId="2"/>
      <p:bldP build="whole" bldLvl="1" animBg="1" rev="0" advAuto="0" spid="56" grpId="1"/>
      <p:bldP build="whole" bldLvl="1" animBg="1" rev="0" advAuto="0" spid="52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457200"/>
            <a:ext cx="4876800" cy="3283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6.png"/>
          <p:cNvPicPr/>
          <p:nvPr/>
        </p:nvPicPr>
        <p:blipFill>
          <a:blip r:embed="rId3">
            <a:extLst/>
          </a:blip>
          <a:srcRect l="0" t="24000" r="0" b="24391"/>
          <a:stretch>
            <a:fillRect/>
          </a:stretch>
        </p:blipFill>
        <p:spPr>
          <a:xfrm>
            <a:off x="1828800" y="3276599"/>
            <a:ext cx="4495800" cy="3335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7.png"/>
          <p:cNvPicPr/>
          <p:nvPr/>
        </p:nvPicPr>
        <p:blipFill>
          <a:blip r:embed="rId4">
            <a:extLst/>
          </a:blip>
          <a:srcRect l="50000" t="0" r="0" b="0"/>
          <a:stretch>
            <a:fillRect/>
          </a:stretch>
        </p:blipFill>
        <p:spPr>
          <a:xfrm>
            <a:off x="685800" y="582422"/>
            <a:ext cx="2195514" cy="312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804672">
              <a:defRPr sz="1800"/>
            </a:pPr>
            <a:r>
              <a:rPr sz="3432"/>
              <a:t>These networks attract </a:t>
            </a:r>
            <a:br>
              <a:rPr sz="3432"/>
            </a:br>
            <a:r>
              <a:rPr sz="3432"/>
              <a:t>a lot of abuse.</a:t>
            </a:r>
          </a:p>
        </p:txBody>
      </p:sp>
      <p:pic>
        <p:nvPicPr>
          <p:cNvPr id="63" name="image8.jpg" descr="https://fortunedotcom.files.wordpress.com/2014/08/secretcap2.jpg?quality=80&amp;w=1019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2020272"/>
            <a:ext cx="7620000" cy="409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/>
          <a:lstStyle>
            <a:lvl1pPr defTabSz="804672">
              <a:defRPr sz="3432"/>
            </a:lvl1pPr>
          </a:lstStyle>
          <a:p>
            <a:pPr lvl="0">
              <a:defRPr sz="1800"/>
            </a:pPr>
            <a:r>
              <a:rPr sz="3432"/>
              <a:t>Could a moderately powerful adversary deanonymize these networks?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3.png" descr="http://www.redpoint.com/wp-content/uploads/2014/07/secret-logo@2x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52400"/>
            <a:ext cx="3586654" cy="16002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 flipV="1">
            <a:off x="4816852" y="4438017"/>
            <a:ext cx="1507748" cy="383177"/>
          </a:xfrm>
          <a:prstGeom prst="line">
            <a:avLst/>
          </a:prstGeom>
          <a:ln w="19050"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" name="Shape 69"/>
          <p:cNvSpPr/>
          <p:nvPr/>
        </p:nvSpPr>
        <p:spPr>
          <a:xfrm flipV="1">
            <a:off x="4648200" y="3707269"/>
            <a:ext cx="306122" cy="559932"/>
          </a:xfrm>
          <a:prstGeom prst="line">
            <a:avLst/>
          </a:prstGeom>
          <a:ln w="19050"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5419933" y="3507223"/>
            <a:ext cx="1057067" cy="317379"/>
          </a:xfrm>
          <a:prstGeom prst="line">
            <a:avLst/>
          </a:prstGeom>
          <a:ln w="19050"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4087548" y="2756275"/>
            <a:ext cx="64647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2400"/>
              <a:t>Bob</a:t>
            </a:r>
          </a:p>
        </p:txBody>
      </p:sp>
      <p:sp>
        <p:nvSpPr>
          <p:cNvPr id="72" name="Shape 72"/>
          <p:cNvSpPr/>
          <p:nvPr/>
        </p:nvSpPr>
        <p:spPr>
          <a:xfrm>
            <a:off x="6292048" y="3132810"/>
            <a:ext cx="78145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2400"/>
              <a:t>Mary</a:t>
            </a:r>
          </a:p>
        </p:txBody>
      </p:sp>
      <p:sp>
        <p:nvSpPr>
          <p:cNvPr id="73" name="Shape 73"/>
          <p:cNvSpPr/>
          <p:nvPr/>
        </p:nvSpPr>
        <p:spPr>
          <a:xfrm>
            <a:off x="4592863" y="5253335"/>
            <a:ext cx="76478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2400"/>
              <a:t>Alice</a:t>
            </a:r>
          </a:p>
        </p:txBody>
      </p:sp>
      <p:pic>
        <p:nvPicPr>
          <p:cNvPr id="74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000" y="3259282"/>
            <a:ext cx="1150571" cy="1207092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 flipH="1" flipV="1">
            <a:off x="2293571" y="3862828"/>
            <a:ext cx="1978287" cy="812638"/>
          </a:xfrm>
          <a:prstGeom prst="line">
            <a:avLst/>
          </a:prstGeom>
          <a:ln w="28575">
            <a:solidFill/>
            <a:prstDash val="dash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" name="Shape 76"/>
          <p:cNvSpPr/>
          <p:nvPr/>
        </p:nvSpPr>
        <p:spPr>
          <a:xfrm flipV="1">
            <a:off x="2293571" y="3310420"/>
            <a:ext cx="2420218" cy="210624"/>
          </a:xfrm>
          <a:prstGeom prst="line">
            <a:avLst/>
          </a:prstGeom>
          <a:ln w="28575">
            <a:solidFill/>
            <a:prstDash val="dash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2293571" y="3686257"/>
            <a:ext cx="4072525" cy="526926"/>
          </a:xfrm>
          <a:prstGeom prst="line">
            <a:avLst/>
          </a:prstGeom>
          <a:ln w="28575">
            <a:solidFill/>
            <a:prstDash val="dash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1224399" y="4444634"/>
            <a:ext cx="100187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2400"/>
              <a:t>Server</a:t>
            </a:r>
          </a:p>
        </p:txBody>
      </p:sp>
      <p:pic>
        <p:nvPicPr>
          <p:cNvPr id="79" name="image1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82713" y="4103597"/>
            <a:ext cx="662903" cy="662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10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07425" y="3810989"/>
            <a:ext cx="662903" cy="662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10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72228" y="3028450"/>
            <a:ext cx="662903" cy="662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image1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18319" y="2704121"/>
            <a:ext cx="1120481" cy="1120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12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01894" y="4125369"/>
            <a:ext cx="1148421" cy="1148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13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39595" y="3614108"/>
            <a:ext cx="1292191" cy="1292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after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presetClass="entr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after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afterEffect" presetClass="entr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afterEffect" presetClass="entr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" grpId="10"/>
      <p:bldP build="whole" bldLvl="1" animBg="1" rev="0" advAuto="0" spid="69" grpId="9"/>
      <p:bldP build="whole" bldLvl="1" animBg="1" rev="0" advAuto="0" spid="82" grpId="4"/>
      <p:bldP build="whole" bldLvl="1" animBg="1" rev="0" advAuto="0" spid="83" grpId="2"/>
      <p:bldP build="whole" bldLvl="1" animBg="1" rev="0" advAuto="0" spid="78" grpId="13"/>
      <p:bldP build="whole" bldLvl="1" animBg="1" rev="0" advAuto="0" spid="84" grpId="3"/>
      <p:bldP build="whole" bldLvl="1" animBg="1" rev="0" advAuto="0" spid="71" grpId="5"/>
      <p:bldP build="whole" bldLvl="1" animBg="1" rev="0" advAuto="0" spid="67" grpId="1"/>
      <p:bldP build="whole" bldLvl="1" animBg="1" rev="0" advAuto="0" spid="70" grpId="8"/>
      <p:bldP build="whole" bldLvl="1" animBg="1" rev="0" advAuto="0" spid="79" grpId="11"/>
      <p:bldP build="whole" bldLvl="1" animBg="1" rev="0" advAuto="0" spid="75" grpId="12"/>
      <p:bldP build="whole" bldLvl="1" animBg="1" rev="0" advAuto="0" spid="76" grpId="15"/>
      <p:bldP build="whole" bldLvl="1" animBg="1" rev="0" advAuto="0" spid="81" grpId="17"/>
      <p:bldP build="whole" bldLvl="1" animBg="1" rev="0" advAuto="0" spid="73" grpId="7"/>
      <p:bldP build="whole" bldLvl="1" animBg="1" rev="0" advAuto="0" spid="72" grpId="6"/>
      <p:bldP build="whole" bldLvl="1" animBg="1" rev="0" advAuto="0" spid="77" grpId="18"/>
      <p:bldP build="whole" bldLvl="1" animBg="1" rev="0" advAuto="0" spid="80" grpId="16"/>
      <p:bldP build="whole" bldLvl="1" animBg="1" rev="0" advAuto="0" spid="74" grpId="1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14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946" y="1666295"/>
            <a:ext cx="5486401" cy="4224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5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8946" y="1666295"/>
            <a:ext cx="5486401" cy="4224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16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8946" y="1666295"/>
            <a:ext cx="5486401" cy="4224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image17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8946" y="1666295"/>
            <a:ext cx="5486401" cy="4224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image18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8946" y="1666295"/>
            <a:ext cx="5486401" cy="4224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19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8946" y="1666295"/>
            <a:ext cx="5486401" cy="4224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image20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8946" y="1666295"/>
            <a:ext cx="5486401" cy="4224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21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98946" y="1666295"/>
            <a:ext cx="5486401" cy="4224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22.pd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98946" y="1666295"/>
            <a:ext cx="5486401" cy="4224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23.pdf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98946" y="1666295"/>
            <a:ext cx="5486401" cy="422592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6804446" y="1887639"/>
            <a:ext cx="190501" cy="3810001"/>
          </a:xfrm>
          <a:prstGeom prst="rect">
            <a:avLst/>
          </a:prstGeom>
          <a:gradFill>
            <a:gsLst>
              <a:gs pos="26000">
                <a:srgbClr val="D3807D"/>
              </a:gs>
              <a:gs pos="99000">
                <a:srgbClr val="FF0000"/>
              </a:gs>
              <a:gs pos="100000">
                <a:srgbClr val="742A28"/>
              </a:gs>
            </a:gsLst>
            <a:lin ang="16200000"/>
          </a:gradFill>
          <a:ln w="25400">
            <a:solidFill>
              <a:srgbClr val="00B0F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6702451" y="5726667"/>
            <a:ext cx="15401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Kozuka Gothic Pr6N EL"/>
                <a:ea typeface="Kozuka Gothic Pr6N EL"/>
                <a:cs typeface="Kozuka Gothic Pr6N EL"/>
                <a:sym typeface="Kozuka Gothic Pr6N EL"/>
              </a:defRPr>
            </a:lvl1pPr>
          </a:lstStyle>
          <a:p>
            <a:pPr lvl="0"/>
            <a:r>
              <a:t>Low likelihood</a:t>
            </a:r>
          </a:p>
        </p:txBody>
      </p:sp>
      <p:sp>
        <p:nvSpPr>
          <p:cNvPr id="98" name="Shape 98"/>
          <p:cNvSpPr/>
          <p:nvPr/>
        </p:nvSpPr>
        <p:spPr>
          <a:xfrm>
            <a:off x="6702451" y="1503792"/>
            <a:ext cx="15909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Kozuka Gothic Pr6N EL"/>
                <a:ea typeface="Kozuka Gothic Pr6N EL"/>
                <a:cs typeface="Kozuka Gothic Pr6N EL"/>
                <a:sym typeface="Kozuka Gothic Pr6N EL"/>
              </a:defRPr>
            </a:lvl1pPr>
          </a:lstStyle>
          <a:p>
            <a:pPr lvl="0"/>
            <a:r>
              <a:t>High likelihood</a:t>
            </a:r>
          </a:p>
        </p:txBody>
      </p:sp>
      <p:pic>
        <p:nvPicPr>
          <p:cNvPr id="99" name="image3.png" descr="http://www.redpoint.com/wp-content/uploads/2014/07/secret-logo@2x-2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52400" y="152400"/>
            <a:ext cx="3586654" cy="160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xi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xi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xi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presetClass="exi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xi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after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presetClass="exi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after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presetClass="exi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afterEffect" presetClass="entr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afterEffect" presetClass="entr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afterEffect" presetClass="entr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afterEffect" presetClass="entr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afterEffect" presetClass="entr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" grpId="18"/>
      <p:bldP build="whole" bldLvl="1" animBg="1" rev="0" advAuto="0" spid="92" grpId="13"/>
      <p:bldP build="whole" bldLvl="1" animBg="1" rev="0" advAuto="0" spid="92" grpId="12"/>
      <p:bldP build="whole" bldLvl="1" animBg="1" rev="0" advAuto="0" spid="94" grpId="16"/>
      <p:bldP build="whole" bldLvl="1" animBg="1" rev="0" advAuto="0" spid="94" grpId="17"/>
      <p:bldP build="whole" bldLvl="1" animBg="1" rev="0" advAuto="0" spid="97" grpId="21"/>
      <p:bldP build="whole" bldLvl="1" animBg="1" rev="0" advAuto="0" spid="88" grpId="4"/>
      <p:bldP build="whole" bldLvl="1" animBg="1" rev="0" advAuto="0" spid="88" grpId="5"/>
      <p:bldP build="whole" bldLvl="1" animBg="1" rev="0" advAuto="0" spid="93" grpId="14"/>
      <p:bldP build="whole" bldLvl="1" animBg="1" rev="0" advAuto="0" spid="93" grpId="15"/>
      <p:bldP build="whole" bldLvl="1" animBg="1" rev="0" advAuto="0" spid="98" grpId="20"/>
      <p:bldP build="whole" bldLvl="1" animBg="1" rev="0" advAuto="0" spid="96" grpId="19"/>
      <p:bldP build="whole" bldLvl="1" animBg="1" rev="0" advAuto="0" spid="91" grpId="1"/>
      <p:bldP build="whole" bldLvl="1" animBg="1" rev="0" advAuto="0" spid="90" grpId="10"/>
      <p:bldP build="whole" bldLvl="1" animBg="1" rev="0" advAuto="0" spid="90" grpId="11"/>
      <p:bldP build="whole" bldLvl="1" animBg="1" rev="0" advAuto="0" spid="89" grpId="8"/>
      <p:bldP build="whole" bldLvl="1" animBg="1" rev="0" advAuto="0" spid="89" grpId="9"/>
      <p:bldP build="whole" bldLvl="1" animBg="1" rev="0" advAuto="0" spid="86" grpId="2"/>
      <p:bldP build="whole" bldLvl="1" animBg="1" rev="0" advAuto="0" spid="86" grpId="3"/>
      <p:bldP build="whole" bldLvl="1" animBg="1" rev="0" advAuto="0" spid="87" grpId="6"/>
      <p:bldP build="whole" bldLvl="1" animBg="1" rev="0" advAuto="0" spid="87" grpId="7"/>
      <p:bldP build="whole" bldLvl="1" animBg="1" rev="0" advAuto="0" spid="99" grpId="2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804672">
              <a:defRPr sz="1800"/>
            </a:pPr>
            <a:r>
              <a:rPr sz="3432"/>
              <a:t>What if an adversary </a:t>
            </a:r>
            <a:br>
              <a:rPr sz="3432"/>
            </a:br>
            <a:r>
              <a:rPr sz="3432"/>
              <a:t>could recruit spies?</a:t>
            </a:r>
          </a:p>
        </p:txBody>
      </p:sp>
      <p:pic>
        <p:nvPicPr>
          <p:cNvPr id="102" name="image2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9400" y="4953000"/>
            <a:ext cx="2108200" cy="1581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24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8525" y="1666875"/>
            <a:ext cx="5486400" cy="4225925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3128287" y="3441977"/>
            <a:ext cx="4766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T=1</a:t>
            </a:r>
          </a:p>
        </p:txBody>
      </p:sp>
      <p:sp>
        <p:nvSpPr>
          <p:cNvPr id="105" name="Shape 105"/>
          <p:cNvSpPr/>
          <p:nvPr/>
        </p:nvSpPr>
        <p:spPr>
          <a:xfrm>
            <a:off x="3657599" y="3063001"/>
            <a:ext cx="4766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T=1</a:t>
            </a:r>
          </a:p>
        </p:txBody>
      </p:sp>
      <p:sp>
        <p:nvSpPr>
          <p:cNvPr id="106" name="Shape 106"/>
          <p:cNvSpPr/>
          <p:nvPr/>
        </p:nvSpPr>
        <p:spPr>
          <a:xfrm>
            <a:off x="3657599" y="2514599"/>
            <a:ext cx="4766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T=2</a:t>
            </a:r>
          </a:p>
        </p:txBody>
      </p:sp>
      <p:sp>
        <p:nvSpPr>
          <p:cNvPr id="107" name="Shape 107"/>
          <p:cNvSpPr/>
          <p:nvPr/>
        </p:nvSpPr>
        <p:spPr>
          <a:xfrm>
            <a:off x="2398811" y="2831068"/>
            <a:ext cx="4766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T=4</a:t>
            </a:r>
          </a:p>
        </p:txBody>
      </p:sp>
      <p:sp>
        <p:nvSpPr>
          <p:cNvPr id="108" name="Shape 108"/>
          <p:cNvSpPr/>
          <p:nvPr/>
        </p:nvSpPr>
        <p:spPr>
          <a:xfrm>
            <a:off x="4419599" y="3015733"/>
            <a:ext cx="4766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T=4</a:t>
            </a:r>
          </a:p>
        </p:txBody>
      </p:sp>
      <p:sp>
        <p:nvSpPr>
          <p:cNvPr id="109" name="Shape 109"/>
          <p:cNvSpPr/>
          <p:nvPr/>
        </p:nvSpPr>
        <p:spPr>
          <a:xfrm>
            <a:off x="2467113" y="3733799"/>
            <a:ext cx="4766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T=4</a:t>
            </a:r>
          </a:p>
        </p:txBody>
      </p:sp>
      <p:sp>
        <p:nvSpPr>
          <p:cNvPr id="110" name="Shape 110"/>
          <p:cNvSpPr/>
          <p:nvPr/>
        </p:nvSpPr>
        <p:spPr>
          <a:xfrm>
            <a:off x="6400800" y="2438400"/>
            <a:ext cx="2743200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Spies collect:</a:t>
            </a:r>
            <a:endParaRPr>
              <a:latin typeface="Calibri Light"/>
              <a:ea typeface="Calibri Light"/>
              <a:cs typeface="Calibri Light"/>
              <a:sym typeface="Calibri Light"/>
            </a:endParaRPr>
          </a:p>
          <a:p>
            <a:pPr lvl="0"/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- Timing information </a:t>
            </a:r>
            <a:endParaRPr>
              <a:latin typeface="Calibri Light"/>
              <a:ea typeface="Calibri Light"/>
              <a:cs typeface="Calibri Light"/>
              <a:sym typeface="Calibri Light"/>
            </a:endParaRPr>
          </a:p>
          <a:p>
            <a:pPr lvl="0"/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- Direction of transmission</a:t>
            </a:r>
          </a:p>
        </p:txBody>
      </p:sp>
      <p:sp>
        <p:nvSpPr>
          <p:cNvPr id="111" name="Shape 111"/>
          <p:cNvSpPr/>
          <p:nvPr/>
        </p:nvSpPr>
        <p:spPr>
          <a:xfrm>
            <a:off x="7340600" y="3441977"/>
            <a:ext cx="685801" cy="1206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460"/>
                </a:moveTo>
                <a:lnTo>
                  <a:pt x="5400" y="15460"/>
                </a:lnTo>
                <a:lnTo>
                  <a:pt x="5400" y="0"/>
                </a:lnTo>
                <a:lnTo>
                  <a:pt x="16200" y="0"/>
                </a:lnTo>
                <a:lnTo>
                  <a:pt x="16200" y="15460"/>
                </a:lnTo>
                <a:lnTo>
                  <a:pt x="21600" y="1546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" grpId="1"/>
      <p:bldP build="whole" bldLvl="1" animBg="1" rev="0" advAuto="0" spid="111" grpId="2"/>
      <p:bldP build="whole" bldLvl="1" animBg="1" rev="0" advAuto="0" spid="102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Our hypothesis: </a:t>
            </a:r>
            <a:br>
              <a:rPr sz="4400"/>
            </a:br>
            <a:r>
              <a:rPr sz="4400"/>
              <a:t>This should be easy!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(…as long as you have enough spies)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