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4" r:id="rId7"/>
    <p:sldId id="262" r:id="rId8"/>
    <p:sldId id="263" r:id="rId9"/>
    <p:sldId id="265" r:id="rId10"/>
    <p:sldId id="267" r:id="rId11"/>
    <p:sldId id="266" r:id="rId12"/>
    <p:sldId id="269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73BD-20FC-4736-ADD9-20DBEA1999C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2181-E1D3-45AD-B40E-5B84D279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Police=&gt; citizens</a:t>
            </a:r>
          </a:p>
          <a:p>
            <a:r>
              <a:rPr lang="en-US" dirty="0" smtClean="0"/>
              <a:t>Principal=&gt; brown-</a:t>
            </a:r>
            <a:r>
              <a:rPr lang="en-US" dirty="0" err="1" smtClean="0"/>
              <a:t>nosers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181-E1D3-45AD-B40E-5B84D2792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weren’t even able to reach 90% accuracy with 41%</a:t>
            </a:r>
            <a:r>
              <a:rPr lang="en-US" baseline="0" dirty="0" smtClean="0"/>
              <a:t> spies!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181-E1D3-45AD-B40E-5B84D2792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6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Fan Heiti Std B" pitchFamily="34" charset="-128"/>
          <a:ea typeface="Adobe Fan Heiti Std B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png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Deanonymizing</a:t>
            </a:r>
            <a:r>
              <a:rPr lang="en-US" dirty="0" smtClean="0"/>
              <a:t> Anonymous Social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Giulia Fanti and </a:t>
            </a:r>
            <a:r>
              <a:rPr lang="en-US" dirty="0" err="1" smtClean="0"/>
              <a:t>Wenting</a:t>
            </a:r>
            <a:r>
              <a:rPr lang="en-US" dirty="0" smtClean="0"/>
              <a:t> 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The reality: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estimator do we want?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371600"/>
            <a:ext cx="771683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09" y="3048000"/>
            <a:ext cx="5716587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8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9140" y="605135"/>
                <a:ext cx="2796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Gaussian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delays</m:t>
                      </m:r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" y="605135"/>
                <a:ext cx="27964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46" y="1966912"/>
            <a:ext cx="34956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05312" y="512802"/>
                <a:ext cx="25144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i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delay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k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spy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k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spy’s timestamp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12" y="512802"/>
                <a:ext cx="2514471" cy="923330"/>
              </a:xfrm>
              <a:prstGeom prst="rect">
                <a:avLst/>
              </a:prstGeom>
              <a:blipFill rotWithShape="1"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0" y="2895600"/>
            <a:ext cx="4610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4114800"/>
            <a:ext cx="104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Expected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delay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7402" y="4192904"/>
            <a:ext cx="1563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Deviation from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expected delay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8257" y="1981200"/>
            <a:ext cx="199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Covariance of delay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random variables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26489" y="3505200"/>
            <a:ext cx="120435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0"/>
          </p:cNvCxnSpPr>
          <p:nvPr/>
        </p:nvCxnSpPr>
        <p:spPr>
          <a:xfrm flipH="1" flipV="1">
            <a:off x="4179090" y="3733800"/>
            <a:ext cx="1" cy="459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004170" y="2627531"/>
            <a:ext cx="1" cy="390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33400" y="5029200"/>
            <a:ext cx="4267200" cy="16002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This estimator is optimal for </a:t>
            </a:r>
          </a:p>
          <a:p>
            <a:pPr algn="ctr"/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tree-structured graphs</a:t>
            </a: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6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447800"/>
            <a:ext cx="54387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6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simpler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3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images.halloweencostumes.com/products/11316/1-1/mossy-bat-tombst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ctechcrunch2011.files.wordpress.com/2014/12/yikyak.png?fit=1%2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62134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Anonymous messaging </a:t>
            </a:r>
            <a:br>
              <a:rPr lang="en-US" dirty="0" smtClean="0"/>
            </a:br>
            <a:r>
              <a:rPr lang="en-US" dirty="0" smtClean="0"/>
              <a:t>is on the rise.</a:t>
            </a:r>
            <a:endParaRPr lang="en-US" dirty="0"/>
          </a:p>
        </p:txBody>
      </p:sp>
      <p:pic>
        <p:nvPicPr>
          <p:cNvPr id="1026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67" y="49530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nd1.splashpress1.netdna-cdn.com/wp-content/uploads/2014/06/whisp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32" y="650084"/>
            <a:ext cx="4421187" cy="11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4876800" cy="328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0" b="24392"/>
          <a:stretch/>
        </p:blipFill>
        <p:spPr bwMode="auto">
          <a:xfrm>
            <a:off x="1828800" y="3276600"/>
            <a:ext cx="4495800" cy="33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85800" y="582422"/>
            <a:ext cx="21955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networks attract </a:t>
            </a:r>
            <a:br>
              <a:rPr lang="en-US" dirty="0" smtClean="0"/>
            </a:br>
            <a:r>
              <a:rPr lang="en-US" dirty="0" smtClean="0"/>
              <a:t>a lot of abuse.</a:t>
            </a:r>
            <a:endParaRPr lang="en-US" dirty="0"/>
          </a:p>
        </p:txBody>
      </p:sp>
      <p:pic>
        <p:nvPicPr>
          <p:cNvPr id="4100" name="Picture 4" descr="https://fortunedotcom.files.wordpress.com/2014/08/secretcap2.jpg?quality=80&amp;w=1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0272"/>
            <a:ext cx="7620000" cy="40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Could a moderately powerful adversary </a:t>
            </a:r>
            <a:r>
              <a:rPr lang="en-US" dirty="0" err="1" smtClean="0"/>
              <a:t>deanonymize</a:t>
            </a:r>
            <a:r>
              <a:rPr lang="en-US" dirty="0" smtClean="0"/>
              <a:t> these networks?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816853" y="4438018"/>
            <a:ext cx="1507747" cy="383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48200" y="3707269"/>
            <a:ext cx="306121" cy="559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9934" y="3507224"/>
            <a:ext cx="1057066" cy="317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3643" y="2756276"/>
            <a:ext cx="6703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Bob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2049" y="3132811"/>
            <a:ext cx="8321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Mary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2864" y="5253335"/>
            <a:ext cx="7761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Alice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59283"/>
            <a:ext cx="1150571" cy="120709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1" idx="3"/>
          </p:cNvCxnSpPr>
          <p:nvPr/>
        </p:nvCxnSpPr>
        <p:spPr>
          <a:xfrm flipH="1" flipV="1">
            <a:off x="2293571" y="3862829"/>
            <a:ext cx="1978286" cy="812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93571" y="3310420"/>
            <a:ext cx="2420217" cy="21062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93571" y="3686257"/>
            <a:ext cx="4072524" cy="5269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24399" y="4444634"/>
            <a:ext cx="9749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Server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14" y="4103598"/>
            <a:ext cx="662902" cy="662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25" y="3810990"/>
            <a:ext cx="662902" cy="6629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28" y="3028450"/>
            <a:ext cx="662902" cy="6629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20" y="2704122"/>
            <a:ext cx="1120480" cy="11204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95" y="4125369"/>
            <a:ext cx="1148420" cy="11484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95" y="3614109"/>
            <a:ext cx="1292190" cy="12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290674"/>
              </p:ext>
            </p:extLst>
          </p:nvPr>
        </p:nvGraphicFramePr>
        <p:xfrm>
          <a:off x="898947" y="1666296"/>
          <a:ext cx="5486400" cy="422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Visio" r:id="rId3" imgW="5647703" imgH="4284926" progId="Visio.Drawing.11">
                  <p:embed/>
                </p:oleObj>
              </mc:Choice>
              <mc:Fallback>
                <p:oleObj name="Visio" r:id="rId3" imgW="5647703" imgH="42849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686014"/>
              </p:ext>
            </p:extLst>
          </p:nvPr>
        </p:nvGraphicFramePr>
        <p:xfrm>
          <a:off x="898947" y="1666296"/>
          <a:ext cx="5486400" cy="422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5" imgW="5647703" imgH="4300042" progId="Visio.Drawing.11">
                  <p:embed/>
                </p:oleObj>
              </mc:Choice>
              <mc:Fallback>
                <p:oleObj name="Visio" r:id="rId5" imgW="5647703" imgH="43000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130093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7" imgW="5647703" imgH="4300042" progId="Visio.Drawing.11">
                  <p:embed/>
                </p:oleObj>
              </mc:Choice>
              <mc:Fallback>
                <p:oleObj name="Visio" r:id="rId7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65348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Visio" r:id="rId9" imgW="5647703" imgH="4300042" progId="Visio.Drawing.11">
                  <p:embed/>
                </p:oleObj>
              </mc:Choice>
              <mc:Fallback>
                <p:oleObj name="Visio" r:id="rId9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62916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Visio" r:id="rId11" imgW="5647703" imgH="4300042" progId="Visio.Drawing.11">
                  <p:embed/>
                </p:oleObj>
              </mc:Choice>
              <mc:Fallback>
                <p:oleObj name="Visio" r:id="rId11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471695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13" imgW="5647939" imgH="4284900" progId="Visio.Drawing.11">
                  <p:embed/>
                </p:oleObj>
              </mc:Choice>
              <mc:Fallback>
                <p:oleObj name="Visio" r:id="rId13" imgW="5647939" imgH="428490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013867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15" imgW="5647703" imgH="4300042" progId="Visio.Drawing.11">
                  <p:embed/>
                </p:oleObj>
              </mc:Choice>
              <mc:Fallback>
                <p:oleObj name="Visio" r:id="rId15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63614"/>
              </p:ext>
            </p:extLst>
          </p:nvPr>
        </p:nvGraphicFramePr>
        <p:xfrm>
          <a:off x="898947" y="1666296"/>
          <a:ext cx="54864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17" imgW="5647703" imgH="4300042" progId="Visio.Drawing.11">
                  <p:embed/>
                </p:oleObj>
              </mc:Choice>
              <mc:Fallback>
                <p:oleObj name="Visio" r:id="rId17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76046"/>
              </p:ext>
            </p:extLst>
          </p:nvPr>
        </p:nvGraphicFramePr>
        <p:xfrm>
          <a:off x="898947" y="1666296"/>
          <a:ext cx="54864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Visio" r:id="rId19" imgW="5647939" imgH="4300020" progId="Visio.Drawing.11">
                  <p:embed/>
                </p:oleObj>
              </mc:Choice>
              <mc:Fallback>
                <p:oleObj name="Visio" r:id="rId19" imgW="5647939" imgH="430002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93723"/>
              </p:ext>
            </p:extLst>
          </p:nvPr>
        </p:nvGraphicFramePr>
        <p:xfrm>
          <a:off x="898947" y="1666296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Visio" r:id="rId21" imgW="5647703" imgH="4300042" progId="Visio.Drawing.11">
                  <p:embed/>
                </p:oleObj>
              </mc:Choice>
              <mc:Fallback>
                <p:oleObj name="Visio" r:id="rId21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804447" y="1887639"/>
            <a:ext cx="190500" cy="3810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shade val="30000"/>
                  <a:satMod val="115000"/>
                </a:schemeClr>
              </a:gs>
              <a:gs pos="26000">
                <a:schemeClr val="accent2">
                  <a:shade val="67500"/>
                  <a:satMod val="115000"/>
                  <a:lumMod val="61000"/>
                  <a:lumOff val="39000"/>
                </a:schemeClr>
              </a:gs>
              <a:gs pos="99000">
                <a:srgbClr val="FF0000"/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02451" y="57266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6N EL" pitchFamily="34" charset="-128"/>
                <a:ea typeface="Kozuka Gothic Pr6N EL" pitchFamily="34" charset="-128"/>
              </a:rPr>
              <a:t>Low likelihood</a:t>
            </a:r>
            <a:endParaRPr lang="en-US" dirty="0">
              <a:latin typeface="Kozuka Gothic Pr6N EL" pitchFamily="34" charset="-128"/>
              <a:ea typeface="Kozuka Gothic Pr6N EL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2451" y="1503793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6N EL" pitchFamily="34" charset="-128"/>
                <a:ea typeface="Kozuka Gothic Pr6N EL" pitchFamily="34" charset="-128"/>
              </a:rPr>
              <a:t>High likelihood</a:t>
            </a:r>
            <a:endParaRPr lang="en-US" dirty="0">
              <a:latin typeface="Kozuka Gothic Pr6N EL" pitchFamily="34" charset="-128"/>
              <a:ea typeface="Kozuka Gothic Pr6N EL" pitchFamily="34" charset="-128"/>
            </a:endParaRPr>
          </a:p>
        </p:txBody>
      </p:sp>
      <p:pic>
        <p:nvPicPr>
          <p:cNvPr id="20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an adversary </a:t>
            </a:r>
            <a:br>
              <a:rPr lang="en-US" dirty="0" smtClean="0"/>
            </a:br>
            <a:r>
              <a:rPr lang="en-US" dirty="0" smtClean="0"/>
              <a:t>could recruit spies?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53000"/>
            <a:ext cx="2108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718018"/>
              </p:ext>
            </p:extLst>
          </p:nvPr>
        </p:nvGraphicFramePr>
        <p:xfrm>
          <a:off x="898525" y="1666875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5" imgW="5647860" imgH="4300268" progId="Visio.Drawing.11">
                  <p:embed/>
                </p:oleObj>
              </mc:Choice>
              <mc:Fallback>
                <p:oleObj name="Visio" r:id="rId5" imgW="5647860" imgH="4300268" progId="Visio.Drawing.11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66875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8288" y="344197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06300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25146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8812" y="2831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3015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7114" y="3733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438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 Light" panose="020F0302020204030204" pitchFamily="34" charset="0"/>
              </a:rPr>
              <a:t>Spies collect: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- Timing information 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- Direction of transmission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340600" y="3441978"/>
            <a:ext cx="685800" cy="12062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hypothesis: </a:t>
            </a:r>
            <a:br>
              <a:rPr lang="en-US" dirty="0" smtClean="0"/>
            </a:br>
            <a:r>
              <a:rPr lang="en-US" dirty="0" smtClean="0"/>
              <a:t>This should be easy!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(…as long as you have enough spies)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151</Words>
  <Application>Microsoft Office PowerPoint</Application>
  <PresentationFormat>On-screen Show (4:3)</PresentationFormat>
  <Paragraphs>43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Visio</vt:lpstr>
      <vt:lpstr>Microsoft Visio Drawing</vt:lpstr>
      <vt:lpstr>Deanonymizing Anonymous Social Networks</vt:lpstr>
      <vt:lpstr>Anonymous messaging  is on the rise.</vt:lpstr>
      <vt:lpstr>PowerPoint Presentation</vt:lpstr>
      <vt:lpstr>These networks attract  a lot of abuse.</vt:lpstr>
      <vt:lpstr>Could a moderately powerful adversary deanonymize these networks?</vt:lpstr>
      <vt:lpstr>PowerPoint Presentation</vt:lpstr>
      <vt:lpstr>PowerPoint Presentation</vt:lpstr>
      <vt:lpstr>What if an adversary  could recruit spies?</vt:lpstr>
      <vt:lpstr>Our hypothesis:  This should be easy!</vt:lpstr>
      <vt:lpstr>The reality: </vt:lpstr>
      <vt:lpstr>What estimator do we want?</vt:lpstr>
      <vt:lpstr>PowerPoint Presentation</vt:lpstr>
      <vt:lpstr>PowerPoint Presentation</vt:lpstr>
      <vt:lpstr>What about simpler graphs?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Deanonymizing Anonymous Social Networks</dc:title>
  <dc:creator>gfanti</dc:creator>
  <cp:lastModifiedBy>gfanti</cp:lastModifiedBy>
  <cp:revision>13</cp:revision>
  <dcterms:created xsi:type="dcterms:W3CDTF">2015-05-04T20:43:40Z</dcterms:created>
  <dcterms:modified xsi:type="dcterms:W3CDTF">2015-05-05T07:09:49Z</dcterms:modified>
</cp:coreProperties>
</file>