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58" r:id="rId6"/>
    <p:sldId id="264" r:id="rId7"/>
    <p:sldId id="262" r:id="rId8"/>
    <p:sldId id="263" r:id="rId9"/>
    <p:sldId id="265" r:id="rId10"/>
    <p:sldId id="267" r:id="rId11"/>
    <p:sldId id="266" r:id="rId12"/>
    <p:sldId id="274" r:id="rId13"/>
    <p:sldId id="269" r:id="rId14"/>
    <p:sldId id="278" r:id="rId15"/>
    <p:sldId id="268" r:id="rId16"/>
    <p:sldId id="271" r:id="rId17"/>
    <p:sldId id="270" r:id="rId18"/>
    <p:sldId id="273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11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D73BD-20FC-4736-ADD9-20DBEA1999C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E2181-E1D3-45AD-B40E-5B84D279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Police=&gt; citizens</a:t>
            </a:r>
          </a:p>
          <a:p>
            <a:r>
              <a:rPr lang="en-US" dirty="0" smtClean="0"/>
              <a:t>Principal=&gt; brown-</a:t>
            </a:r>
            <a:r>
              <a:rPr lang="en-US" dirty="0" err="1" smtClean="0"/>
              <a:t>nosers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2181-E1D3-45AD-B40E-5B84D27925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2181-E1D3-45AD-B40E-5B84D27925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weren’t even able to reach 90% accuracy with 41%</a:t>
            </a:r>
            <a:r>
              <a:rPr lang="en-US" baseline="0" dirty="0" smtClean="0"/>
              <a:t> spies!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2181-E1D3-45AD-B40E-5B84D27925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6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1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5D5F-615C-49DE-B9F3-D8BF94771A4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Fan Heiti Std B" pitchFamily="34" charset="-128"/>
          <a:ea typeface="Adobe Fan Heiti Std B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3.png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Deanonymizing</a:t>
            </a:r>
            <a:r>
              <a:rPr lang="en-US" dirty="0" smtClean="0"/>
              <a:t> Anonymous Social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Giulia Fanti and </a:t>
            </a:r>
            <a:r>
              <a:rPr lang="en-US" dirty="0" err="1" smtClean="0"/>
              <a:t>Wenting</a:t>
            </a:r>
            <a:r>
              <a:rPr lang="en-US" dirty="0" smtClean="0"/>
              <a:t> 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The reality: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estimator do we want?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8" y="1981200"/>
            <a:ext cx="44577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1286" y="1627115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Snapshot adversarial model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8967" y="2383988"/>
            <a:ext cx="38295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 Light" panose="020F0302020204030204" pitchFamily="34" charset="0"/>
              </a:rPr>
              <a:t>Shah and Zaman</a:t>
            </a:r>
            <a:r>
              <a:rPr lang="en-US" dirty="0" smtClean="0">
                <a:latin typeface="Calibri Light" panose="020F0302020204030204" pitchFamily="34" charset="0"/>
              </a:rPr>
              <a:t>, </a:t>
            </a:r>
            <a:r>
              <a:rPr lang="en-US" dirty="0" smtClean="0">
                <a:latin typeface="Calibri Light" panose="020F0302020204030204" pitchFamily="34" charset="0"/>
              </a:rPr>
              <a:t>2011</a:t>
            </a:r>
          </a:p>
          <a:p>
            <a:endParaRPr lang="en-US" dirty="0" smtClean="0">
              <a:latin typeface="Calibri Light" panose="020F0302020204030204" pitchFamily="34" charset="0"/>
            </a:endParaRPr>
          </a:p>
          <a:p>
            <a:r>
              <a:rPr lang="en-US" b="1" dirty="0" err="1" smtClean="0">
                <a:latin typeface="Calibri Light" panose="020F0302020204030204" pitchFamily="34" charset="0"/>
              </a:rPr>
              <a:t>Karamchandani</a:t>
            </a:r>
            <a:r>
              <a:rPr lang="en-US" b="1" dirty="0" smtClean="0">
                <a:latin typeface="Calibri Light" panose="020F0302020204030204" pitchFamily="34" charset="0"/>
              </a:rPr>
              <a:t> and </a:t>
            </a:r>
            <a:r>
              <a:rPr lang="en-US" b="1" dirty="0" err="1" smtClean="0">
                <a:latin typeface="Calibri Light" panose="020F0302020204030204" pitchFamily="34" charset="0"/>
              </a:rPr>
              <a:t>Franceschetti</a:t>
            </a:r>
            <a:r>
              <a:rPr lang="en-US" dirty="0" smtClean="0">
                <a:latin typeface="Calibri Light" panose="020F0302020204030204" pitchFamily="34" charset="0"/>
              </a:rPr>
              <a:t>, 2013</a:t>
            </a:r>
          </a:p>
          <a:p>
            <a:endParaRPr lang="en-US" b="1" dirty="0" smtClean="0">
              <a:latin typeface="Calibri Light" panose="020F0302020204030204" pitchFamily="34" charset="0"/>
            </a:endParaRPr>
          </a:p>
          <a:p>
            <a:r>
              <a:rPr lang="en-US" b="1" dirty="0" smtClean="0">
                <a:latin typeface="Calibri Light" panose="020F0302020204030204" pitchFamily="34" charset="0"/>
              </a:rPr>
              <a:t>Dong </a:t>
            </a:r>
            <a:r>
              <a:rPr lang="en-US" b="1" dirty="0" smtClean="0">
                <a:latin typeface="Calibri Light" panose="020F0302020204030204" pitchFamily="34" charset="0"/>
              </a:rPr>
              <a:t>et al</a:t>
            </a:r>
            <a:r>
              <a:rPr lang="en-US" dirty="0" smtClean="0">
                <a:latin typeface="Calibri Light" panose="020F0302020204030204" pitchFamily="34" charset="0"/>
              </a:rPr>
              <a:t>., 2014</a:t>
            </a:r>
          </a:p>
          <a:p>
            <a:endParaRPr lang="en-US" b="1" dirty="0" smtClean="0">
              <a:latin typeface="Calibri Light" panose="020F0302020204030204" pitchFamily="34" charset="0"/>
            </a:endParaRPr>
          </a:p>
          <a:p>
            <a:r>
              <a:rPr lang="en-US" b="1" dirty="0" err="1" smtClean="0">
                <a:latin typeface="Calibri Light" panose="020F0302020204030204" pitchFamily="34" charset="0"/>
              </a:rPr>
              <a:t>Lokhov</a:t>
            </a:r>
            <a:r>
              <a:rPr lang="en-US" b="1" dirty="0" smtClean="0">
                <a:latin typeface="Calibri Light" panose="020F0302020204030204" pitchFamily="34" charset="0"/>
              </a:rPr>
              <a:t> </a:t>
            </a:r>
            <a:r>
              <a:rPr lang="en-US" b="1" dirty="0" smtClean="0">
                <a:latin typeface="Calibri Light" panose="020F0302020204030204" pitchFamily="34" charset="0"/>
              </a:rPr>
              <a:t>et al</a:t>
            </a:r>
            <a:r>
              <a:rPr lang="en-US" dirty="0" smtClean="0">
                <a:latin typeface="Calibri Light" panose="020F0302020204030204" pitchFamily="34" charset="0"/>
              </a:rPr>
              <a:t>., 2014</a:t>
            </a:r>
          </a:p>
          <a:p>
            <a:endParaRPr lang="en-US" b="1" dirty="0" smtClean="0">
              <a:latin typeface="Calibri Light" panose="020F0302020204030204" pitchFamily="34" charset="0"/>
            </a:endParaRPr>
          </a:p>
          <a:p>
            <a:r>
              <a:rPr lang="en-US" b="1" dirty="0" err="1" smtClean="0">
                <a:latin typeface="Calibri Light" panose="020F0302020204030204" pitchFamily="34" charset="0"/>
              </a:rPr>
              <a:t>Altarelli</a:t>
            </a:r>
            <a:r>
              <a:rPr lang="en-US" b="1" dirty="0" smtClean="0">
                <a:latin typeface="Calibri Light" panose="020F0302020204030204" pitchFamily="34" charset="0"/>
              </a:rPr>
              <a:t> </a:t>
            </a:r>
            <a:r>
              <a:rPr lang="en-US" b="1" dirty="0" smtClean="0">
                <a:latin typeface="Calibri Light" panose="020F0302020204030204" pitchFamily="34" charset="0"/>
              </a:rPr>
              <a:t>et al</a:t>
            </a:r>
            <a:r>
              <a:rPr lang="en-US" dirty="0" smtClean="0">
                <a:latin typeface="Calibri Light" panose="020F0302020204030204" pitchFamily="34" charset="0"/>
              </a:rPr>
              <a:t>., 2014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838200"/>
            <a:ext cx="7716837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5716587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3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140" y="605135"/>
                <a:ext cx="2796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Gaussian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delays</m:t>
                      </m:r>
                      <m:r>
                        <a:rPr lang="en-US" b="0" i="0" smtClean="0">
                          <a:latin typeface="Cambria Math"/>
                        </a:rPr>
                        <m:t>: 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" y="605135"/>
                <a:ext cx="27964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46" y="1966912"/>
            <a:ext cx="34956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3150" y="457200"/>
                <a:ext cx="251447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i</a:t>
                </a:r>
                <a:r>
                  <a:rPr lang="en-US" baseline="30000" dirty="0" smtClean="0">
                    <a:latin typeface="Calibri Light" panose="020F0302020204030204" pitchFamily="34" charset="0"/>
                  </a:rPr>
                  <a:t>th</a:t>
                </a:r>
                <a:r>
                  <a:rPr lang="en-US" dirty="0" smtClean="0">
                    <a:latin typeface="Calibri Light" panose="020F0302020204030204" pitchFamily="34" charset="0"/>
                  </a:rPr>
                  <a:t> delay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k</a:t>
                </a:r>
                <a:r>
                  <a:rPr lang="en-US" baseline="30000" dirty="0" smtClean="0">
                    <a:latin typeface="Calibri Light" panose="020F0302020204030204" pitchFamily="34" charset="0"/>
                  </a:rPr>
                  <a:t>th</a:t>
                </a:r>
                <a:r>
                  <a:rPr lang="en-US" dirty="0" smtClean="0">
                    <a:latin typeface="Calibri Light" panose="020F0302020204030204" pitchFamily="34" charset="0"/>
                  </a:rPr>
                  <a:t> spy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k</a:t>
                </a:r>
                <a:r>
                  <a:rPr lang="en-US" baseline="30000" dirty="0" smtClean="0">
                    <a:latin typeface="Calibri Light" panose="020F0302020204030204" pitchFamily="34" charset="0"/>
                  </a:rPr>
                  <a:t>th</a:t>
                </a:r>
                <a:r>
                  <a:rPr lang="en-US" dirty="0" smtClean="0">
                    <a:latin typeface="Calibri Light" panose="020F0302020204030204" pitchFamily="34" charset="0"/>
                  </a:rPr>
                  <a:t> spy’s timestamp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457200"/>
                <a:ext cx="2514471" cy="923330"/>
              </a:xfrm>
              <a:prstGeom prst="rect">
                <a:avLst/>
              </a:prstGeom>
              <a:blipFill rotWithShape="1">
                <a:blip r:embed="rId4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8" y="2512696"/>
            <a:ext cx="4610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30078" y="3731896"/>
            <a:ext cx="104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Expected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delay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480" y="3810000"/>
            <a:ext cx="1563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Deviation from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expected delay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3335" y="1598296"/>
            <a:ext cx="1991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Covariance of delay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random variables</a:t>
            </a:r>
            <a:endParaRPr lang="en-US" dirty="0">
              <a:latin typeface="Calibri Light" panose="020F030202020403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451567" y="3122296"/>
            <a:ext cx="120435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0"/>
          </p:cNvCxnSpPr>
          <p:nvPr/>
        </p:nvCxnSpPr>
        <p:spPr>
          <a:xfrm flipH="1" flipV="1">
            <a:off x="4204168" y="3350896"/>
            <a:ext cx="1" cy="459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3029248" y="2244627"/>
            <a:ext cx="1" cy="390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33400" y="5029200"/>
            <a:ext cx="4267200" cy="16002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This estimator is optimal for </a:t>
            </a:r>
          </a:p>
          <a:p>
            <a:pPr algn="ctr"/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tree-structured graphs</a:t>
            </a:r>
            <a:endParaRPr lang="en-US" sz="20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66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1203325"/>
            <a:ext cx="5745163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086600" y="4800600"/>
                <a:ext cx="1167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=2.17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800600"/>
                <a:ext cx="116705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87680" y="4431268"/>
                <a:ext cx="1167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80" y="4431268"/>
                <a:ext cx="11670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5410200" y="3048000"/>
            <a:ext cx="381000" cy="38417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2514600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True source</a:t>
            </a:r>
            <a:endParaRPr lang="en-US" dirty="0">
              <a:latin typeface="Calibri Light" panose="020F030202020403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91200" y="2819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919549" y="3240087"/>
                <a:ext cx="846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49" y="3240087"/>
                <a:ext cx="84664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855472" y="1371600"/>
                <a:ext cx="13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=−2.33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472" y="1371600"/>
                <a:ext cx="132433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05000" y="2971800"/>
                <a:ext cx="13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=−2.33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971800"/>
                <a:ext cx="13243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38200" y="4807259"/>
                <a:ext cx="1319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=−2.33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7259"/>
                <a:ext cx="131901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9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1447800"/>
            <a:ext cx="54387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6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simpler graphs?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877" y="1387495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dobe Fan Heiti Std B" pitchFamily="34" charset="-128"/>
                <a:ea typeface="Adobe Fan Heiti Std B" pitchFamily="34" charset="-128"/>
              </a:rPr>
              <a:t>Regular trees</a:t>
            </a:r>
            <a:endParaRPr lang="en-US" sz="24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28600" y="2009774"/>
            <a:ext cx="5486400" cy="4238625"/>
            <a:chOff x="228600" y="2057400"/>
            <a:chExt cx="5486400" cy="4238625"/>
          </a:xfrm>
        </p:grpSpPr>
        <p:graphicFrame>
          <p:nvGraphicFramePr>
            <p:cNvPr id="4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3044631"/>
                </p:ext>
              </p:extLst>
            </p:nvPr>
          </p:nvGraphicFramePr>
          <p:xfrm>
            <a:off x="228600" y="2057400"/>
            <a:ext cx="5486400" cy="423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Visio" r:id="rId3" imgW="5647860" imgH="4300268" progId="Visio.Drawing.11">
                    <p:embed/>
                  </p:oleObj>
                </mc:Choice>
                <mc:Fallback>
                  <p:oleObj name="Visio" r:id="rId3" imgW="5647860" imgH="4300268" progId="Visio.Drawing.11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" y="2057400"/>
                          <a:ext cx="5486400" cy="423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flipH="1" flipV="1">
              <a:off x="1828800" y="3505200"/>
              <a:ext cx="249655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078455" y="4267200"/>
              <a:ext cx="229704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972904" y="2971800"/>
              <a:ext cx="117207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031507" y="4038600"/>
              <a:ext cx="255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658704" y="3657600"/>
              <a:ext cx="227496" cy="1104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H="1">
            <a:off x="1992681" y="3512819"/>
            <a:ext cx="229704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3108" y="5638800"/>
            <a:ext cx="30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(Assume this is an infinite tree)</a:t>
            </a:r>
            <a:endParaRPr lang="en-US" dirty="0">
              <a:latin typeface="Calibri Light" panose="020F0302020204030204" pitchFamily="34" charset="0"/>
            </a:endParaRPr>
          </a:p>
        </p:txBody>
      </p:sp>
      <p:graphicFrame>
        <p:nvGraphicFramePr>
          <p:cNvPr id="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95770"/>
              </p:ext>
            </p:extLst>
          </p:nvPr>
        </p:nvGraphicFramePr>
        <p:xfrm>
          <a:off x="4039704" y="1936193"/>
          <a:ext cx="5486400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Visio" r:id="rId5" imgW="5647860" imgH="4300268" progId="Visio.Drawing.11">
                  <p:embed/>
                </p:oleObj>
              </mc:Choice>
              <mc:Fallback>
                <p:oleObj name="Visio" r:id="rId5" imgW="5647860" imgH="4300268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704" y="1936193"/>
                        <a:ext cx="5486400" cy="423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 flipV="1">
            <a:off x="5639904" y="3383993"/>
            <a:ext cx="24965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889559" y="4145993"/>
            <a:ext cx="229704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84008" y="2850593"/>
            <a:ext cx="11720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42611" y="3886200"/>
            <a:ext cx="255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469808" y="3536393"/>
            <a:ext cx="227496" cy="11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248400" y="3383993"/>
            <a:ext cx="229704" cy="205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08279" y="5638800"/>
                <a:ext cx="2486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Restrict candidates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79" y="5638800"/>
                <a:ext cx="248696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7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52" y="709952"/>
            <a:ext cx="6838096" cy="54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52" y="709952"/>
            <a:ext cx="6838096" cy="54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72" y="1905000"/>
            <a:ext cx="60404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6" idx="1"/>
            <a:endCxn id="7170" idx="3"/>
          </p:cNvCxnSpPr>
          <p:nvPr/>
        </p:nvCxnSpPr>
        <p:spPr>
          <a:xfrm flipH="1">
            <a:off x="7544909" y="2228166"/>
            <a:ext cx="456091" cy="12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01000" y="1905000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Why is </a:t>
            </a:r>
          </a:p>
          <a:p>
            <a:r>
              <a:rPr lang="en-US" dirty="0">
                <a:latin typeface="Calibri Light" panose="020F0302020204030204" pitchFamily="34" charset="0"/>
              </a:rPr>
              <a:t>t</a:t>
            </a:r>
            <a:r>
              <a:rPr lang="en-US" dirty="0" smtClean="0">
                <a:latin typeface="Calibri Light" panose="020F0302020204030204" pitchFamily="34" charset="0"/>
              </a:rPr>
              <a:t>his 1.0?</a:t>
            </a:r>
            <a:endParaRPr lang="en-US" dirty="0"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821993" y="3470476"/>
                <a:ext cx="540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dobe Fan Heiti Std B" pitchFamily="34" charset="-128"/>
                    <a:ea typeface="Adobe Fan Heiti Std B" pitchFamily="34" charset="-128"/>
                  </a:rPr>
                  <a:t>How do you 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Adobe Fan Heiti Std B" pitchFamily="34" charset="-128"/>
                    <a:ea typeface="Adobe Fan Heiti Std B" pitchFamily="34" charset="-128"/>
                  </a:rPr>
                  <a:t>for non-tree-like graphs?</a:t>
                </a:r>
                <a:endParaRPr lang="en-US" dirty="0">
                  <a:latin typeface="Adobe Fan Heiti Std B" pitchFamily="34" charset="-128"/>
                  <a:ea typeface="Adobe Fan Heiti Std B" pitchFamily="34" charset="-128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93" y="3470476"/>
                <a:ext cx="540539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1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31671" y="4507468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What parameters do we use to replicate results?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871" y="5791200"/>
            <a:ext cx="582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Now that Secret is dead, does any of this even matter?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058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images.halloweencostumes.com/products/11316/1-1/mossy-bat-tombst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76600"/>
            <a:ext cx="160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ctechcrunch2011.files.wordpress.com/2014/12/yikyak.png?fit=1%2C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62134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Anonymous messaging </a:t>
            </a:r>
            <a:br>
              <a:rPr lang="en-US" dirty="0" smtClean="0"/>
            </a:br>
            <a:r>
              <a:rPr lang="en-US" dirty="0" smtClean="0"/>
              <a:t>is on the rise.</a:t>
            </a:r>
            <a:endParaRPr lang="en-US" dirty="0"/>
          </a:p>
        </p:txBody>
      </p:sp>
      <p:pic>
        <p:nvPicPr>
          <p:cNvPr id="1026" name="Picture 2" descr="http://www.redpoint.com/wp-content/uploads/2014/07/secret-logo@2x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67" y="4953000"/>
            <a:ext cx="358665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nd1.splashpress1.netdna-cdn.com/wp-content/uploads/2014/06/whisp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32" y="650084"/>
            <a:ext cx="4421187" cy="11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why the “ML” estimator is performing worse than </a:t>
            </a:r>
            <a:r>
              <a:rPr lang="en-US" dirty="0" smtClean="0"/>
              <a:t>“first spy” estimator</a:t>
            </a:r>
          </a:p>
          <a:p>
            <a:endParaRPr lang="en-US" dirty="0"/>
          </a:p>
          <a:p>
            <a:r>
              <a:rPr lang="en-US" dirty="0" smtClean="0"/>
              <a:t>Replicate the results in Pinto </a:t>
            </a:r>
            <a:r>
              <a:rPr lang="en-US" i="1" dirty="0" smtClean="0"/>
              <a:t>et al</a:t>
            </a:r>
            <a:r>
              <a:rPr lang="en-US" dirty="0" smtClean="0"/>
              <a:t>. </a:t>
            </a:r>
            <a:r>
              <a:rPr lang="en-US" dirty="0" smtClean="0"/>
              <a:t>paper?</a:t>
            </a:r>
          </a:p>
          <a:p>
            <a:endParaRPr lang="en-US" dirty="0"/>
          </a:p>
          <a:p>
            <a:r>
              <a:rPr lang="en-US" dirty="0" smtClean="0"/>
              <a:t>Study the parameter space in more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"/>
            <a:ext cx="4876800" cy="328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0" b="24392"/>
          <a:stretch/>
        </p:blipFill>
        <p:spPr bwMode="auto">
          <a:xfrm>
            <a:off x="1828800" y="3276600"/>
            <a:ext cx="4495800" cy="333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85800" y="582422"/>
            <a:ext cx="21955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networks attract </a:t>
            </a:r>
            <a:br>
              <a:rPr lang="en-US" dirty="0" smtClean="0"/>
            </a:br>
            <a:r>
              <a:rPr lang="en-US" dirty="0" smtClean="0"/>
              <a:t>a lot of abuse.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752600"/>
            <a:ext cx="3000375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429000"/>
            <a:ext cx="60293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00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Could a moderately powerful adversary </a:t>
            </a:r>
            <a:r>
              <a:rPr lang="en-US" dirty="0" err="1" smtClean="0"/>
              <a:t>deanonymize</a:t>
            </a:r>
            <a:r>
              <a:rPr lang="en-US" dirty="0" smtClean="0"/>
              <a:t> these networks?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dpoint.com/wp-content/uploads/2014/07/secret-logo@2x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58665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4816853" y="4438018"/>
            <a:ext cx="1507747" cy="3831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648200" y="3707269"/>
            <a:ext cx="306121" cy="559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19934" y="3507224"/>
            <a:ext cx="1057066" cy="317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3643" y="2756276"/>
            <a:ext cx="6703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Bob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2049" y="3132811"/>
            <a:ext cx="8321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Mary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2864" y="5253335"/>
            <a:ext cx="7761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Alice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59283"/>
            <a:ext cx="1150571" cy="120709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1" idx="3"/>
          </p:cNvCxnSpPr>
          <p:nvPr/>
        </p:nvCxnSpPr>
        <p:spPr>
          <a:xfrm flipH="1" flipV="1">
            <a:off x="2293571" y="3862829"/>
            <a:ext cx="1978286" cy="8126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93571" y="3310420"/>
            <a:ext cx="2420217" cy="21062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93571" y="3686257"/>
            <a:ext cx="4072524" cy="5269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24399" y="4444634"/>
            <a:ext cx="9749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Server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14" y="4103598"/>
            <a:ext cx="662902" cy="662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25" y="3810990"/>
            <a:ext cx="662902" cy="6629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28" y="3028450"/>
            <a:ext cx="662902" cy="6629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20" y="2704122"/>
            <a:ext cx="1120480" cy="11204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95" y="4125369"/>
            <a:ext cx="1148420" cy="11484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95" y="3614109"/>
            <a:ext cx="1292190" cy="12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290674"/>
              </p:ext>
            </p:extLst>
          </p:nvPr>
        </p:nvGraphicFramePr>
        <p:xfrm>
          <a:off x="898947" y="1666296"/>
          <a:ext cx="5486400" cy="422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Visio" r:id="rId3" imgW="5647703" imgH="4284926" progId="Visio.Drawing.11">
                  <p:embed/>
                </p:oleObj>
              </mc:Choice>
              <mc:Fallback>
                <p:oleObj name="Visio" r:id="rId3" imgW="5647703" imgH="42849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686014"/>
              </p:ext>
            </p:extLst>
          </p:nvPr>
        </p:nvGraphicFramePr>
        <p:xfrm>
          <a:off x="898947" y="1666296"/>
          <a:ext cx="5486400" cy="422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Visio" r:id="rId5" imgW="5647703" imgH="4300042" progId="Visio.Drawing.11">
                  <p:embed/>
                </p:oleObj>
              </mc:Choice>
              <mc:Fallback>
                <p:oleObj name="Visio" r:id="rId5" imgW="5647703" imgH="43000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130093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Visio" r:id="rId7" imgW="5647703" imgH="4300042" progId="Visio.Drawing.11">
                  <p:embed/>
                </p:oleObj>
              </mc:Choice>
              <mc:Fallback>
                <p:oleObj name="Visio" r:id="rId7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765348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Visio" r:id="rId9" imgW="5647703" imgH="4300042" progId="Visio.Drawing.11">
                  <p:embed/>
                </p:oleObj>
              </mc:Choice>
              <mc:Fallback>
                <p:oleObj name="Visio" r:id="rId9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762916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Visio" r:id="rId11" imgW="5647703" imgH="4300042" progId="Visio.Drawing.11">
                  <p:embed/>
                </p:oleObj>
              </mc:Choice>
              <mc:Fallback>
                <p:oleObj name="Visio" r:id="rId11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471695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Visio" r:id="rId13" imgW="5647939" imgH="4284900" progId="Visio.Drawing.11">
                  <p:embed/>
                </p:oleObj>
              </mc:Choice>
              <mc:Fallback>
                <p:oleObj name="Visio" r:id="rId13" imgW="5647939" imgH="4284900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013867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Visio" r:id="rId15" imgW="5647703" imgH="4300042" progId="Visio.Drawing.11">
                  <p:embed/>
                </p:oleObj>
              </mc:Choice>
              <mc:Fallback>
                <p:oleObj name="Visio" r:id="rId15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763614"/>
              </p:ext>
            </p:extLst>
          </p:nvPr>
        </p:nvGraphicFramePr>
        <p:xfrm>
          <a:off x="898947" y="1666296"/>
          <a:ext cx="54864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Visio" r:id="rId17" imgW="5647703" imgH="4300042" progId="Visio.Drawing.11">
                  <p:embed/>
                </p:oleObj>
              </mc:Choice>
              <mc:Fallback>
                <p:oleObj name="Visio" r:id="rId17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576046"/>
              </p:ext>
            </p:extLst>
          </p:nvPr>
        </p:nvGraphicFramePr>
        <p:xfrm>
          <a:off x="898947" y="1666296"/>
          <a:ext cx="54864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Visio" r:id="rId19" imgW="5647939" imgH="4300020" progId="Visio.Drawing.11">
                  <p:embed/>
                </p:oleObj>
              </mc:Choice>
              <mc:Fallback>
                <p:oleObj name="Visio" r:id="rId19" imgW="5647939" imgH="4300020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93723"/>
              </p:ext>
            </p:extLst>
          </p:nvPr>
        </p:nvGraphicFramePr>
        <p:xfrm>
          <a:off x="898947" y="1666296"/>
          <a:ext cx="54864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Visio" r:id="rId21" imgW="5647703" imgH="4300042" progId="Visio.Drawing.11">
                  <p:embed/>
                </p:oleObj>
              </mc:Choice>
              <mc:Fallback>
                <p:oleObj name="Visio" r:id="rId21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804447" y="1887639"/>
            <a:ext cx="190500" cy="3810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shade val="30000"/>
                  <a:satMod val="115000"/>
                </a:schemeClr>
              </a:gs>
              <a:gs pos="26000">
                <a:schemeClr val="accent2">
                  <a:shade val="67500"/>
                  <a:satMod val="115000"/>
                  <a:lumMod val="61000"/>
                  <a:lumOff val="39000"/>
                </a:schemeClr>
              </a:gs>
              <a:gs pos="99000">
                <a:srgbClr val="FF0000"/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02451" y="572666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6N EL" pitchFamily="34" charset="-128"/>
                <a:ea typeface="Kozuka Gothic Pr6N EL" pitchFamily="34" charset="-128"/>
              </a:rPr>
              <a:t>Low likelihood</a:t>
            </a:r>
            <a:endParaRPr lang="en-US" dirty="0">
              <a:latin typeface="Kozuka Gothic Pr6N EL" pitchFamily="34" charset="-128"/>
              <a:ea typeface="Kozuka Gothic Pr6N EL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2451" y="1503793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6N EL" pitchFamily="34" charset="-128"/>
                <a:ea typeface="Kozuka Gothic Pr6N EL" pitchFamily="34" charset="-128"/>
              </a:rPr>
              <a:t>High likelihood</a:t>
            </a:r>
            <a:endParaRPr lang="en-US" dirty="0">
              <a:latin typeface="Kozuka Gothic Pr6N EL" pitchFamily="34" charset="-128"/>
              <a:ea typeface="Kozuka Gothic Pr6N EL" pitchFamily="34" charset="-128"/>
            </a:endParaRPr>
          </a:p>
        </p:txBody>
      </p:sp>
      <p:pic>
        <p:nvPicPr>
          <p:cNvPr id="20" name="Picture 2" descr="http://www.redpoint.com/wp-content/uploads/2014/07/secret-logo@2x-2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58665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an adversary </a:t>
            </a:r>
            <a:br>
              <a:rPr lang="en-US" dirty="0" smtClean="0"/>
            </a:br>
            <a:r>
              <a:rPr lang="en-US" dirty="0" smtClean="0"/>
              <a:t>could recruit spies?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953000"/>
            <a:ext cx="21082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718018"/>
              </p:ext>
            </p:extLst>
          </p:nvPr>
        </p:nvGraphicFramePr>
        <p:xfrm>
          <a:off x="898525" y="1666875"/>
          <a:ext cx="54864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5" imgW="5647860" imgH="4300268" progId="Visio.Drawing.11">
                  <p:embed/>
                </p:oleObj>
              </mc:Choice>
              <mc:Fallback>
                <p:oleObj name="Visio" r:id="rId5" imgW="5647860" imgH="4300268" progId="Visio.Drawing.11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666875"/>
                        <a:ext cx="54864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8288" y="344197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06300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25146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98812" y="28310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3015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7114" y="37338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438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 Light" panose="020F0302020204030204" pitchFamily="34" charset="0"/>
              </a:rPr>
              <a:t>Spies collect: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- Timing information 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- Direction of transmission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7340600" y="3441978"/>
            <a:ext cx="685800" cy="120622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hypothesis: </a:t>
            </a:r>
            <a:br>
              <a:rPr lang="en-US" dirty="0" smtClean="0"/>
            </a:br>
            <a:r>
              <a:rPr lang="en-US" dirty="0" smtClean="0"/>
              <a:t>This should be easy!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(…as long as you have enough spies)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316</Words>
  <Application>Microsoft Office PowerPoint</Application>
  <PresentationFormat>On-screen Show (4:3)</PresentationFormat>
  <Paragraphs>76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Visio</vt:lpstr>
      <vt:lpstr>Deanonymizing Anonymous Social Networks</vt:lpstr>
      <vt:lpstr>Anonymous messaging  is on the rise.</vt:lpstr>
      <vt:lpstr>PowerPoint Presentation</vt:lpstr>
      <vt:lpstr>These networks attract  a lot of abuse.</vt:lpstr>
      <vt:lpstr>Could a moderately powerful adversary deanonymize these networks?</vt:lpstr>
      <vt:lpstr>PowerPoint Presentation</vt:lpstr>
      <vt:lpstr>PowerPoint Presentation</vt:lpstr>
      <vt:lpstr>What if an adversary  could recruit spies?</vt:lpstr>
      <vt:lpstr>Our hypothesis:  This should be easy!</vt:lpstr>
      <vt:lpstr>The reality: </vt:lpstr>
      <vt:lpstr>What estimator do we want?</vt:lpstr>
      <vt:lpstr>PowerPoint Presentation</vt:lpstr>
      <vt:lpstr>PowerPoint Presentation</vt:lpstr>
      <vt:lpstr>PowerPoint Presentation</vt:lpstr>
      <vt:lpstr>PowerPoint Presentation</vt:lpstr>
      <vt:lpstr>What about simpler graphs?</vt:lpstr>
      <vt:lpstr>PowerPoint Presentation</vt:lpstr>
      <vt:lpstr>PowerPoint Presentation</vt:lpstr>
      <vt:lpstr>Other challenges</vt:lpstr>
      <vt:lpstr>Moving forward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Deanonymizing Anonymous Social Networks</dc:title>
  <dc:creator>gfanti</dc:creator>
  <cp:lastModifiedBy>gfanti</cp:lastModifiedBy>
  <cp:revision>27</cp:revision>
  <dcterms:created xsi:type="dcterms:W3CDTF">2015-05-04T20:43:40Z</dcterms:created>
  <dcterms:modified xsi:type="dcterms:W3CDTF">2015-05-06T06:28:41Z</dcterms:modified>
</cp:coreProperties>
</file>