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7" r:id="rId2"/>
    <p:sldId id="261"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RA Gabriel" initials="FG" lastIdx="1" clrIdx="0">
    <p:extLst>
      <p:ext uri="{19B8F6BF-5375-455C-9EA6-DF929625EA0E}">
        <p15:presenceInfo xmlns:p15="http://schemas.microsoft.com/office/powerpoint/2012/main" userId="FARRA Gabri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14" d="100"/>
          <a:sy n="114"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F9D51-719C-4DD8-870E-BB0643080892}" type="datetimeFigureOut">
              <a:rPr lang="en-US" smtClean="0"/>
              <a:t>11/30/2017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D262B-38C1-4113-B29D-65365060FAA8}" type="slidenum">
              <a:rPr lang="en-US" smtClean="0"/>
              <a:t>‹#›</a:t>
            </a:fld>
            <a:endParaRPr lang="en-US"/>
          </a:p>
        </p:txBody>
      </p:sp>
    </p:spTree>
    <p:extLst>
      <p:ext uri="{BB962C8B-B14F-4D97-AF65-F5344CB8AC3E}">
        <p14:creationId xmlns:p14="http://schemas.microsoft.com/office/powerpoint/2010/main" val="317084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D2416F-602B-44E7-9FF0-F41ED9DAF4BC}"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E68EE-1831-4876-BEC5-5E87A7844914}" type="slidenum">
              <a:rPr lang="en-US" smtClean="0"/>
              <a:t>‹#›</a:t>
            </a:fld>
            <a:endParaRPr lang="en-US"/>
          </a:p>
        </p:txBody>
      </p:sp>
    </p:spTree>
    <p:extLst>
      <p:ext uri="{BB962C8B-B14F-4D97-AF65-F5344CB8AC3E}">
        <p14:creationId xmlns:p14="http://schemas.microsoft.com/office/powerpoint/2010/main" val="47014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80B096-A7BB-4AED-B1FB-5CE3FE32E09E}" type="datetime1">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E68EE-1831-4876-BEC5-5E87A7844914}" type="slidenum">
              <a:rPr lang="en-US" smtClean="0"/>
              <a:t>‹#›</a:t>
            </a:fld>
            <a:endParaRPr lang="en-US"/>
          </a:p>
        </p:txBody>
      </p:sp>
      <p:pic>
        <p:nvPicPr>
          <p:cNvPr id="9" name="Picture 8">
            <a:extLst>
              <a:ext uri="{FF2B5EF4-FFF2-40B4-BE49-F238E27FC236}">
                <a16:creationId xmlns:a16="http://schemas.microsoft.com/office/drawing/2014/main" id="{89D078B0-6DB0-4E57-A261-6F873B67DAE9}"/>
              </a:ext>
            </a:extLst>
          </p:cNvPr>
          <p:cNvPicPr>
            <a:picLocks noChangeAspect="1"/>
          </p:cNvPicPr>
          <p:nvPr userDrawn="1"/>
        </p:nvPicPr>
        <p:blipFill rotWithShape="1">
          <a:blip r:embed="rId3">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141446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326769-390E-455E-ACD4-E5BFB11EB4E3}" type="datetime1">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E68EE-1831-4876-BEC5-5E87A7844914}" type="slidenum">
              <a:rPr lang="en-US" smtClean="0"/>
              <a:t>‹#›</a:t>
            </a:fld>
            <a:endParaRPr lang="en-US"/>
          </a:p>
        </p:txBody>
      </p:sp>
      <p:pic>
        <p:nvPicPr>
          <p:cNvPr id="8" name="Picture 7">
            <a:extLst>
              <a:ext uri="{FF2B5EF4-FFF2-40B4-BE49-F238E27FC236}">
                <a16:creationId xmlns:a16="http://schemas.microsoft.com/office/drawing/2014/main" id="{9BBA66CC-29A8-4ECB-B762-63E63F54E996}"/>
              </a:ext>
            </a:extLst>
          </p:cNvPr>
          <p:cNvPicPr>
            <a:picLocks noChangeAspect="1"/>
          </p:cNvPicPr>
          <p:nvPr userDrawn="1"/>
        </p:nvPicPr>
        <p:blipFill rotWithShape="1">
          <a:blip r:embed="rId2">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69720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035CE6-0247-4ECF-A173-9F4100E55288}" type="datetime1">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E68EE-1831-4876-BEC5-5E87A784491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0" name="Picture 9">
            <a:extLst>
              <a:ext uri="{FF2B5EF4-FFF2-40B4-BE49-F238E27FC236}">
                <a16:creationId xmlns:a16="http://schemas.microsoft.com/office/drawing/2014/main" id="{E7EB4877-EB94-4CE0-AA7A-019B81F627F6}"/>
              </a:ext>
            </a:extLst>
          </p:cNvPr>
          <p:cNvPicPr>
            <a:picLocks noChangeAspect="1"/>
          </p:cNvPicPr>
          <p:nvPr userDrawn="1"/>
        </p:nvPicPr>
        <p:blipFill rotWithShape="1">
          <a:blip r:embed="rId2">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4104314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7BAF23-A86B-4F7D-A93E-E567423C80DF}" type="datetime1">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E68EE-1831-4876-BEC5-5E87A7844914}" type="slidenum">
              <a:rPr lang="en-US" smtClean="0"/>
              <a:t>‹#›</a:t>
            </a:fld>
            <a:endParaRPr lang="en-US"/>
          </a:p>
        </p:txBody>
      </p:sp>
      <p:pic>
        <p:nvPicPr>
          <p:cNvPr id="8" name="Picture 7">
            <a:extLst>
              <a:ext uri="{FF2B5EF4-FFF2-40B4-BE49-F238E27FC236}">
                <a16:creationId xmlns:a16="http://schemas.microsoft.com/office/drawing/2014/main" id="{AF2BA46C-E9CC-4500-8C08-616C3EBB0461}"/>
              </a:ext>
            </a:extLst>
          </p:cNvPr>
          <p:cNvPicPr>
            <a:picLocks noChangeAspect="1"/>
          </p:cNvPicPr>
          <p:nvPr userDrawn="1"/>
        </p:nvPicPr>
        <p:blipFill rotWithShape="1">
          <a:blip r:embed="rId2">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423948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D47B95A-E04C-4F5E-B94E-688B11F26FEA}" type="datetime1">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CE68EE-1831-4876-BEC5-5E87A7844914}" type="slidenum">
              <a:rPr lang="en-US" smtClean="0"/>
              <a:t>‹#›</a:t>
            </a:fld>
            <a:endParaRPr lang="en-US"/>
          </a:p>
        </p:txBody>
      </p:sp>
      <p:pic>
        <p:nvPicPr>
          <p:cNvPr id="13" name="Picture 12">
            <a:extLst>
              <a:ext uri="{FF2B5EF4-FFF2-40B4-BE49-F238E27FC236}">
                <a16:creationId xmlns:a16="http://schemas.microsoft.com/office/drawing/2014/main" id="{315ED162-3DA4-4A62-A8AC-7E9FE4B149EF}"/>
              </a:ext>
            </a:extLst>
          </p:cNvPr>
          <p:cNvPicPr>
            <a:picLocks noChangeAspect="1"/>
          </p:cNvPicPr>
          <p:nvPr userDrawn="1"/>
        </p:nvPicPr>
        <p:blipFill rotWithShape="1">
          <a:blip r:embed="rId2">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4212278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91E3E3B-1EEB-43F2-BD79-5BE97EA0A1AA}" type="datetime1">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CE68EE-1831-4876-BEC5-5E87A7844914}" type="slidenum">
              <a:rPr lang="en-US" smtClean="0"/>
              <a:t>‹#›</a:t>
            </a:fld>
            <a:endParaRPr lang="en-US"/>
          </a:p>
        </p:txBody>
      </p:sp>
      <p:pic>
        <p:nvPicPr>
          <p:cNvPr id="18" name="Picture 17">
            <a:extLst>
              <a:ext uri="{FF2B5EF4-FFF2-40B4-BE49-F238E27FC236}">
                <a16:creationId xmlns:a16="http://schemas.microsoft.com/office/drawing/2014/main" id="{C0E34BAF-E001-445B-954C-60DB05E95CF3}"/>
              </a:ext>
            </a:extLst>
          </p:cNvPr>
          <p:cNvPicPr>
            <a:picLocks noChangeAspect="1"/>
          </p:cNvPicPr>
          <p:nvPr userDrawn="1"/>
        </p:nvPicPr>
        <p:blipFill rotWithShape="1">
          <a:blip r:embed="rId3">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681950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AD2A00-0821-4BF9-9F5B-B88939E9EAE4}"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E68EE-1831-4876-BEC5-5E87A7844914}" type="slidenum">
              <a:rPr lang="en-US" smtClean="0"/>
              <a:t>‹#›</a:t>
            </a:fld>
            <a:endParaRPr lang="en-US"/>
          </a:p>
        </p:txBody>
      </p:sp>
    </p:spTree>
    <p:extLst>
      <p:ext uri="{BB962C8B-B14F-4D97-AF65-F5344CB8AC3E}">
        <p14:creationId xmlns:p14="http://schemas.microsoft.com/office/powerpoint/2010/main" val="2168392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F2E87-224D-4575-B512-444F21C7565B}"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E68EE-1831-4876-BEC5-5E87A7844914}" type="slidenum">
              <a:rPr lang="en-US" smtClean="0"/>
              <a:t>‹#›</a:t>
            </a:fld>
            <a:endParaRPr lang="en-US"/>
          </a:p>
        </p:txBody>
      </p:sp>
    </p:spTree>
    <p:extLst>
      <p:ext uri="{BB962C8B-B14F-4D97-AF65-F5344CB8AC3E}">
        <p14:creationId xmlns:p14="http://schemas.microsoft.com/office/powerpoint/2010/main" val="3314974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485071" y="6398665"/>
            <a:ext cx="2743200" cy="365125"/>
          </a:xfrm>
        </p:spPr>
        <p:txBody>
          <a:bodyPr/>
          <a:lstStyle>
            <a:lvl1pPr>
              <a:defRPr sz="1400" b="0">
                <a:effectLst/>
              </a:defRPr>
            </a:lvl1pPr>
          </a:lstStyle>
          <a:p>
            <a:fld id="{31A9BF12-DC11-4B54-A51F-6EFC93430A85}" type="datetime1">
              <a:rPr lang="en-US" smtClean="0"/>
              <a:pPr/>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20346" y="6398665"/>
            <a:ext cx="753545" cy="365125"/>
          </a:xfrm>
        </p:spPr>
        <p:txBody>
          <a:bodyPr/>
          <a:lstStyle>
            <a:lvl1pPr>
              <a:defRPr sz="1400" b="0">
                <a:effectLst/>
              </a:defRPr>
            </a:lvl1pPr>
          </a:lstStyle>
          <a:p>
            <a:fld id="{D5CE68EE-1831-4876-BEC5-5E87A7844914}" type="slidenum">
              <a:rPr lang="en-US" smtClean="0"/>
              <a:pPr/>
              <a:t>‹#›</a:t>
            </a:fld>
            <a:endParaRPr lang="en-US"/>
          </a:p>
        </p:txBody>
      </p:sp>
      <p:pic>
        <p:nvPicPr>
          <p:cNvPr id="7" name="Picture 6">
            <a:extLst>
              <a:ext uri="{FF2B5EF4-FFF2-40B4-BE49-F238E27FC236}">
                <a16:creationId xmlns:a16="http://schemas.microsoft.com/office/drawing/2014/main" id="{4460B606-D3AA-4222-BEA6-29D9E7DC6678}"/>
              </a:ext>
            </a:extLst>
          </p:cNvPr>
          <p:cNvPicPr>
            <a:picLocks noChangeAspect="1"/>
          </p:cNvPicPr>
          <p:nvPr userDrawn="1"/>
        </p:nvPicPr>
        <p:blipFill rotWithShape="1">
          <a:blip r:embed="rId2">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147434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766D36-B268-469D-8F3C-ABDF5C023E21}"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E68EE-1831-4876-BEC5-5E87A7844914}" type="slidenum">
              <a:rPr lang="en-US" smtClean="0"/>
              <a:t>‹#›</a:t>
            </a:fld>
            <a:endParaRPr lang="en-US"/>
          </a:p>
        </p:txBody>
      </p:sp>
      <p:pic>
        <p:nvPicPr>
          <p:cNvPr id="7" name="Picture 6">
            <a:extLst>
              <a:ext uri="{FF2B5EF4-FFF2-40B4-BE49-F238E27FC236}">
                <a16:creationId xmlns:a16="http://schemas.microsoft.com/office/drawing/2014/main" id="{799290B1-656F-4E69-BE9A-B74E4624E6C0}"/>
              </a:ext>
            </a:extLst>
          </p:cNvPr>
          <p:cNvPicPr>
            <a:picLocks noChangeAspect="1"/>
          </p:cNvPicPr>
          <p:nvPr userDrawn="1"/>
        </p:nvPicPr>
        <p:blipFill rotWithShape="1">
          <a:blip r:embed="rId2">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340085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6624B1-DC94-4FBB-B472-9FC72F7C007C}" type="datetime1">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E68EE-1831-4876-BEC5-5E87A7844914}" type="slidenum">
              <a:rPr lang="en-US" smtClean="0"/>
              <a:t>‹#›</a:t>
            </a:fld>
            <a:endParaRPr lang="en-US"/>
          </a:p>
        </p:txBody>
      </p:sp>
      <p:pic>
        <p:nvPicPr>
          <p:cNvPr id="8" name="Picture 7">
            <a:extLst>
              <a:ext uri="{FF2B5EF4-FFF2-40B4-BE49-F238E27FC236}">
                <a16:creationId xmlns:a16="http://schemas.microsoft.com/office/drawing/2014/main" id="{0D0422DD-E886-47C9-930D-827C8120EC52}"/>
              </a:ext>
            </a:extLst>
          </p:cNvPr>
          <p:cNvPicPr>
            <a:picLocks noChangeAspect="1"/>
          </p:cNvPicPr>
          <p:nvPr userDrawn="1"/>
        </p:nvPicPr>
        <p:blipFill rotWithShape="1">
          <a:blip r:embed="rId2">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409856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4F2994-0D1A-4771-BD4E-69FB505656B2}" type="datetime1">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CE68EE-1831-4876-BEC5-5E87A7844914}" type="slidenum">
              <a:rPr lang="en-US" smtClean="0"/>
              <a:t>‹#›</a:t>
            </a:fld>
            <a:endParaRPr lang="en-US"/>
          </a:p>
        </p:txBody>
      </p:sp>
      <p:pic>
        <p:nvPicPr>
          <p:cNvPr id="12" name="Picture 11">
            <a:extLst>
              <a:ext uri="{FF2B5EF4-FFF2-40B4-BE49-F238E27FC236}">
                <a16:creationId xmlns:a16="http://schemas.microsoft.com/office/drawing/2014/main" id="{4125C197-8C50-4E66-9EC7-F44FC480C222}"/>
              </a:ext>
            </a:extLst>
          </p:cNvPr>
          <p:cNvPicPr>
            <a:picLocks noChangeAspect="1"/>
          </p:cNvPicPr>
          <p:nvPr userDrawn="1"/>
        </p:nvPicPr>
        <p:blipFill rotWithShape="1">
          <a:blip r:embed="rId3">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302265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3FDB19-BB86-4815-9052-33D8271CB48B}" type="datetime1">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CE68EE-1831-4876-BEC5-5E87A7844914}" type="slidenum">
              <a:rPr lang="en-US" smtClean="0"/>
              <a:t>‹#›</a:t>
            </a:fld>
            <a:endParaRPr lang="en-US"/>
          </a:p>
        </p:txBody>
      </p:sp>
      <p:pic>
        <p:nvPicPr>
          <p:cNvPr id="6" name="Picture 5">
            <a:extLst>
              <a:ext uri="{FF2B5EF4-FFF2-40B4-BE49-F238E27FC236}">
                <a16:creationId xmlns:a16="http://schemas.microsoft.com/office/drawing/2014/main" id="{33911DE0-15FB-492A-8DC4-F565046CA7C7}"/>
              </a:ext>
            </a:extLst>
          </p:cNvPr>
          <p:cNvPicPr>
            <a:picLocks noChangeAspect="1"/>
          </p:cNvPicPr>
          <p:nvPr userDrawn="1"/>
        </p:nvPicPr>
        <p:blipFill rotWithShape="1">
          <a:blip r:embed="rId2">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146990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1B732-3D25-41D4-B97E-DF1C93BE9724}" type="datetime1">
              <a:rPr lang="en-US" smtClean="0"/>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CE68EE-1831-4876-BEC5-5E87A7844914}" type="slidenum">
              <a:rPr lang="en-US" smtClean="0"/>
              <a:t>‹#›</a:t>
            </a:fld>
            <a:endParaRPr lang="en-US"/>
          </a:p>
        </p:txBody>
      </p:sp>
      <p:pic>
        <p:nvPicPr>
          <p:cNvPr id="5" name="Picture 4">
            <a:extLst>
              <a:ext uri="{FF2B5EF4-FFF2-40B4-BE49-F238E27FC236}">
                <a16:creationId xmlns:a16="http://schemas.microsoft.com/office/drawing/2014/main" id="{AFA2906E-2F09-4C76-BD19-C1778E807534}"/>
              </a:ext>
            </a:extLst>
          </p:cNvPr>
          <p:cNvPicPr>
            <a:picLocks noChangeAspect="1"/>
          </p:cNvPicPr>
          <p:nvPr userDrawn="1"/>
        </p:nvPicPr>
        <p:blipFill rotWithShape="1">
          <a:blip r:embed="rId2">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334024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617F85-7948-40EC-8F06-241F4BCC2668}" type="datetime1">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E68EE-1831-4876-BEC5-5E87A7844914}" type="slidenum">
              <a:rPr lang="en-US" smtClean="0"/>
              <a:t>‹#›</a:t>
            </a:fld>
            <a:endParaRPr lang="en-US"/>
          </a:p>
        </p:txBody>
      </p:sp>
      <p:pic>
        <p:nvPicPr>
          <p:cNvPr id="8" name="Picture 7">
            <a:extLst>
              <a:ext uri="{FF2B5EF4-FFF2-40B4-BE49-F238E27FC236}">
                <a16:creationId xmlns:a16="http://schemas.microsoft.com/office/drawing/2014/main" id="{2D6B259C-7DC2-498E-826D-5D28EFE8D0D1}"/>
              </a:ext>
            </a:extLst>
          </p:cNvPr>
          <p:cNvPicPr>
            <a:picLocks noChangeAspect="1"/>
          </p:cNvPicPr>
          <p:nvPr userDrawn="1"/>
        </p:nvPicPr>
        <p:blipFill rotWithShape="1">
          <a:blip r:embed="rId2">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142644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43AC1-5AC0-4EDE-B01E-5732B305F345}" type="datetime1">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E68EE-1831-4876-BEC5-5E87A7844914}" type="slidenum">
              <a:rPr lang="en-US" smtClean="0"/>
              <a:t>‹#›</a:t>
            </a:fld>
            <a:endParaRPr lang="en-US"/>
          </a:p>
        </p:txBody>
      </p:sp>
      <p:pic>
        <p:nvPicPr>
          <p:cNvPr id="9" name="Picture 8">
            <a:extLst>
              <a:ext uri="{FF2B5EF4-FFF2-40B4-BE49-F238E27FC236}">
                <a16:creationId xmlns:a16="http://schemas.microsoft.com/office/drawing/2014/main" id="{76D06052-F72E-4864-8190-D88962B5FF04}"/>
              </a:ext>
            </a:extLst>
          </p:cNvPr>
          <p:cNvPicPr>
            <a:picLocks noChangeAspect="1"/>
          </p:cNvPicPr>
          <p:nvPr userDrawn="1"/>
        </p:nvPicPr>
        <p:blipFill rotWithShape="1">
          <a:blip r:embed="rId3">
            <a:clrChange>
              <a:clrFrom>
                <a:srgbClr val="000000"/>
              </a:clrFrom>
              <a:clrTo>
                <a:srgbClr val="000000">
                  <a:alpha val="0"/>
                </a:srgbClr>
              </a:clrTo>
            </a:clrChange>
          </a:blip>
          <a:srcRect r="43827"/>
          <a:stretch/>
        </p:blipFill>
        <p:spPr>
          <a:xfrm>
            <a:off x="10494626" y="132908"/>
            <a:ext cx="1546827" cy="621115"/>
          </a:xfrm>
          <a:prstGeom prst="rect">
            <a:avLst/>
          </a:prstGeom>
        </p:spPr>
      </p:pic>
    </p:spTree>
    <p:extLst>
      <p:ext uri="{BB962C8B-B14F-4D97-AF65-F5344CB8AC3E}">
        <p14:creationId xmlns:p14="http://schemas.microsoft.com/office/powerpoint/2010/main" val="286072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B67F771-2148-4788-AC18-B3E48E63B534}" type="datetime1">
              <a:rPr lang="en-US" smtClean="0"/>
              <a:t>11/30/2017</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CE68EE-1831-4876-BEC5-5E87A7844914}" type="slidenum">
              <a:rPr lang="en-US" smtClean="0"/>
              <a:t>‹#›</a:t>
            </a:fld>
            <a:endParaRPr lang="en-US"/>
          </a:p>
        </p:txBody>
      </p:sp>
    </p:spTree>
    <p:extLst>
      <p:ext uri="{BB962C8B-B14F-4D97-AF65-F5344CB8AC3E}">
        <p14:creationId xmlns:p14="http://schemas.microsoft.com/office/powerpoint/2010/main" val="11868328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udemy.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292909F-A428-46A1-AC38-03957B039917}"/>
              </a:ext>
            </a:extLst>
          </p:cNvPr>
          <p:cNvSpPr txBox="1"/>
          <p:nvPr/>
        </p:nvSpPr>
        <p:spPr>
          <a:xfrm>
            <a:off x="1224793" y="1434515"/>
            <a:ext cx="8430936" cy="923330"/>
          </a:xfrm>
          <a:prstGeom prst="rect">
            <a:avLst/>
          </a:prstGeom>
          <a:noFill/>
        </p:spPr>
        <p:txBody>
          <a:bodyPr wrap="square" rtlCol="0">
            <a:spAutoFit/>
          </a:bodyPr>
          <a:lstStyle/>
          <a:p>
            <a:r>
              <a:rPr lang="en-US" sz="5400" dirty="0"/>
              <a:t>End studies project (PFE)</a:t>
            </a:r>
          </a:p>
        </p:txBody>
      </p:sp>
      <p:sp>
        <p:nvSpPr>
          <p:cNvPr id="16" name="TextBox 15">
            <a:extLst>
              <a:ext uri="{FF2B5EF4-FFF2-40B4-BE49-F238E27FC236}">
                <a16:creationId xmlns:a16="http://schemas.microsoft.com/office/drawing/2014/main" id="{C3559D1C-FB59-4866-9B6E-57ED48D09AC1}"/>
              </a:ext>
            </a:extLst>
          </p:cNvPr>
          <p:cNvSpPr txBox="1"/>
          <p:nvPr/>
        </p:nvSpPr>
        <p:spPr>
          <a:xfrm>
            <a:off x="1224793" y="2529280"/>
            <a:ext cx="8430936" cy="707886"/>
          </a:xfrm>
          <a:prstGeom prst="rect">
            <a:avLst/>
          </a:prstGeom>
          <a:noFill/>
        </p:spPr>
        <p:txBody>
          <a:bodyPr wrap="square" rtlCol="0">
            <a:spAutoFit/>
          </a:bodyPr>
          <a:lstStyle/>
          <a:p>
            <a:r>
              <a:rPr lang="fr-FR" sz="4000" dirty="0"/>
              <a:t>Project </a:t>
            </a:r>
            <a:r>
              <a:rPr lang="en-US" sz="4000" dirty="0"/>
              <a:t>proposal</a:t>
            </a:r>
          </a:p>
        </p:txBody>
      </p:sp>
      <p:sp>
        <p:nvSpPr>
          <p:cNvPr id="19" name="TextBox 18">
            <a:extLst>
              <a:ext uri="{FF2B5EF4-FFF2-40B4-BE49-F238E27FC236}">
                <a16:creationId xmlns:a16="http://schemas.microsoft.com/office/drawing/2014/main" id="{705F16F5-98AE-42A7-8313-B0E373D79710}"/>
              </a:ext>
            </a:extLst>
          </p:cNvPr>
          <p:cNvSpPr txBox="1"/>
          <p:nvPr/>
        </p:nvSpPr>
        <p:spPr>
          <a:xfrm>
            <a:off x="1224792" y="3728368"/>
            <a:ext cx="9529893" cy="2062103"/>
          </a:xfrm>
          <a:prstGeom prst="rect">
            <a:avLst/>
          </a:prstGeom>
          <a:noFill/>
        </p:spPr>
        <p:txBody>
          <a:bodyPr wrap="square" rtlCol="0">
            <a:spAutoFit/>
          </a:bodyPr>
          <a:lstStyle/>
          <a:p>
            <a:r>
              <a:rPr lang="fr-FR" sz="3200" dirty="0"/>
              <a:t>Gabriel Farra – 5TCA</a:t>
            </a:r>
          </a:p>
          <a:p>
            <a:endParaRPr lang="fr-FR" sz="3200" dirty="0"/>
          </a:p>
          <a:p>
            <a:r>
              <a:rPr lang="fr-FR" sz="3200" dirty="0"/>
              <a:t>Département Télécommunication services et Usage</a:t>
            </a:r>
          </a:p>
          <a:p>
            <a:endParaRPr lang="fr-FR" sz="3200" dirty="0"/>
          </a:p>
        </p:txBody>
      </p:sp>
      <p:sp>
        <p:nvSpPr>
          <p:cNvPr id="13" name="Date Placeholder 12">
            <a:extLst>
              <a:ext uri="{FF2B5EF4-FFF2-40B4-BE49-F238E27FC236}">
                <a16:creationId xmlns:a16="http://schemas.microsoft.com/office/drawing/2014/main" id="{BB35B9EE-3EB3-45AA-8C22-D5391763C186}"/>
              </a:ext>
            </a:extLst>
          </p:cNvPr>
          <p:cNvSpPr>
            <a:spLocks noGrp="1"/>
          </p:cNvSpPr>
          <p:nvPr>
            <p:ph type="dt" sz="half" idx="10"/>
          </p:nvPr>
        </p:nvSpPr>
        <p:spPr/>
        <p:txBody>
          <a:bodyPr/>
          <a:lstStyle/>
          <a:p>
            <a:fld id="{B6889ADB-07CD-4A96-97F7-DB2254D270E8}" type="datetime1">
              <a:rPr lang="en-US" smtClean="0"/>
              <a:t>11/30/2017</a:t>
            </a:fld>
            <a:endParaRPr lang="en-US" dirty="0"/>
          </a:p>
        </p:txBody>
      </p:sp>
      <p:sp>
        <p:nvSpPr>
          <p:cNvPr id="14" name="Slide Number Placeholder 13">
            <a:extLst>
              <a:ext uri="{FF2B5EF4-FFF2-40B4-BE49-F238E27FC236}">
                <a16:creationId xmlns:a16="http://schemas.microsoft.com/office/drawing/2014/main" id="{D13F4D06-CDA5-4D45-9603-177CB408E019}"/>
              </a:ext>
            </a:extLst>
          </p:cNvPr>
          <p:cNvSpPr>
            <a:spLocks noGrp="1"/>
          </p:cNvSpPr>
          <p:nvPr>
            <p:ph type="sldNum" sz="quarter" idx="12"/>
          </p:nvPr>
        </p:nvSpPr>
        <p:spPr/>
        <p:txBody>
          <a:bodyPr/>
          <a:lstStyle/>
          <a:p>
            <a:fld id="{D5CE68EE-1831-4876-BEC5-5E87A7844914}" type="slidenum">
              <a:rPr lang="en-US" smtClean="0"/>
              <a:t>1</a:t>
            </a:fld>
            <a:endParaRPr lang="en-US" dirty="0"/>
          </a:p>
        </p:txBody>
      </p:sp>
    </p:spTree>
    <p:extLst>
      <p:ext uri="{BB962C8B-B14F-4D97-AF65-F5344CB8AC3E}">
        <p14:creationId xmlns:p14="http://schemas.microsoft.com/office/powerpoint/2010/main" val="2457028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99ED-37D3-494D-938A-43618DC7C8B5}"/>
              </a:ext>
            </a:extLst>
          </p:cNvPr>
          <p:cNvSpPr>
            <a:spLocks noGrp="1"/>
          </p:cNvSpPr>
          <p:nvPr>
            <p:ph type="title"/>
          </p:nvPr>
        </p:nvSpPr>
        <p:spPr/>
        <p:txBody>
          <a:bodyPr/>
          <a:lstStyle/>
          <a:p>
            <a:pPr algn="l"/>
            <a:r>
              <a:rPr lang="fr-FR" dirty="0"/>
              <a:t>Planning :</a:t>
            </a:r>
            <a:endParaRPr lang="en-US" dirty="0"/>
          </a:p>
        </p:txBody>
      </p:sp>
      <p:sp>
        <p:nvSpPr>
          <p:cNvPr id="4" name="Date Placeholder 3">
            <a:extLst>
              <a:ext uri="{FF2B5EF4-FFF2-40B4-BE49-F238E27FC236}">
                <a16:creationId xmlns:a16="http://schemas.microsoft.com/office/drawing/2014/main" id="{F6A9A71A-F070-445B-9B00-12B66D2336FB}"/>
              </a:ext>
            </a:extLst>
          </p:cNvPr>
          <p:cNvSpPr>
            <a:spLocks noGrp="1"/>
          </p:cNvSpPr>
          <p:nvPr>
            <p:ph type="dt" sz="half" idx="10"/>
          </p:nvPr>
        </p:nvSpPr>
        <p:spPr/>
        <p:txBody>
          <a:bodyPr/>
          <a:lstStyle/>
          <a:p>
            <a:fld id="{31A9BF12-DC11-4B54-A51F-6EFC93430A85}" type="datetime1">
              <a:rPr lang="en-US" smtClean="0"/>
              <a:pPr/>
              <a:t>11/30/2017</a:t>
            </a:fld>
            <a:endParaRPr lang="en-US"/>
          </a:p>
        </p:txBody>
      </p:sp>
      <p:sp>
        <p:nvSpPr>
          <p:cNvPr id="5" name="Slide Number Placeholder 4">
            <a:extLst>
              <a:ext uri="{FF2B5EF4-FFF2-40B4-BE49-F238E27FC236}">
                <a16:creationId xmlns:a16="http://schemas.microsoft.com/office/drawing/2014/main" id="{FBAB689A-EFD0-436F-A5DD-E2F26A2BD481}"/>
              </a:ext>
            </a:extLst>
          </p:cNvPr>
          <p:cNvSpPr>
            <a:spLocks noGrp="1"/>
          </p:cNvSpPr>
          <p:nvPr>
            <p:ph type="sldNum" sz="quarter" idx="12"/>
          </p:nvPr>
        </p:nvSpPr>
        <p:spPr/>
        <p:txBody>
          <a:bodyPr/>
          <a:lstStyle/>
          <a:p>
            <a:fld id="{D5CE68EE-1831-4876-BEC5-5E87A7844914}" type="slidenum">
              <a:rPr lang="en-US" smtClean="0"/>
              <a:pPr/>
              <a:t>10</a:t>
            </a:fld>
            <a:endParaRPr lang="en-US"/>
          </a:p>
        </p:txBody>
      </p:sp>
      <p:pic>
        <p:nvPicPr>
          <p:cNvPr id="50" name="Picture 49">
            <a:extLst>
              <a:ext uri="{FF2B5EF4-FFF2-40B4-BE49-F238E27FC236}">
                <a16:creationId xmlns:a16="http://schemas.microsoft.com/office/drawing/2014/main" id="{872E9998-F7EC-4533-82BC-A558BC9EEAFA}"/>
              </a:ext>
            </a:extLst>
          </p:cNvPr>
          <p:cNvPicPr>
            <a:picLocks noChangeAspect="1"/>
          </p:cNvPicPr>
          <p:nvPr/>
        </p:nvPicPr>
        <p:blipFill>
          <a:blip r:embed="rId2"/>
          <a:stretch>
            <a:fillRect/>
          </a:stretch>
        </p:blipFill>
        <p:spPr>
          <a:xfrm>
            <a:off x="47625" y="1947862"/>
            <a:ext cx="12096750" cy="2962275"/>
          </a:xfrm>
          <a:prstGeom prst="rect">
            <a:avLst/>
          </a:prstGeom>
        </p:spPr>
      </p:pic>
    </p:spTree>
    <p:extLst>
      <p:ext uri="{BB962C8B-B14F-4D97-AF65-F5344CB8AC3E}">
        <p14:creationId xmlns:p14="http://schemas.microsoft.com/office/powerpoint/2010/main" val="236780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FB9E77-D8F4-447B-ADEF-0D1011FB8F31}"/>
              </a:ext>
            </a:extLst>
          </p:cNvPr>
          <p:cNvSpPr>
            <a:spLocks noGrp="1"/>
          </p:cNvSpPr>
          <p:nvPr>
            <p:ph type="dt" sz="half" idx="10"/>
          </p:nvPr>
        </p:nvSpPr>
        <p:spPr/>
        <p:txBody>
          <a:bodyPr/>
          <a:lstStyle/>
          <a:p>
            <a:fld id="{31A9BF12-DC11-4B54-A51F-6EFC93430A85}" type="datetime1">
              <a:rPr lang="en-US" smtClean="0"/>
              <a:pPr/>
              <a:t>11/30/2017</a:t>
            </a:fld>
            <a:endParaRPr lang="en-US"/>
          </a:p>
        </p:txBody>
      </p:sp>
      <p:sp>
        <p:nvSpPr>
          <p:cNvPr id="5" name="Slide Number Placeholder 4">
            <a:extLst>
              <a:ext uri="{FF2B5EF4-FFF2-40B4-BE49-F238E27FC236}">
                <a16:creationId xmlns:a16="http://schemas.microsoft.com/office/drawing/2014/main" id="{EF36FEF3-33B6-4395-841C-A8898C9DF135}"/>
              </a:ext>
            </a:extLst>
          </p:cNvPr>
          <p:cNvSpPr>
            <a:spLocks noGrp="1"/>
          </p:cNvSpPr>
          <p:nvPr>
            <p:ph type="sldNum" sz="quarter" idx="12"/>
          </p:nvPr>
        </p:nvSpPr>
        <p:spPr/>
        <p:txBody>
          <a:bodyPr/>
          <a:lstStyle/>
          <a:p>
            <a:fld id="{D5CE68EE-1831-4876-BEC5-5E87A7844914}" type="slidenum">
              <a:rPr lang="en-US" smtClean="0"/>
              <a:pPr/>
              <a:t>11</a:t>
            </a:fld>
            <a:endParaRPr lang="en-US"/>
          </a:p>
        </p:txBody>
      </p:sp>
      <p:sp>
        <p:nvSpPr>
          <p:cNvPr id="6" name="Title 1">
            <a:extLst>
              <a:ext uri="{FF2B5EF4-FFF2-40B4-BE49-F238E27FC236}">
                <a16:creationId xmlns:a16="http://schemas.microsoft.com/office/drawing/2014/main" id="{539EB61C-8E7C-4BC2-8472-CA632FC68375}"/>
              </a:ext>
            </a:extLst>
          </p:cNvPr>
          <p:cNvSpPr txBox="1">
            <a:spLocks/>
          </p:cNvSpPr>
          <p:nvPr/>
        </p:nvSpPr>
        <p:spPr>
          <a:xfrm>
            <a:off x="924443" y="420937"/>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a:t>Phase 1 week 4 to 7</a:t>
            </a:r>
          </a:p>
        </p:txBody>
      </p:sp>
      <p:sp>
        <p:nvSpPr>
          <p:cNvPr id="7" name="Content Placeholder 2">
            <a:extLst>
              <a:ext uri="{FF2B5EF4-FFF2-40B4-BE49-F238E27FC236}">
                <a16:creationId xmlns:a16="http://schemas.microsoft.com/office/drawing/2014/main" id="{FA4EA19B-922D-4A73-99DF-A3D2C363CC0A}"/>
              </a:ext>
            </a:extLst>
          </p:cNvPr>
          <p:cNvSpPr txBox="1">
            <a:spLocks/>
          </p:cNvSpPr>
          <p:nvPr/>
        </p:nvSpPr>
        <p:spPr>
          <a:xfrm>
            <a:off x="924443" y="1521814"/>
            <a:ext cx="10353762" cy="247614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effectLst/>
              </a:rPr>
              <a:t>Authentication</a:t>
            </a:r>
          </a:p>
          <a:p>
            <a:r>
              <a:rPr lang="en-US" dirty="0">
                <a:effectLst/>
              </a:rPr>
              <a:t>User account and profile (Private/public).</a:t>
            </a:r>
          </a:p>
          <a:p>
            <a:r>
              <a:rPr lang="en-US" dirty="0">
                <a:effectLst/>
              </a:rPr>
              <a:t>Interactive event interface in Map. </a:t>
            </a:r>
          </a:p>
          <a:p>
            <a:r>
              <a:rPr lang="en-US" dirty="0">
                <a:effectLst/>
              </a:rPr>
              <a:t>Creation/modification and update of event.</a:t>
            </a:r>
          </a:p>
        </p:txBody>
      </p:sp>
      <p:sp>
        <p:nvSpPr>
          <p:cNvPr id="8" name="Rectangle 7">
            <a:extLst>
              <a:ext uri="{FF2B5EF4-FFF2-40B4-BE49-F238E27FC236}">
                <a16:creationId xmlns:a16="http://schemas.microsoft.com/office/drawing/2014/main" id="{B1295C40-4448-439C-BE85-B1B56E03BA2C}"/>
              </a:ext>
            </a:extLst>
          </p:cNvPr>
          <p:cNvSpPr/>
          <p:nvPr/>
        </p:nvSpPr>
        <p:spPr>
          <a:xfrm>
            <a:off x="963728" y="4435057"/>
            <a:ext cx="6961071" cy="2185214"/>
          </a:xfrm>
          <a:prstGeom prst="rect">
            <a:avLst/>
          </a:prstGeom>
        </p:spPr>
        <p:txBody>
          <a:bodyPr wrap="square">
            <a:spAutoFit/>
          </a:bodyPr>
          <a:lstStyle/>
          <a:p>
            <a:pPr marL="342900" indent="-306000">
              <a:spcBef>
                <a:spcPct val="20000"/>
              </a:spcBef>
              <a:spcAft>
                <a:spcPts val="600"/>
              </a:spcAft>
              <a:buClr>
                <a:schemeClr val="tx2"/>
              </a:buClr>
              <a:buSzPct val="70000"/>
              <a:buFont typeface="Wingdings 2" charset="2"/>
              <a:buChar char=""/>
            </a:pPr>
            <a:r>
              <a:rPr lang="en-US" sz="2000" dirty="0">
                <a:ln>
                  <a:solidFill>
                    <a:schemeClr val="bg1">
                      <a:lumMod val="75000"/>
                      <a:lumOff val="25000"/>
                      <a:alpha val="10000"/>
                    </a:schemeClr>
                  </a:solidFill>
                </a:ln>
                <a:solidFill>
                  <a:schemeClr val="tx2"/>
                </a:solidFill>
              </a:rPr>
              <a:t>Possibilities to create survey before and after the event.</a:t>
            </a:r>
          </a:p>
          <a:p>
            <a:pPr marL="342900" indent="-306000">
              <a:spcBef>
                <a:spcPct val="20000"/>
              </a:spcBef>
              <a:spcAft>
                <a:spcPts val="600"/>
              </a:spcAft>
              <a:buClr>
                <a:schemeClr val="tx2"/>
              </a:buClr>
              <a:buSzPct val="70000"/>
              <a:buFont typeface="Wingdings 2" charset="2"/>
              <a:buChar char=""/>
            </a:pPr>
            <a:r>
              <a:rPr lang="en-US" sz="2000" dirty="0">
                <a:ln>
                  <a:solidFill>
                    <a:schemeClr val="bg1">
                      <a:lumMod val="75000"/>
                      <a:lumOff val="25000"/>
                      <a:alpha val="10000"/>
                    </a:schemeClr>
                  </a:solidFill>
                </a:ln>
                <a:solidFill>
                  <a:schemeClr val="tx2"/>
                </a:solidFill>
              </a:rPr>
              <a:t>Public and private chat</a:t>
            </a:r>
          </a:p>
          <a:p>
            <a:pPr marL="342900" indent="-306000">
              <a:spcBef>
                <a:spcPct val="20000"/>
              </a:spcBef>
              <a:spcAft>
                <a:spcPts val="600"/>
              </a:spcAft>
              <a:buClr>
                <a:schemeClr val="tx2"/>
              </a:buClr>
              <a:buSzPct val="70000"/>
              <a:buFont typeface="Wingdings 2" charset="2"/>
              <a:buChar char=""/>
            </a:pPr>
            <a:r>
              <a:rPr lang="en-US" sz="2000" dirty="0">
                <a:ln>
                  <a:solidFill>
                    <a:schemeClr val="bg1">
                      <a:lumMod val="75000"/>
                      <a:lumOff val="25000"/>
                      <a:alpha val="10000"/>
                    </a:schemeClr>
                  </a:solidFill>
                </a:ln>
                <a:solidFill>
                  <a:schemeClr val="tx2"/>
                </a:solidFill>
              </a:rPr>
              <a:t>Push notification</a:t>
            </a:r>
          </a:p>
          <a:p>
            <a:pPr marL="342900" indent="-306000">
              <a:spcBef>
                <a:spcPct val="20000"/>
              </a:spcBef>
              <a:spcAft>
                <a:spcPts val="600"/>
              </a:spcAft>
              <a:buClr>
                <a:schemeClr val="tx2"/>
              </a:buClr>
              <a:buSzPct val="70000"/>
              <a:buFont typeface="Wingdings 2" charset="2"/>
              <a:buChar char=""/>
            </a:pPr>
            <a:r>
              <a:rPr lang="en-US" sz="2000" dirty="0">
                <a:ln>
                  <a:solidFill>
                    <a:schemeClr val="bg1">
                      <a:lumMod val="75000"/>
                      <a:lumOff val="25000"/>
                      <a:alpha val="10000"/>
                    </a:schemeClr>
                  </a:solidFill>
                </a:ln>
                <a:solidFill>
                  <a:schemeClr val="tx2"/>
                </a:solidFill>
              </a:rPr>
              <a:t>Reminder</a:t>
            </a:r>
          </a:p>
          <a:p>
            <a:pPr marL="342900" indent="-306000">
              <a:spcBef>
                <a:spcPct val="20000"/>
              </a:spcBef>
              <a:spcAft>
                <a:spcPts val="600"/>
              </a:spcAft>
              <a:buClr>
                <a:schemeClr val="tx2"/>
              </a:buClr>
              <a:buSzPct val="70000"/>
              <a:buFont typeface="Wingdings 2" charset="2"/>
              <a:buChar char=""/>
            </a:pPr>
            <a:r>
              <a:rPr lang="en-US" sz="2000" dirty="0">
                <a:ln>
                  <a:solidFill>
                    <a:schemeClr val="bg1">
                      <a:lumMod val="75000"/>
                      <a:lumOff val="25000"/>
                      <a:alpha val="10000"/>
                    </a:schemeClr>
                  </a:solidFill>
                </a:ln>
                <a:solidFill>
                  <a:schemeClr val="tx2"/>
                </a:solidFill>
              </a:rPr>
              <a:t>Event export in calendar</a:t>
            </a:r>
          </a:p>
        </p:txBody>
      </p:sp>
      <p:sp>
        <p:nvSpPr>
          <p:cNvPr id="9" name="Title 1">
            <a:extLst>
              <a:ext uri="{FF2B5EF4-FFF2-40B4-BE49-F238E27FC236}">
                <a16:creationId xmlns:a16="http://schemas.microsoft.com/office/drawing/2014/main" id="{63A99F89-9FF5-4FF5-9384-472D0B522E4F}"/>
              </a:ext>
            </a:extLst>
          </p:cNvPr>
          <p:cNvSpPr txBox="1">
            <a:spLocks/>
          </p:cNvSpPr>
          <p:nvPr/>
        </p:nvSpPr>
        <p:spPr>
          <a:xfrm>
            <a:off x="924443" y="3464607"/>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a:t>Phase 2 week 8 to 11</a:t>
            </a:r>
          </a:p>
        </p:txBody>
      </p:sp>
    </p:spTree>
    <p:extLst>
      <p:ext uri="{BB962C8B-B14F-4D97-AF65-F5344CB8AC3E}">
        <p14:creationId xmlns:p14="http://schemas.microsoft.com/office/powerpoint/2010/main" val="352109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2409-ACAC-4639-BC06-405AB4F8A88B}"/>
              </a:ext>
            </a:extLst>
          </p:cNvPr>
          <p:cNvSpPr>
            <a:spLocks noGrp="1"/>
          </p:cNvSpPr>
          <p:nvPr>
            <p:ph type="title"/>
          </p:nvPr>
        </p:nvSpPr>
        <p:spPr>
          <a:xfrm>
            <a:off x="913795" y="94210"/>
            <a:ext cx="10353762" cy="970450"/>
          </a:xfrm>
        </p:spPr>
        <p:txBody>
          <a:bodyPr/>
          <a:lstStyle/>
          <a:p>
            <a:pPr algn="l"/>
            <a:r>
              <a:rPr lang="en-US" dirty="0"/>
              <a:t>Project definition </a:t>
            </a:r>
          </a:p>
        </p:txBody>
      </p:sp>
      <p:sp>
        <p:nvSpPr>
          <p:cNvPr id="3" name="Content Placeholder 2">
            <a:extLst>
              <a:ext uri="{FF2B5EF4-FFF2-40B4-BE49-F238E27FC236}">
                <a16:creationId xmlns:a16="http://schemas.microsoft.com/office/drawing/2014/main" id="{BD0F68AD-C838-48B5-BE50-654CD585D485}"/>
              </a:ext>
            </a:extLst>
          </p:cNvPr>
          <p:cNvSpPr>
            <a:spLocks noGrp="1"/>
          </p:cNvSpPr>
          <p:nvPr>
            <p:ph idx="1"/>
          </p:nvPr>
        </p:nvSpPr>
        <p:spPr>
          <a:xfrm>
            <a:off x="913795" y="1351347"/>
            <a:ext cx="10353762" cy="5047318"/>
          </a:xfrm>
        </p:spPr>
        <p:txBody>
          <a:bodyPr>
            <a:normAutofit/>
          </a:bodyPr>
          <a:lstStyle/>
          <a:p>
            <a:pPr marL="36900" indent="0">
              <a:buNone/>
            </a:pPr>
            <a:r>
              <a:rPr lang="en-US" sz="1800" dirty="0">
                <a:solidFill>
                  <a:schemeClr val="tx1"/>
                </a:solidFill>
              </a:rPr>
              <a:t>Principal idea: </a:t>
            </a:r>
            <a:r>
              <a:rPr lang="fr-FR" sz="1800" dirty="0" err="1">
                <a:solidFill>
                  <a:schemeClr val="tx1"/>
                </a:solidFill>
              </a:rPr>
              <a:t>bringing</a:t>
            </a:r>
            <a:r>
              <a:rPr lang="fr-FR" sz="1800" dirty="0">
                <a:solidFill>
                  <a:schemeClr val="tx1"/>
                </a:solidFill>
              </a:rPr>
              <a:t> people </a:t>
            </a:r>
            <a:r>
              <a:rPr lang="fr-FR" sz="1800" dirty="0" err="1">
                <a:solidFill>
                  <a:schemeClr val="tx1"/>
                </a:solidFill>
              </a:rPr>
              <a:t>together</a:t>
            </a:r>
            <a:r>
              <a:rPr lang="fr-FR" sz="1800" dirty="0">
                <a:solidFill>
                  <a:schemeClr val="tx1"/>
                </a:solidFill>
              </a:rPr>
              <a:t> in real life </a:t>
            </a:r>
            <a:r>
              <a:rPr lang="fr-FR" sz="1800" dirty="0" err="1">
                <a:solidFill>
                  <a:schemeClr val="tx1"/>
                </a:solidFill>
              </a:rPr>
              <a:t>with</a:t>
            </a:r>
            <a:r>
              <a:rPr lang="fr-FR" sz="1800" dirty="0">
                <a:solidFill>
                  <a:schemeClr val="tx1"/>
                </a:solidFill>
              </a:rPr>
              <a:t> the </a:t>
            </a:r>
            <a:r>
              <a:rPr lang="fr-FR" sz="1800" dirty="0" err="1">
                <a:solidFill>
                  <a:schemeClr val="tx1"/>
                </a:solidFill>
              </a:rPr>
              <a:t>advantage</a:t>
            </a:r>
            <a:r>
              <a:rPr lang="fr-FR" sz="1800" dirty="0">
                <a:solidFill>
                  <a:schemeClr val="tx1"/>
                </a:solidFill>
              </a:rPr>
              <a:t> of social network (an application)</a:t>
            </a:r>
          </a:p>
          <a:p>
            <a:endParaRPr lang="en-US" sz="1800" dirty="0">
              <a:solidFill>
                <a:schemeClr val="tx1"/>
              </a:solidFill>
            </a:endParaRPr>
          </a:p>
          <a:p>
            <a:pPr marL="36900" indent="0">
              <a:buNone/>
            </a:pPr>
            <a:r>
              <a:rPr lang="fr-FR" sz="1800" dirty="0">
                <a:solidFill>
                  <a:schemeClr val="tx1"/>
                </a:solidFill>
              </a:rPr>
              <a:t>The </a:t>
            </a:r>
            <a:r>
              <a:rPr lang="fr-FR" sz="1800" dirty="0" err="1">
                <a:solidFill>
                  <a:schemeClr val="tx1"/>
                </a:solidFill>
              </a:rPr>
              <a:t>disadvantage</a:t>
            </a:r>
            <a:r>
              <a:rPr lang="fr-FR" sz="1800" dirty="0">
                <a:solidFill>
                  <a:schemeClr val="tx1"/>
                </a:solidFill>
              </a:rPr>
              <a:t> of social network as Facebook, Instagram or Snapchat </a:t>
            </a:r>
            <a:r>
              <a:rPr lang="fr-FR" sz="1800" dirty="0" err="1">
                <a:solidFill>
                  <a:schemeClr val="tx1"/>
                </a:solidFill>
              </a:rPr>
              <a:t>is</a:t>
            </a:r>
            <a:r>
              <a:rPr lang="fr-FR" sz="1800" dirty="0">
                <a:solidFill>
                  <a:schemeClr val="tx1"/>
                </a:solidFill>
              </a:rPr>
              <a:t>, </a:t>
            </a:r>
            <a:r>
              <a:rPr lang="fr-FR" sz="1800" dirty="0" err="1">
                <a:solidFill>
                  <a:schemeClr val="tx1"/>
                </a:solidFill>
              </a:rPr>
              <a:t>that</a:t>
            </a:r>
            <a:r>
              <a:rPr lang="fr-FR" sz="1800" dirty="0">
                <a:solidFill>
                  <a:schemeClr val="tx1"/>
                </a:solidFill>
              </a:rPr>
              <a:t> people stick to digital interactions </a:t>
            </a:r>
            <a:r>
              <a:rPr lang="fr-FR" sz="1800" dirty="0" err="1">
                <a:solidFill>
                  <a:schemeClr val="tx1"/>
                </a:solidFill>
              </a:rPr>
              <a:t>instead</a:t>
            </a:r>
            <a:r>
              <a:rPr lang="fr-FR" sz="1800" dirty="0">
                <a:solidFill>
                  <a:schemeClr val="tx1"/>
                </a:solidFill>
              </a:rPr>
              <a:t> of </a:t>
            </a:r>
            <a:r>
              <a:rPr lang="fr-FR" sz="1800" dirty="0" err="1">
                <a:solidFill>
                  <a:schemeClr val="tx1"/>
                </a:solidFill>
              </a:rPr>
              <a:t>getting</a:t>
            </a:r>
            <a:r>
              <a:rPr lang="fr-FR" sz="1800" dirty="0">
                <a:solidFill>
                  <a:schemeClr val="tx1"/>
                </a:solidFill>
              </a:rPr>
              <a:t> </a:t>
            </a:r>
            <a:r>
              <a:rPr lang="fr-FR" sz="1800" dirty="0" err="1">
                <a:solidFill>
                  <a:schemeClr val="tx1"/>
                </a:solidFill>
              </a:rPr>
              <a:t>together</a:t>
            </a:r>
            <a:r>
              <a:rPr lang="fr-FR" sz="1800" dirty="0">
                <a:solidFill>
                  <a:schemeClr val="tx1"/>
                </a:solidFill>
              </a:rPr>
              <a:t> in </a:t>
            </a:r>
            <a:r>
              <a:rPr lang="fr-FR" sz="1800" dirty="0" err="1">
                <a:solidFill>
                  <a:schemeClr val="tx1"/>
                </a:solidFill>
              </a:rPr>
              <a:t>their</a:t>
            </a:r>
            <a:r>
              <a:rPr lang="fr-FR" sz="1800" dirty="0">
                <a:solidFill>
                  <a:schemeClr val="tx1"/>
                </a:solidFill>
              </a:rPr>
              <a:t> real life.</a:t>
            </a:r>
            <a:endParaRPr lang="en-US" sz="1800" dirty="0">
              <a:solidFill>
                <a:schemeClr val="tx1"/>
              </a:solidFill>
            </a:endParaRPr>
          </a:p>
          <a:p>
            <a:pPr marL="36900" indent="0">
              <a:buNone/>
            </a:pPr>
            <a:r>
              <a:rPr lang="en-US" sz="1800" dirty="0">
                <a:solidFill>
                  <a:schemeClr val="tx1"/>
                </a:solidFill>
              </a:rPr>
              <a:t>The goal is to create a social network, where the main objective is, to reconnect human in person. The challenge is to encourage user to meet in real life. How we can encourage users to want to meet each other? Which </a:t>
            </a:r>
            <a:r>
              <a:rPr lang="en-US" sz="1800" dirty="0" err="1">
                <a:solidFill>
                  <a:schemeClr val="tx1"/>
                </a:solidFill>
              </a:rPr>
              <a:t>benefts</a:t>
            </a:r>
            <a:r>
              <a:rPr lang="en-US" sz="1800" dirty="0">
                <a:solidFill>
                  <a:schemeClr val="tx1"/>
                </a:solidFill>
              </a:rPr>
              <a:t> do exist for the users?</a:t>
            </a:r>
          </a:p>
          <a:p>
            <a:pPr marL="36900" indent="0">
              <a:buNone/>
            </a:pPr>
            <a:endParaRPr lang="en-US" sz="100" dirty="0">
              <a:solidFill>
                <a:schemeClr val="tx1"/>
              </a:solidFill>
            </a:endParaRPr>
          </a:p>
          <a:p>
            <a:pPr marL="36900" indent="0">
              <a:buNone/>
            </a:pPr>
            <a:r>
              <a:rPr lang="en-US" sz="1800" dirty="0">
                <a:solidFill>
                  <a:schemeClr val="tx1"/>
                </a:solidFill>
              </a:rPr>
              <a:t>Users have to find a personal interest, for me the user has to find a human interest or a financial interest.</a:t>
            </a:r>
          </a:p>
          <a:p>
            <a:r>
              <a:rPr lang="en-US" sz="1800" dirty="0">
                <a:solidFill>
                  <a:schemeClr val="tx1"/>
                </a:solidFill>
              </a:rPr>
              <a:t>Financial</a:t>
            </a:r>
          </a:p>
          <a:p>
            <a:pPr lvl="1">
              <a:buFont typeface="Arial" panose="020B0604020202020204" pitchFamily="34" charset="0"/>
              <a:buChar char="•"/>
            </a:pPr>
            <a:r>
              <a:rPr lang="en-US" sz="1600" dirty="0">
                <a:solidFill>
                  <a:schemeClr val="tx1"/>
                </a:solidFill>
              </a:rPr>
              <a:t>Example : 10% discount on partner places.</a:t>
            </a:r>
          </a:p>
          <a:p>
            <a:r>
              <a:rPr lang="en-US" sz="1800" dirty="0">
                <a:solidFill>
                  <a:schemeClr val="tx1"/>
                </a:solidFill>
              </a:rPr>
              <a:t>Human</a:t>
            </a:r>
          </a:p>
          <a:p>
            <a:pPr lvl="1">
              <a:buFont typeface="Arial" panose="020B0604020202020204" pitchFamily="34" charset="0"/>
              <a:buChar char="•"/>
            </a:pPr>
            <a:r>
              <a:rPr lang="en-US" sz="1600" dirty="0">
                <a:solidFill>
                  <a:schemeClr val="tx1"/>
                </a:solidFill>
              </a:rPr>
              <a:t>Example : Meeting, popularity…</a:t>
            </a:r>
          </a:p>
        </p:txBody>
      </p:sp>
      <p:sp>
        <p:nvSpPr>
          <p:cNvPr id="4" name="Date Placeholder 3">
            <a:extLst>
              <a:ext uri="{FF2B5EF4-FFF2-40B4-BE49-F238E27FC236}">
                <a16:creationId xmlns:a16="http://schemas.microsoft.com/office/drawing/2014/main" id="{E7528ADA-9510-460A-980D-6D9530A07FEB}"/>
              </a:ext>
            </a:extLst>
          </p:cNvPr>
          <p:cNvSpPr>
            <a:spLocks noGrp="1"/>
          </p:cNvSpPr>
          <p:nvPr>
            <p:ph type="dt" sz="half" idx="10"/>
          </p:nvPr>
        </p:nvSpPr>
        <p:spPr/>
        <p:txBody>
          <a:bodyPr/>
          <a:lstStyle/>
          <a:p>
            <a:fld id="{31A9BF12-DC11-4B54-A51F-6EFC93430A85}" type="datetime1">
              <a:rPr lang="en-US" smtClean="0"/>
              <a:pPr/>
              <a:t>11/30/2017</a:t>
            </a:fld>
            <a:endParaRPr lang="en-US" dirty="0"/>
          </a:p>
        </p:txBody>
      </p:sp>
      <p:sp>
        <p:nvSpPr>
          <p:cNvPr id="5" name="Slide Number Placeholder 4">
            <a:extLst>
              <a:ext uri="{FF2B5EF4-FFF2-40B4-BE49-F238E27FC236}">
                <a16:creationId xmlns:a16="http://schemas.microsoft.com/office/drawing/2014/main" id="{60F23FA0-65A1-453A-A995-DAC2BCEFFD78}"/>
              </a:ext>
            </a:extLst>
          </p:cNvPr>
          <p:cNvSpPr>
            <a:spLocks noGrp="1"/>
          </p:cNvSpPr>
          <p:nvPr>
            <p:ph type="sldNum" sz="quarter" idx="12"/>
          </p:nvPr>
        </p:nvSpPr>
        <p:spPr/>
        <p:txBody>
          <a:bodyPr/>
          <a:lstStyle/>
          <a:p>
            <a:fld id="{D5CE68EE-1831-4876-BEC5-5E87A7844914}" type="slidenum">
              <a:rPr lang="en-US" smtClean="0"/>
              <a:pPr/>
              <a:t>2</a:t>
            </a:fld>
            <a:endParaRPr lang="en-US" dirty="0"/>
          </a:p>
        </p:txBody>
      </p:sp>
    </p:spTree>
    <p:extLst>
      <p:ext uri="{BB962C8B-B14F-4D97-AF65-F5344CB8AC3E}">
        <p14:creationId xmlns:p14="http://schemas.microsoft.com/office/powerpoint/2010/main" val="3873681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C552-123E-4066-962C-22F0DA49A535}"/>
              </a:ext>
            </a:extLst>
          </p:cNvPr>
          <p:cNvSpPr>
            <a:spLocks noGrp="1"/>
          </p:cNvSpPr>
          <p:nvPr>
            <p:ph type="title"/>
          </p:nvPr>
        </p:nvSpPr>
        <p:spPr>
          <a:xfrm>
            <a:off x="829905" y="307596"/>
            <a:ext cx="7080913" cy="970450"/>
          </a:xfrm>
        </p:spPr>
        <p:txBody>
          <a:bodyPr>
            <a:normAutofit/>
          </a:bodyPr>
          <a:lstStyle/>
          <a:p>
            <a:pPr algn="l"/>
            <a:r>
              <a:rPr lang="en-US" b="1" dirty="0">
                <a:effectLst/>
              </a:rPr>
              <a:t>4W’s &amp; H</a:t>
            </a:r>
            <a:r>
              <a:rPr lang="fr-FR" dirty="0"/>
              <a:t> </a:t>
            </a:r>
            <a:endParaRPr lang="en-US" dirty="0"/>
          </a:p>
        </p:txBody>
      </p:sp>
      <p:sp>
        <p:nvSpPr>
          <p:cNvPr id="3" name="Content Placeholder 2">
            <a:extLst>
              <a:ext uri="{FF2B5EF4-FFF2-40B4-BE49-F238E27FC236}">
                <a16:creationId xmlns:a16="http://schemas.microsoft.com/office/drawing/2014/main" id="{3076289F-4CDC-47B3-9A34-9A3EE0C503B6}"/>
              </a:ext>
            </a:extLst>
          </p:cNvPr>
          <p:cNvSpPr>
            <a:spLocks noGrp="1"/>
          </p:cNvSpPr>
          <p:nvPr>
            <p:ph idx="1"/>
          </p:nvPr>
        </p:nvSpPr>
        <p:spPr>
          <a:xfrm>
            <a:off x="829905" y="1430445"/>
            <a:ext cx="10353762" cy="5125551"/>
          </a:xfrm>
        </p:spPr>
        <p:txBody>
          <a:bodyPr>
            <a:normAutofit/>
          </a:bodyPr>
          <a:lstStyle/>
          <a:p>
            <a:pPr marL="36900" indent="0">
              <a:buNone/>
            </a:pPr>
            <a:r>
              <a:rPr lang="en-US" dirty="0">
                <a:solidFill>
                  <a:schemeClr val="tx1"/>
                </a:solidFill>
              </a:rPr>
              <a:t>How people can be encouraged to use the application? </a:t>
            </a:r>
          </a:p>
          <a:p>
            <a:r>
              <a:rPr lang="en-US" dirty="0">
                <a:solidFill>
                  <a:schemeClr val="tx1"/>
                </a:solidFill>
              </a:rPr>
              <a:t>users have to find a personal interest</a:t>
            </a:r>
          </a:p>
          <a:p>
            <a:r>
              <a:rPr lang="en-US" dirty="0">
                <a:solidFill>
                  <a:schemeClr val="tx1"/>
                </a:solidFill>
              </a:rPr>
              <a:t>conversation limitation inside the application</a:t>
            </a:r>
          </a:p>
          <a:p>
            <a:pPr marL="36900" indent="0">
              <a:buNone/>
            </a:pPr>
            <a:endParaRPr lang="en-US" sz="800" dirty="0">
              <a:solidFill>
                <a:schemeClr val="tx1"/>
              </a:solidFill>
            </a:endParaRPr>
          </a:p>
          <a:p>
            <a:pPr marL="36900" indent="0">
              <a:buNone/>
            </a:pPr>
            <a:endParaRPr lang="en-US" sz="800" dirty="0">
              <a:solidFill>
                <a:schemeClr val="tx1"/>
              </a:solidFill>
            </a:endParaRPr>
          </a:p>
          <a:p>
            <a:pPr marL="36900" indent="0">
              <a:buNone/>
            </a:pPr>
            <a:r>
              <a:rPr lang="en-US" dirty="0">
                <a:solidFill>
                  <a:schemeClr val="tx1"/>
                </a:solidFill>
              </a:rPr>
              <a:t>Who is the target group of the application?</a:t>
            </a:r>
          </a:p>
          <a:p>
            <a:r>
              <a:rPr lang="en-US" dirty="0">
                <a:solidFill>
                  <a:schemeClr val="tx1"/>
                </a:solidFill>
              </a:rPr>
              <a:t>16 ~ 35 years old</a:t>
            </a:r>
          </a:p>
          <a:p>
            <a:r>
              <a:rPr lang="en-US" dirty="0">
                <a:solidFill>
                  <a:schemeClr val="tx1"/>
                </a:solidFill>
              </a:rPr>
              <a:t>Traveler (Erasmus, expatriate…) </a:t>
            </a:r>
          </a:p>
          <a:p>
            <a:r>
              <a:rPr lang="en-US" dirty="0">
                <a:solidFill>
                  <a:schemeClr val="tx1"/>
                </a:solidFill>
              </a:rPr>
              <a:t>Entrepreneur – Start Up </a:t>
            </a:r>
          </a:p>
          <a:p>
            <a:r>
              <a:rPr lang="en-US" dirty="0">
                <a:solidFill>
                  <a:schemeClr val="tx1"/>
                </a:solidFill>
              </a:rPr>
              <a:t>Sportsman</a:t>
            </a:r>
          </a:p>
          <a:p>
            <a:pPr marL="36900" indent="0">
              <a:buNone/>
            </a:pPr>
            <a:r>
              <a:rPr lang="en-US" dirty="0">
                <a:solidFill>
                  <a:schemeClr val="tx1"/>
                </a:solidFill>
              </a:rPr>
              <a:t>Remarque : Non-exhaustive list</a:t>
            </a:r>
          </a:p>
          <a:p>
            <a:pPr marL="36900" indent="0">
              <a:buNone/>
            </a:pPr>
            <a:endParaRPr lang="en-US" dirty="0">
              <a:solidFill>
                <a:schemeClr val="tx1"/>
              </a:solidFill>
            </a:endParaRPr>
          </a:p>
        </p:txBody>
      </p:sp>
      <p:sp>
        <p:nvSpPr>
          <p:cNvPr id="4" name="Date Placeholder 3">
            <a:extLst>
              <a:ext uri="{FF2B5EF4-FFF2-40B4-BE49-F238E27FC236}">
                <a16:creationId xmlns:a16="http://schemas.microsoft.com/office/drawing/2014/main" id="{6D23A6B4-F2F3-41B8-9FFC-01C1654C4ACE}"/>
              </a:ext>
            </a:extLst>
          </p:cNvPr>
          <p:cNvSpPr>
            <a:spLocks noGrp="1"/>
          </p:cNvSpPr>
          <p:nvPr>
            <p:ph type="dt" sz="half" idx="10"/>
          </p:nvPr>
        </p:nvSpPr>
        <p:spPr/>
        <p:txBody>
          <a:bodyPr/>
          <a:lstStyle/>
          <a:p>
            <a:fld id="{EEA79BC5-CC4B-4234-93E8-88CBC6989214}" type="datetime1">
              <a:rPr lang="en-US" smtClean="0"/>
              <a:t>11/30/2017</a:t>
            </a:fld>
            <a:endParaRPr lang="en-US" dirty="0"/>
          </a:p>
        </p:txBody>
      </p:sp>
      <p:sp>
        <p:nvSpPr>
          <p:cNvPr id="5" name="Slide Number Placeholder 4">
            <a:extLst>
              <a:ext uri="{FF2B5EF4-FFF2-40B4-BE49-F238E27FC236}">
                <a16:creationId xmlns:a16="http://schemas.microsoft.com/office/drawing/2014/main" id="{6F65C22D-57EE-4207-88C9-FBD0F39A2B74}"/>
              </a:ext>
            </a:extLst>
          </p:cNvPr>
          <p:cNvSpPr>
            <a:spLocks noGrp="1"/>
          </p:cNvSpPr>
          <p:nvPr>
            <p:ph type="sldNum" sz="quarter" idx="12"/>
          </p:nvPr>
        </p:nvSpPr>
        <p:spPr/>
        <p:txBody>
          <a:bodyPr/>
          <a:lstStyle/>
          <a:p>
            <a:fld id="{D5CE68EE-1831-4876-BEC5-5E87A7844914}" type="slidenum">
              <a:rPr lang="en-US" smtClean="0"/>
              <a:t>3</a:t>
            </a:fld>
            <a:endParaRPr lang="en-US" dirty="0"/>
          </a:p>
        </p:txBody>
      </p:sp>
    </p:spTree>
    <p:extLst>
      <p:ext uri="{BB962C8B-B14F-4D97-AF65-F5344CB8AC3E}">
        <p14:creationId xmlns:p14="http://schemas.microsoft.com/office/powerpoint/2010/main" val="248546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BBCC-0A95-4A56-BE66-AE8598905223}"/>
              </a:ext>
            </a:extLst>
          </p:cNvPr>
          <p:cNvSpPr>
            <a:spLocks noGrp="1"/>
          </p:cNvSpPr>
          <p:nvPr>
            <p:ph type="title"/>
          </p:nvPr>
        </p:nvSpPr>
        <p:spPr>
          <a:xfrm>
            <a:off x="913795" y="357930"/>
            <a:ext cx="10353762" cy="970450"/>
          </a:xfrm>
        </p:spPr>
        <p:txBody>
          <a:bodyPr/>
          <a:lstStyle/>
          <a:p>
            <a:pPr algn="l"/>
            <a:r>
              <a:rPr lang="en-US" b="1" dirty="0">
                <a:effectLst/>
              </a:rPr>
              <a:t>4W’s &amp; H</a:t>
            </a:r>
            <a:r>
              <a:rPr lang="fr-FR" dirty="0"/>
              <a:t> </a:t>
            </a:r>
            <a:endParaRPr lang="en-US" dirty="0"/>
          </a:p>
        </p:txBody>
      </p:sp>
      <p:sp>
        <p:nvSpPr>
          <p:cNvPr id="3" name="Content Placeholder 2">
            <a:extLst>
              <a:ext uri="{FF2B5EF4-FFF2-40B4-BE49-F238E27FC236}">
                <a16:creationId xmlns:a16="http://schemas.microsoft.com/office/drawing/2014/main" id="{F5F7FED4-BAAB-49C8-B394-576D620DFFCC}"/>
              </a:ext>
            </a:extLst>
          </p:cNvPr>
          <p:cNvSpPr>
            <a:spLocks noGrp="1"/>
          </p:cNvSpPr>
          <p:nvPr>
            <p:ph idx="1"/>
          </p:nvPr>
        </p:nvSpPr>
        <p:spPr>
          <a:xfrm>
            <a:off x="963729" y="1549886"/>
            <a:ext cx="10353762" cy="5031341"/>
          </a:xfrm>
        </p:spPr>
        <p:txBody>
          <a:bodyPr>
            <a:normAutofit/>
          </a:bodyPr>
          <a:lstStyle/>
          <a:p>
            <a:pPr marL="36900" indent="0">
              <a:buNone/>
            </a:pPr>
            <a:r>
              <a:rPr lang="en-US" dirty="0">
                <a:solidFill>
                  <a:schemeClr val="tx1"/>
                </a:solidFill>
              </a:rPr>
              <a:t>When users can create an event ?</a:t>
            </a:r>
          </a:p>
          <a:p>
            <a:r>
              <a:rPr lang="en-US" dirty="0">
                <a:solidFill>
                  <a:schemeClr val="tx1"/>
                </a:solidFill>
              </a:rPr>
              <a:t>When they want, they are totally free </a:t>
            </a:r>
          </a:p>
          <a:p>
            <a:r>
              <a:rPr lang="en-US" dirty="0">
                <a:solidFill>
                  <a:schemeClr val="tx1"/>
                </a:solidFill>
              </a:rPr>
              <a:t>Users have to be proactive</a:t>
            </a:r>
          </a:p>
          <a:p>
            <a:pPr marL="36900" indent="0">
              <a:buNone/>
            </a:pPr>
            <a:endParaRPr lang="en-US" dirty="0">
              <a:solidFill>
                <a:schemeClr val="tx1"/>
              </a:solidFill>
            </a:endParaRPr>
          </a:p>
          <a:p>
            <a:pPr marL="36900" indent="0">
              <a:buNone/>
            </a:pPr>
            <a:r>
              <a:rPr lang="en-US" dirty="0">
                <a:solidFill>
                  <a:schemeClr val="tx1"/>
                </a:solidFill>
              </a:rPr>
              <a:t>Where users can meet?</a:t>
            </a:r>
          </a:p>
          <a:p>
            <a:r>
              <a:rPr lang="en-US" dirty="0">
                <a:solidFill>
                  <a:schemeClr val="tx1"/>
                </a:solidFill>
              </a:rPr>
              <a:t>Users have to be proactive, they are the only masters of events.</a:t>
            </a:r>
          </a:p>
          <a:p>
            <a:r>
              <a:rPr lang="en-US" dirty="0">
                <a:solidFill>
                  <a:schemeClr val="tx1"/>
                </a:solidFill>
              </a:rPr>
              <a:t>Some events can be offer by professionals :</a:t>
            </a:r>
          </a:p>
          <a:p>
            <a:pPr lvl="1">
              <a:buFont typeface="Arial" panose="020B0604020202020204" pitchFamily="34" charset="0"/>
              <a:buChar char="•"/>
            </a:pPr>
            <a:r>
              <a:rPr lang="en-US" dirty="0">
                <a:solidFill>
                  <a:schemeClr val="tx1"/>
                </a:solidFill>
              </a:rPr>
              <a:t>Bar, restaurant, sports complex, artist…</a:t>
            </a:r>
          </a:p>
        </p:txBody>
      </p:sp>
      <p:sp>
        <p:nvSpPr>
          <p:cNvPr id="4" name="Date Placeholder 3">
            <a:extLst>
              <a:ext uri="{FF2B5EF4-FFF2-40B4-BE49-F238E27FC236}">
                <a16:creationId xmlns:a16="http://schemas.microsoft.com/office/drawing/2014/main" id="{85759E26-F9DD-411C-99B8-D4F92C90C9C3}"/>
              </a:ext>
            </a:extLst>
          </p:cNvPr>
          <p:cNvSpPr>
            <a:spLocks noGrp="1"/>
          </p:cNvSpPr>
          <p:nvPr>
            <p:ph type="dt" sz="half" idx="10"/>
          </p:nvPr>
        </p:nvSpPr>
        <p:spPr/>
        <p:txBody>
          <a:bodyPr/>
          <a:lstStyle/>
          <a:p>
            <a:fld id="{8F7523AE-A399-4C04-8668-F43E94C099F3}" type="datetime1">
              <a:rPr lang="en-US" smtClean="0"/>
              <a:t>11/30/2017</a:t>
            </a:fld>
            <a:endParaRPr lang="en-US" dirty="0"/>
          </a:p>
        </p:txBody>
      </p:sp>
      <p:sp>
        <p:nvSpPr>
          <p:cNvPr id="5" name="Slide Number Placeholder 4">
            <a:extLst>
              <a:ext uri="{FF2B5EF4-FFF2-40B4-BE49-F238E27FC236}">
                <a16:creationId xmlns:a16="http://schemas.microsoft.com/office/drawing/2014/main" id="{94AE7B8C-BC7C-42C4-834C-86A98EB58B42}"/>
              </a:ext>
            </a:extLst>
          </p:cNvPr>
          <p:cNvSpPr>
            <a:spLocks noGrp="1"/>
          </p:cNvSpPr>
          <p:nvPr>
            <p:ph type="sldNum" sz="quarter" idx="12"/>
          </p:nvPr>
        </p:nvSpPr>
        <p:spPr/>
        <p:txBody>
          <a:bodyPr/>
          <a:lstStyle/>
          <a:p>
            <a:fld id="{D5CE68EE-1831-4876-BEC5-5E87A7844914}" type="slidenum">
              <a:rPr lang="en-US" smtClean="0"/>
              <a:t>4</a:t>
            </a:fld>
            <a:endParaRPr lang="en-US" dirty="0"/>
          </a:p>
        </p:txBody>
      </p:sp>
    </p:spTree>
    <p:extLst>
      <p:ext uri="{BB962C8B-B14F-4D97-AF65-F5344CB8AC3E}">
        <p14:creationId xmlns:p14="http://schemas.microsoft.com/office/powerpoint/2010/main" val="2135511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26EE-646C-4841-9DA5-20EE9763E057}"/>
              </a:ext>
            </a:extLst>
          </p:cNvPr>
          <p:cNvSpPr>
            <a:spLocks noGrp="1"/>
          </p:cNvSpPr>
          <p:nvPr>
            <p:ph type="title"/>
          </p:nvPr>
        </p:nvSpPr>
        <p:spPr>
          <a:xfrm>
            <a:off x="913794" y="111263"/>
            <a:ext cx="10353762" cy="970450"/>
          </a:xfrm>
        </p:spPr>
        <p:txBody>
          <a:bodyPr/>
          <a:lstStyle/>
          <a:p>
            <a:pPr algn="l"/>
            <a:r>
              <a:rPr lang="en-US" b="1" dirty="0">
                <a:effectLst/>
              </a:rPr>
              <a:t>4W’s &amp; H</a:t>
            </a:r>
            <a:r>
              <a:rPr lang="fr-FR" dirty="0"/>
              <a:t> </a:t>
            </a:r>
            <a:endParaRPr lang="en-US" dirty="0"/>
          </a:p>
        </p:txBody>
      </p:sp>
      <p:sp>
        <p:nvSpPr>
          <p:cNvPr id="3" name="Content Placeholder 2">
            <a:extLst>
              <a:ext uri="{FF2B5EF4-FFF2-40B4-BE49-F238E27FC236}">
                <a16:creationId xmlns:a16="http://schemas.microsoft.com/office/drawing/2014/main" id="{DFF04867-A8E9-44F4-817B-5EBD47EE7D8D}"/>
              </a:ext>
            </a:extLst>
          </p:cNvPr>
          <p:cNvSpPr>
            <a:spLocks noGrp="1"/>
          </p:cNvSpPr>
          <p:nvPr>
            <p:ph idx="1"/>
          </p:nvPr>
        </p:nvSpPr>
        <p:spPr>
          <a:xfrm>
            <a:off x="913794" y="1546312"/>
            <a:ext cx="10353762" cy="1557616"/>
          </a:xfrm>
        </p:spPr>
        <p:txBody>
          <a:bodyPr/>
          <a:lstStyle/>
          <a:p>
            <a:pPr marL="36900" indent="0">
              <a:buNone/>
            </a:pPr>
            <a:r>
              <a:rPr lang="en-US" dirty="0">
                <a:solidFill>
                  <a:schemeClr val="tx1"/>
                </a:solidFill>
              </a:rPr>
              <a:t>Why people should use the application?</a:t>
            </a:r>
          </a:p>
          <a:p>
            <a:r>
              <a:rPr lang="en-US" dirty="0">
                <a:solidFill>
                  <a:schemeClr val="tx1"/>
                </a:solidFill>
              </a:rPr>
              <a:t>The goal is to leave the user free, they have to have/ develop their own reason to use this application. The application can just help the users with examples, commercial offers </a:t>
            </a:r>
            <a:r>
              <a:rPr lang="en-US" dirty="0" err="1">
                <a:solidFill>
                  <a:schemeClr val="tx1"/>
                </a:solidFill>
              </a:rPr>
              <a:t>etc</a:t>
            </a:r>
            <a:r>
              <a:rPr lang="en-US" dirty="0">
                <a:solidFill>
                  <a:schemeClr val="tx1"/>
                </a:solidFill>
              </a:rPr>
              <a:t>…</a:t>
            </a:r>
          </a:p>
        </p:txBody>
      </p:sp>
      <p:sp>
        <p:nvSpPr>
          <p:cNvPr id="4" name="Date Placeholder 3">
            <a:extLst>
              <a:ext uri="{FF2B5EF4-FFF2-40B4-BE49-F238E27FC236}">
                <a16:creationId xmlns:a16="http://schemas.microsoft.com/office/drawing/2014/main" id="{BD17DD3A-7CE7-4725-B73E-73E411DAF572}"/>
              </a:ext>
            </a:extLst>
          </p:cNvPr>
          <p:cNvSpPr>
            <a:spLocks noGrp="1"/>
          </p:cNvSpPr>
          <p:nvPr>
            <p:ph type="dt" sz="half" idx="10"/>
          </p:nvPr>
        </p:nvSpPr>
        <p:spPr/>
        <p:txBody>
          <a:bodyPr/>
          <a:lstStyle/>
          <a:p>
            <a:fld id="{31A9BF12-DC11-4B54-A51F-6EFC93430A85}" type="datetime1">
              <a:rPr lang="en-US" smtClean="0"/>
              <a:pPr/>
              <a:t>11/30/2017</a:t>
            </a:fld>
            <a:endParaRPr lang="en-US" dirty="0"/>
          </a:p>
        </p:txBody>
      </p:sp>
      <p:sp>
        <p:nvSpPr>
          <p:cNvPr id="5" name="Slide Number Placeholder 4">
            <a:extLst>
              <a:ext uri="{FF2B5EF4-FFF2-40B4-BE49-F238E27FC236}">
                <a16:creationId xmlns:a16="http://schemas.microsoft.com/office/drawing/2014/main" id="{A00AA61C-4914-497D-A8F3-B9EADC335A55}"/>
              </a:ext>
            </a:extLst>
          </p:cNvPr>
          <p:cNvSpPr>
            <a:spLocks noGrp="1"/>
          </p:cNvSpPr>
          <p:nvPr>
            <p:ph type="sldNum" sz="quarter" idx="12"/>
          </p:nvPr>
        </p:nvSpPr>
        <p:spPr/>
        <p:txBody>
          <a:bodyPr/>
          <a:lstStyle/>
          <a:p>
            <a:fld id="{D5CE68EE-1831-4876-BEC5-5E87A7844914}" type="slidenum">
              <a:rPr lang="en-US" smtClean="0"/>
              <a:pPr/>
              <a:t>5</a:t>
            </a:fld>
            <a:endParaRPr lang="en-US" dirty="0"/>
          </a:p>
        </p:txBody>
      </p:sp>
      <p:sp>
        <p:nvSpPr>
          <p:cNvPr id="6" name="Rectangle 5">
            <a:extLst>
              <a:ext uri="{FF2B5EF4-FFF2-40B4-BE49-F238E27FC236}">
                <a16:creationId xmlns:a16="http://schemas.microsoft.com/office/drawing/2014/main" id="{87CFB2A9-51FF-4EE6-8220-3D1617623263}"/>
              </a:ext>
            </a:extLst>
          </p:cNvPr>
          <p:cNvSpPr/>
          <p:nvPr/>
        </p:nvSpPr>
        <p:spPr>
          <a:xfrm>
            <a:off x="924444" y="3575686"/>
            <a:ext cx="9488555" cy="923330"/>
          </a:xfrm>
          <a:prstGeom prst="rect">
            <a:avLst/>
          </a:prstGeom>
        </p:spPr>
        <p:txBody>
          <a:bodyPr wrap="square">
            <a:spAutoFit/>
          </a:bodyPr>
          <a:lstStyle/>
          <a:p>
            <a:pPr marL="36900" indent="0">
              <a:buNone/>
            </a:pPr>
            <a:r>
              <a:rPr lang="en-US" dirty="0"/>
              <a:t>Remarque : </a:t>
            </a:r>
          </a:p>
          <a:p>
            <a:pPr marL="36900" indent="0">
              <a:buNone/>
            </a:pPr>
            <a:r>
              <a:rPr lang="en-US" dirty="0"/>
              <a:t>The main idea is, to give an usage in the beginning to let them afterwards find their personal use. The application has to be easy to use and interactive.</a:t>
            </a:r>
          </a:p>
        </p:txBody>
      </p:sp>
    </p:spTree>
    <p:extLst>
      <p:ext uri="{BB962C8B-B14F-4D97-AF65-F5344CB8AC3E}">
        <p14:creationId xmlns:p14="http://schemas.microsoft.com/office/powerpoint/2010/main" val="143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3D3A-319F-43EE-AFB7-3884622923FF}"/>
              </a:ext>
            </a:extLst>
          </p:cNvPr>
          <p:cNvSpPr>
            <a:spLocks noGrp="1"/>
          </p:cNvSpPr>
          <p:nvPr>
            <p:ph type="title"/>
          </p:nvPr>
        </p:nvSpPr>
        <p:spPr>
          <a:xfrm>
            <a:off x="924443" y="244475"/>
            <a:ext cx="10353762" cy="970450"/>
          </a:xfrm>
        </p:spPr>
        <p:txBody>
          <a:bodyPr/>
          <a:lstStyle/>
          <a:p>
            <a:pPr algn="l"/>
            <a:r>
              <a:rPr lang="en-US" dirty="0"/>
              <a:t>Functionalities</a:t>
            </a:r>
          </a:p>
        </p:txBody>
      </p:sp>
      <p:sp>
        <p:nvSpPr>
          <p:cNvPr id="3" name="Content Placeholder 2">
            <a:extLst>
              <a:ext uri="{FF2B5EF4-FFF2-40B4-BE49-F238E27FC236}">
                <a16:creationId xmlns:a16="http://schemas.microsoft.com/office/drawing/2014/main" id="{75EE5973-E939-425F-A5DD-5803270E1BB5}"/>
              </a:ext>
            </a:extLst>
          </p:cNvPr>
          <p:cNvSpPr>
            <a:spLocks noGrp="1"/>
          </p:cNvSpPr>
          <p:nvPr>
            <p:ph idx="1"/>
          </p:nvPr>
        </p:nvSpPr>
        <p:spPr>
          <a:xfrm>
            <a:off x="924443" y="1473687"/>
            <a:ext cx="10353762" cy="5031341"/>
          </a:xfrm>
        </p:spPr>
        <p:txBody>
          <a:bodyPr>
            <a:normAutofit fontScale="85000" lnSpcReduction="10000"/>
          </a:bodyPr>
          <a:lstStyle/>
          <a:p>
            <a:pPr marL="36900" indent="0">
              <a:buNone/>
            </a:pPr>
            <a:r>
              <a:rPr lang="en-US" dirty="0">
                <a:effectLst/>
              </a:rPr>
              <a:t>Principal functionalities :</a:t>
            </a:r>
          </a:p>
          <a:p>
            <a:r>
              <a:rPr lang="en-US" dirty="0">
                <a:effectLst/>
              </a:rPr>
              <a:t>Authentication.</a:t>
            </a:r>
          </a:p>
          <a:p>
            <a:r>
              <a:rPr lang="en-US" dirty="0">
                <a:effectLst/>
              </a:rPr>
              <a:t>User account and profile (Private/public).</a:t>
            </a:r>
          </a:p>
          <a:p>
            <a:r>
              <a:rPr lang="en-US" dirty="0">
                <a:effectLst/>
              </a:rPr>
              <a:t>Interactive event interface in Map. (Integrate google map?).</a:t>
            </a:r>
          </a:p>
          <a:p>
            <a:r>
              <a:rPr lang="en-US" dirty="0">
                <a:effectLst/>
              </a:rPr>
              <a:t>Creation/modification and update of event.</a:t>
            </a:r>
          </a:p>
          <a:p>
            <a:r>
              <a:rPr lang="en-US" dirty="0">
                <a:effectLst/>
              </a:rPr>
              <a:t>Possibilities to create surveys before and after the event.</a:t>
            </a:r>
          </a:p>
          <a:p>
            <a:r>
              <a:rPr lang="en-US" dirty="0">
                <a:effectLst/>
              </a:rPr>
              <a:t>Public chat on the event page.</a:t>
            </a:r>
          </a:p>
          <a:p>
            <a:pPr marL="36900" indent="0">
              <a:buNone/>
            </a:pPr>
            <a:endParaRPr lang="en-US" dirty="0">
              <a:effectLst/>
            </a:endParaRPr>
          </a:p>
          <a:p>
            <a:pPr marL="36900" indent="0">
              <a:buNone/>
            </a:pPr>
            <a:r>
              <a:rPr lang="en-US" dirty="0">
                <a:effectLst/>
              </a:rPr>
              <a:t>Other functionalities:</a:t>
            </a:r>
          </a:p>
          <a:p>
            <a:r>
              <a:rPr lang="en-US" dirty="0">
                <a:effectLst/>
              </a:rPr>
              <a:t>Notification push.</a:t>
            </a:r>
          </a:p>
          <a:p>
            <a:r>
              <a:rPr lang="en-US" dirty="0">
                <a:effectLst/>
              </a:rPr>
              <a:t>Reminder.</a:t>
            </a:r>
          </a:p>
          <a:p>
            <a:r>
              <a:rPr lang="en-US" dirty="0">
                <a:effectLst/>
              </a:rPr>
              <a:t>Events export on calendar.</a:t>
            </a:r>
          </a:p>
          <a:p>
            <a:r>
              <a:rPr lang="en-US" dirty="0">
                <a:effectLst/>
              </a:rPr>
              <a:t>Private chat.</a:t>
            </a:r>
          </a:p>
          <a:p>
            <a:r>
              <a:rPr lang="en-US" dirty="0">
                <a:effectLst/>
              </a:rPr>
              <a:t>Research event by type.</a:t>
            </a:r>
          </a:p>
        </p:txBody>
      </p:sp>
      <p:sp>
        <p:nvSpPr>
          <p:cNvPr id="4" name="Date Placeholder 3">
            <a:extLst>
              <a:ext uri="{FF2B5EF4-FFF2-40B4-BE49-F238E27FC236}">
                <a16:creationId xmlns:a16="http://schemas.microsoft.com/office/drawing/2014/main" id="{B5E1BF15-1FC9-4C04-B65F-B9A32367ECA2}"/>
              </a:ext>
            </a:extLst>
          </p:cNvPr>
          <p:cNvSpPr>
            <a:spLocks noGrp="1"/>
          </p:cNvSpPr>
          <p:nvPr>
            <p:ph type="dt" sz="half" idx="10"/>
          </p:nvPr>
        </p:nvSpPr>
        <p:spPr/>
        <p:txBody>
          <a:bodyPr/>
          <a:lstStyle/>
          <a:p>
            <a:fld id="{31A9BF12-DC11-4B54-A51F-6EFC93430A85}" type="datetime1">
              <a:rPr lang="en-US" smtClean="0"/>
              <a:pPr/>
              <a:t>11/30/2017</a:t>
            </a:fld>
            <a:endParaRPr lang="en-US"/>
          </a:p>
        </p:txBody>
      </p:sp>
      <p:sp>
        <p:nvSpPr>
          <p:cNvPr id="5" name="Slide Number Placeholder 4">
            <a:extLst>
              <a:ext uri="{FF2B5EF4-FFF2-40B4-BE49-F238E27FC236}">
                <a16:creationId xmlns:a16="http://schemas.microsoft.com/office/drawing/2014/main" id="{E7D1D4E4-75B7-4C2E-A71F-A9F0BF90135E}"/>
              </a:ext>
            </a:extLst>
          </p:cNvPr>
          <p:cNvSpPr>
            <a:spLocks noGrp="1"/>
          </p:cNvSpPr>
          <p:nvPr>
            <p:ph type="sldNum" sz="quarter" idx="12"/>
          </p:nvPr>
        </p:nvSpPr>
        <p:spPr/>
        <p:txBody>
          <a:bodyPr/>
          <a:lstStyle/>
          <a:p>
            <a:fld id="{D5CE68EE-1831-4876-BEC5-5E87A7844914}" type="slidenum">
              <a:rPr lang="en-US" smtClean="0"/>
              <a:pPr/>
              <a:t>6</a:t>
            </a:fld>
            <a:endParaRPr lang="en-US"/>
          </a:p>
        </p:txBody>
      </p:sp>
    </p:spTree>
    <p:extLst>
      <p:ext uri="{BB962C8B-B14F-4D97-AF65-F5344CB8AC3E}">
        <p14:creationId xmlns:p14="http://schemas.microsoft.com/office/powerpoint/2010/main" val="339190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679-DFD0-4734-A05A-4C0CBBBEE402}"/>
              </a:ext>
            </a:extLst>
          </p:cNvPr>
          <p:cNvSpPr>
            <a:spLocks noGrp="1"/>
          </p:cNvSpPr>
          <p:nvPr>
            <p:ph type="title"/>
          </p:nvPr>
        </p:nvSpPr>
        <p:spPr>
          <a:xfrm>
            <a:off x="913795" y="205339"/>
            <a:ext cx="10353762" cy="970450"/>
          </a:xfrm>
        </p:spPr>
        <p:txBody>
          <a:bodyPr/>
          <a:lstStyle/>
          <a:p>
            <a:pPr algn="l"/>
            <a:r>
              <a:rPr lang="fr-FR" dirty="0"/>
              <a:t>Technique </a:t>
            </a:r>
            <a:r>
              <a:rPr lang="fr-FR" dirty="0" err="1"/>
              <a:t>requirements</a:t>
            </a:r>
            <a:endParaRPr lang="en-US" dirty="0"/>
          </a:p>
        </p:txBody>
      </p:sp>
      <p:sp>
        <p:nvSpPr>
          <p:cNvPr id="3" name="Content Placeholder 2">
            <a:extLst>
              <a:ext uri="{FF2B5EF4-FFF2-40B4-BE49-F238E27FC236}">
                <a16:creationId xmlns:a16="http://schemas.microsoft.com/office/drawing/2014/main" id="{AA36793D-E07E-4D11-BEAD-DE60DFB858F3}"/>
              </a:ext>
            </a:extLst>
          </p:cNvPr>
          <p:cNvSpPr>
            <a:spLocks noGrp="1"/>
          </p:cNvSpPr>
          <p:nvPr>
            <p:ph idx="1"/>
          </p:nvPr>
        </p:nvSpPr>
        <p:spPr>
          <a:xfrm>
            <a:off x="913795" y="1732449"/>
            <a:ext cx="10353762" cy="4769019"/>
          </a:xfrm>
        </p:spPr>
        <p:txBody>
          <a:bodyPr>
            <a:normAutofit fontScale="92500" lnSpcReduction="10000"/>
          </a:bodyPr>
          <a:lstStyle/>
          <a:p>
            <a:pPr marL="36900" indent="0">
              <a:buNone/>
            </a:pPr>
            <a:r>
              <a:rPr lang="en-US" dirty="0">
                <a:effectLst/>
              </a:rPr>
              <a:t>Authentication :</a:t>
            </a:r>
          </a:p>
          <a:p>
            <a:r>
              <a:rPr lang="en-US" dirty="0">
                <a:effectLst/>
              </a:rPr>
              <a:t>authentication with mail address.</a:t>
            </a:r>
          </a:p>
          <a:p>
            <a:r>
              <a:rPr lang="en-US" dirty="0">
                <a:effectLst/>
              </a:rPr>
              <a:t>Facebook/Google/Instagram authentication</a:t>
            </a:r>
          </a:p>
          <a:p>
            <a:pPr marL="36900" indent="0">
              <a:buNone/>
            </a:pPr>
            <a:endParaRPr lang="en-US" sz="500" dirty="0">
              <a:effectLst/>
            </a:endParaRPr>
          </a:p>
          <a:p>
            <a:pPr marL="36900" indent="0">
              <a:buNone/>
            </a:pPr>
            <a:r>
              <a:rPr lang="en-US" dirty="0">
                <a:effectLst/>
              </a:rPr>
              <a:t>Data base:</a:t>
            </a:r>
          </a:p>
          <a:p>
            <a:r>
              <a:rPr lang="en-US" dirty="0">
                <a:effectLst/>
              </a:rPr>
              <a:t>Users</a:t>
            </a:r>
          </a:p>
          <a:p>
            <a:r>
              <a:rPr lang="en-US" dirty="0">
                <a:effectLst/>
              </a:rPr>
              <a:t>Events</a:t>
            </a:r>
          </a:p>
          <a:p>
            <a:pPr marL="36900" indent="0">
              <a:buNone/>
            </a:pPr>
            <a:endParaRPr lang="en-US" sz="500" dirty="0">
              <a:effectLst/>
            </a:endParaRPr>
          </a:p>
          <a:p>
            <a:pPr marL="36900" indent="0">
              <a:buNone/>
            </a:pPr>
            <a:r>
              <a:rPr lang="en-US" dirty="0">
                <a:effectLst/>
              </a:rPr>
              <a:t>Integration of an interactive map</a:t>
            </a:r>
          </a:p>
          <a:p>
            <a:pPr marL="36900" indent="0">
              <a:buNone/>
            </a:pPr>
            <a:endParaRPr lang="en-US" sz="500" dirty="0">
              <a:effectLst/>
            </a:endParaRPr>
          </a:p>
          <a:p>
            <a:pPr marL="36900" indent="0">
              <a:buNone/>
            </a:pPr>
            <a:r>
              <a:rPr lang="en-US" dirty="0">
                <a:effectLst/>
              </a:rPr>
              <a:t>Chat :</a:t>
            </a:r>
          </a:p>
          <a:p>
            <a:pPr lvl="1">
              <a:buFont typeface="Arial" panose="020B0604020202020204" pitchFamily="34" charset="0"/>
              <a:buChar char="•"/>
            </a:pPr>
            <a:r>
              <a:rPr lang="en-US" dirty="0">
                <a:effectLst/>
              </a:rPr>
              <a:t>Private chat</a:t>
            </a:r>
          </a:p>
          <a:p>
            <a:pPr lvl="1">
              <a:buFont typeface="Arial" panose="020B0604020202020204" pitchFamily="34" charset="0"/>
              <a:buChar char="•"/>
            </a:pPr>
            <a:r>
              <a:rPr lang="en-US" dirty="0">
                <a:effectLst/>
              </a:rPr>
              <a:t>Public chat on event page</a:t>
            </a:r>
          </a:p>
          <a:p>
            <a:pPr lvl="1">
              <a:buFont typeface="Arial" panose="020B0604020202020204" pitchFamily="34" charset="0"/>
              <a:buChar char="•"/>
            </a:pPr>
            <a:r>
              <a:rPr lang="fr-FR" dirty="0">
                <a:effectLst/>
              </a:rPr>
              <a:t>Survey</a:t>
            </a:r>
            <a:endParaRPr lang="en-US" dirty="0">
              <a:effectLst/>
            </a:endParaRPr>
          </a:p>
          <a:p>
            <a:pPr marL="36900" indent="0">
              <a:buNone/>
            </a:pPr>
            <a:endParaRPr lang="en-US" dirty="0"/>
          </a:p>
        </p:txBody>
      </p:sp>
      <p:sp>
        <p:nvSpPr>
          <p:cNvPr id="4" name="Date Placeholder 3">
            <a:extLst>
              <a:ext uri="{FF2B5EF4-FFF2-40B4-BE49-F238E27FC236}">
                <a16:creationId xmlns:a16="http://schemas.microsoft.com/office/drawing/2014/main" id="{C244C263-725A-4EEA-92FB-0C8CDBBD900E}"/>
              </a:ext>
            </a:extLst>
          </p:cNvPr>
          <p:cNvSpPr>
            <a:spLocks noGrp="1"/>
          </p:cNvSpPr>
          <p:nvPr>
            <p:ph type="dt" sz="half" idx="10"/>
          </p:nvPr>
        </p:nvSpPr>
        <p:spPr/>
        <p:txBody>
          <a:bodyPr/>
          <a:lstStyle/>
          <a:p>
            <a:fld id="{31A9BF12-DC11-4B54-A51F-6EFC93430A85}" type="datetime1">
              <a:rPr lang="en-US" smtClean="0"/>
              <a:pPr/>
              <a:t>11/30/2017</a:t>
            </a:fld>
            <a:endParaRPr lang="en-US"/>
          </a:p>
        </p:txBody>
      </p:sp>
      <p:sp>
        <p:nvSpPr>
          <p:cNvPr id="5" name="Slide Number Placeholder 4">
            <a:extLst>
              <a:ext uri="{FF2B5EF4-FFF2-40B4-BE49-F238E27FC236}">
                <a16:creationId xmlns:a16="http://schemas.microsoft.com/office/drawing/2014/main" id="{D75F2FA4-8C6C-4F94-8A05-66C2B3AFB357}"/>
              </a:ext>
            </a:extLst>
          </p:cNvPr>
          <p:cNvSpPr>
            <a:spLocks noGrp="1"/>
          </p:cNvSpPr>
          <p:nvPr>
            <p:ph type="sldNum" sz="quarter" idx="12"/>
          </p:nvPr>
        </p:nvSpPr>
        <p:spPr/>
        <p:txBody>
          <a:bodyPr/>
          <a:lstStyle/>
          <a:p>
            <a:fld id="{D5CE68EE-1831-4876-BEC5-5E87A7844914}" type="slidenum">
              <a:rPr lang="en-US" smtClean="0"/>
              <a:pPr/>
              <a:t>7</a:t>
            </a:fld>
            <a:endParaRPr lang="en-US"/>
          </a:p>
        </p:txBody>
      </p:sp>
    </p:spTree>
    <p:extLst>
      <p:ext uri="{BB962C8B-B14F-4D97-AF65-F5344CB8AC3E}">
        <p14:creationId xmlns:p14="http://schemas.microsoft.com/office/powerpoint/2010/main" val="29990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288D-4592-4A02-8FC2-2EE9545912CF}"/>
              </a:ext>
            </a:extLst>
          </p:cNvPr>
          <p:cNvSpPr>
            <a:spLocks noGrp="1"/>
          </p:cNvSpPr>
          <p:nvPr>
            <p:ph type="title"/>
          </p:nvPr>
        </p:nvSpPr>
        <p:spPr>
          <a:xfrm>
            <a:off x="913795" y="175967"/>
            <a:ext cx="10353762" cy="970450"/>
          </a:xfrm>
        </p:spPr>
        <p:txBody>
          <a:bodyPr/>
          <a:lstStyle/>
          <a:p>
            <a:pPr algn="l"/>
            <a:r>
              <a:rPr lang="fr-FR" dirty="0"/>
              <a:t>Tools</a:t>
            </a:r>
            <a:endParaRPr lang="en-US" dirty="0"/>
          </a:p>
        </p:txBody>
      </p:sp>
      <p:sp>
        <p:nvSpPr>
          <p:cNvPr id="3" name="Content Placeholder 2">
            <a:extLst>
              <a:ext uri="{FF2B5EF4-FFF2-40B4-BE49-F238E27FC236}">
                <a16:creationId xmlns:a16="http://schemas.microsoft.com/office/drawing/2014/main" id="{A3850A23-C1AE-40F1-A8C4-8949BEDF8FF6}"/>
              </a:ext>
            </a:extLst>
          </p:cNvPr>
          <p:cNvSpPr>
            <a:spLocks noGrp="1"/>
          </p:cNvSpPr>
          <p:nvPr>
            <p:ph idx="1"/>
          </p:nvPr>
        </p:nvSpPr>
        <p:spPr>
          <a:xfrm>
            <a:off x="913795" y="1298816"/>
            <a:ext cx="10353762" cy="4450237"/>
          </a:xfrm>
        </p:spPr>
        <p:txBody>
          <a:bodyPr>
            <a:normAutofit fontScale="92500" lnSpcReduction="10000"/>
          </a:bodyPr>
          <a:lstStyle/>
          <a:p>
            <a:pPr marL="36900" indent="0">
              <a:buNone/>
            </a:pPr>
            <a:r>
              <a:rPr lang="en-US" b="1" u="sng" dirty="0">
                <a:effectLst/>
              </a:rPr>
              <a:t>Technical tools :</a:t>
            </a:r>
            <a:endParaRPr lang="en-US" dirty="0">
              <a:effectLst/>
            </a:endParaRPr>
          </a:p>
          <a:p>
            <a:r>
              <a:rPr lang="en-US" dirty="0">
                <a:effectLst/>
              </a:rPr>
              <a:t>Android Studio</a:t>
            </a:r>
          </a:p>
          <a:p>
            <a:r>
              <a:rPr lang="en-US" dirty="0">
                <a:effectLst/>
              </a:rPr>
              <a:t>Firebase / Docker</a:t>
            </a:r>
          </a:p>
          <a:p>
            <a:r>
              <a:rPr lang="en-US" dirty="0">
                <a:effectLst/>
              </a:rPr>
              <a:t>Java</a:t>
            </a:r>
          </a:p>
          <a:p>
            <a:pPr marL="36900" indent="0">
              <a:buNone/>
            </a:pPr>
            <a:endParaRPr lang="en-US" b="1" u="sng" dirty="0">
              <a:effectLst/>
            </a:endParaRPr>
          </a:p>
          <a:p>
            <a:pPr marL="36900" indent="0">
              <a:buNone/>
            </a:pPr>
            <a:r>
              <a:rPr lang="en-US" b="1" u="sng" dirty="0">
                <a:effectLst/>
              </a:rPr>
              <a:t>Various Tools:</a:t>
            </a:r>
            <a:endParaRPr lang="en-US" dirty="0">
              <a:effectLst/>
            </a:endParaRPr>
          </a:p>
          <a:p>
            <a:r>
              <a:rPr lang="en-US" dirty="0">
                <a:effectLst/>
              </a:rPr>
              <a:t>Suite Office</a:t>
            </a:r>
          </a:p>
          <a:p>
            <a:r>
              <a:rPr lang="en-US" dirty="0">
                <a:effectLst/>
              </a:rPr>
              <a:t>Office Time Line</a:t>
            </a:r>
          </a:p>
          <a:p>
            <a:r>
              <a:rPr lang="en-US" dirty="0">
                <a:effectLst/>
              </a:rPr>
              <a:t>Brainstorming</a:t>
            </a:r>
          </a:p>
          <a:p>
            <a:r>
              <a:rPr lang="en-US" dirty="0">
                <a:effectLst/>
              </a:rPr>
              <a:t>Business Canvas</a:t>
            </a:r>
          </a:p>
          <a:p>
            <a:r>
              <a:rPr lang="en-US" dirty="0">
                <a:solidFill>
                  <a:schemeClr val="tx1"/>
                </a:solidFill>
                <a:effectLst/>
              </a:rPr>
              <a:t>Online lesson - Android : </a:t>
            </a:r>
            <a:r>
              <a:rPr lang="en-US" dirty="0">
                <a:effectLst/>
                <a:hlinkClick r:id="rId2"/>
              </a:rPr>
              <a:t>www.udemy.com</a:t>
            </a:r>
            <a:endParaRPr lang="en-US" dirty="0">
              <a:effectLst/>
            </a:endParaRPr>
          </a:p>
        </p:txBody>
      </p:sp>
      <p:sp>
        <p:nvSpPr>
          <p:cNvPr id="4" name="Date Placeholder 3">
            <a:extLst>
              <a:ext uri="{FF2B5EF4-FFF2-40B4-BE49-F238E27FC236}">
                <a16:creationId xmlns:a16="http://schemas.microsoft.com/office/drawing/2014/main" id="{6A913084-3DE6-4A67-B9CF-AD7B6F6AE360}"/>
              </a:ext>
            </a:extLst>
          </p:cNvPr>
          <p:cNvSpPr>
            <a:spLocks noGrp="1"/>
          </p:cNvSpPr>
          <p:nvPr>
            <p:ph type="dt" sz="half" idx="10"/>
          </p:nvPr>
        </p:nvSpPr>
        <p:spPr/>
        <p:txBody>
          <a:bodyPr/>
          <a:lstStyle/>
          <a:p>
            <a:fld id="{31A9BF12-DC11-4B54-A51F-6EFC93430A85}" type="datetime1">
              <a:rPr lang="en-US" smtClean="0"/>
              <a:pPr/>
              <a:t>11/30/2017</a:t>
            </a:fld>
            <a:endParaRPr lang="en-US"/>
          </a:p>
        </p:txBody>
      </p:sp>
      <p:sp>
        <p:nvSpPr>
          <p:cNvPr id="5" name="Slide Number Placeholder 4">
            <a:extLst>
              <a:ext uri="{FF2B5EF4-FFF2-40B4-BE49-F238E27FC236}">
                <a16:creationId xmlns:a16="http://schemas.microsoft.com/office/drawing/2014/main" id="{63181A87-D9D8-4B19-87A1-91F95050AD75}"/>
              </a:ext>
            </a:extLst>
          </p:cNvPr>
          <p:cNvSpPr>
            <a:spLocks noGrp="1"/>
          </p:cNvSpPr>
          <p:nvPr>
            <p:ph type="sldNum" sz="quarter" idx="12"/>
          </p:nvPr>
        </p:nvSpPr>
        <p:spPr/>
        <p:txBody>
          <a:bodyPr/>
          <a:lstStyle/>
          <a:p>
            <a:fld id="{D5CE68EE-1831-4876-BEC5-5E87A7844914}" type="slidenum">
              <a:rPr lang="en-US" smtClean="0"/>
              <a:pPr/>
              <a:t>8</a:t>
            </a:fld>
            <a:endParaRPr lang="en-US"/>
          </a:p>
        </p:txBody>
      </p:sp>
    </p:spTree>
    <p:extLst>
      <p:ext uri="{BB962C8B-B14F-4D97-AF65-F5344CB8AC3E}">
        <p14:creationId xmlns:p14="http://schemas.microsoft.com/office/powerpoint/2010/main" val="422899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AA88-BEBB-47B8-ADED-ED58BF3139FF}"/>
              </a:ext>
            </a:extLst>
          </p:cNvPr>
          <p:cNvSpPr>
            <a:spLocks noGrp="1"/>
          </p:cNvSpPr>
          <p:nvPr>
            <p:ph type="title"/>
          </p:nvPr>
        </p:nvSpPr>
        <p:spPr/>
        <p:txBody>
          <a:bodyPr/>
          <a:lstStyle/>
          <a:p>
            <a:pPr algn="l"/>
            <a:r>
              <a:rPr lang="en-US" dirty="0"/>
              <a:t>Competences</a:t>
            </a:r>
          </a:p>
        </p:txBody>
      </p:sp>
      <p:sp>
        <p:nvSpPr>
          <p:cNvPr id="3" name="Content Placeholder 2">
            <a:extLst>
              <a:ext uri="{FF2B5EF4-FFF2-40B4-BE49-F238E27FC236}">
                <a16:creationId xmlns:a16="http://schemas.microsoft.com/office/drawing/2014/main" id="{0A746BAE-7706-461D-9CFA-403EB19EEB84}"/>
              </a:ext>
            </a:extLst>
          </p:cNvPr>
          <p:cNvSpPr>
            <a:spLocks noGrp="1"/>
          </p:cNvSpPr>
          <p:nvPr>
            <p:ph idx="1"/>
          </p:nvPr>
        </p:nvSpPr>
        <p:spPr/>
        <p:txBody>
          <a:bodyPr>
            <a:normAutofit fontScale="92500" lnSpcReduction="20000"/>
          </a:bodyPr>
          <a:lstStyle/>
          <a:p>
            <a:pPr marL="36900" indent="0">
              <a:buNone/>
            </a:pPr>
            <a:r>
              <a:rPr lang="en-US" dirty="0"/>
              <a:t>Android development :</a:t>
            </a:r>
          </a:p>
          <a:p>
            <a:r>
              <a:rPr lang="en-US" dirty="0"/>
              <a:t>Authentication system by email address </a:t>
            </a:r>
          </a:p>
          <a:p>
            <a:r>
              <a:rPr lang="en-US" dirty="0"/>
              <a:t>Facebook API - authentication </a:t>
            </a:r>
          </a:p>
          <a:p>
            <a:r>
              <a:rPr lang="en-US" dirty="0"/>
              <a:t>Instagram API - authentication</a:t>
            </a:r>
          </a:p>
          <a:p>
            <a:r>
              <a:rPr lang="en-US" dirty="0"/>
              <a:t>Google Maps </a:t>
            </a:r>
          </a:p>
          <a:p>
            <a:r>
              <a:rPr lang="en-US" dirty="0"/>
              <a:t>Database Management</a:t>
            </a:r>
          </a:p>
          <a:p>
            <a:endParaRPr lang="en-US" dirty="0"/>
          </a:p>
          <a:p>
            <a:pPr marL="36900" indent="0">
              <a:buNone/>
            </a:pPr>
            <a:r>
              <a:rPr lang="en-US" dirty="0"/>
              <a:t>Server infrastructure :</a:t>
            </a:r>
          </a:p>
          <a:p>
            <a:r>
              <a:rPr lang="en-US" dirty="0"/>
              <a:t>authentication server </a:t>
            </a:r>
          </a:p>
          <a:p>
            <a:r>
              <a:rPr lang="en-US" dirty="0"/>
              <a:t>Database</a:t>
            </a:r>
          </a:p>
          <a:p>
            <a:r>
              <a:rPr lang="en-US" dirty="0"/>
              <a:t>Push notification server</a:t>
            </a:r>
          </a:p>
        </p:txBody>
      </p:sp>
      <p:sp>
        <p:nvSpPr>
          <p:cNvPr id="4" name="Date Placeholder 3">
            <a:extLst>
              <a:ext uri="{FF2B5EF4-FFF2-40B4-BE49-F238E27FC236}">
                <a16:creationId xmlns:a16="http://schemas.microsoft.com/office/drawing/2014/main" id="{8DEB8714-3ADF-4EDF-BCCF-066C038317F7}"/>
              </a:ext>
            </a:extLst>
          </p:cNvPr>
          <p:cNvSpPr>
            <a:spLocks noGrp="1"/>
          </p:cNvSpPr>
          <p:nvPr>
            <p:ph type="dt" sz="half" idx="10"/>
          </p:nvPr>
        </p:nvSpPr>
        <p:spPr/>
        <p:txBody>
          <a:bodyPr/>
          <a:lstStyle/>
          <a:p>
            <a:fld id="{31A9BF12-DC11-4B54-A51F-6EFC93430A85}" type="datetime1">
              <a:rPr lang="en-US" smtClean="0"/>
              <a:pPr/>
              <a:t>11/30/2017</a:t>
            </a:fld>
            <a:endParaRPr lang="en-US"/>
          </a:p>
        </p:txBody>
      </p:sp>
      <p:sp>
        <p:nvSpPr>
          <p:cNvPr id="5" name="Slide Number Placeholder 4">
            <a:extLst>
              <a:ext uri="{FF2B5EF4-FFF2-40B4-BE49-F238E27FC236}">
                <a16:creationId xmlns:a16="http://schemas.microsoft.com/office/drawing/2014/main" id="{15D4DEC5-3AAE-4DE5-B52C-92F794BF7365}"/>
              </a:ext>
            </a:extLst>
          </p:cNvPr>
          <p:cNvSpPr>
            <a:spLocks noGrp="1"/>
          </p:cNvSpPr>
          <p:nvPr>
            <p:ph type="sldNum" sz="quarter" idx="12"/>
          </p:nvPr>
        </p:nvSpPr>
        <p:spPr/>
        <p:txBody>
          <a:bodyPr/>
          <a:lstStyle/>
          <a:p>
            <a:fld id="{D5CE68EE-1831-4876-BEC5-5E87A7844914}" type="slidenum">
              <a:rPr lang="en-US" smtClean="0"/>
              <a:pPr/>
              <a:t>9</a:t>
            </a:fld>
            <a:endParaRPr lang="en-US"/>
          </a:p>
        </p:txBody>
      </p:sp>
    </p:spTree>
    <p:extLst>
      <p:ext uri="{BB962C8B-B14F-4D97-AF65-F5344CB8AC3E}">
        <p14:creationId xmlns:p14="http://schemas.microsoft.com/office/powerpoint/2010/main" val="1073294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554</TotalTime>
  <Words>602</Words>
  <Application>Microsoft Office PowerPoint</Application>
  <PresentationFormat>Widescreen</PresentationFormat>
  <Paragraphs>130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Calisto MT</vt:lpstr>
      <vt:lpstr>Trebuchet MS</vt:lpstr>
      <vt:lpstr>Wingdings 2</vt:lpstr>
      <vt:lpstr>Slate</vt:lpstr>
      <vt:lpstr>PowerPoint Presentation</vt:lpstr>
      <vt:lpstr>Project definition </vt:lpstr>
      <vt:lpstr>4W’s &amp; H </vt:lpstr>
      <vt:lpstr>4W’s &amp; H </vt:lpstr>
      <vt:lpstr>4W’s &amp; H </vt:lpstr>
      <vt:lpstr>Functionalities</vt:lpstr>
      <vt:lpstr>Technique requirements</vt:lpstr>
      <vt:lpstr>Tools</vt:lpstr>
      <vt:lpstr>Competences</vt:lpstr>
      <vt:lpstr>Planning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FARRA Gabriel</dc:creator>
  <cp:lastModifiedBy>FARRA Gabriel</cp:lastModifiedBy>
  <cp:revision>36</cp:revision>
  <dcterms:created xsi:type="dcterms:W3CDTF">2017-11-27T12:37:18Z</dcterms:created>
  <dcterms:modified xsi:type="dcterms:W3CDTF">2017-11-30T22:33:16Z</dcterms:modified>
</cp:coreProperties>
</file>