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84" r:id="rId10"/>
    <p:sldId id="282" r:id="rId11"/>
    <p:sldId id="263" r:id="rId12"/>
    <p:sldId id="265" r:id="rId13"/>
    <p:sldId id="267" r:id="rId14"/>
    <p:sldId id="268" r:id="rId15"/>
    <p:sldId id="271" r:id="rId16"/>
    <p:sldId id="266" r:id="rId17"/>
    <p:sldId id="274" r:id="rId18"/>
    <p:sldId id="275" r:id="rId19"/>
    <p:sldId id="283" r:id="rId20"/>
    <p:sldId id="273" r:id="rId21"/>
    <p:sldId id="289" r:id="rId22"/>
    <p:sldId id="272" r:id="rId23"/>
    <p:sldId id="285" r:id="rId24"/>
    <p:sldId id="286" r:id="rId25"/>
    <p:sldId id="288" r:id="rId26"/>
    <p:sldId id="287" r:id="rId27"/>
    <p:sldId id="290" r:id="rId28"/>
    <p:sldId id="291" r:id="rId29"/>
    <p:sldId id="276" r:id="rId30"/>
    <p:sldId id="277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A0F94-1659-C273-5CD5-721F0D57C569}" v="2240" dt="2020-04-25T17:26:58.649"/>
    <p1510:client id="{C1088CF2-67D0-4E24-A560-FBC4A8160A9E}" v="5564" dt="2020-04-25T02:44:35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Resultados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modelo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crescimento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C85C35A-877D-4D33-A403-AD5D17BA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44" y="564149"/>
            <a:ext cx="8334112" cy="5729702"/>
          </a:xfrm>
        </p:spPr>
      </p:pic>
    </p:spTree>
    <p:extLst>
      <p:ext uri="{BB962C8B-B14F-4D97-AF65-F5344CB8AC3E}">
        <p14:creationId xmlns:p14="http://schemas.microsoft.com/office/powerpoint/2010/main" val="24134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579-986B-457C-B8E4-4D0D2F0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Analisando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dados da </a:t>
            </a:r>
            <a:r>
              <a:rPr lang="en-US" dirty="0" err="1">
                <a:cs typeface="Calibri Light"/>
              </a:rPr>
              <a:t>literatura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607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271396-42C0-491F-AAAF-DC085967C7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1D3126-767D-4251-9666-D4CFE37AA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0834-D5F2-42D0-B89C-8517C30A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Análise dos incrementos diamétrico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A968-644B-46F3-9475-597B18CB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convergem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diametros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Braz</a:t>
            </a:r>
            <a:r>
              <a:rPr lang="en-US" dirty="0">
                <a:cs typeface="Calibri"/>
              </a:rPr>
              <a:t>(2014) </a:t>
            </a:r>
            <a:r>
              <a:rPr lang="en-US" dirty="0" err="1">
                <a:cs typeface="Calibri"/>
              </a:rPr>
              <a:t>parece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aproximado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incremento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correto</a:t>
            </a:r>
            <a:r>
              <a:rPr lang="en-US" dirty="0">
                <a:cs typeface="Calibri"/>
              </a:rPr>
              <a:t> que o restante (0,438).</a:t>
            </a:r>
          </a:p>
          <a:p>
            <a:r>
              <a:rPr lang="en-US" dirty="0" err="1">
                <a:cs typeface="Calibri"/>
              </a:rPr>
              <a:t>Incremento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positivo</a:t>
            </a:r>
            <a:r>
              <a:rPr lang="en-US" dirty="0">
                <a:cs typeface="Calibri"/>
              </a:rPr>
              <a:t> do IDA </a:t>
            </a:r>
            <a:r>
              <a:rPr lang="en-US" dirty="0" err="1">
                <a:cs typeface="Calibri"/>
              </a:rPr>
              <a:t>até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4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é um </a:t>
            </a:r>
            <a:r>
              <a:rPr lang="en-US" dirty="0" err="1">
                <a:cs typeface="Calibri"/>
              </a:rPr>
              <a:t>consenso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Podemos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grupos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Crescentes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positivos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crescentes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conservadores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constantes</a:t>
            </a:r>
            <a:r>
              <a:rPr lang="en-US" dirty="0">
                <a:cs typeface="Calibri"/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8574C-1C63-4616-8826-E557781D0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58071"/>
              </p:ext>
            </p:extLst>
          </p:nvPr>
        </p:nvGraphicFramePr>
        <p:xfrm>
          <a:off x="976510" y="4978074"/>
          <a:ext cx="243783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7839">
                  <a:extLst>
                    <a:ext uri="{9D8B030D-6E8A-4147-A177-3AD203B41FA5}">
                      <a16:colId xmlns:a16="http://schemas.microsoft.com/office/drawing/2014/main" val="325772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Crescentes 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7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Oliveira (2015)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3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635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24FFCA-AEF3-4698-8DD9-2CCB96E8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74615"/>
              </p:ext>
            </p:extLst>
          </p:nvPr>
        </p:nvGraphicFramePr>
        <p:xfrm>
          <a:off x="4283303" y="4992451"/>
          <a:ext cx="323157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1578">
                  <a:extLst>
                    <a:ext uri="{9D8B030D-6E8A-4147-A177-3AD203B41FA5}">
                      <a16:colId xmlns:a16="http://schemas.microsoft.com/office/drawing/2014/main" val="605229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Cressentes conservadores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Borges(2018)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0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Canneti(2019)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341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898B6B7-DE77-4A77-A981-C267C4D9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33088"/>
              </p:ext>
            </p:extLst>
          </p:nvPr>
        </p:nvGraphicFramePr>
        <p:xfrm>
          <a:off x="8524623" y="4992451"/>
          <a:ext cx="200921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219">
                  <a:extLst>
                    <a:ext uri="{9D8B030D-6E8A-4147-A177-3AD203B41FA5}">
                      <a16:colId xmlns:a16="http://schemas.microsoft.com/office/drawing/2014/main" val="72930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Constantes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7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0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1B90-4208-475B-9F6B-CCBA45F4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Semelhanças entre os grupos observados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6A93-EDC0-41B3-BCE6-1AD8E753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>
                <a:cs typeface="Calibri"/>
              </a:rPr>
              <a:t>Crescentes conservadores observaram os dois mais de uam espécie, já os crescentes positivos não.</a:t>
            </a: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>
                <a:cs typeface="Calibri"/>
              </a:rPr>
              <a:t>Os cresentes positivos fão feitos na microregião do Sinop.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O constante, Braz(2014), que mais se assemelha a uma média dos consevadores também foi feito com classes diamétricas, mas não foram públicadas.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49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A37-4A48-4A89-97EF-EA1639B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Variáveis do modelo</a:t>
            </a:r>
          </a:p>
        </p:txBody>
      </p:sp>
    </p:spTree>
    <p:extLst>
      <p:ext uri="{BB962C8B-B14F-4D97-AF65-F5344CB8AC3E}">
        <p14:creationId xmlns:p14="http://schemas.microsoft.com/office/powerpoint/2010/main" val="315785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406-4C2D-4862-AA18-8D310179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Surgimento de novas ​àrvores 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657-05D8-463F-B9E0-9E2278B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Para criar semelhança com a realidade devemos adicionar novas árvores ao longo do tempo.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Macpherson sugere que 16 árvores crescem por ano em 1 hectare.</a:t>
            </a:r>
            <a:endParaRPr lang="en-US"/>
          </a:p>
          <a:p>
            <a:r>
              <a:rPr lang="en-US">
                <a:cs typeface="Calibri"/>
              </a:rPr>
              <a:t>Porém isso cria ruído no modelo para comparar somente os diferentes IDAs. Isso pode ser resolvido rodando o modelo mais uma vez isolando crescimento.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67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AA00-617A-40E6-9E9D-06710CB0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Extração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7FA9-A3B3-4279-953C-AF60EB79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é o abate de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destinada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Se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regra</a:t>
            </a:r>
            <a:r>
              <a:rPr lang="en-US" dirty="0">
                <a:cs typeface="Calibri"/>
              </a:rPr>
              <a:t> </a:t>
            </a:r>
            <a:r>
              <a:rPr lang="en-US" dirty="0"/>
              <a:t>de </a:t>
            </a:r>
            <a:r>
              <a:rPr lang="en-US" dirty="0" err="1"/>
              <a:t>intensidade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mantiver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de se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IDA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extraida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ruído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incrementos</a:t>
            </a:r>
          </a:p>
        </p:txBody>
      </p:sp>
    </p:spTree>
    <p:extLst>
      <p:ext uri="{BB962C8B-B14F-4D97-AF65-F5344CB8AC3E}">
        <p14:creationId xmlns:p14="http://schemas.microsoft.com/office/powerpoint/2010/main" val="374498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B37D-1E28-4555-97D3-65B2EC8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</a:t>
            </a:r>
            <a:r>
              <a:rPr lang="en-US">
                <a:cs typeface="Calibri Light"/>
              </a:rPr>
              <a:t> equação de crescimento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9514-30BF-41B0-9FDD-9095371165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 = crescimento</a:t>
            </a:r>
          </a:p>
          <a:p>
            <a:r>
              <a:rPr lang="en-US">
                <a:cs typeface="Calibri"/>
              </a:rPr>
              <a:t>T = árvores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 = classe 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Delta t = Passo de tempo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2EE23AC-7B38-4F03-B8F5-5C4A197B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36" y="3133366"/>
            <a:ext cx="4591050" cy="304800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96EAEB-82CE-4EC0-9D21-E6342515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38" y="1824128"/>
            <a:ext cx="4538034" cy="1057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7F6C7-CAD4-4566-A033-CEDE5EF9BD78}"/>
              </a:ext>
            </a:extLst>
          </p:cNvPr>
          <p:cNvSpPr txBox="1"/>
          <p:nvPr/>
        </p:nvSpPr>
        <p:spPr>
          <a:xfrm>
            <a:off x="713117" y="5989607"/>
            <a:ext cx="10607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* </a:t>
            </a:r>
            <a:r>
              <a:rPr lang="en-US" sz="2000" dirty="0" err="1">
                <a:cs typeface="Calibri"/>
              </a:rPr>
              <a:t>Assumindo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distribuição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uniforme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nas</a:t>
            </a:r>
            <a:r>
              <a:rPr lang="en-US" sz="2000" dirty="0">
                <a:cs typeface="Calibri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020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128-52FE-4CC3-9A98-5AF4266B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Sumário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B300-540A-40B1-B504-79D49077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Definições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Contextualização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Variáveis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envolvidas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IDA</a:t>
            </a:r>
          </a:p>
          <a:p>
            <a:pPr lvl="1"/>
            <a:r>
              <a:rPr lang="en-US" dirty="0" err="1">
                <a:cs typeface="Calibri"/>
              </a:rPr>
              <a:t>Surgimento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anual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novas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àrvores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Analisando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Variáveis do modelo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Cenário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pior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melhor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Consideraçãoes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1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A37-4A48-4A89-97EF-EA1639B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pior/melhor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1D3126-767D-4251-9666-D4CFE37AA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152-6661-4A1E-A77C-44D6C3A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melhor (Oliveira/Braz 2017)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AE4E-BF79-4D08-8EB0-33CCFFA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Distribuição final do modelo com IDA isolado</a:t>
            </a:r>
          </a:p>
          <a:p>
            <a:r>
              <a:rPr lang="en-US">
                <a:cs typeface="Calibri"/>
              </a:rPr>
              <a:t>Quantidade de árvores total e distribuição com surgimento de árvores</a:t>
            </a:r>
          </a:p>
          <a:p>
            <a:r>
              <a:rPr lang="en-US">
                <a:cs typeface="Calibri"/>
              </a:rPr>
              <a:t>Quantidade extraída em cada uma das explorações</a:t>
            </a:r>
          </a:p>
          <a:p>
            <a:r>
              <a:rPr lang="en-US">
                <a:cs typeface="Calibri"/>
              </a:rPr>
              <a:t>Mapa com as árvores de corte e total no final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10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90EA9-18DA-4BBC-8684-5A140B9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sem surgimento ou extração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B32BA8DC-9D19-4946-9B53-6CE1834A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8" y="2432395"/>
            <a:ext cx="5165035" cy="3550962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5488D82-2F9C-4497-8391-6B9BE119A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2395"/>
            <a:ext cx="5353678" cy="36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950A3-8B95-4D91-81D2-4E633CDF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com novas árvores  e sem extração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D47848-26EF-4E33-B125-B7334190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6634"/>
            <a:ext cx="5165026" cy="355095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5CF6A2-4821-4003-84B2-DB7B66544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27" y="2012851"/>
            <a:ext cx="5350573" cy="36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CCE8D-A6C5-44B2-96D9-306EB89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árvores em cada classe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17510FE-9ABF-4712-B927-BB480CB9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49" y="1690688"/>
            <a:ext cx="6681301" cy="4802186"/>
          </a:xfrm>
        </p:spPr>
      </p:pic>
    </p:spTree>
    <p:extLst>
      <p:ext uri="{BB962C8B-B14F-4D97-AF65-F5344CB8AC3E}">
        <p14:creationId xmlns:p14="http://schemas.microsoft.com/office/powerpoint/2010/main" val="204149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9A61-BC3D-44FB-BD03-639751A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com novas árvores e extração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ABFD3C-22C8-4000-83B6-AE3595286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60" y="2345081"/>
            <a:ext cx="5260810" cy="361680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A98F57-7EC8-4B5A-8E66-86002F953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56609"/>
            <a:ext cx="5260811" cy="36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F205-D174-4383-80F2-43E6E5B6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árvores extraídas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55A38F21-135A-4FA1-8A1F-D0345D6CD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601"/>
            <a:ext cx="5257055" cy="3614225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E56DC23-72FA-4C9C-B615-597CFC004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45" y="1802601"/>
            <a:ext cx="5257055" cy="36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C71C1-C927-42D4-8DE9-6896B981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árvores extraídas com modificações na equação de crescimento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B134D9-F3A3-4028-A978-ED3DAC20A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82" y="2368736"/>
            <a:ext cx="5258518" cy="361523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3A3097-41FE-4ED9-ABC8-4D5B0BA5E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4" y="2368735"/>
            <a:ext cx="5258518" cy="36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7BBA-D7F9-4EFF-9C03-D45AD14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Cenário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constante</a:t>
            </a:r>
            <a:r>
              <a:rPr lang="en-US" dirty="0">
                <a:cs typeface="Calibri Light"/>
              </a:rPr>
              <a:t> (</a:t>
            </a:r>
            <a:r>
              <a:rPr lang="en-US" dirty="0" err="1">
                <a:cs typeface="Calibri Light"/>
              </a:rPr>
              <a:t>Braz</a:t>
            </a:r>
            <a:r>
              <a:rPr lang="en-US" dirty="0">
                <a:cs typeface="Calibri Light"/>
              </a:rPr>
              <a:t> 2014)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2FB-0F74-4B8A-9001-10DEBAC3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Distribuição final do modelo com IDA isolado</a:t>
            </a:r>
          </a:p>
          <a:p>
            <a:r>
              <a:rPr lang="en-US">
                <a:ea typeface="+mn-lt"/>
                <a:cs typeface="+mn-lt"/>
              </a:rPr>
              <a:t>Quantidade de árvores total e distribuição com surgimento de árvores</a:t>
            </a:r>
          </a:p>
          <a:p>
            <a:r>
              <a:rPr lang="en-US">
                <a:ea typeface="+mn-lt"/>
                <a:cs typeface="+mn-lt"/>
              </a:rPr>
              <a:t>Quantidade extraída em cada uma das explorações</a:t>
            </a:r>
          </a:p>
          <a:p>
            <a:r>
              <a:rPr lang="en-US">
                <a:ea typeface="+mn-lt"/>
                <a:cs typeface="+mn-lt"/>
              </a:rPr>
              <a:t>Mapa com as árvores de corte e total no final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99A-560C-42A9-B0AE-CC58316B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Definições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58363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152-6661-4A1E-A77C-44D6C3A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pior (Borges/Canetti)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AE4E-BF79-4D08-8EB0-33CCFFA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Distribuição final do modelo com IDA isolado</a:t>
            </a:r>
          </a:p>
          <a:p>
            <a:r>
              <a:rPr lang="en-US">
                <a:cs typeface="Calibri"/>
              </a:rPr>
              <a:t>Quantidade de árvores total e distribuição com surgimento de árvores</a:t>
            </a:r>
          </a:p>
          <a:p>
            <a:r>
              <a:rPr lang="en-US">
                <a:cs typeface="Calibri"/>
              </a:rPr>
              <a:t>Quantidade extraída em cada uma das explorações</a:t>
            </a:r>
          </a:p>
          <a:p>
            <a:r>
              <a:rPr lang="en-US">
                <a:cs typeface="Calibri"/>
              </a:rPr>
              <a:t>Mapa com as árvores de corte e total no final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19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369C-6A87-4E38-A35E-EBCBD8C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Considerações finais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4133-584D-4539-AAEF-D269A540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475E-7FF8-42F7-87D1-AC154055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Tópicos para discussão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2F4F-67D8-4EBE-B38A-50B658C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apropridado</a:t>
            </a:r>
          </a:p>
          <a:p>
            <a:r>
              <a:rPr lang="en-US" dirty="0" err="1">
                <a:cs typeface="Calibri"/>
              </a:rPr>
              <a:t>Surgimento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novas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11.552 </a:t>
            </a:r>
            <a:r>
              <a:rPr lang="en-US" dirty="0" err="1">
                <a:cs typeface="Calibri"/>
              </a:rPr>
              <a:t>arv</a:t>
            </a:r>
            <a:r>
              <a:rPr lang="en-US" dirty="0">
                <a:cs typeface="Calibri"/>
              </a:rPr>
              <a:t>/ha/</a:t>
            </a:r>
            <a:r>
              <a:rPr lang="en-US" dirty="0" err="1">
                <a:cs typeface="Calibri"/>
              </a:rPr>
              <a:t>ano</a:t>
            </a:r>
            <a:r>
              <a:rPr lang="en-US" dirty="0">
                <a:cs typeface="Calibri"/>
              </a:rPr>
              <a:t> (480 </a:t>
            </a:r>
            <a:r>
              <a:rPr lang="en-US" dirty="0" err="1">
                <a:cs typeface="Calibri"/>
              </a:rPr>
              <a:t>arv</a:t>
            </a:r>
            <a:r>
              <a:rPr lang="en-US" dirty="0">
                <a:cs typeface="Calibri"/>
              </a:rPr>
              <a:t>/ha/</a:t>
            </a:r>
            <a:r>
              <a:rPr lang="en-US" dirty="0" err="1">
                <a:cs typeface="Calibri"/>
              </a:rPr>
              <a:t>ano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30 </a:t>
            </a:r>
            <a:r>
              <a:rPr lang="en-US" dirty="0" err="1">
                <a:cs typeface="Calibri"/>
              </a:rPr>
              <a:t>anos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Aumentar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senbilidade</a:t>
            </a:r>
            <a:r>
              <a:rPr lang="en-US" dirty="0">
                <a:cs typeface="Calibri"/>
              </a:rPr>
              <a:t> do IDA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crescimento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0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330B-63C6-4B6F-AF60-129663E8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Classe </a:t>
            </a:r>
            <a:r>
              <a:rPr lang="en-US" dirty="0" err="1">
                <a:cs typeface="Calibri Light"/>
              </a:rPr>
              <a:t>diamétrica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141B-B859-4F55-9172-05E7CE0168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diamétrica</a:t>
            </a:r>
            <a:r>
              <a:rPr lang="en-US" dirty="0">
                <a:cs typeface="Calibri"/>
              </a:rPr>
              <a:t> é um </a:t>
            </a:r>
            <a:r>
              <a:rPr lang="en-US" dirty="0" err="1">
                <a:cs typeface="Calibri"/>
              </a:rPr>
              <a:t>coleção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compartilham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acima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peito</a:t>
            </a:r>
            <a:r>
              <a:rPr lang="en-US" dirty="0">
                <a:cs typeface="Calibri"/>
              </a:rPr>
              <a:t> (DAP)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compartilham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mesmo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increamento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médio</a:t>
            </a:r>
            <a:r>
              <a:rPr lang="en-US" dirty="0">
                <a:cs typeface="Calibri"/>
              </a:rPr>
              <a:t> annual.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8111CF-93E2-4AE7-84E7-B2249F20B0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988158"/>
              </p:ext>
            </p:extLst>
          </p:nvPr>
        </p:nvGraphicFramePr>
        <p:xfrm>
          <a:off x="7591245" y="1710905"/>
          <a:ext cx="2626649" cy="3718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2629">
                  <a:extLst>
                    <a:ext uri="{9D8B030D-6E8A-4147-A177-3AD203B41FA5}">
                      <a16:colId xmlns:a16="http://schemas.microsoft.com/office/drawing/2014/main" val="4028978709"/>
                    </a:ext>
                  </a:extLst>
                </a:gridCol>
                <a:gridCol w="1634020">
                  <a:extLst>
                    <a:ext uri="{9D8B030D-6E8A-4147-A177-3AD203B41FA5}">
                      <a16:colId xmlns:a16="http://schemas.microsoft.com/office/drawing/2014/main" val="254699540"/>
                    </a:ext>
                  </a:extLst>
                </a:gridCol>
              </a:tblGrid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87725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r>
                        <a:rPr lang="en-US" dirty="0"/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1630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[10, 20)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3347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[20, 30)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37831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[30, 40)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0526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[40, 50)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2107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[50, 60)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66660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[60, 70)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79478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[70, 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5127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[80, inf)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8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3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4827-6BAD-430D-99E9-42CC5097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Incremento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diamétrico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anual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08DB-9254-48EA-AA52-8DD8AB7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 valor de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árvore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ganha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anualmente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valor é </a:t>
            </a:r>
            <a:r>
              <a:rPr lang="en-US" dirty="0" err="1">
                <a:cs typeface="Calibri"/>
              </a:rPr>
              <a:t>definido</a:t>
            </a:r>
            <a:r>
              <a:rPr lang="en-US" dirty="0">
                <a:cs typeface="Calibri"/>
              </a:rPr>
              <a:t> pela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diamétrica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funcionamento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representado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porcentagem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0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EB15-12D5-4E80-9C87-9E84F53E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Destinações</a:t>
            </a:r>
            <a:r>
              <a:rPr lang="en-US" dirty="0">
                <a:cs typeface="Calibri Light"/>
              </a:rPr>
              <a:t> das </a:t>
            </a:r>
            <a:r>
              <a:rPr lang="en-US" dirty="0" err="1">
                <a:cs typeface="Calibri Light"/>
              </a:rPr>
              <a:t>árvores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FAA6-B924-4F48-8671-011649FE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acima</a:t>
            </a:r>
            <a:r>
              <a:rPr lang="en-US" dirty="0">
                <a:cs typeface="Calibri"/>
              </a:rPr>
              <a:t> 30 cm de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designada</a:t>
            </a:r>
            <a:r>
              <a:rPr lang="en-US" dirty="0">
                <a:cs typeface="Calibri"/>
              </a:rPr>
              <a:t> para um </a:t>
            </a:r>
            <a:r>
              <a:rPr lang="en-US" dirty="0" err="1">
                <a:cs typeface="Calibri"/>
              </a:rPr>
              <a:t>desses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papéis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remanescentes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poupadas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o abate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encontram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classes 4 e 5 e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no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10% das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sementes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poupadas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o abate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10% das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disponível</a:t>
            </a:r>
            <a:r>
              <a:rPr lang="en-US" dirty="0">
                <a:cs typeface="Calibri"/>
              </a:rPr>
              <a:t> para o abate e </a:t>
            </a:r>
            <a:r>
              <a:rPr lang="en-US" dirty="0" err="1">
                <a:cs typeface="Calibri"/>
              </a:rPr>
              <a:t>comércio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6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C82-F80B-4E1B-8504-AB6D992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Contextualização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C6EB-564E-4326-9400-0E32B26B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535-38FC-4DB5-B7A4-A6C2E3C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Área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estudo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35ED-ED8E-4A01-99CD-81DEF1FC6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Plano de </a:t>
            </a:r>
            <a:r>
              <a:rPr lang="en-US" dirty="0" err="1">
                <a:cs typeface="Calibri"/>
              </a:rPr>
              <a:t>manejo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região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norte</a:t>
            </a:r>
            <a:r>
              <a:rPr lang="en-US" dirty="0">
                <a:cs typeface="Calibri"/>
              </a:rPr>
              <a:t> do Matro Grosso</a:t>
            </a:r>
          </a:p>
          <a:p>
            <a:r>
              <a:rPr lang="en-US" dirty="0">
                <a:cs typeface="Calibri"/>
              </a:rPr>
              <a:t>722 ha</a:t>
            </a:r>
          </a:p>
          <a:p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de 1 ha por </a:t>
            </a:r>
            <a:r>
              <a:rPr lang="en-US" dirty="0" err="1">
                <a:cs typeface="Calibri"/>
              </a:rPr>
              <a:t>célula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Total de 9813 </a:t>
            </a:r>
            <a:r>
              <a:rPr lang="en-US" dirty="0" err="1">
                <a:cs typeface="Calibri"/>
              </a:rPr>
              <a:t>árvores</a:t>
            </a:r>
            <a:endParaRPr lang="en-US" dirty="0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CE589B-7CBD-482A-BE88-0FA79E9565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595021"/>
              </p:ext>
            </p:extLst>
          </p:nvPr>
        </p:nvGraphicFramePr>
        <p:xfrm>
          <a:off x="6239773" y="1121433"/>
          <a:ext cx="4225923" cy="48628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24808978"/>
                    </a:ext>
                  </a:extLst>
                </a:gridCol>
                <a:gridCol w="1635124">
                  <a:extLst>
                    <a:ext uri="{9D8B030D-6E8A-4147-A177-3AD203B41FA5}">
                      <a16:colId xmlns:a16="http://schemas.microsoft.com/office/drawing/2014/main" val="2215138359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025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0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459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9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484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8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Árvores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025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Árvores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Remanescentes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7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Árvores </a:t>
                      </a:r>
                      <a:r>
                        <a:rPr lang="en-US" err="1"/>
                        <a:t>Sementeiras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5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2A8EC78-6A33-4D9F-BEF8-A17130AE9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34" y="510423"/>
            <a:ext cx="8755731" cy="5837153"/>
          </a:xfrm>
        </p:spPr>
      </p:pic>
    </p:spTree>
    <p:extLst>
      <p:ext uri="{BB962C8B-B14F-4D97-AF65-F5344CB8AC3E}">
        <p14:creationId xmlns:p14="http://schemas.microsoft.com/office/powerpoint/2010/main" val="6154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781</Words>
  <Application>Microsoft Office PowerPoint</Application>
  <PresentationFormat>Widescreen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Resultados do modelo de crescimento</vt:lpstr>
      <vt:lpstr>Sumário</vt:lpstr>
      <vt:lpstr>Definições</vt:lpstr>
      <vt:lpstr>Classe diamétrica</vt:lpstr>
      <vt:lpstr>Incremento diamétrico anual</vt:lpstr>
      <vt:lpstr>Destinações das árvores </vt:lpstr>
      <vt:lpstr>Contextualização</vt:lpstr>
      <vt:lpstr>Área de estudo</vt:lpstr>
      <vt:lpstr>Apresentação do PowerPoint</vt:lpstr>
      <vt:lpstr>Apresentação do PowerPoint</vt:lpstr>
      <vt:lpstr>Analisando os dados da literatura</vt:lpstr>
      <vt:lpstr>Apresentação do PowerPoint</vt:lpstr>
      <vt:lpstr>Apresentação do PowerPoint</vt:lpstr>
      <vt:lpstr>Análise dos incrementos diamétrico</vt:lpstr>
      <vt:lpstr>Semelhanças entre os grupos observados</vt:lpstr>
      <vt:lpstr>Variáveis do modelo</vt:lpstr>
      <vt:lpstr>Surgimento de novas ​àrvores </vt:lpstr>
      <vt:lpstr>Extração</vt:lpstr>
      <vt:lpstr>A equação de crescimento</vt:lpstr>
      <vt:lpstr>Cenário pior/melhor</vt:lpstr>
      <vt:lpstr>Apresentação do PowerPoint</vt:lpstr>
      <vt:lpstr>Cenário melhor (Oliveira/Braz 2017)</vt:lpstr>
      <vt:lpstr>Crescimento sem surgimento ou extração</vt:lpstr>
      <vt:lpstr>Crescimento com novas árvores  e sem extração</vt:lpstr>
      <vt:lpstr>Quantidade de árvores em cada classe</vt:lpstr>
      <vt:lpstr>Crescimento com novas árvores e extração</vt:lpstr>
      <vt:lpstr>Quantidade de árvores extraídas</vt:lpstr>
      <vt:lpstr>Quantidade de árvores extraídas com modificações na equação de crescimento</vt:lpstr>
      <vt:lpstr>Cenário constante (Braz 2014)</vt:lpstr>
      <vt:lpstr>Cenário pior (Borges/Canetti)</vt:lpstr>
      <vt:lpstr>Considerações finais</vt:lpstr>
      <vt:lpstr>Tópicos para 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Adler Pedro Borges</cp:lastModifiedBy>
  <cp:revision>1085</cp:revision>
  <dcterms:created xsi:type="dcterms:W3CDTF">2020-04-24T18:05:28Z</dcterms:created>
  <dcterms:modified xsi:type="dcterms:W3CDTF">2020-04-26T03:16:13Z</dcterms:modified>
</cp:coreProperties>
</file>