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DF69487-C27F-452F-9666-9B995EC43D6A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2" name="CustomShape 44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5" name="CustomShape 49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8" name="CustomShape 84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1" name="CustomShape 54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4" name="CustomShape 59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7" name="CustomShape 64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0" name="CustomShape 69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3" name="CustomShape 74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1" name="CustomShape 5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4" name="CustomShape 14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7" name="CustomShape 19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0" name="CustomShape 24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3" name="CustomShape 29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6" name="CustomShape 34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9" name="CustomShape 39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1720" cy="12517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1720" cy="125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1720" cy="53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1720" cy="5317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1720" cy="5317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92a5dad8f244f6e1727ae01a8ee80f155c24ac6c/AprendizadoMaquina/T&#243;pico%2002%20-%20Aprendizado%20Supervisionado/ARVORES%20DECIS&#195;O/T&#243;pico_02_Aprendizado_Supervisionado_Arvores_Decis&#227;opynb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de Decisão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1720" cy="251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40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46" name="CustomShape 41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7" name="CustomShape 42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8" name="CustomShape 43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327960" y="1553760"/>
            <a:ext cx="9192960" cy="512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Ganho de Informação: 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Gain(S, A) = Entropy(S) - ∑[ p(Sv) * Entropy(Sv) ]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A’ é o atributo que está sendo avaliado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Sv’ é o subconjunto dos dados que corresponde ao valor v do atributo A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p(Sv)’ é a proporção dos valores em ‘Sv’ em relação ao número de valores no conjunto de dados ‘S’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Entropy(S)’ e ‘Entropy(Sv)’ são as entropias do conjunto de dados original e dos subconjuntos resultantes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45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51" name="CustomShape 46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2" name="CustomShape 47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3" name="CustomShape 48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327600" y="1553760"/>
            <a:ext cx="9192960" cy="512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Calculando a entropia da classe "play tennis":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de jogar tênis: 9/14 (Yes) , 5/14 (No)</a:t>
            </a:r>
            <a:endParaRPr b="0" lang="pt-BR" sz="15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</a:t>
            </a:r>
            <a:endParaRPr b="0" lang="pt-BR" sz="15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(9/14) * log2(9/14) - (5/14) * log2(5/14) = 0.940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3501720" y="1623960"/>
            <a:ext cx="62647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Gain(S, A) = Entropy(S) - ∑[ p(Sv) * Entropy(Sv) ]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5984280" y="1973520"/>
            <a:ext cx="3584160" cy="480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80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58" name="CustomShape 81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9" name="CustomShape 82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0" name="CustomShape 83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327600" y="1553760"/>
            <a:ext cx="9192960" cy="512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Calculando a entropia para cada valor do atributo "humidity":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Humidity = High</a:t>
            </a:r>
            <a:endParaRPr b="0" lang="pt-BR" sz="15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de jogar tênis: 3/7 (Yes), 4/7 (No)</a:t>
            </a:r>
            <a:endParaRPr b="0" lang="pt-BR" sz="15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</a:t>
            </a:r>
            <a:endParaRPr b="0" lang="pt-BR" sz="1500" spc="-1" strike="noStrike"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- (3/7) * log2(3/7) - (4/7) * log2(4/7) = 0.985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5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Humidity = Normal</a:t>
            </a:r>
            <a:endParaRPr b="0" lang="pt-BR" sz="15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de jogar tênis: 6/7 (Yes),  1/7 (No)</a:t>
            </a:r>
            <a:endParaRPr b="0" lang="pt-BR" sz="15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</a:t>
            </a:r>
            <a:endParaRPr b="0" lang="pt-BR" sz="1600" spc="-1" strike="noStrike"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-(6/7) * log2(6/7) - (1/7) * log2(1/7) = 0.592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Ganho de informação: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0.940 - [(7/14)*0.985 + (7/14)*0.592] = 0.151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6247080" y="2325600"/>
            <a:ext cx="3321360" cy="4449600"/>
          </a:xfrm>
          <a:prstGeom prst="rect">
            <a:avLst/>
          </a:prstGeom>
          <a:ln w="0">
            <a:noFill/>
          </a:ln>
        </p:spPr>
      </p:pic>
      <p:sp>
        <p:nvSpPr>
          <p:cNvPr id="163" name=""/>
          <p:cNvSpPr/>
          <p:nvPr/>
        </p:nvSpPr>
        <p:spPr>
          <a:xfrm>
            <a:off x="3501720" y="1623960"/>
            <a:ext cx="62647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Gain(S, A) = Entropy(S) - ∑[ p(Sv) * Entropy(Sv) ]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50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65" name="CustomShape 52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6" name="CustomShape 53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327600" y="1553760"/>
            <a:ext cx="9192960" cy="512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Calculando a entropia para cada valor do atributo "outlook":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Outlook = Sunny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de jogar tênis: 2/5 (Yes), 3/5 (No)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</a:t>
            </a:r>
            <a:endParaRPr b="0" lang="pt-BR" sz="1600" spc="-1" strike="noStrike"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- (2/5) * log2(2/5) - (3/5) * log2(3/5) = 0.971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Outlook = Overcast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de jogar tênis: 4/4 (Yes), 0/4 (No)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= 0 (já que todos jogaram tênis)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Outlook = Rainy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de jogar tênis: 3/5 (Yes), 2/5 (No)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</a:t>
            </a:r>
            <a:endParaRPr b="0" lang="pt-BR" sz="1600" spc="-1" strike="noStrike"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- (3/5) * log2(3/5) - (2/5) * log2(2/5) = 0.971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Ganho de informação =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0.940 - [(5/14)*0.971 + (4/14)*0 + (5/14)*0.971] = 0.247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6463800" y="2325600"/>
            <a:ext cx="3104640" cy="4159080"/>
          </a:xfrm>
          <a:prstGeom prst="rect">
            <a:avLst/>
          </a:prstGeom>
          <a:ln w="0">
            <a:noFill/>
          </a:ln>
        </p:spPr>
      </p:pic>
      <p:sp>
        <p:nvSpPr>
          <p:cNvPr id="169" name=""/>
          <p:cNvSpPr/>
          <p:nvPr/>
        </p:nvSpPr>
        <p:spPr>
          <a:xfrm>
            <a:off x="3501720" y="1623960"/>
            <a:ext cx="62647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Gain(S, A) = Entropy(S) - ∑[ p(Sv) * Entropy(Sv) ]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55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71" name="CustomShape 56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2" name="CustomShape 57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3" name="CustomShape 58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327960" y="1553760"/>
            <a:ext cx="9192960" cy="512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Resumindo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 (Tennis, Humidity) = 0.151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 (Tennis, Outlook) = 0.247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Logo,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Outlook tem mais ganho de informação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6275160" y="2185560"/>
            <a:ext cx="3321360" cy="4449600"/>
          </a:xfrm>
          <a:prstGeom prst="rect">
            <a:avLst/>
          </a:prstGeom>
          <a:ln w="0">
            <a:noFill/>
          </a:ln>
        </p:spPr>
      </p:pic>
      <p:sp>
        <p:nvSpPr>
          <p:cNvPr id="176" name=""/>
          <p:cNvSpPr/>
          <p:nvPr/>
        </p:nvSpPr>
        <p:spPr>
          <a:xfrm>
            <a:off x="3501720" y="1623960"/>
            <a:ext cx="62647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Gain(S, A) = Entropy(S) - ∑[ p(Sv) * Entropy(Sv) ]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60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78" name="CustomShape 61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9" name="CustomShape 62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0" name="CustomShape 63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327960" y="1553760"/>
            <a:ext cx="9192960" cy="512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Quando parar de construir a árvore? 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 maneira simples: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Quando todos os nós folha são puros </a:t>
            </a:r>
            <a:endParaRPr b="0" lang="pt-BR" sz="15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(nós folha têm dados que pertencem a uma única classe).</a:t>
            </a:r>
            <a:endParaRPr b="0" lang="pt-BR" sz="15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Quando um determinado critério é atingido (I.E Altura, tempo...)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3060000" y="3918600"/>
            <a:ext cx="4551840" cy="278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65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84" name="CustomShape 66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85" name="CustomShape 67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6" name="CustomShape 68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327960" y="1553760"/>
            <a:ext cx="9192960" cy="512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Vantagens: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Interpretabilidade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Velocidade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Dados mistos: Categóricos e Numéricos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Desvantagens: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Overfitting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Sensibilidade a dados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Dificuldade em capturar relações complexas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70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89" name="CustomShape 71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90" name="CustomShape 72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1" name="CustomShape 73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327960" y="1553760"/>
            <a:ext cx="9192960" cy="512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Let’s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Code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: </a:t>
            </a:r>
            <a:r>
              <a:rPr b="0" lang="pt-BR" sz="18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Tópico_02_Aprendizado_Supervisionado_Arvores_Decisão.ipynb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Discussões Iniciais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Árvores de Decisão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Ganho de Informação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2520360" y="5508360"/>
            <a:ext cx="266400" cy="26640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"/>
          <p:cNvSpPr/>
          <p:nvPr/>
        </p:nvSpPr>
        <p:spPr>
          <a:xfrm>
            <a:off x="2052360" y="5508360"/>
            <a:ext cx="266400" cy="26640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2988720" y="5508360"/>
            <a:ext cx="266400" cy="26640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523880" y="3819240"/>
            <a:ext cx="7428600" cy="221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784080" y="4832640"/>
            <a:ext cx="4132080" cy="1846440"/>
          </a:xfrm>
          <a:prstGeom prst="rect">
            <a:avLst/>
          </a:prstGeom>
          <a:ln w="0">
            <a:noFill/>
          </a:ln>
        </p:spPr>
      </p:pic>
      <p:sp>
        <p:nvSpPr>
          <p:cNvPr id="98" name="CustomShape 8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99" name="CustomShape 9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0" name="CustomShape 10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1" name="CustomShape 11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342360" y="1529280"/>
            <a:ext cx="6773040" cy="536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KNN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Naive Bayes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2"/>
          <a:srcRect l="3004" t="7623" r="-2059" b="0"/>
          <a:stretch/>
        </p:blipFill>
        <p:spPr>
          <a:xfrm>
            <a:off x="3754080" y="1667160"/>
            <a:ext cx="3332520" cy="2886840"/>
          </a:xfrm>
          <a:prstGeom prst="rect">
            <a:avLst/>
          </a:prstGeom>
          <a:ln w="0">
            <a:noFill/>
          </a:ln>
        </p:spPr>
      </p:pic>
      <p:pic>
        <p:nvPicPr>
          <p:cNvPr id="104" name="" descr=""/>
          <p:cNvPicPr/>
          <p:nvPr/>
        </p:nvPicPr>
        <p:blipFill>
          <a:blip r:embed="rId3"/>
          <a:stretch/>
        </p:blipFill>
        <p:spPr>
          <a:xfrm>
            <a:off x="5310720" y="4656240"/>
            <a:ext cx="4101120" cy="2055600"/>
          </a:xfrm>
          <a:prstGeom prst="rect">
            <a:avLst/>
          </a:prstGeom>
          <a:ln w="0">
            <a:noFill/>
          </a:ln>
        </p:spPr>
      </p:pic>
      <p:sp>
        <p:nvSpPr>
          <p:cNvPr id="105" name=""/>
          <p:cNvSpPr/>
          <p:nvPr/>
        </p:nvSpPr>
        <p:spPr>
          <a:xfrm>
            <a:off x="1596600" y="5505120"/>
            <a:ext cx="1596600" cy="97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Atributos 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Independ.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6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7" name="CustomShape 7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8" name="CustomShape 12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9" name="CustomShape 13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327960" y="1553760"/>
            <a:ext cx="9192960" cy="512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Estrutura Hierárquica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Cada nodo é responsável por um nível de decisão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2171520" y="2815560"/>
            <a:ext cx="6132960" cy="383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5091120" y="3344040"/>
            <a:ext cx="4551840" cy="2780280"/>
          </a:xfrm>
          <a:prstGeom prst="rect">
            <a:avLst/>
          </a:prstGeom>
          <a:ln w="0">
            <a:noFill/>
          </a:ln>
        </p:spPr>
      </p:pic>
      <p:sp>
        <p:nvSpPr>
          <p:cNvPr id="113" name="CustomShape 15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4" name="CustomShape 16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5" name="CustomShape 17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6" name="CustomShape 18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327960" y="1553760"/>
            <a:ext cx="9192960" cy="512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definir atributos relevantes e limiares?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definir a hierarquia entre os atributos?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505440" y="2927160"/>
            <a:ext cx="3652200" cy="3333240"/>
          </a:xfrm>
          <a:prstGeom prst="rect">
            <a:avLst/>
          </a:prstGeom>
          <a:ln w="0">
            <a:noFill/>
          </a:ln>
        </p:spPr>
      </p:pic>
      <p:sp>
        <p:nvSpPr>
          <p:cNvPr id="119" name=""/>
          <p:cNvSpPr/>
          <p:nvPr/>
        </p:nvSpPr>
        <p:spPr>
          <a:xfrm>
            <a:off x="4356000" y="3291840"/>
            <a:ext cx="2283120" cy="60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300" y="10800"/>
                </a:moveTo>
                <a:arcTo wR="-5500" hR="-5500" stAng="-10800000" swAng="-10800000"/>
                <a:lnTo>
                  <a:pt x="0" y="10800"/>
                </a:lnTo>
                <a:arcTo wR="10800" hR="10800" stAng="10800000" swAng="10800000"/>
                <a:lnTo>
                  <a:pt x="24300" y="10800"/>
                </a:lnTo>
                <a:lnTo>
                  <a:pt x="18950" y="16150"/>
                </a:lnTo>
                <a:lnTo>
                  <a:pt x="13600" y="108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???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20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21" name="CustomShape 21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22" name="CustomShape 22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3" name="CustomShape 23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327960" y="1553760"/>
            <a:ext cx="9192960" cy="512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definir atributos relevantes e limiares?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definir a hierarquia entre os atributos?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Ganho de Informação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Gain(S, A) = Entropy(S) - ∑[ p(Sv) * Entropy(Sv) ]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345680" y="3785400"/>
            <a:ext cx="2774880" cy="78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25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27" name="CustomShape 26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28" name="CustomShape 27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9" name="CustomShape 28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327960" y="1517760"/>
            <a:ext cx="9192960" cy="512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Entropia: Grau de Incerteza ou Desordem dos 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DADOS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 = Dataset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 = Número de Classes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1600" spc="-1" strike="noStrike" baseline="-8000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= proporção da classe ‘i’ no conjunto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= 1 (Entropia Máxima)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757440" y="2510640"/>
            <a:ext cx="2774880" cy="78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" descr=""/>
          <p:cNvPicPr/>
          <p:nvPr/>
        </p:nvPicPr>
        <p:blipFill>
          <a:blip r:embed="rId1"/>
          <a:srcRect l="0" t="937" r="838" b="-1197"/>
          <a:stretch/>
        </p:blipFill>
        <p:spPr>
          <a:xfrm>
            <a:off x="6386040" y="4146480"/>
            <a:ext cx="2932920" cy="2562480"/>
          </a:xfrm>
          <a:prstGeom prst="rect">
            <a:avLst/>
          </a:prstGeom>
          <a:ln w="0">
            <a:noFill/>
          </a:ln>
        </p:spPr>
      </p:pic>
      <p:sp>
        <p:nvSpPr>
          <p:cNvPr id="133" name="CustomShape 30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34" name="CustomShape 31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35" name="CustomShape 32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6" name="CustomShape 33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327960" y="1553760"/>
            <a:ext cx="9192960" cy="512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Calcular a entropia do conjunto abaixo: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50 bolas vermelhas 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50 bolas azuis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= [-p(vermelha) * log2(p(vermelha))] + [- p(azul) * log2(p(azul))]</a:t>
            </a:r>
            <a:endParaRPr b="0" lang="pt-BR" sz="1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= [-0.5 * log2(0.5)] + [-0.5 * log2(0.5)] </a:t>
            </a:r>
            <a:endParaRPr b="0" lang="pt-BR" sz="1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= [-0.5 * (-1)] + [- 0.5 * (-1)] = 1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para 98 vermelhas e 2 azuis</a:t>
            </a:r>
            <a:endParaRPr b="0" lang="pt-BR" sz="1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= [-0.98 * log2(0.98)] + [-0.02 * log2(0.02)] </a:t>
            </a:r>
            <a:endParaRPr b="0" lang="pt-BR" sz="1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= 0.141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1037520" y="3120840"/>
            <a:ext cx="2407320" cy="677160"/>
          </a:xfrm>
          <a:prstGeom prst="rect">
            <a:avLst/>
          </a:prstGeom>
          <a:ln w="0">
            <a:noFill/>
          </a:ln>
        </p:spPr>
      </p:pic>
      <p:pic>
        <p:nvPicPr>
          <p:cNvPr id="139" name="" descr=""/>
          <p:cNvPicPr/>
          <p:nvPr/>
        </p:nvPicPr>
        <p:blipFill>
          <a:blip r:embed="rId3"/>
          <a:stretch/>
        </p:blipFill>
        <p:spPr>
          <a:xfrm>
            <a:off x="5196600" y="1924920"/>
            <a:ext cx="4408920" cy="180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35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41" name="CustomShape 36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2" name="CustomShape 37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3" name="CustomShape 38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327960" y="1553760"/>
            <a:ext cx="9192960" cy="512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vs Probabilidade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Probabilidade: Chance ou Incerteza relacionada a um 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evento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Entropia: Incerteza ou Desordem associada a um conjunto de</a:t>
            </a: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dados</a:t>
            </a: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.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 50 bolas vermelhas e 50 bolas azuis, então: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= 1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Vermelha = 50%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Azul = 50%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 98 bolas vermelhas e 2 bolas azuis, então: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Conjunto = 0.141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Vermelha = 98%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Azul = 2%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426</TotalTime>
  <Application>LibreOffice/7.3.7.2$Linux_X86_64 LibreOffice_project/30$Build-2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2023-03-16T17:53:48Z</dcterms:modified>
  <cp:revision>43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