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111F9ED-EF39-46FC-A014-541215C60090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000" cy="3596760"/>
          </a:xfrm>
          <a:prstGeom prst="rect">
            <a:avLst/>
          </a:prstGeom>
          <a:ln w="0">
            <a:noFill/>
          </a:ln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000" cy="3596760"/>
          </a:xfrm>
          <a:prstGeom prst="rect">
            <a:avLst/>
          </a:prstGeom>
          <a:ln w="0">
            <a:noFill/>
          </a:ln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8" name="CustomShape 44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000" cy="3596760"/>
          </a:xfrm>
          <a:prstGeom prst="rect">
            <a:avLst/>
          </a:prstGeom>
          <a:ln w="0">
            <a:noFill/>
          </a:ln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1" name="CustomShape 49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000" cy="3596760"/>
          </a:xfrm>
          <a:prstGeom prst="rect">
            <a:avLst/>
          </a:prstGeom>
          <a:ln w="0">
            <a:noFill/>
          </a:ln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4" name="CustomShape 53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000" cy="3596760"/>
          </a:xfrm>
          <a:prstGeom prst="rect">
            <a:avLst/>
          </a:prstGeom>
          <a:ln w="0">
            <a:noFill/>
          </a:ln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7" name="CustomShape 63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000" cy="3596760"/>
          </a:xfrm>
          <a:prstGeom prst="rect">
            <a:avLst/>
          </a:prstGeom>
          <a:ln w="0">
            <a:noFill/>
          </a:ln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0" name="CustomShape 58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000" cy="359676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3" name="CustomShape 68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000" cy="359676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6" name="CustomShape 77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000" cy="3596760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9" name="CustomShape 82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000" cy="359676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2" name="CustomShape 73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000" cy="3596760"/>
          </a:xfrm>
          <a:prstGeom prst="rect">
            <a:avLst/>
          </a:prstGeom>
          <a:ln w="0">
            <a:noFill/>
          </a:ln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5" name="CustomShape 87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000" cy="3596760"/>
          </a:xfrm>
          <a:prstGeom prst="rect">
            <a:avLst/>
          </a:prstGeom>
          <a:ln w="0">
            <a:noFill/>
          </a:ln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000" cy="3596760"/>
          </a:xfrm>
          <a:prstGeom prst="rect">
            <a:avLst/>
          </a:prstGeom>
          <a:ln w="0">
            <a:noFill/>
          </a:ln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7" name="CustomShape 14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000" cy="3596760"/>
          </a:xfrm>
          <a:prstGeom prst="rect">
            <a:avLst/>
          </a:prstGeom>
          <a:ln w="0">
            <a:noFill/>
          </a:ln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0" name="CustomShape 11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000" cy="3596760"/>
          </a:xfrm>
          <a:prstGeom prst="rect">
            <a:avLst/>
          </a:prstGeom>
          <a:ln w="0">
            <a:noFill/>
          </a:ln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3" name="CustomShape 34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000" cy="3596760"/>
          </a:xfrm>
          <a:prstGeom prst="rect">
            <a:avLst/>
          </a:prstGeom>
          <a:ln w="0">
            <a:noFill/>
          </a:ln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6" name="CustomShape 39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000" cy="359676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9" name="CustomShape 19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000" cy="3596760"/>
          </a:xfrm>
          <a:prstGeom prst="rect">
            <a:avLst/>
          </a:prstGeom>
          <a:ln w="0">
            <a:noFill/>
          </a:ln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2" name="CustomShape 24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000" cy="3596760"/>
          </a:xfrm>
          <a:prstGeom prst="rect">
            <a:avLst/>
          </a:prstGeom>
          <a:ln w="0">
            <a:noFill/>
          </a:ln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5" name="CustomShape 29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09560" cy="12495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AprendizadoMaquina/T&#243;pico%2002%20-%20Aprendizado%20Supervisionado/Ensembles/T&#243;pico%2002%20-%20Aprendizado-Supervisionado%20-%20Ensembles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AprendizadoMaquina/T&#243;pico%2002%20-%20Aprendizado%20Supervisionado/Ensembles/T&#243;pico%2002%20-%20Aprendizado-Supervisionado%20-%20Ensembles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Combinação de Modelos (Ensembles)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69560" cy="250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4662360" y="1623960"/>
            <a:ext cx="4930920" cy="506448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0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Random SubSpaces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44" name="CustomShape 42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5" name="CustomShape 43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342360" y="1529280"/>
            <a:ext cx="6050520" cy="535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Nível de Atributos: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 subsets em nível de atributos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 classificadores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Diversidade: Distintos atributos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2025720" y="4066920"/>
            <a:ext cx="1131120" cy="194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45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Random Patches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49" name="CustomShape 46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0" name="CustomShape 47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1" name="CustomShape 48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342360" y="1529280"/>
            <a:ext cx="9247320" cy="535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Tudo Junto!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Sklearn: BaggingClassifier()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620640" y="3024000"/>
            <a:ext cx="8708400" cy="14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41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Let’s Code!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55" name="CustomShape 50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6" name="CustomShape 51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7" name="CustomShape 52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342360" y="1529280"/>
            <a:ext cx="9247320" cy="535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No tutorial abaixo, exploraremos os conceitos abordados até o momento: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LINK: </a:t>
            </a:r>
            <a:r>
              <a:rPr b="0" lang="pt-BR" sz="16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Tópico 02 - Aprendizado-Supervisionado - Ensembles.ipynb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59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n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g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60" name="CustomShape 60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61" name="CustomShape 61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2" name="CustomShape 62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342360" y="1529280"/>
            <a:ext cx="9247320" cy="535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 classificadores ‘fracos’ organizados sequencialmente 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classificador N aprende sobre os erros do classificador N-1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Cada classificador tem um peso no conjunto, determinado pelo seu erro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2880000" y="3600000"/>
            <a:ext cx="4284720" cy="240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54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Boosting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66" name="CustomShape 55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67" name="CustomShape 56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8" name="CustomShape 57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342360" y="1529280"/>
            <a:ext cx="9247320" cy="535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Pseudo-algoritmo: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Treinar um classificador ‘fraco’ ponderando as instâncias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Determinar o erro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Ponderar as instâncias de acordo com o erro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Determinar o coeficiente do classificador (erro)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Adicionar ao ensemble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rcRect l="4420" t="14352" r="730" b="11040"/>
          <a:stretch/>
        </p:blipFill>
        <p:spPr>
          <a:xfrm>
            <a:off x="1620000" y="4068000"/>
            <a:ext cx="7199640" cy="269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64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Boosting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72" name="CustomShape 65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3" name="CustomShape 66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4" name="CustomShape 67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342360" y="1529280"/>
            <a:ext cx="9247320" cy="535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Pseudo-algoritmo: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Treinar um classificador ‘fraco’ ponderando as instâncias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Determinar o erro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Ponderar as instâncias de acordo com o erro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Determinar o coeficiente do classificador (erro)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Adicionar ao ensemble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rcRect l="4420" t="14352" r="730" b="11040"/>
          <a:stretch/>
        </p:blipFill>
        <p:spPr>
          <a:xfrm>
            <a:off x="1620000" y="4068000"/>
            <a:ext cx="7199640" cy="269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70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Stacking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78" name="CustomShape 74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9" name="CustomShape 75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0" name="CustomShape 76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342360" y="1529280"/>
            <a:ext cx="9247320" cy="535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Meta-classificador: Aprende com a saída dos classificadores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2700000" y="2520000"/>
            <a:ext cx="4723920" cy="388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78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Seleção Dinâmica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4" name="CustomShape 79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85" name="CustomShape 80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6" name="CustomShape 81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342360" y="1529280"/>
            <a:ext cx="9247320" cy="535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Meta-Classifier determina a região de competência e seleciona o melhor classificador(es)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900000" y="3240000"/>
            <a:ext cx="8432280" cy="21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69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Bagging vs Boosting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90" name="CustomShape 71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1" name="CustomShape 72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342360" y="1529280"/>
            <a:ext cx="9247320" cy="535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1284480" y="1670760"/>
            <a:ext cx="7590960" cy="463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83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Let’s Code!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95" name="CustomShape 84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96" name="CustomShape 85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7" name="CustomShape 86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342360" y="1529280"/>
            <a:ext cx="9247320" cy="535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Continuando no tutorial anterior, vamos analisar o AdaBoost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LINK: </a:t>
            </a:r>
            <a:r>
              <a:rPr b="0" lang="pt-BR" sz="16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Tópico 02 - Aprendizado-Supervisionado - Ensembles.ipynb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602000" y="4112280"/>
            <a:ext cx="7426440" cy="2216160"/>
          </a:xfrm>
          <a:prstGeom prst="rect">
            <a:avLst/>
          </a:prstGeom>
          <a:ln w="0"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Discussões Iniciais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Combinação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Bagging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Random Subspaces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Boosting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Stacking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3332880" y="5882760"/>
            <a:ext cx="416880" cy="44568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3837240" y="5883120"/>
            <a:ext cx="416880" cy="44568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4"/>
          <a:stretch/>
        </p:blipFill>
        <p:spPr>
          <a:xfrm>
            <a:off x="4377600" y="5883480"/>
            <a:ext cx="416880" cy="44568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5"/>
          <a:stretch/>
        </p:blipFill>
        <p:spPr>
          <a:xfrm>
            <a:off x="4917960" y="5883840"/>
            <a:ext cx="416880" cy="44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6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0" name="CustomShape 12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1" name="CustomShape 13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342360" y="1529280"/>
            <a:ext cx="9375840" cy="535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Classificador Único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Conjunto de Classificadores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435320" y="3052080"/>
            <a:ext cx="7635600" cy="293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5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Combinação de classificadores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5" name="CustomShape 8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6" name="CustomShape 9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7" name="CustomShape 10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342360" y="1529280"/>
            <a:ext cx="9375840" cy="535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Em problemas complexos, um único classificador pode não generalizar adequadamente o problema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se combinarmos classificadores?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3046680" y="3056400"/>
            <a:ext cx="4619160" cy="372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30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Combinação de classificadores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1" name="CustomShape 31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2" name="CustomShape 32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3" name="CustomShape 33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342360" y="1529280"/>
            <a:ext cx="9375840" cy="535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 maneira geral, a técnica consiste em treinar classificadores e então combinar a saída destes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2332440" y="2633040"/>
            <a:ext cx="5420160" cy="406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35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Combinação de classificadores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7" name="CustomShape 36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8" name="CustomShape 37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9" name="CustomShape 38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342360" y="1529280"/>
            <a:ext cx="9375840" cy="535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Porém, apenas treinar N classificadores, pode não gerar generalizações distintas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2286000" y="2409480"/>
            <a:ext cx="5281200" cy="425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5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Combinação de classificadores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23" name="CustomShape 16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4" name="CustomShape 17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5" name="CustomShape 18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342360" y="1529280"/>
            <a:ext cx="9375840" cy="535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Pergunta: Como gerar generalizações diferentes 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2365200" y="2396520"/>
            <a:ext cx="5286960" cy="425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20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Combinação de classificadores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29" name="CustomShape 21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0" name="CustomShape 22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1" name="CustomShape 23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342360" y="1529280"/>
            <a:ext cx="9375840" cy="535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Pergunta: Como gerar generalizações diferentes 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397520" y="2413080"/>
            <a:ext cx="6984000" cy="4113720"/>
          </a:xfrm>
          <a:prstGeom prst="rect">
            <a:avLst/>
          </a:prstGeom>
          <a:ln w="0"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1397520" y="2413440"/>
            <a:ext cx="6984000" cy="411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25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Bagging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36" name="CustomShape 26"/>
          <p:cNvSpPr/>
          <p:nvPr/>
        </p:nvSpPr>
        <p:spPr>
          <a:xfrm>
            <a:off x="360000" y="1980000"/>
            <a:ext cx="929484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7" name="CustomShape 27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8" name="CustomShape 28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342360" y="1529280"/>
            <a:ext cx="6520320" cy="535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Nível de Dados: (Boostrap Aggregating)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 subsets em nível de instâncias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 classificadores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Diversidade é gerada a partir das distintas instâncias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4653000" y="3444840"/>
            <a:ext cx="4252680" cy="3169800"/>
          </a:xfrm>
          <a:prstGeom prst="rect">
            <a:avLst/>
          </a:prstGeom>
          <a:ln w="0"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rcRect l="0" t="0" r="88154" b="0"/>
          <a:stretch/>
        </p:blipFill>
        <p:spPr>
          <a:xfrm>
            <a:off x="1693080" y="3801600"/>
            <a:ext cx="1607040" cy="227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491</TotalTime>
  <Application>LibreOffice/7.3.7.2$Linux_X86_64 LibreOffice_project/30$Build-2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2023-05-10T23:18:46Z</dcterms:modified>
  <cp:revision>60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