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4537CDB-D6AF-49D0-A514-AF9297A0723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40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4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52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4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56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60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6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6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2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8" name="CustomShape 19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29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36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32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Máquinas de Vetores de Suporte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1000" cy="25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37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8" name="CustomShape 38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39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33360" y="1317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da Margem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355760" y="2880000"/>
            <a:ext cx="77508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4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4" name="CustomShape 4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4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333360" y="1317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da Margem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f(x) = w.x + b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 = pesos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Amostras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 = bias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 y(x) =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772440" y="1878120"/>
            <a:ext cx="5047560" cy="496188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900000" y="4572720"/>
            <a:ext cx="2700000" cy="5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4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1" name="CustomShape 50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5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33360" y="1317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Treinamento: Otimizar ‘W’ e ‘b’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Tem-se então a otimização de uma função quadrática, dada a restrição: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rcRect l="3562" t="2087" r="6190" b="10945"/>
          <a:stretch/>
        </p:blipFill>
        <p:spPr>
          <a:xfrm>
            <a:off x="5220000" y="2292480"/>
            <a:ext cx="4595760" cy="202716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1080000" y="2340000"/>
            <a:ext cx="1439640" cy="62496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rcRect l="0" t="0" r="0" b="464"/>
          <a:stretch/>
        </p:blipFill>
        <p:spPr>
          <a:xfrm>
            <a:off x="3211560" y="2340000"/>
            <a:ext cx="1829160" cy="53964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4"/>
          <a:stretch/>
        </p:blipFill>
        <p:spPr>
          <a:xfrm>
            <a:off x="3240000" y="3132000"/>
            <a:ext cx="1662120" cy="46764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5"/>
          <a:stretch/>
        </p:blipFill>
        <p:spPr>
          <a:xfrm>
            <a:off x="1080000" y="3732840"/>
            <a:ext cx="1648800" cy="37224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/>
          <p:nvPr/>
        </p:nvSpPr>
        <p:spPr>
          <a:xfrm>
            <a:off x="2700000" y="2520000"/>
            <a:ext cx="35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2700000" y="3240000"/>
            <a:ext cx="35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6"/>
          <a:stretch/>
        </p:blipFill>
        <p:spPr>
          <a:xfrm>
            <a:off x="3282480" y="3636000"/>
            <a:ext cx="677160" cy="503640"/>
          </a:xfrm>
          <a:prstGeom prst="rect">
            <a:avLst/>
          </a:prstGeom>
          <a:ln w="0">
            <a:noFill/>
          </a:ln>
        </p:spPr>
      </p:pic>
      <p:sp>
        <p:nvSpPr>
          <p:cNvPr id="173" name=""/>
          <p:cNvSpPr/>
          <p:nvPr/>
        </p:nvSpPr>
        <p:spPr>
          <a:xfrm>
            <a:off x="2700000" y="3780000"/>
            <a:ext cx="35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7"/>
          <a:stretch/>
        </p:blipFill>
        <p:spPr>
          <a:xfrm>
            <a:off x="390600" y="5094720"/>
            <a:ext cx="3209040" cy="48492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8"/>
          <a:stretch/>
        </p:blipFill>
        <p:spPr>
          <a:xfrm>
            <a:off x="756000" y="5631480"/>
            <a:ext cx="3599640" cy="48816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9"/>
          <a:stretch/>
        </p:blipFill>
        <p:spPr>
          <a:xfrm>
            <a:off x="5527800" y="5220000"/>
            <a:ext cx="4191840" cy="71964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3960000" y="5256000"/>
            <a:ext cx="143964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Lagrange</a:t>
            </a:r>
            <a:endParaRPr b="0" lang="pt-BR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0"/>
          <a:stretch/>
        </p:blipFill>
        <p:spPr>
          <a:xfrm>
            <a:off x="1080000" y="3248640"/>
            <a:ext cx="1439640" cy="20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4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(Margens Suaves)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0" name="CustomShape 46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47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333360" y="1317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Presença de ruídos ou outliers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Solução: Suavização (Folga)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C: Define a folga (Definido experimentalmente)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6885360" y="1624320"/>
            <a:ext cx="2474280" cy="251532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4170960" y="3780000"/>
            <a:ext cx="3388680" cy="233964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896400" y="5040000"/>
            <a:ext cx="2523240" cy="57096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4"/>
          <a:stretch/>
        </p:blipFill>
        <p:spPr>
          <a:xfrm>
            <a:off x="964800" y="4260240"/>
            <a:ext cx="2094840" cy="5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53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Não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9" name="CustomShape 5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CustomShape 55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33360" y="1317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quando os dados não são linearmente separáveis?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043640" y="2475360"/>
            <a:ext cx="3276000" cy="310428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5484600" y="2700000"/>
            <a:ext cx="3695040" cy="272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57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Não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6" name="CustomShape 58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59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333360" y="1317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uma transformação não linear (  ) tal que R</a:t>
            </a:r>
            <a:r>
              <a:rPr b="0" lang="pt-BR" sz="18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→ R</a:t>
            </a:r>
            <a:r>
              <a:rPr b="0" lang="pt-BR" sz="18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(M &gt; N)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Teorema de Cover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96520" y="2553840"/>
            <a:ext cx="5343120" cy="126036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720000" y="4061160"/>
            <a:ext cx="5219640" cy="2183760"/>
          </a:xfrm>
          <a:prstGeom prst="rect">
            <a:avLst/>
          </a:prstGeom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7144920" y="3606840"/>
            <a:ext cx="1494720" cy="532800"/>
          </a:xfrm>
          <a:prstGeom prst="rect">
            <a:avLst/>
          </a:prstGeom>
          <a:ln w="0">
            <a:noFill/>
          </a:ln>
        </p:spPr>
      </p:pic>
      <p:pic>
        <p:nvPicPr>
          <p:cNvPr id="203" name="" descr=""/>
          <p:cNvPicPr/>
          <p:nvPr/>
        </p:nvPicPr>
        <p:blipFill>
          <a:blip r:embed="rId4"/>
          <a:stretch/>
        </p:blipFill>
        <p:spPr>
          <a:xfrm>
            <a:off x="5400000" y="1836000"/>
            <a:ext cx="208800" cy="19944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5"/>
          <a:stretch/>
        </p:blipFill>
        <p:spPr>
          <a:xfrm>
            <a:off x="6696000" y="4497840"/>
            <a:ext cx="2513520" cy="541800"/>
          </a:xfrm>
          <a:prstGeom prst="rect">
            <a:avLst/>
          </a:prstGeom>
          <a:ln w="0">
            <a:noFill/>
          </a:ln>
        </p:spPr>
      </p:pic>
      <p:sp>
        <p:nvSpPr>
          <p:cNvPr id="205" name=""/>
          <p:cNvSpPr/>
          <p:nvPr/>
        </p:nvSpPr>
        <p:spPr>
          <a:xfrm>
            <a:off x="7236000" y="4356000"/>
            <a:ext cx="179640" cy="17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6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Não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7" name="CustomShape 6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CustomShape 6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333360" y="1317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Kernel Linear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Non-Linear Kernels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Polinomiais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Gaussianos ou RBF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2311560" y="4140000"/>
            <a:ext cx="1828080" cy="41832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2166840" y="5805000"/>
            <a:ext cx="2332800" cy="49464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4840560" y="1476000"/>
            <a:ext cx="1999080" cy="166572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4"/>
          <a:stretch/>
        </p:blipFill>
        <p:spPr>
          <a:xfrm>
            <a:off x="4840560" y="5120640"/>
            <a:ext cx="1999080" cy="166572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5"/>
          <a:stretch/>
        </p:blipFill>
        <p:spPr>
          <a:xfrm>
            <a:off x="4840560" y="3285000"/>
            <a:ext cx="1999080" cy="164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6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Considerações Finais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7" name="CustomShape 66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67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333360" y="1317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adaptam bem a problemas complexos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Pouca parametrização (‘C’)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Otimização pode ser demasiadamente complexa 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w’, ‘b’ e Kernel podem demorar a convergir 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Bases Volumosas ou Muitas Classes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Caixa-preta (Interpretabilidade reduzida)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Binária vs Multi-classe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SVM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520360" y="5508360"/>
            <a:ext cx="265680" cy="26568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2052360" y="5508360"/>
            <a:ext cx="265680" cy="26568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988720" y="5508360"/>
            <a:ext cx="265680" cy="26568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23880" y="3819240"/>
            <a:ext cx="7427880" cy="22176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254760" y="5589720"/>
            <a:ext cx="418320" cy="4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916000" y="2340000"/>
            <a:ext cx="3233160" cy="144432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8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Naive Bayes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           Decision Tree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Multi-Classes é implícita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rcRect l="3004" t="7623" r="-2059" b="0"/>
          <a:stretch/>
        </p:blipFill>
        <p:spPr>
          <a:xfrm>
            <a:off x="162360" y="2880000"/>
            <a:ext cx="2537280" cy="21978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2946600" y="3971520"/>
            <a:ext cx="3209040" cy="160812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3479760" y="2805120"/>
            <a:ext cx="1775880" cy="97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Atributos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Independ.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4"/>
          <a:stretch/>
        </p:blipFill>
        <p:spPr>
          <a:xfrm>
            <a:off x="6530040" y="2700000"/>
            <a:ext cx="3369600" cy="23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6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819520" y="3818520"/>
            <a:ext cx="5280120" cy="283248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/>
          <p:nvPr/>
        </p:nvSpPr>
        <p:spPr>
          <a:xfrm>
            <a:off x="333360" y="1425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Os modelos vistos até agora, trabalham implicitamente com problemas multi-classes exclusivamente pela natureza de seus algoritmos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Vizinhança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Probabilísticos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20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6" name="CustomShape 21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7" name="CustomShape 2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2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0" t="0" r="51125" b="0"/>
          <a:stretch/>
        </p:blipFill>
        <p:spPr>
          <a:xfrm>
            <a:off x="4020120" y="3420000"/>
            <a:ext cx="2579760" cy="283248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/>
          <p:nvPr/>
        </p:nvSpPr>
        <p:spPr>
          <a:xfrm>
            <a:off x="333360" y="1425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Mas e quando o modelo é naturalmente binário?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SVM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RNA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rcRect l="0" t="7205" r="0" b="3158"/>
          <a:stretch/>
        </p:blipFill>
        <p:spPr>
          <a:xfrm>
            <a:off x="2520000" y="3313440"/>
            <a:ext cx="5951880" cy="333756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1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4" name="CustomShape 16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1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1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33360" y="1101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One-vs-All (OVA) ou One-vs-Rest (OVR)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1:- [Green] vs [Red, Blue]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2:- [Blue] vs [Green, Red]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3:- [Red] vs [Blue, Green]</a:t>
            </a:r>
            <a:endParaRPr b="0" lang="pt-BR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Predict:  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Max(Modelo 1, Modelo 2, Modelo 3)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2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0" name="CustomShape 2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33360" y="1101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One-vs-One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Modelos: N* (N-1)/2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980000" y="2628000"/>
            <a:ext cx="5968440" cy="37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3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6" name="CustomShape 3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35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33360" y="1317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Vladimir Vapnik (1979)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Binário – Não Probabilístico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um hiperplano de separação das classes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+1 e -1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Parâmetros: C (Regularização) e Kernel.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rcRect l="4056" t="0" r="9269" b="2811"/>
          <a:stretch/>
        </p:blipFill>
        <p:spPr>
          <a:xfrm>
            <a:off x="6300000" y="3672000"/>
            <a:ext cx="3239280" cy="29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26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2" name="CustomShape 30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3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42360" y="152928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33360" y="1317600"/>
            <a:ext cx="937728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melhor Hiperplano 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608840" y="3025800"/>
            <a:ext cx="7390800" cy="29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458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2023-04-09T17:41:30Z</dcterms:modified>
  <cp:revision>51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