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6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2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0.png" ContentType="image/png"/>
  <Override PartName="/ppt/media/image29.png" ContentType="image/png"/>
  <Override PartName="/ppt/media/image11.png" ContentType="image/png"/>
  <Override PartName="/ppt/media/image6.png" ContentType="image/png"/>
  <Override PartName="/ppt/media/image36.png" ContentType="image/png"/>
  <Override PartName="/ppt/media/image12.png" ContentType="image/png"/>
  <Override PartName="/ppt/media/image7.png" ContentType="image/png"/>
  <Override PartName="/ppt/media/image37.png" ContentType="image/png"/>
  <Override PartName="/ppt/media/image13.png" ContentType="image/png"/>
  <Override PartName="/ppt/media/image8.png" ContentType="image/png"/>
  <Override PartName="/ppt/media/image38.png" ContentType="image/png"/>
  <Override PartName="/ppt/media/image9.png" ContentType="image/png"/>
  <Override PartName="/ppt/media/image30.png" ContentType="image/png"/>
  <Override PartName="/ppt/media/image28.png" ContentType="image/png"/>
  <Override PartName="/ppt/media/image5.png" ContentType="image/png"/>
  <Override PartName="/ppt/media/image35.png" ContentType="image/png"/>
  <Override PartName="/ppt/media/image34.png" ContentType="image/png"/>
  <Override PartName="/ppt/media/image4.png" ContentType="image/png"/>
  <Override PartName="/ppt/media/image27.png" ContentType="image/png"/>
  <Override PartName="/ppt/media/image33.png" ContentType="image/png"/>
  <Override PartName="/ppt/media/image3.png" ContentType="image/png"/>
  <Override PartName="/ppt/media/image26.png" ContentType="image/png"/>
  <Override PartName="/ppt/media/image32.png" ContentType="image/png"/>
  <Override PartName="/ppt/media/image2.png" ContentType="image/png"/>
  <Override PartName="/ppt/media/image25.png" ContentType="image/png"/>
  <Override PartName="/ppt/media/image31.png" ContentType="image/png"/>
  <Override PartName="/ppt/media/image1.png" ContentType="image/png"/>
  <Override PartName="/ppt/media/image24.png" ContentType="image/png"/>
  <Override PartName="/ppt/media/image14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x="10080625" cy="7559675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9C6FE207-C105-4EEA-A990-D4AAAB81A0F7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5560" cy="3595320"/>
          </a:xfrm>
          <a:prstGeom prst="rect">
            <a:avLst/>
          </a:prstGeom>
          <a:ln w="0">
            <a:noFill/>
          </a:ln>
        </p:spPr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5760" cy="419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09" name="CustomShape 3"/>
          <p:cNvSpPr/>
          <p:nvPr/>
        </p:nvSpPr>
        <p:spPr>
          <a:xfrm>
            <a:off x="0" y="10155240"/>
            <a:ext cx="3264120" cy="52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5560" cy="3595320"/>
          </a:xfrm>
          <a:prstGeom prst="rect">
            <a:avLst/>
          </a:prstGeom>
          <a:ln w="0">
            <a:noFill/>
          </a:ln>
        </p:spPr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5760" cy="419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36" name="CustomShape 39"/>
          <p:cNvSpPr/>
          <p:nvPr/>
        </p:nvSpPr>
        <p:spPr>
          <a:xfrm>
            <a:off x="0" y="10155240"/>
            <a:ext cx="3264120" cy="52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5560" cy="3595320"/>
          </a:xfrm>
          <a:prstGeom prst="rect">
            <a:avLst/>
          </a:prstGeom>
          <a:ln w="0">
            <a:noFill/>
          </a:ln>
        </p:spPr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5760" cy="419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39" name="CustomShape 44"/>
          <p:cNvSpPr/>
          <p:nvPr/>
        </p:nvSpPr>
        <p:spPr>
          <a:xfrm>
            <a:off x="0" y="10155240"/>
            <a:ext cx="3264120" cy="52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5560" cy="3595320"/>
          </a:xfrm>
          <a:prstGeom prst="rect">
            <a:avLst/>
          </a:prstGeom>
          <a:ln w="0">
            <a:noFill/>
          </a:ln>
        </p:spPr>
      </p:sp>
      <p:sp>
        <p:nvSpPr>
          <p:cNvPr id="241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5760" cy="419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42" name="CustomShape 49"/>
          <p:cNvSpPr/>
          <p:nvPr/>
        </p:nvSpPr>
        <p:spPr>
          <a:xfrm>
            <a:off x="0" y="10155240"/>
            <a:ext cx="3264120" cy="52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5560" cy="3595320"/>
          </a:xfrm>
          <a:prstGeom prst="rect">
            <a:avLst/>
          </a:prstGeom>
          <a:ln w="0">
            <a:noFill/>
          </a:ln>
        </p:spPr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5760" cy="419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45" name="CustomShape 54"/>
          <p:cNvSpPr/>
          <p:nvPr/>
        </p:nvSpPr>
        <p:spPr>
          <a:xfrm>
            <a:off x="0" y="10155240"/>
            <a:ext cx="3264120" cy="52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5560" cy="3595320"/>
          </a:xfrm>
          <a:prstGeom prst="rect">
            <a:avLst/>
          </a:prstGeom>
          <a:ln w="0">
            <a:noFill/>
          </a:ln>
        </p:spPr>
      </p:sp>
      <p:sp>
        <p:nvSpPr>
          <p:cNvPr id="247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5760" cy="419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48" name="CustomShape 59"/>
          <p:cNvSpPr/>
          <p:nvPr/>
        </p:nvSpPr>
        <p:spPr>
          <a:xfrm>
            <a:off x="0" y="10155240"/>
            <a:ext cx="3264120" cy="52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5560" cy="3595320"/>
          </a:xfrm>
          <a:prstGeom prst="rect">
            <a:avLst/>
          </a:prstGeom>
          <a:ln w="0">
            <a:noFill/>
          </a:ln>
        </p:spPr>
      </p:sp>
      <p:sp>
        <p:nvSpPr>
          <p:cNvPr id="25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5760" cy="419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51" name="CustomShape 64"/>
          <p:cNvSpPr/>
          <p:nvPr/>
        </p:nvSpPr>
        <p:spPr>
          <a:xfrm>
            <a:off x="0" y="10155240"/>
            <a:ext cx="3264120" cy="52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5560" cy="3595320"/>
          </a:xfrm>
          <a:prstGeom prst="rect">
            <a:avLst/>
          </a:prstGeom>
          <a:ln w="0">
            <a:noFill/>
          </a:ln>
        </p:spPr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5760" cy="419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54" name="CustomShape 69"/>
          <p:cNvSpPr/>
          <p:nvPr/>
        </p:nvSpPr>
        <p:spPr>
          <a:xfrm>
            <a:off x="0" y="10155240"/>
            <a:ext cx="3264120" cy="52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5560" cy="3595320"/>
          </a:xfrm>
          <a:prstGeom prst="rect">
            <a:avLst/>
          </a:prstGeom>
          <a:ln w="0">
            <a:noFill/>
          </a:ln>
        </p:spPr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5760" cy="419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57" name="CustomShape 79"/>
          <p:cNvSpPr/>
          <p:nvPr/>
        </p:nvSpPr>
        <p:spPr>
          <a:xfrm>
            <a:off x="0" y="10155240"/>
            <a:ext cx="3264120" cy="52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5560" cy="3595320"/>
          </a:xfrm>
          <a:prstGeom prst="rect">
            <a:avLst/>
          </a:prstGeom>
          <a:ln w="0">
            <a:noFill/>
          </a:ln>
        </p:spPr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5760" cy="419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12" name="CustomShape 3"/>
          <p:cNvSpPr/>
          <p:nvPr/>
        </p:nvSpPr>
        <p:spPr>
          <a:xfrm>
            <a:off x="0" y="10155240"/>
            <a:ext cx="3264120" cy="52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5560" cy="3595320"/>
          </a:xfrm>
          <a:prstGeom prst="rect">
            <a:avLst/>
          </a:prstGeom>
          <a:ln w="0">
            <a:noFill/>
          </a:ln>
        </p:spPr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5760" cy="419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15" name="CustomShape 14"/>
          <p:cNvSpPr/>
          <p:nvPr/>
        </p:nvSpPr>
        <p:spPr>
          <a:xfrm>
            <a:off x="0" y="10155240"/>
            <a:ext cx="3264120" cy="52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5560" cy="3595320"/>
          </a:xfrm>
          <a:prstGeom prst="rect">
            <a:avLst/>
          </a:prstGeom>
          <a:ln w="0">
            <a:noFill/>
          </a:ln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5760" cy="419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18" name="CustomShape 11"/>
          <p:cNvSpPr/>
          <p:nvPr/>
        </p:nvSpPr>
        <p:spPr>
          <a:xfrm>
            <a:off x="0" y="10155240"/>
            <a:ext cx="3264120" cy="52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5560" cy="3595320"/>
          </a:xfrm>
          <a:prstGeom prst="rect">
            <a:avLst/>
          </a:prstGeom>
          <a:ln w="0">
            <a:noFill/>
          </a:ln>
        </p:spPr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5760" cy="419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21" name="CustomShape 24"/>
          <p:cNvSpPr/>
          <p:nvPr/>
        </p:nvSpPr>
        <p:spPr>
          <a:xfrm>
            <a:off x="0" y="10155240"/>
            <a:ext cx="3264120" cy="52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5560" cy="3595320"/>
          </a:xfrm>
          <a:prstGeom prst="rect">
            <a:avLst/>
          </a:prstGeom>
          <a:ln w="0">
            <a:noFill/>
          </a:ln>
        </p:spPr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5760" cy="419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24" name="CustomShape 29"/>
          <p:cNvSpPr/>
          <p:nvPr/>
        </p:nvSpPr>
        <p:spPr>
          <a:xfrm>
            <a:off x="0" y="10155240"/>
            <a:ext cx="3264120" cy="52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5560" cy="3595320"/>
          </a:xfrm>
          <a:prstGeom prst="rect">
            <a:avLst/>
          </a:prstGeom>
          <a:ln w="0">
            <a:noFill/>
          </a:ln>
        </p:spPr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5760" cy="419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27" name="CustomShape 34"/>
          <p:cNvSpPr/>
          <p:nvPr/>
        </p:nvSpPr>
        <p:spPr>
          <a:xfrm>
            <a:off x="0" y="10155240"/>
            <a:ext cx="3264120" cy="52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5560" cy="3595320"/>
          </a:xfrm>
          <a:prstGeom prst="rect">
            <a:avLst/>
          </a:prstGeom>
          <a:ln w="0">
            <a:noFill/>
          </a:ln>
        </p:spPr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5760" cy="419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30" name="CustomShape 84"/>
          <p:cNvSpPr/>
          <p:nvPr/>
        </p:nvSpPr>
        <p:spPr>
          <a:xfrm>
            <a:off x="0" y="10155240"/>
            <a:ext cx="3264120" cy="52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5560" cy="3595320"/>
          </a:xfrm>
          <a:prstGeom prst="rect">
            <a:avLst/>
          </a:prstGeom>
          <a:ln w="0">
            <a:noFill/>
          </a:ln>
        </p:spPr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5760" cy="419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33" name="CustomShape 19"/>
          <p:cNvSpPr/>
          <p:nvPr/>
        </p:nvSpPr>
        <p:spPr>
          <a:xfrm>
            <a:off x="0" y="10155240"/>
            <a:ext cx="3264120" cy="52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150000"/>
            <a:ext cx="9708120" cy="124812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</a:t>
            </a:r>
            <a:r>
              <a:rPr b="0" lang="en-US" sz="4400" spc="-1" strike="noStrike">
                <a:latin typeface="Arial"/>
              </a:rPr>
              <a:t>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08120" cy="12481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08120" cy="5281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68120" cy="52812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28120" cy="52812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mailto:gustavo.hochuli@pucpr.br" TargetMode="External"/><Relationship Id="rId2" Type="http://schemas.openxmlformats.org/officeDocument/2006/relationships/hyperlink" Target="mailto:aghochuli@ppgia.pucpr.br" TargetMode="External"/><Relationship Id="rId3" Type="http://schemas.openxmlformats.org/officeDocument/2006/relationships/hyperlink" Target="https://github.com/andrehochuli/teaching" TargetMode="External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hyperlink" Target="https://github.com/andrehochuli/teaching/blob/main/AprendizadoMaquina/T&#243;pico%2003%20-%20Aprendizado%20N&#227;o%20Supervisionado%20/T&#243;pico%2003%20-%20Aprendizado%20-%20N&#227;o%20Supervisionado.ipynb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slideLayout" Target="../slideLayouts/slideLayout13.xml"/><Relationship Id="rId9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360000" y="3330000"/>
            <a:ext cx="9348120" cy="88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Aprendizado Não-Supervisionado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Agrupamentos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540000" y="4680000"/>
            <a:ext cx="9168120" cy="250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22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Prof. André Gustavo Hochuli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1"/>
              </a:rPr>
              <a:t>gustavo.hochuli@pucpr.br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2"/>
              </a:rPr>
              <a:t>aghochuli@ppgia.pucpr.br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3"/>
              </a:rPr>
              <a:t>github.com/andrehochuli/teaching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35"/>
          <p:cNvSpPr/>
          <p:nvPr/>
        </p:nvSpPr>
        <p:spPr>
          <a:xfrm>
            <a:off x="360000" y="360000"/>
            <a:ext cx="9348120" cy="88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K-Means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51" name="CustomShape 36"/>
          <p:cNvSpPr/>
          <p:nvPr/>
        </p:nvSpPr>
        <p:spPr>
          <a:xfrm>
            <a:off x="360000" y="1980000"/>
            <a:ext cx="9168120" cy="466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152" name="CustomShape 37"/>
          <p:cNvSpPr/>
          <p:nvPr/>
        </p:nvSpPr>
        <p:spPr>
          <a:xfrm>
            <a:off x="897120" y="6886080"/>
            <a:ext cx="6435360" cy="35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3" name="CustomShape 38"/>
          <p:cNvSpPr/>
          <p:nvPr/>
        </p:nvSpPr>
        <p:spPr>
          <a:xfrm>
            <a:off x="7608600" y="6886080"/>
            <a:ext cx="2273400" cy="35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Agrupamentos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4" name=""/>
          <p:cNvSpPr/>
          <p:nvPr/>
        </p:nvSpPr>
        <p:spPr>
          <a:xfrm>
            <a:off x="342360" y="1529280"/>
            <a:ext cx="9374400" cy="535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 como avaliar os clusteres ? Como determinar K?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pic>
        <p:nvPicPr>
          <p:cNvPr id="155" name="" descr=""/>
          <p:cNvPicPr/>
          <p:nvPr/>
        </p:nvPicPr>
        <p:blipFill>
          <a:blip r:embed="rId1"/>
          <a:srcRect l="0" t="0" r="0" b="29264"/>
          <a:stretch/>
        </p:blipFill>
        <p:spPr>
          <a:xfrm>
            <a:off x="540000" y="2452320"/>
            <a:ext cx="8657280" cy="3979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40"/>
          <p:cNvSpPr/>
          <p:nvPr/>
        </p:nvSpPr>
        <p:spPr>
          <a:xfrm>
            <a:off x="360000" y="360000"/>
            <a:ext cx="9348120" cy="88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K-Means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57" name="CustomShape 41"/>
          <p:cNvSpPr/>
          <p:nvPr/>
        </p:nvSpPr>
        <p:spPr>
          <a:xfrm>
            <a:off x="360000" y="1980000"/>
            <a:ext cx="9168120" cy="466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158" name="CustomShape 42"/>
          <p:cNvSpPr/>
          <p:nvPr/>
        </p:nvSpPr>
        <p:spPr>
          <a:xfrm>
            <a:off x="897120" y="6886080"/>
            <a:ext cx="6435360" cy="35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9" name="CustomShape 43"/>
          <p:cNvSpPr/>
          <p:nvPr/>
        </p:nvSpPr>
        <p:spPr>
          <a:xfrm>
            <a:off x="7608600" y="6886080"/>
            <a:ext cx="2273400" cy="35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Agrupamentos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0" name=""/>
          <p:cNvSpPr/>
          <p:nvPr/>
        </p:nvSpPr>
        <p:spPr>
          <a:xfrm>
            <a:off x="342360" y="1529280"/>
            <a:ext cx="9374400" cy="535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Inertia (Soma dos erros quadrados)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Elbow Method (Inertia global)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pic>
        <p:nvPicPr>
          <p:cNvPr id="161" name="" descr=""/>
          <p:cNvPicPr/>
          <p:nvPr/>
        </p:nvPicPr>
        <p:blipFill>
          <a:blip r:embed="rId1"/>
          <a:stretch/>
        </p:blipFill>
        <p:spPr>
          <a:xfrm>
            <a:off x="5761440" y="1800000"/>
            <a:ext cx="3796560" cy="2699280"/>
          </a:xfrm>
          <a:prstGeom prst="rect">
            <a:avLst/>
          </a:prstGeom>
          <a:ln w="0">
            <a:noFill/>
          </a:ln>
        </p:spPr>
      </p:pic>
      <p:pic>
        <p:nvPicPr>
          <p:cNvPr id="162" name="" descr=""/>
          <p:cNvPicPr/>
          <p:nvPr/>
        </p:nvPicPr>
        <p:blipFill>
          <a:blip r:embed="rId2"/>
          <a:stretch/>
        </p:blipFill>
        <p:spPr>
          <a:xfrm>
            <a:off x="2628000" y="3810960"/>
            <a:ext cx="1755000" cy="868320"/>
          </a:xfrm>
          <a:prstGeom prst="rect">
            <a:avLst/>
          </a:prstGeom>
          <a:ln w="0">
            <a:noFill/>
          </a:ln>
        </p:spPr>
      </p:pic>
      <p:pic>
        <p:nvPicPr>
          <p:cNvPr id="163" name="" descr=""/>
          <p:cNvPicPr/>
          <p:nvPr/>
        </p:nvPicPr>
        <p:blipFill>
          <a:blip r:embed="rId3"/>
          <a:stretch/>
        </p:blipFill>
        <p:spPr>
          <a:xfrm>
            <a:off x="2426400" y="3852000"/>
            <a:ext cx="325080" cy="786600"/>
          </a:xfrm>
          <a:prstGeom prst="rect">
            <a:avLst/>
          </a:prstGeom>
          <a:ln w="0">
            <a:noFill/>
          </a:ln>
        </p:spPr>
      </p:pic>
      <p:pic>
        <p:nvPicPr>
          <p:cNvPr id="164" name="" descr=""/>
          <p:cNvPicPr/>
          <p:nvPr/>
        </p:nvPicPr>
        <p:blipFill>
          <a:blip r:embed="rId4"/>
          <a:stretch/>
        </p:blipFill>
        <p:spPr>
          <a:xfrm>
            <a:off x="1620000" y="2370960"/>
            <a:ext cx="1755000" cy="868320"/>
          </a:xfrm>
          <a:prstGeom prst="rect">
            <a:avLst/>
          </a:prstGeom>
          <a:ln w="0">
            <a:noFill/>
          </a:ln>
        </p:spPr>
      </p:pic>
      <p:pic>
        <p:nvPicPr>
          <p:cNvPr id="165" name="" descr=""/>
          <p:cNvPicPr/>
          <p:nvPr/>
        </p:nvPicPr>
        <p:blipFill>
          <a:blip r:embed="rId5"/>
          <a:srcRect l="4321" t="14940" r="15576" b="6041"/>
          <a:stretch/>
        </p:blipFill>
        <p:spPr>
          <a:xfrm>
            <a:off x="1260000" y="4500000"/>
            <a:ext cx="3671640" cy="2338920"/>
          </a:xfrm>
          <a:prstGeom prst="rect">
            <a:avLst/>
          </a:prstGeom>
          <a:ln w="0">
            <a:noFill/>
          </a:ln>
        </p:spPr>
      </p:pic>
      <p:sp>
        <p:nvSpPr>
          <p:cNvPr id="166" name=""/>
          <p:cNvSpPr/>
          <p:nvPr/>
        </p:nvSpPr>
        <p:spPr>
          <a:xfrm>
            <a:off x="2844000" y="5724000"/>
            <a:ext cx="179280" cy="359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5400" y="0"/>
                </a:moveTo>
                <a:lnTo>
                  <a:pt x="5400" y="16200"/>
                </a:lnTo>
                <a:lnTo>
                  <a:pt x="0" y="16200"/>
                </a:lnTo>
                <a:lnTo>
                  <a:pt x="10800" y="21600"/>
                </a:lnTo>
                <a:lnTo>
                  <a:pt x="21600" y="16200"/>
                </a:lnTo>
                <a:lnTo>
                  <a:pt x="16200" y="16200"/>
                </a:lnTo>
                <a:lnTo>
                  <a:pt x="16200" y="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45"/>
          <p:cNvSpPr/>
          <p:nvPr/>
        </p:nvSpPr>
        <p:spPr>
          <a:xfrm>
            <a:off x="360000" y="360000"/>
            <a:ext cx="9348120" cy="88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K-Means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68" name="CustomShape 46"/>
          <p:cNvSpPr/>
          <p:nvPr/>
        </p:nvSpPr>
        <p:spPr>
          <a:xfrm>
            <a:off x="360000" y="1980000"/>
            <a:ext cx="9168120" cy="466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169" name="CustomShape 47"/>
          <p:cNvSpPr/>
          <p:nvPr/>
        </p:nvSpPr>
        <p:spPr>
          <a:xfrm>
            <a:off x="897120" y="6886080"/>
            <a:ext cx="6435360" cy="35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0" name="CustomShape 48"/>
          <p:cNvSpPr/>
          <p:nvPr/>
        </p:nvSpPr>
        <p:spPr>
          <a:xfrm>
            <a:off x="7608600" y="6886080"/>
            <a:ext cx="2273400" cy="35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Agrupamentos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1" name=""/>
          <p:cNvSpPr/>
          <p:nvPr/>
        </p:nvSpPr>
        <p:spPr>
          <a:xfrm>
            <a:off x="342360" y="1529280"/>
            <a:ext cx="9374400" cy="535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Silhueta (Silhouette)</a:t>
            </a:r>
            <a:endParaRPr b="0" lang="en-US" sz="16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Medida por instâncias [-1,1]</a:t>
            </a:r>
            <a:endParaRPr b="0" lang="en-US" sz="16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Coesão (a)</a:t>
            </a:r>
            <a:endParaRPr b="0" lang="en-US" sz="16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Separação (b)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[-1,+1]:</a:t>
            </a:r>
            <a:endParaRPr b="0" lang="en-US" sz="1600" spc="-1" strike="noStrike">
              <a:latin typeface="Arial"/>
            </a:endParaRPr>
          </a:p>
          <a:p>
            <a:pPr lvl="2" marL="648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-1: Não coerente</a:t>
            </a:r>
            <a:endParaRPr b="0" lang="en-US" sz="1600" spc="-1" strike="noStrike">
              <a:latin typeface="Arial"/>
            </a:endParaRPr>
          </a:p>
          <a:p>
            <a:pPr lvl="2" marL="648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+1: Coerente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pic>
        <p:nvPicPr>
          <p:cNvPr id="172" name="" descr=""/>
          <p:cNvPicPr/>
          <p:nvPr/>
        </p:nvPicPr>
        <p:blipFill>
          <a:blip r:embed="rId1"/>
          <a:stretch/>
        </p:blipFill>
        <p:spPr>
          <a:xfrm>
            <a:off x="4860720" y="1980000"/>
            <a:ext cx="4138560" cy="4138560"/>
          </a:xfrm>
          <a:prstGeom prst="rect">
            <a:avLst/>
          </a:prstGeom>
          <a:ln w="0">
            <a:noFill/>
          </a:ln>
        </p:spPr>
      </p:pic>
      <p:pic>
        <p:nvPicPr>
          <p:cNvPr id="173" name="" descr=""/>
          <p:cNvPicPr/>
          <p:nvPr/>
        </p:nvPicPr>
        <p:blipFill>
          <a:blip r:embed="rId2"/>
          <a:stretch/>
        </p:blipFill>
        <p:spPr>
          <a:xfrm>
            <a:off x="900000" y="3511800"/>
            <a:ext cx="1675440" cy="627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50"/>
          <p:cNvSpPr/>
          <p:nvPr/>
        </p:nvSpPr>
        <p:spPr>
          <a:xfrm>
            <a:off x="360000" y="360000"/>
            <a:ext cx="9348120" cy="88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K-Means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75" name="CustomShape 51"/>
          <p:cNvSpPr/>
          <p:nvPr/>
        </p:nvSpPr>
        <p:spPr>
          <a:xfrm>
            <a:off x="360000" y="1980000"/>
            <a:ext cx="9168120" cy="466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176" name="CustomShape 52"/>
          <p:cNvSpPr/>
          <p:nvPr/>
        </p:nvSpPr>
        <p:spPr>
          <a:xfrm>
            <a:off x="897120" y="6886080"/>
            <a:ext cx="6435360" cy="35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7" name="CustomShape 53"/>
          <p:cNvSpPr/>
          <p:nvPr/>
        </p:nvSpPr>
        <p:spPr>
          <a:xfrm>
            <a:off x="7608600" y="6886080"/>
            <a:ext cx="2273400" cy="35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Agrupamentos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8" name=""/>
          <p:cNvSpPr/>
          <p:nvPr/>
        </p:nvSpPr>
        <p:spPr>
          <a:xfrm>
            <a:off x="342360" y="1529280"/>
            <a:ext cx="9374400" cy="535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Silhueta (Silhouete)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pic>
        <p:nvPicPr>
          <p:cNvPr id="179" name="" descr=""/>
          <p:cNvPicPr/>
          <p:nvPr/>
        </p:nvPicPr>
        <p:blipFill>
          <a:blip r:embed="rId1"/>
          <a:stretch/>
        </p:blipFill>
        <p:spPr>
          <a:xfrm>
            <a:off x="2340000" y="2340000"/>
            <a:ext cx="5174640" cy="4139280"/>
          </a:xfrm>
          <a:prstGeom prst="rect">
            <a:avLst/>
          </a:prstGeom>
          <a:ln w="0">
            <a:noFill/>
          </a:ln>
        </p:spPr>
      </p:pic>
      <p:pic>
        <p:nvPicPr>
          <p:cNvPr id="180" name="" descr=""/>
          <p:cNvPicPr/>
          <p:nvPr/>
        </p:nvPicPr>
        <p:blipFill>
          <a:blip r:embed="rId2"/>
          <a:stretch/>
        </p:blipFill>
        <p:spPr>
          <a:xfrm>
            <a:off x="3847320" y="5040000"/>
            <a:ext cx="651960" cy="294120"/>
          </a:xfrm>
          <a:prstGeom prst="rect">
            <a:avLst/>
          </a:prstGeom>
          <a:ln w="0">
            <a:noFill/>
          </a:ln>
        </p:spPr>
      </p:pic>
      <p:pic>
        <p:nvPicPr>
          <p:cNvPr id="181" name="" descr=""/>
          <p:cNvPicPr/>
          <p:nvPr/>
        </p:nvPicPr>
        <p:blipFill>
          <a:blip r:embed="rId3"/>
          <a:stretch/>
        </p:blipFill>
        <p:spPr>
          <a:xfrm>
            <a:off x="5675760" y="4990680"/>
            <a:ext cx="551520" cy="408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55"/>
          <p:cNvSpPr/>
          <p:nvPr/>
        </p:nvSpPr>
        <p:spPr>
          <a:xfrm>
            <a:off x="360000" y="360000"/>
            <a:ext cx="9348120" cy="88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K-Means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83" name="CustomShape 56"/>
          <p:cNvSpPr/>
          <p:nvPr/>
        </p:nvSpPr>
        <p:spPr>
          <a:xfrm>
            <a:off x="360000" y="1980000"/>
            <a:ext cx="9168120" cy="466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184" name="CustomShape 57"/>
          <p:cNvSpPr/>
          <p:nvPr/>
        </p:nvSpPr>
        <p:spPr>
          <a:xfrm>
            <a:off x="897120" y="6886080"/>
            <a:ext cx="6435360" cy="35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5" name="CustomShape 58"/>
          <p:cNvSpPr/>
          <p:nvPr/>
        </p:nvSpPr>
        <p:spPr>
          <a:xfrm>
            <a:off x="7608600" y="6886080"/>
            <a:ext cx="2273400" cy="35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Agrupamentos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6" name=""/>
          <p:cNvSpPr/>
          <p:nvPr/>
        </p:nvSpPr>
        <p:spPr>
          <a:xfrm>
            <a:off x="342360" y="1529280"/>
            <a:ext cx="9374400" cy="535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Silhueta (Silhouete)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pic>
        <p:nvPicPr>
          <p:cNvPr id="187" name="" descr=""/>
          <p:cNvPicPr/>
          <p:nvPr/>
        </p:nvPicPr>
        <p:blipFill>
          <a:blip r:embed="rId1"/>
          <a:stretch/>
        </p:blipFill>
        <p:spPr>
          <a:xfrm>
            <a:off x="3847320" y="5040000"/>
            <a:ext cx="651960" cy="294120"/>
          </a:xfrm>
          <a:prstGeom prst="rect">
            <a:avLst/>
          </a:prstGeom>
          <a:ln w="0">
            <a:noFill/>
          </a:ln>
        </p:spPr>
      </p:pic>
      <p:pic>
        <p:nvPicPr>
          <p:cNvPr id="188" name="" descr=""/>
          <p:cNvPicPr/>
          <p:nvPr/>
        </p:nvPicPr>
        <p:blipFill>
          <a:blip r:embed="rId2"/>
          <a:stretch/>
        </p:blipFill>
        <p:spPr>
          <a:xfrm>
            <a:off x="5567760" y="4990680"/>
            <a:ext cx="551520" cy="408600"/>
          </a:xfrm>
          <a:prstGeom prst="rect">
            <a:avLst/>
          </a:prstGeom>
          <a:ln w="0">
            <a:noFill/>
          </a:ln>
        </p:spPr>
      </p:pic>
      <p:pic>
        <p:nvPicPr>
          <p:cNvPr id="189" name="" descr=""/>
          <p:cNvPicPr/>
          <p:nvPr/>
        </p:nvPicPr>
        <p:blipFill>
          <a:blip r:embed="rId3"/>
          <a:srcRect l="10318" t="6776" r="9325" b="2354"/>
          <a:stretch/>
        </p:blipFill>
        <p:spPr>
          <a:xfrm>
            <a:off x="929160" y="2281320"/>
            <a:ext cx="7889760" cy="4557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" descr=""/>
          <p:cNvPicPr/>
          <p:nvPr/>
        </p:nvPicPr>
        <p:blipFill>
          <a:blip r:embed="rId1"/>
          <a:stretch/>
        </p:blipFill>
        <p:spPr>
          <a:xfrm>
            <a:off x="360" y="1833840"/>
            <a:ext cx="10079640" cy="5149440"/>
          </a:xfrm>
          <a:prstGeom prst="rect">
            <a:avLst/>
          </a:prstGeom>
          <a:ln w="0">
            <a:noFill/>
          </a:ln>
        </p:spPr>
      </p:pic>
      <p:sp>
        <p:nvSpPr>
          <p:cNvPr id="191" name="CustomShape 60"/>
          <p:cNvSpPr/>
          <p:nvPr/>
        </p:nvSpPr>
        <p:spPr>
          <a:xfrm>
            <a:off x="360000" y="360000"/>
            <a:ext cx="9348120" cy="88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K-Means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92" name="CustomShape 61"/>
          <p:cNvSpPr/>
          <p:nvPr/>
        </p:nvSpPr>
        <p:spPr>
          <a:xfrm>
            <a:off x="360000" y="1980000"/>
            <a:ext cx="9168120" cy="466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193" name="CustomShape 62"/>
          <p:cNvSpPr/>
          <p:nvPr/>
        </p:nvSpPr>
        <p:spPr>
          <a:xfrm>
            <a:off x="897120" y="6886080"/>
            <a:ext cx="6435360" cy="35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4" name="CustomShape 63"/>
          <p:cNvSpPr/>
          <p:nvPr/>
        </p:nvSpPr>
        <p:spPr>
          <a:xfrm>
            <a:off x="7608600" y="6886080"/>
            <a:ext cx="2273400" cy="35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Agrupamentos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5" name=""/>
          <p:cNvSpPr/>
          <p:nvPr/>
        </p:nvSpPr>
        <p:spPr>
          <a:xfrm>
            <a:off x="342360" y="1529280"/>
            <a:ext cx="9374400" cy="535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Silhueta (Silhouete)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" descr=""/>
          <p:cNvPicPr/>
          <p:nvPr/>
        </p:nvPicPr>
        <p:blipFill>
          <a:blip r:embed="rId1"/>
          <a:stretch/>
        </p:blipFill>
        <p:spPr>
          <a:xfrm>
            <a:off x="39600" y="1797840"/>
            <a:ext cx="10079640" cy="5149440"/>
          </a:xfrm>
          <a:prstGeom prst="rect">
            <a:avLst/>
          </a:prstGeom>
          <a:ln w="0">
            <a:noFill/>
          </a:ln>
        </p:spPr>
      </p:pic>
      <p:sp>
        <p:nvSpPr>
          <p:cNvPr id="197" name="CustomShape 65"/>
          <p:cNvSpPr/>
          <p:nvPr/>
        </p:nvSpPr>
        <p:spPr>
          <a:xfrm>
            <a:off x="360000" y="360000"/>
            <a:ext cx="9348120" cy="88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K-Means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98" name="CustomShape 66"/>
          <p:cNvSpPr/>
          <p:nvPr/>
        </p:nvSpPr>
        <p:spPr>
          <a:xfrm>
            <a:off x="360000" y="1980000"/>
            <a:ext cx="9168120" cy="466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199" name="CustomShape 67"/>
          <p:cNvSpPr/>
          <p:nvPr/>
        </p:nvSpPr>
        <p:spPr>
          <a:xfrm>
            <a:off x="897120" y="6886080"/>
            <a:ext cx="6435360" cy="35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0" name="CustomShape 68"/>
          <p:cNvSpPr/>
          <p:nvPr/>
        </p:nvSpPr>
        <p:spPr>
          <a:xfrm>
            <a:off x="7608600" y="6886080"/>
            <a:ext cx="2273400" cy="35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Agrupamentos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1" name=""/>
          <p:cNvSpPr/>
          <p:nvPr/>
        </p:nvSpPr>
        <p:spPr>
          <a:xfrm>
            <a:off x="342360" y="1529280"/>
            <a:ext cx="9374400" cy="535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Silhueta (Silhouete)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75"/>
          <p:cNvSpPr/>
          <p:nvPr/>
        </p:nvSpPr>
        <p:spPr>
          <a:xfrm>
            <a:off x="360000" y="360000"/>
            <a:ext cx="9348120" cy="88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K-Means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203" name="CustomShape 76"/>
          <p:cNvSpPr/>
          <p:nvPr/>
        </p:nvSpPr>
        <p:spPr>
          <a:xfrm>
            <a:off x="360000" y="1980000"/>
            <a:ext cx="9168120" cy="466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204" name="CustomShape 77"/>
          <p:cNvSpPr/>
          <p:nvPr/>
        </p:nvSpPr>
        <p:spPr>
          <a:xfrm>
            <a:off x="897120" y="6886080"/>
            <a:ext cx="6435360" cy="35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5" name="CustomShape 78"/>
          <p:cNvSpPr/>
          <p:nvPr/>
        </p:nvSpPr>
        <p:spPr>
          <a:xfrm>
            <a:off x="7608600" y="6886080"/>
            <a:ext cx="2273400" cy="35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Agrupamentos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6" name=""/>
          <p:cNvSpPr/>
          <p:nvPr/>
        </p:nvSpPr>
        <p:spPr>
          <a:xfrm>
            <a:off x="342360" y="1529280"/>
            <a:ext cx="9374400" cy="535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Lets Code!</a:t>
            </a:r>
            <a:endParaRPr b="0" lang="en-US" sz="16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Link → </a:t>
            </a:r>
            <a:r>
              <a:rPr b="0" lang="pt-BR" sz="16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1"/>
              </a:rPr>
              <a:t>Tópico 03 - Aprendizado - Não Supervisionado - Kmeans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1602000" y="4112280"/>
            <a:ext cx="7425000" cy="2214720"/>
          </a:xfrm>
          <a:prstGeom prst="rect">
            <a:avLst/>
          </a:prstGeom>
          <a:ln w="0">
            <a:noFill/>
          </a:ln>
        </p:spPr>
      </p:pic>
      <p:sp>
        <p:nvSpPr>
          <p:cNvPr id="90" name="CustomShape 1"/>
          <p:cNvSpPr/>
          <p:nvPr/>
        </p:nvSpPr>
        <p:spPr>
          <a:xfrm>
            <a:off x="360000" y="360000"/>
            <a:ext cx="9348120" cy="88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Plano de Aula 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91" name="CustomShape 4"/>
          <p:cNvSpPr/>
          <p:nvPr/>
        </p:nvSpPr>
        <p:spPr>
          <a:xfrm>
            <a:off x="360000" y="1980000"/>
            <a:ext cx="9168120" cy="466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Discussões Iniciais</a:t>
            </a:r>
            <a:endParaRPr b="0" lang="en-US" sz="16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Supervisionado vs Não Supevisionado</a:t>
            </a:r>
            <a:endParaRPr b="0" lang="en-US" sz="16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Agrupamentos</a:t>
            </a:r>
            <a:endParaRPr b="0" lang="en-US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K-Means</a:t>
            </a:r>
            <a:endParaRPr b="0" lang="en-US" sz="16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Métricas</a:t>
            </a:r>
            <a:endParaRPr b="0" lang="en-US" sz="16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Exercícios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897120" y="6886080"/>
            <a:ext cx="6435360" cy="35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3" name="CustomShape 3"/>
          <p:cNvSpPr/>
          <p:nvPr/>
        </p:nvSpPr>
        <p:spPr>
          <a:xfrm>
            <a:off x="7608600" y="6886080"/>
            <a:ext cx="2273400" cy="35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Agrupamentos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94" name="" descr=""/>
          <p:cNvPicPr/>
          <p:nvPr/>
        </p:nvPicPr>
        <p:blipFill>
          <a:blip r:embed="rId2"/>
          <a:stretch/>
        </p:blipFill>
        <p:spPr>
          <a:xfrm>
            <a:off x="3332880" y="5882760"/>
            <a:ext cx="415440" cy="444240"/>
          </a:xfrm>
          <a:prstGeom prst="rect">
            <a:avLst/>
          </a:prstGeom>
          <a:ln w="0">
            <a:noFill/>
          </a:ln>
        </p:spPr>
      </p:pic>
      <p:pic>
        <p:nvPicPr>
          <p:cNvPr id="95" name="" descr=""/>
          <p:cNvPicPr/>
          <p:nvPr/>
        </p:nvPicPr>
        <p:blipFill>
          <a:blip r:embed="rId3"/>
          <a:stretch/>
        </p:blipFill>
        <p:spPr>
          <a:xfrm>
            <a:off x="3837240" y="5883120"/>
            <a:ext cx="415440" cy="444240"/>
          </a:xfrm>
          <a:prstGeom prst="rect">
            <a:avLst/>
          </a:prstGeom>
          <a:ln w="0">
            <a:noFill/>
          </a:ln>
        </p:spPr>
      </p:pic>
      <p:pic>
        <p:nvPicPr>
          <p:cNvPr id="96" name="" descr=""/>
          <p:cNvPicPr/>
          <p:nvPr/>
        </p:nvPicPr>
        <p:blipFill>
          <a:blip r:embed="rId4"/>
          <a:stretch/>
        </p:blipFill>
        <p:spPr>
          <a:xfrm>
            <a:off x="4377600" y="5883480"/>
            <a:ext cx="415440" cy="444240"/>
          </a:xfrm>
          <a:prstGeom prst="rect">
            <a:avLst/>
          </a:prstGeom>
          <a:ln w="0">
            <a:noFill/>
          </a:ln>
        </p:spPr>
      </p:pic>
      <p:pic>
        <p:nvPicPr>
          <p:cNvPr id="97" name="" descr=""/>
          <p:cNvPicPr/>
          <p:nvPr/>
        </p:nvPicPr>
        <p:blipFill>
          <a:blip r:embed="rId5"/>
          <a:stretch/>
        </p:blipFill>
        <p:spPr>
          <a:xfrm>
            <a:off x="4917960" y="5883840"/>
            <a:ext cx="415440" cy="444240"/>
          </a:xfrm>
          <a:prstGeom prst="rect">
            <a:avLst/>
          </a:prstGeom>
          <a:ln w="0">
            <a:noFill/>
          </a:ln>
        </p:spPr>
      </p:pic>
      <p:pic>
        <p:nvPicPr>
          <p:cNvPr id="98" name="" descr=""/>
          <p:cNvPicPr/>
          <p:nvPr/>
        </p:nvPicPr>
        <p:blipFill>
          <a:blip r:embed="rId6"/>
          <a:stretch/>
        </p:blipFill>
        <p:spPr>
          <a:xfrm>
            <a:off x="5494320" y="5882760"/>
            <a:ext cx="415440" cy="444240"/>
          </a:xfrm>
          <a:prstGeom prst="rect">
            <a:avLst/>
          </a:prstGeom>
          <a:ln w="0">
            <a:noFill/>
          </a:ln>
        </p:spPr>
      </p:pic>
      <p:pic>
        <p:nvPicPr>
          <p:cNvPr id="99" name="" descr=""/>
          <p:cNvPicPr/>
          <p:nvPr/>
        </p:nvPicPr>
        <p:blipFill>
          <a:blip r:embed="rId7"/>
          <a:stretch/>
        </p:blipFill>
        <p:spPr>
          <a:xfrm>
            <a:off x="6048000" y="5890680"/>
            <a:ext cx="415440" cy="444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6"/>
          <p:cNvSpPr/>
          <p:nvPr/>
        </p:nvSpPr>
        <p:spPr>
          <a:xfrm>
            <a:off x="360000" y="360000"/>
            <a:ext cx="9348120" cy="88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Discussões Iniciais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01" name="CustomShape 7"/>
          <p:cNvSpPr/>
          <p:nvPr/>
        </p:nvSpPr>
        <p:spPr>
          <a:xfrm>
            <a:off x="360000" y="1980000"/>
            <a:ext cx="9168120" cy="466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102" name="CustomShape 12"/>
          <p:cNvSpPr/>
          <p:nvPr/>
        </p:nvSpPr>
        <p:spPr>
          <a:xfrm>
            <a:off x="897120" y="6886080"/>
            <a:ext cx="6435360" cy="35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3" name="CustomShape 13"/>
          <p:cNvSpPr/>
          <p:nvPr/>
        </p:nvSpPr>
        <p:spPr>
          <a:xfrm>
            <a:off x="7608600" y="6886080"/>
            <a:ext cx="2273400" cy="35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Agrupamentos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4" name=""/>
          <p:cNvSpPr/>
          <p:nvPr/>
        </p:nvSpPr>
        <p:spPr>
          <a:xfrm>
            <a:off x="342360" y="1529280"/>
            <a:ext cx="9374400" cy="535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Supervisionado vs Não Supervisionado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pic>
        <p:nvPicPr>
          <p:cNvPr id="105" name="" descr=""/>
          <p:cNvPicPr/>
          <p:nvPr/>
        </p:nvPicPr>
        <p:blipFill>
          <a:blip r:embed="rId1"/>
          <a:srcRect l="2332" t="31602" r="1417" b="4132"/>
          <a:stretch/>
        </p:blipFill>
        <p:spPr>
          <a:xfrm>
            <a:off x="1800000" y="2376000"/>
            <a:ext cx="6371640" cy="2122920"/>
          </a:xfrm>
          <a:prstGeom prst="rect">
            <a:avLst/>
          </a:prstGeom>
          <a:ln w="0">
            <a:noFill/>
          </a:ln>
        </p:spPr>
      </p:pic>
      <p:pic>
        <p:nvPicPr>
          <p:cNvPr id="106" name="" descr=""/>
          <p:cNvPicPr/>
          <p:nvPr/>
        </p:nvPicPr>
        <p:blipFill>
          <a:blip r:embed="rId2"/>
          <a:stretch/>
        </p:blipFill>
        <p:spPr>
          <a:xfrm>
            <a:off x="2520000" y="4572000"/>
            <a:ext cx="2096280" cy="2136960"/>
          </a:xfrm>
          <a:prstGeom prst="rect">
            <a:avLst/>
          </a:prstGeom>
          <a:ln w="0"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/>
        </p:blipFill>
        <p:spPr>
          <a:xfrm>
            <a:off x="5940000" y="4653360"/>
            <a:ext cx="2130480" cy="2221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5"/>
          <p:cNvSpPr/>
          <p:nvPr/>
        </p:nvSpPr>
        <p:spPr>
          <a:xfrm>
            <a:off x="360000" y="360000"/>
            <a:ext cx="9348120" cy="88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Aprendizado Não Supervisado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09" name="CustomShape 8"/>
          <p:cNvSpPr/>
          <p:nvPr/>
        </p:nvSpPr>
        <p:spPr>
          <a:xfrm>
            <a:off x="360000" y="1980000"/>
            <a:ext cx="9168120" cy="466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110" name="CustomShape 9"/>
          <p:cNvSpPr/>
          <p:nvPr/>
        </p:nvSpPr>
        <p:spPr>
          <a:xfrm>
            <a:off x="897120" y="6886080"/>
            <a:ext cx="6435360" cy="35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1" name="CustomShape 10"/>
          <p:cNvSpPr/>
          <p:nvPr/>
        </p:nvSpPr>
        <p:spPr>
          <a:xfrm>
            <a:off x="7608600" y="6886080"/>
            <a:ext cx="2273400" cy="35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Agrupamentos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2" name=""/>
          <p:cNvSpPr/>
          <p:nvPr/>
        </p:nvSpPr>
        <p:spPr>
          <a:xfrm>
            <a:off x="342360" y="1529280"/>
            <a:ext cx="9374400" cy="535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Rotular dados é custoso</a:t>
            </a:r>
            <a:endParaRPr b="0" lang="en-US" sz="16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Agrupamento (Clustering):</a:t>
            </a:r>
            <a:endParaRPr b="0" lang="en-US" sz="16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Encontrar relacionamentos intrínseco dos atributos </a:t>
            </a:r>
            <a:endParaRPr b="0" lang="en-US" sz="16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Métrica de agrupamento</a:t>
            </a:r>
            <a:endParaRPr b="0" lang="en-US" sz="16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Avaliar os grupos (clusters)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pic>
        <p:nvPicPr>
          <p:cNvPr id="113" name="" descr=""/>
          <p:cNvPicPr/>
          <p:nvPr/>
        </p:nvPicPr>
        <p:blipFill>
          <a:blip r:embed="rId1"/>
          <a:stretch/>
        </p:blipFill>
        <p:spPr>
          <a:xfrm>
            <a:off x="2592000" y="4199400"/>
            <a:ext cx="5554800" cy="2279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20"/>
          <p:cNvSpPr/>
          <p:nvPr/>
        </p:nvSpPr>
        <p:spPr>
          <a:xfrm>
            <a:off x="360000" y="360000"/>
            <a:ext cx="9348120" cy="88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Clustering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15" name="CustomShape 21"/>
          <p:cNvSpPr/>
          <p:nvPr/>
        </p:nvSpPr>
        <p:spPr>
          <a:xfrm>
            <a:off x="360000" y="1980000"/>
            <a:ext cx="9168120" cy="466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116" name="CustomShape 22"/>
          <p:cNvSpPr/>
          <p:nvPr/>
        </p:nvSpPr>
        <p:spPr>
          <a:xfrm>
            <a:off x="897120" y="6886080"/>
            <a:ext cx="6435360" cy="35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7" name="CustomShape 23"/>
          <p:cNvSpPr/>
          <p:nvPr/>
        </p:nvSpPr>
        <p:spPr>
          <a:xfrm>
            <a:off x="7608600" y="6886080"/>
            <a:ext cx="2273400" cy="35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Agrupamentos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8" name=""/>
          <p:cNvSpPr/>
          <p:nvPr/>
        </p:nvSpPr>
        <p:spPr>
          <a:xfrm>
            <a:off x="342360" y="1529280"/>
            <a:ext cx="9374400" cy="535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Exemplos:</a:t>
            </a:r>
            <a:endParaRPr b="0" lang="en-US" sz="16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Segmentação de consumidores</a:t>
            </a:r>
            <a:endParaRPr b="0" lang="en-US" sz="16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Classificação de Anomalias </a:t>
            </a:r>
            <a:endParaRPr b="0" lang="en-US" sz="1600" spc="-1" strike="noStrike">
              <a:latin typeface="Arial"/>
            </a:endParaRPr>
          </a:p>
          <a:p>
            <a:pPr lvl="2" marL="648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Defeitos, Doenças, Fraudes</a:t>
            </a:r>
            <a:endParaRPr b="0" lang="en-US" sz="16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Classificação de espécies</a:t>
            </a:r>
            <a:endParaRPr b="0" lang="en-US" sz="16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Organização de Documentos</a:t>
            </a:r>
            <a:endParaRPr b="0" lang="en-US" sz="16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Mineração de dados</a:t>
            </a:r>
            <a:endParaRPr b="0" lang="en-US" sz="16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Redução de Dimensionalidade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Casos reais:</a:t>
            </a:r>
            <a:endParaRPr b="0" lang="en-US" sz="1600" spc="-1" strike="noStrike">
              <a:latin typeface="Arial"/>
            </a:endParaRPr>
          </a:p>
          <a:p>
            <a:pPr lvl="3" marL="864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Determinação de Recall baseado em histórico de reparos</a:t>
            </a:r>
            <a:endParaRPr b="0" lang="en-US" sz="1600" spc="-1" strike="noStrike">
              <a:latin typeface="Arial"/>
            </a:endParaRPr>
          </a:p>
          <a:p>
            <a:pPr lvl="3" marL="864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Características de produtos não vendidos (i.e 220v em cidades 110v)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pic>
        <p:nvPicPr>
          <p:cNvPr id="119" name="" descr=""/>
          <p:cNvPicPr/>
          <p:nvPr/>
        </p:nvPicPr>
        <p:blipFill>
          <a:blip r:embed="rId1"/>
          <a:stretch/>
        </p:blipFill>
        <p:spPr>
          <a:xfrm>
            <a:off x="4320360" y="1724760"/>
            <a:ext cx="5038920" cy="1386720"/>
          </a:xfrm>
          <a:prstGeom prst="rect">
            <a:avLst/>
          </a:prstGeom>
          <a:ln w="0">
            <a:noFill/>
          </a:ln>
        </p:spPr>
      </p:pic>
      <p:pic>
        <p:nvPicPr>
          <p:cNvPr id="120" name="" descr=""/>
          <p:cNvPicPr/>
          <p:nvPr/>
        </p:nvPicPr>
        <p:blipFill>
          <a:blip r:embed="rId2"/>
          <a:stretch/>
        </p:blipFill>
        <p:spPr>
          <a:xfrm>
            <a:off x="4648320" y="3906000"/>
            <a:ext cx="4170960" cy="1313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25"/>
          <p:cNvSpPr/>
          <p:nvPr/>
        </p:nvSpPr>
        <p:spPr>
          <a:xfrm>
            <a:off x="360000" y="360000"/>
            <a:ext cx="9348120" cy="88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Clustering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22" name="CustomShape 26"/>
          <p:cNvSpPr/>
          <p:nvPr/>
        </p:nvSpPr>
        <p:spPr>
          <a:xfrm>
            <a:off x="360000" y="1980000"/>
            <a:ext cx="9168120" cy="466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123" name="CustomShape 27"/>
          <p:cNvSpPr/>
          <p:nvPr/>
        </p:nvSpPr>
        <p:spPr>
          <a:xfrm>
            <a:off x="897120" y="6886080"/>
            <a:ext cx="6435360" cy="35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4" name="CustomShape 28"/>
          <p:cNvSpPr/>
          <p:nvPr/>
        </p:nvSpPr>
        <p:spPr>
          <a:xfrm>
            <a:off x="7608600" y="6886080"/>
            <a:ext cx="2273400" cy="35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Agrupamentos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5" name=""/>
          <p:cNvSpPr/>
          <p:nvPr/>
        </p:nvSpPr>
        <p:spPr>
          <a:xfrm>
            <a:off x="342360" y="1529280"/>
            <a:ext cx="9374400" cy="535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Workflow: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pic>
        <p:nvPicPr>
          <p:cNvPr id="126" name="" descr=""/>
          <p:cNvPicPr/>
          <p:nvPr/>
        </p:nvPicPr>
        <p:blipFill>
          <a:blip r:embed="rId1"/>
          <a:stretch/>
        </p:blipFill>
        <p:spPr>
          <a:xfrm>
            <a:off x="1440000" y="2536200"/>
            <a:ext cx="6834960" cy="2322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30"/>
          <p:cNvSpPr/>
          <p:nvPr/>
        </p:nvSpPr>
        <p:spPr>
          <a:xfrm>
            <a:off x="360000" y="360000"/>
            <a:ext cx="9348120" cy="88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K-Means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28" name="CustomShape 31"/>
          <p:cNvSpPr/>
          <p:nvPr/>
        </p:nvSpPr>
        <p:spPr>
          <a:xfrm>
            <a:off x="360000" y="1980000"/>
            <a:ext cx="9168120" cy="466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129" name="CustomShape 32"/>
          <p:cNvSpPr/>
          <p:nvPr/>
        </p:nvSpPr>
        <p:spPr>
          <a:xfrm>
            <a:off x="897120" y="6886080"/>
            <a:ext cx="6435360" cy="35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0" name="CustomShape 33"/>
          <p:cNvSpPr/>
          <p:nvPr/>
        </p:nvSpPr>
        <p:spPr>
          <a:xfrm>
            <a:off x="7608600" y="6886080"/>
            <a:ext cx="2273400" cy="35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Agrupamentos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1" name=""/>
          <p:cNvSpPr/>
          <p:nvPr/>
        </p:nvSpPr>
        <p:spPr>
          <a:xfrm>
            <a:off x="342360" y="1529280"/>
            <a:ext cx="9374400" cy="535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Define grupos aproximando dados próximos aos ‘centroides’</a:t>
            </a:r>
            <a:endParaRPr b="0" lang="en-US" sz="16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Cada iteração ajusta os centroides e os dados percentes a cada grupo</a:t>
            </a:r>
            <a:endParaRPr b="0" lang="en-US" sz="16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Ao fim, o centroides representam o ponto médio de cada cluster</a:t>
            </a:r>
            <a:endParaRPr b="0" lang="en-US" sz="16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6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pic>
        <p:nvPicPr>
          <p:cNvPr id="132" name="" descr=""/>
          <p:cNvPicPr/>
          <p:nvPr/>
        </p:nvPicPr>
        <p:blipFill>
          <a:blip r:embed="rId1"/>
          <a:stretch/>
        </p:blipFill>
        <p:spPr>
          <a:xfrm>
            <a:off x="681120" y="3203640"/>
            <a:ext cx="8727480" cy="3221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80"/>
          <p:cNvSpPr/>
          <p:nvPr/>
        </p:nvSpPr>
        <p:spPr>
          <a:xfrm>
            <a:off x="360000" y="360000"/>
            <a:ext cx="9348120" cy="88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K-Means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34" name="CustomShape 81"/>
          <p:cNvSpPr/>
          <p:nvPr/>
        </p:nvSpPr>
        <p:spPr>
          <a:xfrm>
            <a:off x="360000" y="1980000"/>
            <a:ext cx="9168120" cy="466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135" name="CustomShape 82"/>
          <p:cNvSpPr/>
          <p:nvPr/>
        </p:nvSpPr>
        <p:spPr>
          <a:xfrm>
            <a:off x="897120" y="6886080"/>
            <a:ext cx="6435360" cy="35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6" name="CustomShape 83"/>
          <p:cNvSpPr/>
          <p:nvPr/>
        </p:nvSpPr>
        <p:spPr>
          <a:xfrm>
            <a:off x="7608600" y="6886080"/>
            <a:ext cx="2273400" cy="35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Agrupamentos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7" name=""/>
          <p:cNvSpPr/>
          <p:nvPr/>
        </p:nvSpPr>
        <p:spPr>
          <a:xfrm>
            <a:off x="342360" y="1529280"/>
            <a:ext cx="9374400" cy="535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Algoritmo: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pic>
        <p:nvPicPr>
          <p:cNvPr id="138" name="" descr=""/>
          <p:cNvPicPr/>
          <p:nvPr/>
        </p:nvPicPr>
        <p:blipFill>
          <a:blip r:embed="rId1"/>
          <a:stretch/>
        </p:blipFill>
        <p:spPr>
          <a:xfrm>
            <a:off x="648000" y="2281680"/>
            <a:ext cx="3238920" cy="4366440"/>
          </a:xfrm>
          <a:prstGeom prst="rect">
            <a:avLst/>
          </a:prstGeom>
          <a:ln w="0">
            <a:noFill/>
          </a:ln>
        </p:spPr>
      </p:pic>
      <p:pic>
        <p:nvPicPr>
          <p:cNvPr id="139" name="" descr=""/>
          <p:cNvPicPr/>
          <p:nvPr/>
        </p:nvPicPr>
        <p:blipFill>
          <a:blip r:embed="rId2"/>
          <a:stretch/>
        </p:blipFill>
        <p:spPr>
          <a:xfrm>
            <a:off x="4325400" y="2610000"/>
            <a:ext cx="5047200" cy="3404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5"/>
          <p:cNvSpPr/>
          <p:nvPr/>
        </p:nvSpPr>
        <p:spPr>
          <a:xfrm>
            <a:off x="360000" y="360000"/>
            <a:ext cx="9348120" cy="88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K-Means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41" name="CustomShape 16"/>
          <p:cNvSpPr/>
          <p:nvPr/>
        </p:nvSpPr>
        <p:spPr>
          <a:xfrm>
            <a:off x="360000" y="1980000"/>
            <a:ext cx="9168120" cy="466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142" name="CustomShape 17"/>
          <p:cNvSpPr/>
          <p:nvPr/>
        </p:nvSpPr>
        <p:spPr>
          <a:xfrm>
            <a:off x="897120" y="6886080"/>
            <a:ext cx="6435360" cy="35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3" name="CustomShape 18"/>
          <p:cNvSpPr/>
          <p:nvPr/>
        </p:nvSpPr>
        <p:spPr>
          <a:xfrm>
            <a:off x="7608600" y="6886080"/>
            <a:ext cx="2273400" cy="35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Agrupamentos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4" name=""/>
          <p:cNvSpPr/>
          <p:nvPr/>
        </p:nvSpPr>
        <p:spPr>
          <a:xfrm>
            <a:off x="342360" y="1529280"/>
            <a:ext cx="9374400" cy="535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Algoritmo: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pic>
        <p:nvPicPr>
          <p:cNvPr id="145" name="" descr=""/>
          <p:cNvPicPr/>
          <p:nvPr/>
        </p:nvPicPr>
        <p:blipFill>
          <a:blip r:embed="rId1"/>
          <a:stretch/>
        </p:blipFill>
        <p:spPr>
          <a:xfrm>
            <a:off x="648000" y="2281680"/>
            <a:ext cx="3238920" cy="4366440"/>
          </a:xfrm>
          <a:prstGeom prst="rect">
            <a:avLst/>
          </a:prstGeom>
          <a:ln w="0">
            <a:noFill/>
          </a:ln>
        </p:spPr>
      </p:pic>
      <p:pic>
        <p:nvPicPr>
          <p:cNvPr id="146" name="" descr=""/>
          <p:cNvPicPr/>
          <p:nvPr/>
        </p:nvPicPr>
        <p:blipFill>
          <a:blip r:embed="rId2"/>
          <a:stretch/>
        </p:blipFill>
        <p:spPr>
          <a:xfrm>
            <a:off x="3524760" y="2245680"/>
            <a:ext cx="6266520" cy="665640"/>
          </a:xfrm>
          <a:prstGeom prst="rect">
            <a:avLst/>
          </a:prstGeom>
          <a:ln w="0">
            <a:noFill/>
          </a:ln>
        </p:spPr>
      </p:pic>
      <p:pic>
        <p:nvPicPr>
          <p:cNvPr id="147" name="" descr=""/>
          <p:cNvPicPr/>
          <p:nvPr/>
        </p:nvPicPr>
        <p:blipFill>
          <a:blip r:embed="rId3"/>
          <a:stretch/>
        </p:blipFill>
        <p:spPr>
          <a:xfrm>
            <a:off x="3816000" y="2919960"/>
            <a:ext cx="6119280" cy="1003320"/>
          </a:xfrm>
          <a:prstGeom prst="rect">
            <a:avLst/>
          </a:prstGeom>
          <a:ln w="0">
            <a:noFill/>
          </a:ln>
        </p:spPr>
      </p:pic>
      <p:pic>
        <p:nvPicPr>
          <p:cNvPr id="148" name="" descr=""/>
          <p:cNvPicPr/>
          <p:nvPr/>
        </p:nvPicPr>
        <p:blipFill>
          <a:blip r:embed="rId4"/>
          <a:srcRect l="2280" t="0" r="0" b="0"/>
          <a:stretch/>
        </p:blipFill>
        <p:spPr>
          <a:xfrm>
            <a:off x="3815640" y="3924000"/>
            <a:ext cx="4596480" cy="827640"/>
          </a:xfrm>
          <a:prstGeom prst="rect">
            <a:avLst/>
          </a:prstGeom>
          <a:ln w="0">
            <a:noFill/>
          </a:ln>
        </p:spPr>
      </p:pic>
      <p:pic>
        <p:nvPicPr>
          <p:cNvPr id="149" name="" descr=""/>
          <p:cNvPicPr/>
          <p:nvPr/>
        </p:nvPicPr>
        <p:blipFill>
          <a:blip r:embed="rId5"/>
          <a:stretch/>
        </p:blipFill>
        <p:spPr>
          <a:xfrm>
            <a:off x="3780000" y="5040000"/>
            <a:ext cx="5694840" cy="665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Aula 01 - Visão Computacional &amp; Processamento de Imagens</Template>
  <TotalTime>673</TotalTime>
  <Application>LibreOffice/7.3.7.2$Linux_X86_64 LibreOffice_project/30$Build-2</Application>
  <AppVersion>15.0000</AppVersion>
  <Words>702</Words>
  <Paragraphs>202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2022-09-17T02:35:38Z</dcterms:created>
  <dc:creator>Andre Gustavo Hochuli</dc:creator>
  <dc:description/>
  <dc:language>en-US</dc:language>
  <cp:lastModifiedBy/>
  <dcterms:modified xsi:type="dcterms:W3CDTF">2024-08-05T09:08:29Z</dcterms:modified>
  <cp:revision>72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KSOProductBuildVer">
    <vt:lpwstr>1033-11.1.0.10161</vt:lpwstr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26</vt:i4>
  </property>
  <property fmtid="{D5CDD505-2E9C-101B-9397-08002B2CF9AE}" pid="8" name="PresentationFormat">
    <vt:lpwstr>Personalizar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26</vt:i4>
  </property>
</Properties>
</file>