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22.png" ContentType="image/png"/>
  <Override PartName="/ppt/media/image4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1C1F6877-BE9E-4A60-B41F-82220AA99AC3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5680" cy="12556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5680" cy="12556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5680" cy="5356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5680" cy="5356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5680" cy="5356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main/ComputerVision/Lecture%2006%20-%20Image%20Descriptors/Lecture_06_Image_Descriptors.ipynb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Lecture 06 - Image Descriptors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75680" cy="251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Image Descriptors – Shape / Edges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5" name="CaixaDeTexto 1"/>
          <p:cNvSpPr/>
          <p:nvPr/>
        </p:nvSpPr>
        <p:spPr>
          <a:xfrm>
            <a:off x="200160" y="1689840"/>
            <a:ext cx="9515520" cy="447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Canny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-apple-system"/>
                <a:ea typeface="DejaVu Sans"/>
              </a:rPr>
              <a:t>Gaussian Gradient Based Filter (John F. Canny 1986)</a:t>
            </a:r>
            <a:endParaRPr b="0" lang="pt-BR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-apple-system"/>
                <a:ea typeface="DejaVu Sans"/>
              </a:rPr>
              <a:t>Gaussian Blur </a:t>
            </a:r>
            <a:endParaRPr b="0" lang="pt-BR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-apple-system"/>
                <a:ea typeface="DejaVu Sans"/>
              </a:rPr>
              <a:t>Gradient Detection</a:t>
            </a:r>
            <a:endParaRPr b="0" lang="pt-BR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46" name="Imagem 3" descr=""/>
          <p:cNvPicPr/>
          <p:nvPr/>
        </p:nvPicPr>
        <p:blipFill>
          <a:blip r:embed="rId1"/>
          <a:stretch/>
        </p:blipFill>
        <p:spPr>
          <a:xfrm>
            <a:off x="611640" y="3390840"/>
            <a:ext cx="4144680" cy="1991880"/>
          </a:xfrm>
          <a:prstGeom prst="rect">
            <a:avLst/>
          </a:prstGeom>
          <a:ln w="0">
            <a:noFill/>
          </a:ln>
        </p:spPr>
      </p:pic>
      <p:pic>
        <p:nvPicPr>
          <p:cNvPr id="147" name="Imagem 5" descr=""/>
          <p:cNvPicPr/>
          <p:nvPr/>
        </p:nvPicPr>
        <p:blipFill>
          <a:blip r:embed="rId2"/>
          <a:stretch/>
        </p:blipFill>
        <p:spPr>
          <a:xfrm>
            <a:off x="6305760" y="1532880"/>
            <a:ext cx="3162600" cy="5258880"/>
          </a:xfrm>
          <a:prstGeom prst="rect">
            <a:avLst/>
          </a:prstGeom>
          <a:ln w="0">
            <a:noFill/>
          </a:ln>
        </p:spPr>
      </p:pic>
      <p:sp>
        <p:nvSpPr>
          <p:cNvPr id="148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06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Image Descriptors – Shape / Edges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1" name="CaixaDeTexto 1"/>
          <p:cNvSpPr/>
          <p:nvPr/>
        </p:nvSpPr>
        <p:spPr>
          <a:xfrm>
            <a:off x="200160" y="1689840"/>
            <a:ext cx="951552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52" name="Imagem 7" descr=""/>
          <p:cNvPicPr/>
          <p:nvPr/>
        </p:nvPicPr>
        <p:blipFill>
          <a:blip r:embed="rId1"/>
          <a:stretch/>
        </p:blipFill>
        <p:spPr>
          <a:xfrm>
            <a:off x="2001960" y="1542960"/>
            <a:ext cx="6297840" cy="5055840"/>
          </a:xfrm>
          <a:prstGeom prst="rect">
            <a:avLst/>
          </a:prstGeom>
          <a:ln w="0">
            <a:noFill/>
          </a:ln>
        </p:spPr>
      </p:pic>
      <p:sp>
        <p:nvSpPr>
          <p:cNvPr id="153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06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Image Descriptors – Shape / Edges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6" name="CaixaDeTexto 1"/>
          <p:cNvSpPr/>
          <p:nvPr/>
        </p:nvSpPr>
        <p:spPr>
          <a:xfrm>
            <a:off x="200160" y="1689840"/>
            <a:ext cx="951552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57" name="Imagem 3" descr=""/>
          <p:cNvPicPr/>
          <p:nvPr/>
        </p:nvPicPr>
        <p:blipFill>
          <a:blip r:embed="rId1"/>
          <a:stretch/>
        </p:blipFill>
        <p:spPr>
          <a:xfrm>
            <a:off x="614880" y="1829160"/>
            <a:ext cx="8686080" cy="2241360"/>
          </a:xfrm>
          <a:prstGeom prst="rect">
            <a:avLst/>
          </a:prstGeom>
          <a:ln w="0">
            <a:noFill/>
          </a:ln>
        </p:spPr>
      </p:pic>
      <p:pic>
        <p:nvPicPr>
          <p:cNvPr id="158" name="Imagem 6" descr=""/>
          <p:cNvPicPr/>
          <p:nvPr/>
        </p:nvPicPr>
        <p:blipFill>
          <a:blip r:embed="rId2"/>
          <a:stretch/>
        </p:blipFill>
        <p:spPr>
          <a:xfrm>
            <a:off x="614880" y="4563720"/>
            <a:ext cx="8686080" cy="1166040"/>
          </a:xfrm>
          <a:prstGeom prst="rect">
            <a:avLst/>
          </a:prstGeom>
          <a:ln w="0">
            <a:noFill/>
          </a:ln>
        </p:spPr>
      </p:pic>
      <p:sp>
        <p:nvSpPr>
          <p:cNvPr id="159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06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Let’s Code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06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3" name="CaixaDeTexto 1"/>
          <p:cNvSpPr/>
          <p:nvPr/>
        </p:nvSpPr>
        <p:spPr>
          <a:xfrm>
            <a:off x="200160" y="1689840"/>
            <a:ext cx="951552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64" name="CaixaDeTexto 7"/>
          <p:cNvSpPr/>
          <p:nvPr/>
        </p:nvSpPr>
        <p:spPr>
          <a:xfrm>
            <a:off x="200160" y="1689840"/>
            <a:ext cx="951552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LINK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Topics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06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60000" y="1980000"/>
            <a:ext cx="9175680" cy="467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Discussion of Lecture #05</a:t>
            </a:r>
            <a:endParaRPr b="0" lang="pt-BR" sz="2000" spc="-1" strike="noStrike">
              <a:latin typeface="Arial"/>
            </a:endParaRPr>
          </a:p>
          <a:p>
            <a:pPr lvl="1" marL="673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Feature Vector</a:t>
            </a:r>
            <a:endParaRPr b="0" lang="pt-BR" sz="2000" spc="-1" strike="noStrike">
              <a:latin typeface="Arial"/>
            </a:endParaRPr>
          </a:p>
          <a:p>
            <a:pPr lvl="1" marL="673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Horizontal and Vertical Projections</a:t>
            </a: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Image Descriptors</a:t>
            </a: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Practice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2124000" y="4627440"/>
            <a:ext cx="6219360" cy="2104200"/>
          </a:xfrm>
          <a:prstGeom prst="rect">
            <a:avLst/>
          </a:prstGeom>
          <a:ln w="0">
            <a:noFill/>
          </a:ln>
        </p:spPr>
      </p:pic>
      <p:sp>
        <p:nvSpPr>
          <p:cNvPr id="94" name=""/>
          <p:cNvSpPr/>
          <p:nvPr/>
        </p:nvSpPr>
        <p:spPr>
          <a:xfrm>
            <a:off x="2124000" y="6444000"/>
            <a:ext cx="233640" cy="23364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"/>
          <p:cNvSpPr/>
          <p:nvPr/>
        </p:nvSpPr>
        <p:spPr>
          <a:xfrm>
            <a:off x="2592360" y="6444360"/>
            <a:ext cx="233640" cy="23364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"/>
          <p:cNvSpPr/>
          <p:nvPr/>
        </p:nvSpPr>
        <p:spPr>
          <a:xfrm>
            <a:off x="3024720" y="6444720"/>
            <a:ext cx="233640" cy="23364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"/>
          <p:cNvSpPr/>
          <p:nvPr/>
        </p:nvSpPr>
        <p:spPr>
          <a:xfrm>
            <a:off x="3834000" y="6480000"/>
            <a:ext cx="233640" cy="23364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"/>
          <p:cNvSpPr/>
          <p:nvPr/>
        </p:nvSpPr>
        <p:spPr>
          <a:xfrm>
            <a:off x="4230000" y="6462000"/>
            <a:ext cx="233640" cy="23364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Computer Vision &amp; Pattern Recognition Pipeline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06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02" name="Picture 2" descr="Pattern recognition: Overview and applications"/>
          <p:cNvPicPr/>
          <p:nvPr/>
        </p:nvPicPr>
        <p:blipFill>
          <a:blip r:embed="rId1"/>
          <a:stretch/>
        </p:blipFill>
        <p:spPr>
          <a:xfrm>
            <a:off x="546480" y="2473560"/>
            <a:ext cx="8982720" cy="2433960"/>
          </a:xfrm>
          <a:prstGeom prst="rect">
            <a:avLst/>
          </a:prstGeom>
          <a:ln w="0">
            <a:noFill/>
          </a:ln>
        </p:spPr>
      </p:pic>
      <p:sp>
        <p:nvSpPr>
          <p:cNvPr id="103" name="Retângulo 2"/>
          <p:cNvSpPr/>
          <p:nvPr/>
        </p:nvSpPr>
        <p:spPr>
          <a:xfrm>
            <a:off x="546480" y="3098880"/>
            <a:ext cx="6635880" cy="1594440"/>
          </a:xfrm>
          <a:prstGeom prst="rect">
            <a:avLst/>
          </a:prstGeom>
          <a:solidFill>
            <a:schemeClr val="accent1">
              <a:alpha val="63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Remembering….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06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7" name="CaixaDeTexto 1"/>
          <p:cNvSpPr/>
          <p:nvPr/>
        </p:nvSpPr>
        <p:spPr>
          <a:xfrm>
            <a:off x="200160" y="1689840"/>
            <a:ext cx="9515520" cy="20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feature descriptor translates high-dimensional data to a feature space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feature vector represents the input data produced by the feature descriptor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Later, a machine learning model will learn the representations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08" name="Picture 6" descr=""/>
          <p:cNvPicPr/>
          <p:nvPr/>
        </p:nvPicPr>
        <p:blipFill>
          <a:blip r:embed="rId1"/>
          <a:stretch/>
        </p:blipFill>
        <p:spPr>
          <a:xfrm>
            <a:off x="1738800" y="3416400"/>
            <a:ext cx="6598440" cy="950040"/>
          </a:xfrm>
          <a:prstGeom prst="rect">
            <a:avLst/>
          </a:prstGeom>
          <a:ln w="0">
            <a:noFill/>
          </a:ln>
        </p:spPr>
      </p:pic>
      <p:pic>
        <p:nvPicPr>
          <p:cNvPr id="109" name="Picture 10" descr=""/>
          <p:cNvPicPr/>
          <p:nvPr/>
        </p:nvPicPr>
        <p:blipFill>
          <a:blip r:embed="rId2"/>
          <a:stretch/>
        </p:blipFill>
        <p:spPr>
          <a:xfrm>
            <a:off x="464040" y="4828320"/>
            <a:ext cx="3988440" cy="1588320"/>
          </a:xfrm>
          <a:prstGeom prst="rect">
            <a:avLst/>
          </a:prstGeom>
          <a:ln w="0">
            <a:noFill/>
          </a:ln>
        </p:spPr>
      </p:pic>
      <p:pic>
        <p:nvPicPr>
          <p:cNvPr id="110" name="Picture 8" descr=""/>
          <p:cNvPicPr/>
          <p:nvPr/>
        </p:nvPicPr>
        <p:blipFill>
          <a:blip r:embed="rId3"/>
          <a:stretch/>
        </p:blipFill>
        <p:spPr>
          <a:xfrm>
            <a:off x="5410800" y="5667120"/>
            <a:ext cx="3119040" cy="929520"/>
          </a:xfrm>
          <a:prstGeom prst="rect">
            <a:avLst/>
          </a:prstGeom>
          <a:ln w="0">
            <a:noFill/>
          </a:ln>
        </p:spPr>
      </p:pic>
      <p:pic>
        <p:nvPicPr>
          <p:cNvPr id="111" name="Picture 12" descr=""/>
          <p:cNvPicPr/>
          <p:nvPr/>
        </p:nvPicPr>
        <p:blipFill>
          <a:blip r:embed="rId4"/>
          <a:stretch/>
        </p:blipFill>
        <p:spPr>
          <a:xfrm>
            <a:off x="4836600" y="4413240"/>
            <a:ext cx="4612680" cy="102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Image Descriptors – Shape / Edges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06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5" name="CaixaDeTexto 1"/>
          <p:cNvSpPr/>
          <p:nvPr/>
        </p:nvSpPr>
        <p:spPr>
          <a:xfrm>
            <a:off x="200160" y="1689840"/>
            <a:ext cx="9515520" cy="365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Gradient Based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Projections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Convolutional (Filters)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16" name="Imagem 5" descr=""/>
          <p:cNvPicPr/>
          <p:nvPr/>
        </p:nvPicPr>
        <p:blipFill>
          <a:blip r:embed="rId1"/>
          <a:stretch/>
        </p:blipFill>
        <p:spPr>
          <a:xfrm>
            <a:off x="1671480" y="4975200"/>
            <a:ext cx="6517800" cy="1682640"/>
          </a:xfrm>
          <a:prstGeom prst="rect">
            <a:avLst/>
          </a:prstGeom>
          <a:ln w="0">
            <a:noFill/>
          </a:ln>
        </p:spPr>
      </p:pic>
      <p:pic>
        <p:nvPicPr>
          <p:cNvPr id="117" name="Imagem 7" descr=""/>
          <p:cNvPicPr/>
          <p:nvPr/>
        </p:nvPicPr>
        <p:blipFill>
          <a:blip r:embed="rId2"/>
          <a:stretch/>
        </p:blipFill>
        <p:spPr>
          <a:xfrm>
            <a:off x="1671480" y="2608920"/>
            <a:ext cx="6478920" cy="1751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Image Descriptors – Shape / Edges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06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21" name="Imagem 7" descr=""/>
          <p:cNvPicPr/>
          <p:nvPr/>
        </p:nvPicPr>
        <p:blipFill>
          <a:blip r:embed="rId1"/>
          <a:stretch/>
        </p:blipFill>
        <p:spPr>
          <a:xfrm>
            <a:off x="617760" y="2336400"/>
            <a:ext cx="5135040" cy="1387800"/>
          </a:xfrm>
          <a:prstGeom prst="rect">
            <a:avLst/>
          </a:prstGeom>
          <a:ln w="0">
            <a:noFill/>
          </a:ln>
        </p:spPr>
      </p:pic>
      <p:pic>
        <p:nvPicPr>
          <p:cNvPr id="122" name="Picture 2" descr="The vertical and horizontal projection histograms for the letter “a”. |  Download Scientific Diagram"/>
          <p:cNvPicPr/>
          <p:nvPr/>
        </p:nvPicPr>
        <p:blipFill>
          <a:blip r:embed="rId2"/>
          <a:stretch/>
        </p:blipFill>
        <p:spPr>
          <a:xfrm>
            <a:off x="6910200" y="1989000"/>
            <a:ext cx="2552040" cy="1789920"/>
          </a:xfrm>
          <a:prstGeom prst="rect">
            <a:avLst/>
          </a:prstGeom>
          <a:ln w="0">
            <a:noFill/>
          </a:ln>
        </p:spPr>
      </p:pic>
      <p:sp>
        <p:nvSpPr>
          <p:cNvPr id="123" name="CaixaDeTexto 10"/>
          <p:cNvSpPr/>
          <p:nvPr/>
        </p:nvSpPr>
        <p:spPr>
          <a:xfrm>
            <a:off x="200160" y="1689840"/>
            <a:ext cx="95155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Histogram Projection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24" name="Imagem 11" descr=""/>
          <p:cNvPicPr/>
          <p:nvPr/>
        </p:nvPicPr>
        <p:blipFill>
          <a:blip r:embed="rId3"/>
          <a:stretch/>
        </p:blipFill>
        <p:spPr>
          <a:xfrm>
            <a:off x="2469600" y="4079160"/>
            <a:ext cx="4976280" cy="2629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Image Descriptors – Shape / Edges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06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8" name="CaixaDeTexto 1"/>
          <p:cNvSpPr/>
          <p:nvPr/>
        </p:nvSpPr>
        <p:spPr>
          <a:xfrm>
            <a:off x="200160" y="1689840"/>
            <a:ext cx="951552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Sobel Filter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29" name="Imagem 3" descr=""/>
          <p:cNvPicPr/>
          <p:nvPr/>
        </p:nvPicPr>
        <p:blipFill>
          <a:blip r:embed="rId1"/>
          <a:stretch/>
        </p:blipFill>
        <p:spPr>
          <a:xfrm>
            <a:off x="3362760" y="2154960"/>
            <a:ext cx="3723840" cy="1761840"/>
          </a:xfrm>
          <a:prstGeom prst="rect">
            <a:avLst/>
          </a:prstGeom>
          <a:ln w="0">
            <a:noFill/>
          </a:ln>
        </p:spPr>
      </p:pic>
      <p:pic>
        <p:nvPicPr>
          <p:cNvPr id="130" name="Imagem 4" descr=""/>
          <p:cNvPicPr/>
          <p:nvPr/>
        </p:nvPicPr>
        <p:blipFill>
          <a:blip r:embed="rId2"/>
          <a:stretch/>
        </p:blipFill>
        <p:spPr>
          <a:xfrm>
            <a:off x="897120" y="4350960"/>
            <a:ext cx="8655480" cy="2377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Image Descriptors – Shape / Edges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3" name="CaixaDeTexto 1"/>
          <p:cNvSpPr/>
          <p:nvPr/>
        </p:nvSpPr>
        <p:spPr>
          <a:xfrm>
            <a:off x="200160" y="1689840"/>
            <a:ext cx="951552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Sobel Filter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34" name="Imagem 3" descr=""/>
          <p:cNvPicPr/>
          <p:nvPr/>
        </p:nvPicPr>
        <p:blipFill>
          <a:blip r:embed="rId1"/>
          <a:stretch/>
        </p:blipFill>
        <p:spPr>
          <a:xfrm>
            <a:off x="1148040" y="3036240"/>
            <a:ext cx="3723840" cy="1761840"/>
          </a:xfrm>
          <a:prstGeom prst="rect">
            <a:avLst/>
          </a:prstGeom>
          <a:ln w="0">
            <a:noFill/>
          </a:ln>
        </p:spPr>
      </p:pic>
      <p:pic>
        <p:nvPicPr>
          <p:cNvPr id="135" name="Imagem 11" descr=""/>
          <p:cNvPicPr/>
          <p:nvPr/>
        </p:nvPicPr>
        <p:blipFill>
          <a:blip r:embed="rId2"/>
          <a:stretch/>
        </p:blipFill>
        <p:spPr>
          <a:xfrm>
            <a:off x="6225480" y="1554480"/>
            <a:ext cx="3043440" cy="5187240"/>
          </a:xfrm>
          <a:prstGeom prst="rect">
            <a:avLst/>
          </a:prstGeom>
          <a:ln w="0">
            <a:noFill/>
          </a:ln>
        </p:spPr>
      </p:pic>
      <p:sp>
        <p:nvSpPr>
          <p:cNvPr id="136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06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Image Descriptors – Shape / Edges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9" name="CaixaDeTexto 1"/>
          <p:cNvSpPr/>
          <p:nvPr/>
        </p:nvSpPr>
        <p:spPr>
          <a:xfrm>
            <a:off x="200160" y="1689840"/>
            <a:ext cx="951552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Laplace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40" name="Imagem 4" descr=""/>
          <p:cNvPicPr/>
          <p:nvPr/>
        </p:nvPicPr>
        <p:blipFill>
          <a:blip r:embed="rId1"/>
          <a:stretch/>
        </p:blipFill>
        <p:spPr>
          <a:xfrm>
            <a:off x="614160" y="3474000"/>
            <a:ext cx="1637640" cy="1275840"/>
          </a:xfrm>
          <a:prstGeom prst="rect">
            <a:avLst/>
          </a:prstGeom>
          <a:ln w="0">
            <a:noFill/>
          </a:ln>
        </p:spPr>
      </p:pic>
      <p:pic>
        <p:nvPicPr>
          <p:cNvPr id="141" name="Imagem 11" descr=""/>
          <p:cNvPicPr/>
          <p:nvPr/>
        </p:nvPicPr>
        <p:blipFill>
          <a:blip r:embed="rId2"/>
          <a:stretch/>
        </p:blipFill>
        <p:spPr>
          <a:xfrm>
            <a:off x="5639760" y="1523880"/>
            <a:ext cx="3121560" cy="5175720"/>
          </a:xfrm>
          <a:prstGeom prst="rect">
            <a:avLst/>
          </a:prstGeom>
          <a:ln w="0">
            <a:noFill/>
          </a:ln>
        </p:spPr>
      </p:pic>
      <p:sp>
        <p:nvSpPr>
          <p:cNvPr id="142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06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4796</TotalTime>
  <Application>LibreOffice/7.3.7.2$Linux_X86_64 LibreOffice_project/30$Build-2</Application>
  <AppVersion>15.0000</AppVersion>
  <Words>368</Words>
  <Paragraphs>191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2021-04-28T18:38:02Z</dcterms:created>
  <dc:creator/>
  <dc:description/>
  <dc:language>en-US</dc:language>
  <cp:lastModifiedBy/>
  <dcterms:modified xsi:type="dcterms:W3CDTF">2023-09-11T17:35:26Z</dcterms:modified>
  <cp:revision>137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15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