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ve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sli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k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t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141DC91-3E52-4319-9016-5CCD23221C4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520" cy="12535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520" cy="125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520" cy="53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520" cy="533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520" cy="533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eepnote.com/workspace/lecture-02-data-structure-7cd4b609-3a3d-491b-8195-7223c50f949c/project/Programacao-Dinamica-e80bbd5a-10ec-49f1-b63d-e8a4f335919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07 – Complexidade e Programação Dinâmica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3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Codificando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DEEPNOTE LINK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017520" y="2286000"/>
            <a:ext cx="603396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1 → 0(log n)</a:t>
            </a:r>
            <a:endParaRPr b="0" lang="pt-BR" sz="1600" spc="-1" strike="noStrike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2 → 0(log n)</a:t>
            </a:r>
            <a:endParaRPr b="0" lang="pt-BR" sz="1600" spc="-1" strike="noStrike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 → 10 → O(log n)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2880" y="698400"/>
            <a:ext cx="408744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Logaritmica: O(log n)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44" name="Imagem 577" descr=""/>
          <p:cNvPicPr/>
          <p:nvPr/>
        </p:nvPicPr>
        <p:blipFill>
          <a:blip r:embed="rId1"/>
          <a:stretch/>
        </p:blipFill>
        <p:spPr>
          <a:xfrm>
            <a:off x="3989160" y="1507320"/>
            <a:ext cx="5448240" cy="347652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578" descr=""/>
          <p:cNvPicPr/>
          <p:nvPr/>
        </p:nvPicPr>
        <p:blipFill>
          <a:blip r:embed="rId2"/>
          <a:stretch/>
        </p:blipFill>
        <p:spPr>
          <a:xfrm>
            <a:off x="783360" y="1736640"/>
            <a:ext cx="2503080" cy="45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95360" y="3062880"/>
            <a:ext cx="603396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85840" indent="-28584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0(n) * 0(log n)  == 0(n log n)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N=2 -&gt; 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N=4 -&gt; 8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N=6 -&gt; 18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N=8 -&gt; 24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N=10 -&gt; 40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82880" y="698400"/>
            <a:ext cx="408744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O(n log n)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0" name="Imagem 577" descr=""/>
          <p:cNvPicPr/>
          <p:nvPr/>
        </p:nvPicPr>
        <p:blipFill>
          <a:blip r:embed="rId1"/>
          <a:stretch/>
        </p:blipFill>
        <p:spPr>
          <a:xfrm>
            <a:off x="4789800" y="1828800"/>
            <a:ext cx="5290560" cy="3597120"/>
          </a:xfrm>
          <a:prstGeom prst="rect">
            <a:avLst/>
          </a:prstGeom>
          <a:ln w="0">
            <a:noFill/>
          </a:ln>
        </p:spPr>
      </p:pic>
      <p:pic>
        <p:nvPicPr>
          <p:cNvPr id="151" name="Imagem 2" descr=""/>
          <p:cNvPicPr/>
          <p:nvPr/>
        </p:nvPicPr>
        <p:blipFill>
          <a:blip r:embed="rId2"/>
          <a:stretch/>
        </p:blipFill>
        <p:spPr>
          <a:xfrm>
            <a:off x="182880" y="2078640"/>
            <a:ext cx="4499280" cy="69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4 → 0(2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256 → 0(2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 → 1024 → O(2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65240" y="731520"/>
            <a:ext cx="351288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Exponencial: O(2</a:t>
            </a:r>
            <a:r>
              <a:rPr b="1" lang="pt-BR" sz="3200" spc="-1" strike="noStrike" baseline="33000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6" name="Imagem 571" descr=""/>
          <p:cNvPicPr/>
          <p:nvPr/>
        </p:nvPicPr>
        <p:blipFill>
          <a:blip r:embed="rId1"/>
          <a:stretch/>
        </p:blipFill>
        <p:spPr>
          <a:xfrm>
            <a:off x="4662360" y="1747800"/>
            <a:ext cx="5351040" cy="3858840"/>
          </a:xfrm>
          <a:prstGeom prst="rect">
            <a:avLst/>
          </a:prstGeom>
          <a:ln w="0">
            <a:noFill/>
          </a:ln>
        </p:spPr>
      </p:pic>
      <p:pic>
        <p:nvPicPr>
          <p:cNvPr id="157" name="Imagem 572" descr=""/>
          <p:cNvPicPr/>
          <p:nvPr/>
        </p:nvPicPr>
        <p:blipFill>
          <a:blip r:embed="rId2"/>
          <a:stretch/>
        </p:blipFill>
        <p:spPr>
          <a:xfrm>
            <a:off x="471960" y="1980000"/>
            <a:ext cx="4094280" cy="117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65240" y="731520"/>
            <a:ext cx="351288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Big O – Estruturas de Dados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61" name="Picture 2" descr="Big-O Algorithm Complexity Cheat Sheet | Interview Prep"/>
          <p:cNvPicPr/>
          <p:nvPr/>
        </p:nvPicPr>
        <p:blipFill>
          <a:blip r:embed="rId1"/>
          <a:stretch/>
        </p:blipFill>
        <p:spPr>
          <a:xfrm>
            <a:off x="1351800" y="1684440"/>
            <a:ext cx="7608240" cy="51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15960" y="189684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Richard Belmamm , 1950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Programação’ tem sentido de ‘Planejamento’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Problemas recursivos com sobreposição de subproblemas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uma estrutura computacional (vetor/matriz) para armazenar resultados dos sub-problemas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Ex: Fibonacci recursivo é ineficiente (Exponencial)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6" name="Imagem 594" descr=""/>
          <p:cNvPicPr/>
          <p:nvPr/>
        </p:nvPicPr>
        <p:blipFill>
          <a:blip r:embed="rId1"/>
          <a:stretch/>
        </p:blipFill>
        <p:spPr>
          <a:xfrm>
            <a:off x="713880" y="3944160"/>
            <a:ext cx="3875400" cy="703440"/>
          </a:xfrm>
          <a:prstGeom prst="rect">
            <a:avLst/>
          </a:prstGeom>
          <a:ln w="0">
            <a:noFill/>
          </a:ln>
        </p:spPr>
      </p:pic>
      <p:pic>
        <p:nvPicPr>
          <p:cNvPr id="167" name="Imagem 595" descr=""/>
          <p:cNvPicPr/>
          <p:nvPr/>
        </p:nvPicPr>
        <p:blipFill>
          <a:blip r:embed="rId2"/>
          <a:stretch/>
        </p:blipFill>
        <p:spPr>
          <a:xfrm>
            <a:off x="5203080" y="4233600"/>
            <a:ext cx="4289760" cy="173196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596" descr=""/>
          <p:cNvPicPr/>
          <p:nvPr/>
        </p:nvPicPr>
        <p:blipFill>
          <a:blip r:embed="rId3"/>
          <a:stretch/>
        </p:blipFill>
        <p:spPr>
          <a:xfrm>
            <a:off x="801720" y="4785840"/>
            <a:ext cx="4094280" cy="117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Solução: Armazenar subproblemas já computados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Codificar no deepnote!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3" name="Imagem 601" descr=""/>
          <p:cNvPicPr/>
          <p:nvPr/>
        </p:nvPicPr>
        <p:blipFill>
          <a:blip r:embed="rId1"/>
          <a:stretch/>
        </p:blipFill>
        <p:spPr>
          <a:xfrm>
            <a:off x="897120" y="2919240"/>
            <a:ext cx="7288200" cy="13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 - Trabalho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764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Trabalho: Maior Subsequência Comum (Longest Common Subsequence)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o comprimento da maior subsequência entre duas sequências. Subsequência é uma sequência que aparece na mesma ordem, porém não necessariamente contígua.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 “ABCDGH” e “AEDFHR” gera “ADH” (tam = 3)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 “AGGTAB” e “GXTXAYB” gera “GTAB” (tam = 4)</a:t>
            </a:r>
            <a:endParaRPr b="0" lang="pt-BR" sz="1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 Recursiva: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8" name="Imagem 606" descr=""/>
          <p:cNvPicPr/>
          <p:nvPr/>
        </p:nvPicPr>
        <p:blipFill>
          <a:blip r:embed="rId1"/>
          <a:stretch/>
        </p:blipFill>
        <p:spPr>
          <a:xfrm>
            <a:off x="2991600" y="4123800"/>
            <a:ext cx="4080240" cy="256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Seminário Final - Individual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 próxima aula apresente um seminário de 10 a 20 minutos sobre:</a:t>
            </a:r>
            <a:endParaRPr b="0" lang="pt-BR" sz="1600" spc="-1" strike="noStrike">
              <a:latin typeface="Arial"/>
            </a:endParaRPr>
          </a:p>
          <a:p>
            <a:pPr lvl="1" marL="6732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a estrutura de dados está presente na sua área de atuação ?</a:t>
            </a:r>
            <a:endParaRPr b="0" lang="pt-BR" sz="1600" spc="-1" strike="noStrike">
              <a:latin typeface="Arial"/>
            </a:endParaRPr>
          </a:p>
          <a:p>
            <a:pPr lvl="2" marL="11304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 que você está levando da disciplina para o dia-a-dia</a:t>
            </a:r>
            <a:endParaRPr b="0" lang="pt-BR" sz="1600" spc="-1" strike="noStrike">
              <a:latin typeface="Arial"/>
            </a:endParaRPr>
          </a:p>
          <a:p>
            <a:pPr lvl="2" marL="11304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Você passou a enxergar essas estruturas, mesmo que de forma indireta?</a:t>
            </a:r>
            <a:endParaRPr b="0" lang="pt-BR" sz="1600" spc="-1" strike="noStrike">
              <a:latin typeface="Arial"/>
            </a:endParaRPr>
          </a:p>
          <a:p>
            <a:pPr lvl="2" marL="11304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 sua área de pesquisa, você enxerga o uso delas? Ainda que de forma indireta?</a:t>
            </a:r>
            <a:endParaRPr b="0" lang="pt-BR" sz="1600" spc="-1" strike="noStrike">
              <a:latin typeface="Arial"/>
            </a:endParaRPr>
          </a:p>
          <a:p>
            <a:pPr lvl="2" marL="11304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Complexidade Computacional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Notação BigO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Dinâmica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Complexidade Computacional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Complexidade Computacional mede o esforço de um algoritmo em computar um dado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</a:t>
            </a:r>
            <a:endParaRPr b="0" lang="pt-BR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Quantos passos são necessários para encontrarmos um valor qualquer no vetor de tamanho N?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97" name="Table 5"/>
          <p:cNvGraphicFramePr/>
          <p:nvPr/>
        </p:nvGraphicFramePr>
        <p:xfrm>
          <a:off x="2572200" y="4561560"/>
          <a:ext cx="5075280" cy="428400"/>
        </p:xfrm>
        <a:graphic>
          <a:graphicData uri="http://schemas.openxmlformats.org/drawingml/2006/table">
            <a:tbl>
              <a:tblPr/>
              <a:tblGrid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10480"/>
              </a:tblGrid>
              <a:tr h="428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98" name="CustomShape 6"/>
          <p:cNvSpPr/>
          <p:nvPr/>
        </p:nvSpPr>
        <p:spPr>
          <a:xfrm>
            <a:off x="2560320" y="4903920"/>
            <a:ext cx="51800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                                 ….                                    N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m 547" descr=""/>
          <p:cNvPicPr/>
          <p:nvPr/>
        </p:nvPicPr>
        <p:blipFill>
          <a:blip r:embed="rId1"/>
          <a:stretch/>
        </p:blipFill>
        <p:spPr>
          <a:xfrm>
            <a:off x="4063680" y="3810240"/>
            <a:ext cx="5356440" cy="286920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Notação BigO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764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Assintótica (Problemas Grandes)</a:t>
            </a:r>
            <a:endParaRPr b="0" lang="pt-BR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BigO → O( ) </a:t>
            </a:r>
            <a:endParaRPr b="0" lang="pt-BR" sz="15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Formalização da complexidade de um algoritmo em razão da sua entrada (N).</a:t>
            </a:r>
            <a:endParaRPr b="0" lang="pt-BR" sz="15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Tempo ou Recurso em função de N</a:t>
            </a:r>
            <a:endParaRPr b="0" lang="pt-BR" sz="15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Considera-se o pior cenário para 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4" name="Imagem 548" descr=""/>
          <p:cNvPicPr/>
          <p:nvPr/>
        </p:nvPicPr>
        <p:blipFill>
          <a:blip r:embed="rId2"/>
          <a:stretch/>
        </p:blipFill>
        <p:spPr>
          <a:xfrm>
            <a:off x="871560" y="3972240"/>
            <a:ext cx="2885040" cy="239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Constante: O(1)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8" name="Imagem 552" descr=""/>
          <p:cNvPicPr/>
          <p:nvPr/>
        </p:nvPicPr>
        <p:blipFill>
          <a:blip r:embed="rId1"/>
          <a:stretch/>
        </p:blipFill>
        <p:spPr>
          <a:xfrm>
            <a:off x="278640" y="1980000"/>
            <a:ext cx="4070880" cy="91224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 → 1 iter → O(1)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1000 → 1 iter → O(1)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1000000 → 1 iter → O(1)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10" name="Imagem 554" descr=""/>
          <p:cNvPicPr/>
          <p:nvPr/>
        </p:nvPicPr>
        <p:blipFill>
          <a:blip r:embed="rId2"/>
          <a:stretch/>
        </p:blipFill>
        <p:spPr>
          <a:xfrm>
            <a:off x="4653000" y="3042000"/>
            <a:ext cx="5249520" cy="354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Linear: O(n)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 → 1 iter → O(N)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1000 → 1000 iter →  O(N)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10000 → 10000 iter → O(N)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15" name="Imagem 559" descr=""/>
          <p:cNvPicPr/>
          <p:nvPr/>
        </p:nvPicPr>
        <p:blipFill>
          <a:blip r:embed="rId1"/>
          <a:stretch/>
        </p:blipFill>
        <p:spPr>
          <a:xfrm>
            <a:off x="546840" y="1747800"/>
            <a:ext cx="3922920" cy="152244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560" descr=""/>
          <p:cNvPicPr/>
          <p:nvPr/>
        </p:nvPicPr>
        <p:blipFill>
          <a:blip r:embed="rId2"/>
          <a:stretch/>
        </p:blipFill>
        <p:spPr>
          <a:xfrm>
            <a:off x="4800960" y="1536840"/>
            <a:ext cx="4849920" cy="355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8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4 →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16 →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 →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10000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Cubica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laços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aninhados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20" name="Imagem 3" descr=""/>
          <p:cNvPicPr/>
          <p:nvPr/>
        </p:nvPicPr>
        <p:blipFill>
          <a:blip r:embed="rId1"/>
          <a:stretch/>
        </p:blipFill>
        <p:spPr>
          <a:xfrm>
            <a:off x="553320" y="1747800"/>
            <a:ext cx="4090320" cy="19818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1"/>
          <p:cNvSpPr/>
          <p:nvPr/>
        </p:nvSpPr>
        <p:spPr>
          <a:xfrm>
            <a:off x="249480" y="731520"/>
            <a:ext cx="334224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Quadrática: O(n</a:t>
            </a:r>
            <a:r>
              <a:rPr b="1" lang="pt-BR" sz="3200" spc="-1" strike="noStrike" baseline="33000">
                <a:solidFill>
                  <a:srgbClr val="ffffff"/>
                </a:solidFill>
                <a:latin typeface="Latin Modern Sans"/>
                <a:ea typeface="DejaVu Sans"/>
              </a:rPr>
              <a:t>2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2" name="Imagem 4" descr=""/>
          <p:cNvPicPr/>
          <p:nvPr/>
        </p:nvPicPr>
        <p:blipFill>
          <a:blip r:embed="rId2"/>
          <a:stretch/>
        </p:blipFill>
        <p:spPr>
          <a:xfrm>
            <a:off x="4767480" y="1747800"/>
            <a:ext cx="4952880" cy="359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Elimine Constantes</a:t>
            </a:r>
            <a:endParaRPr b="0" lang="pt-BR" sz="1600" spc="-1" strike="noStrike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7" name="Imagem 583" descr=""/>
          <p:cNvPicPr/>
          <p:nvPr/>
        </p:nvPicPr>
        <p:blipFill>
          <a:blip r:embed="rId1"/>
          <a:stretch/>
        </p:blipFill>
        <p:spPr>
          <a:xfrm>
            <a:off x="360000" y="3273840"/>
            <a:ext cx="3684600" cy="249408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584" descr=""/>
          <p:cNvPicPr/>
          <p:nvPr/>
        </p:nvPicPr>
        <p:blipFill>
          <a:blip r:embed="rId2"/>
          <a:stretch/>
        </p:blipFill>
        <p:spPr>
          <a:xfrm>
            <a:off x="4272840" y="3031200"/>
            <a:ext cx="5260680" cy="291780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8"/>
          <p:cNvSpPr/>
          <p:nvPr/>
        </p:nvSpPr>
        <p:spPr>
          <a:xfrm>
            <a:off x="5283720" y="2654640"/>
            <a:ext cx="3436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20"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O(1 + n/2 + 100) → O(n)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aixaDeTexto 10"/>
          <p:cNvSpPr/>
          <p:nvPr/>
        </p:nvSpPr>
        <p:spPr>
          <a:xfrm>
            <a:off x="1216440" y="2875320"/>
            <a:ext cx="205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O(2n) → O(n)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Ignore os termos/passos de menor relevância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 + 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+ 50n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+ 10000)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O((n + 30) * (n + 5))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Imagem 589" descr=""/>
          <p:cNvPicPr/>
          <p:nvPr/>
        </p:nvPicPr>
        <p:blipFill>
          <a:blip r:embed="rId1"/>
          <a:stretch/>
        </p:blipFill>
        <p:spPr>
          <a:xfrm>
            <a:off x="4564800" y="2924640"/>
            <a:ext cx="4315320" cy="30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Application>LibreOffice/7.3.7.2$Linux_X86_64 LibreOffice_project/30$Build-2</Application>
  <AppVersion>15.0000</AppVersion>
  <Words>990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2023-09-22T10:46:12Z</dcterms:modified>
  <cp:revision>145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