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FF6D00-BCC7-4D27-932E-EAE497CD81E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37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21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</a:t>
            </a:r>
            <a:r>
              <a:rPr b="0" lang="pt-BR" sz="4400" spc="-1" strike="noStrike">
                <a:latin typeface="Arial"/>
              </a:rPr>
              <a:t>ic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tit</a:t>
            </a:r>
            <a:r>
              <a:rPr b="0" lang="pt-BR" sz="4400" spc="-1" strike="noStrike">
                <a:latin typeface="Arial"/>
              </a:rPr>
              <a:t>le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 </a:t>
            </a:r>
            <a:r>
              <a:rPr b="0" lang="pt-BR" sz="4400" spc="-1" strike="noStrike">
                <a:latin typeface="Arial"/>
              </a:rPr>
              <a:t>fo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</a:t>
            </a:r>
            <a:r>
              <a:rPr b="0" lang="pt-BR" sz="4400" spc="-1" strike="noStrike">
                <a:latin typeface="Arial"/>
              </a:rPr>
              <a:t>k to </a:t>
            </a:r>
            <a:r>
              <a:rPr b="0" lang="pt-BR" sz="4400" spc="-1" strike="noStrike">
                <a:latin typeface="Arial"/>
              </a:rPr>
              <a:t>edit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</a:t>
            </a:r>
            <a:r>
              <a:rPr b="0" lang="pt-BR" sz="4400" spc="-1" strike="noStrike">
                <a:latin typeface="Arial"/>
              </a:rPr>
              <a:t>ic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tit</a:t>
            </a:r>
            <a:r>
              <a:rPr b="0" lang="pt-BR" sz="4400" spc="-1" strike="noStrike">
                <a:latin typeface="Arial"/>
              </a:rPr>
              <a:t>le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 </a:t>
            </a:r>
            <a:r>
              <a:rPr b="0" lang="pt-BR" sz="4400" spc="-1" strike="noStrike">
                <a:latin typeface="Arial"/>
              </a:rPr>
              <a:t>fo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03 –  Estruturas de Seleção (IF-ELIF-ELSE)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69920" cy="25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7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compostas com claúsulas ‘elif’ determinam múltiplos desvio condicionais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somente a primeira condição verdadeira (TRUE), é executada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Tópico 03 – Exercícios de Fixação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Tópico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Tópico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 da Tópico 02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Múltipla (IF..ELIF..ELIF..ELSE)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470680" y="3533760"/>
            <a:ext cx="5268960" cy="186588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38"/>
          <p:cNvSpPr/>
          <p:nvPr/>
        </p:nvSpPr>
        <p:spPr>
          <a:xfrm>
            <a:off x="2911680" y="510624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9"/>
          <p:cNvSpPr/>
          <p:nvPr/>
        </p:nvSpPr>
        <p:spPr>
          <a:xfrm>
            <a:off x="2470680" y="510624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9"/>
          <p:cNvSpPr/>
          <p:nvPr/>
        </p:nvSpPr>
        <p:spPr>
          <a:xfrm>
            <a:off x="3376440" y="510624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30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ios da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Tópico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02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(IF...ELIF....ELSE)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9"/>
          <p:cNvSpPr/>
          <p:nvPr/>
        </p:nvSpPr>
        <p:spPr>
          <a:xfrm>
            <a:off x="663120" y="2354760"/>
            <a:ext cx="1214280" cy="384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2549160" y="3098160"/>
            <a:ext cx="1215360" cy="25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3" name="CustomShape 14"/>
          <p:cNvSpPr/>
          <p:nvPr/>
        </p:nvSpPr>
        <p:spPr>
          <a:xfrm>
            <a:off x="723960" y="6382080"/>
            <a:ext cx="1092240" cy="384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542520" y="2878560"/>
            <a:ext cx="1455480" cy="6919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1970640" y="2928600"/>
            <a:ext cx="59040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6" name="Seta: para a Direita 59"/>
          <p:cNvSpPr/>
          <p:nvPr/>
        </p:nvSpPr>
        <p:spPr>
          <a:xfrm>
            <a:off x="5310360" y="3706560"/>
            <a:ext cx="1840320" cy="15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7336800" y="2758680"/>
            <a:ext cx="1753200" cy="375408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15)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30)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– 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8" name="Conector de Seta Reta 9"/>
          <p:cNvSpPr/>
          <p:nvPr/>
        </p:nvSpPr>
        <p:spPr>
          <a:xfrm>
            <a:off x="2000160" y="3225600"/>
            <a:ext cx="54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onector de Seta Reta 11"/>
          <p:cNvSpPr/>
          <p:nvPr/>
        </p:nvSpPr>
        <p:spPr>
          <a:xfrm>
            <a:off x="1271520" y="3572640"/>
            <a:ext cx="36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588960" y="3560040"/>
            <a:ext cx="73368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1" name="Conector de Seta Reta 72"/>
          <p:cNvSpPr/>
          <p:nvPr/>
        </p:nvSpPr>
        <p:spPr>
          <a:xfrm>
            <a:off x="1271520" y="2741400"/>
            <a:ext cx="360" cy="1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553840" y="4069800"/>
            <a:ext cx="1225080" cy="25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547200" y="3850200"/>
            <a:ext cx="1455480" cy="6919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15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1975680" y="3900600"/>
            <a:ext cx="59040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5" name="Conector de Seta Reta 77"/>
          <p:cNvSpPr/>
          <p:nvPr/>
        </p:nvSpPr>
        <p:spPr>
          <a:xfrm>
            <a:off x="2005200" y="4197600"/>
            <a:ext cx="54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ector de Seta Reta 78"/>
          <p:cNvSpPr/>
          <p:nvPr/>
        </p:nvSpPr>
        <p:spPr>
          <a:xfrm>
            <a:off x="1276200" y="4544640"/>
            <a:ext cx="36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593640" y="4531680"/>
            <a:ext cx="73368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2549160" y="5030640"/>
            <a:ext cx="1215360" cy="25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-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19"/>
          <p:cNvSpPr/>
          <p:nvPr/>
        </p:nvSpPr>
        <p:spPr>
          <a:xfrm>
            <a:off x="542520" y="4811040"/>
            <a:ext cx="1455480" cy="6919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1970640" y="4861080"/>
            <a:ext cx="59040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1" name="Conector de Seta Reta 86"/>
          <p:cNvSpPr/>
          <p:nvPr/>
        </p:nvSpPr>
        <p:spPr>
          <a:xfrm>
            <a:off x="2000160" y="5158080"/>
            <a:ext cx="54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onector de Seta Reta 87"/>
          <p:cNvSpPr/>
          <p:nvPr/>
        </p:nvSpPr>
        <p:spPr>
          <a:xfrm flipH="1">
            <a:off x="1266480" y="5505480"/>
            <a:ext cx="36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3"/>
          <p:cNvSpPr/>
          <p:nvPr/>
        </p:nvSpPr>
        <p:spPr>
          <a:xfrm>
            <a:off x="588960" y="5408640"/>
            <a:ext cx="73368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......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4" name="Conector: Angulado 73"/>
          <p:cNvSpPr/>
          <p:nvPr/>
        </p:nvSpPr>
        <p:spPr>
          <a:xfrm flipH="1">
            <a:off x="1815840" y="3227400"/>
            <a:ext cx="1945800" cy="3345120"/>
          </a:xfrm>
          <a:prstGeom prst="bentConnector3">
            <a:avLst>
              <a:gd name="adj1" fmla="val -68834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onector: Angulado 94"/>
          <p:cNvSpPr/>
          <p:nvPr/>
        </p:nvSpPr>
        <p:spPr>
          <a:xfrm flipH="1">
            <a:off x="1816560" y="4199400"/>
            <a:ext cx="1950480" cy="2373480"/>
          </a:xfrm>
          <a:prstGeom prst="bentConnector3">
            <a:avLst>
              <a:gd name="adj1" fmla="val -4798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onector: Angulado 100"/>
          <p:cNvSpPr/>
          <p:nvPr/>
        </p:nvSpPr>
        <p:spPr>
          <a:xfrm flipH="1">
            <a:off x="1815840" y="5159880"/>
            <a:ext cx="1945800" cy="1412640"/>
          </a:xfrm>
          <a:prstGeom prst="bentConnector3">
            <a:avLst>
              <a:gd name="adj1" fmla="val -3050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360000" y="170568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criar uma estrutura de múltipla escolha, sendo que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apenas o primeiro bloco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 condição verdadeira (TRUE) é executada. A claúsula ELSE pode ou não estar contida.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952200" y="5806440"/>
            <a:ext cx="733680" cy="28404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9" name="Conector de Seta Reta 108"/>
          <p:cNvSpPr/>
          <p:nvPr/>
        </p:nvSpPr>
        <p:spPr>
          <a:xfrm>
            <a:off x="1725840" y="5932440"/>
            <a:ext cx="82080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2"/>
          <p:cNvSpPr/>
          <p:nvPr/>
        </p:nvSpPr>
        <p:spPr>
          <a:xfrm>
            <a:off x="2549160" y="5807520"/>
            <a:ext cx="1215360" cy="256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1" name="Conector: Angulado 114"/>
          <p:cNvSpPr/>
          <p:nvPr/>
        </p:nvSpPr>
        <p:spPr>
          <a:xfrm flipH="1">
            <a:off x="1815840" y="5937120"/>
            <a:ext cx="1945800" cy="635760"/>
          </a:xfrm>
          <a:prstGeom prst="bentConnector3">
            <a:avLst>
              <a:gd name="adj1" fmla="val -11733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Seta: para Baixo 110"/>
          <p:cNvSpPr/>
          <p:nvPr/>
        </p:nvSpPr>
        <p:spPr>
          <a:xfrm>
            <a:off x="229680" y="2476440"/>
            <a:ext cx="97200" cy="4203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seguinte trecho de código: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   X = 15   X = 25   X = 35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9" name="Rectangle 1"/>
          <p:cNvSpPr/>
          <p:nvPr/>
        </p:nvSpPr>
        <p:spPr>
          <a:xfrm>
            <a:off x="1080000" y="2160720"/>
            <a:ext cx="3238920" cy="22838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10’)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20’)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30’)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 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print(‘Nenhum’)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3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1" name="CustomShape 3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3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3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seguinte trecho de código: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   X = 15   X = 25   X = 35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6" name="Rectangle 5"/>
          <p:cNvSpPr/>
          <p:nvPr/>
        </p:nvSpPr>
        <p:spPr>
          <a:xfrm>
            <a:off x="1080000" y="2160720"/>
            <a:ext cx="3238920" cy="22838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30’)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20’)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10’)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 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print(‘Nenhum’)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Selecione um desconto de acordo com o valor da compra, seguindo a tabela abaixo: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na tela o desconto e o valor final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Debate: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diferença de vários ifs ou if-elif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ordem das cláusulas faz diferença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Cabe o uso da cláusula ‘else’ 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243" name="Tabela 4"/>
          <p:cNvGraphicFramePr/>
          <p:nvPr/>
        </p:nvGraphicFramePr>
        <p:xfrm>
          <a:off x="1729800" y="2265840"/>
          <a:ext cx="6719760" cy="2230560"/>
        </p:xfrm>
        <a:graphic>
          <a:graphicData uri="http://schemas.openxmlformats.org/drawingml/2006/table">
            <a:tbl>
              <a:tblPr/>
              <a:tblGrid>
                <a:gridCol w="3969720"/>
                <a:gridCol w="275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Valor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Desconto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Até R$ 2000,00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R$ 2000,00 e R$ 3000,00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R$ 3000,00 e R$ 5000,00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R$ 5000,00 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Acima de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Aninhamentos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8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0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 estruturas de seleção pode estar aninhadas, ou seja, a estrutura mais interna somente é verificada se a mais externa for verdadeira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74920" y="2700000"/>
            <a:ext cx="4104000" cy="304668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4860000" y="2396880"/>
            <a:ext cx="4761000" cy="354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2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Aninhamentos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3" name="CustomShape 2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2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25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6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7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3689640" y="1800000"/>
            <a:ext cx="2969280" cy="46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Application>LibreOffice/7.3.7.2$Linux_X86_64 LibreOffice_project/30$Build-2</Application>
  <AppVersion>15.0000</AppVersion>
  <Words>535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2023-02-27T21:21:07Z</dcterms:modified>
  <cp:revision>132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