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6D8E7BC-772A-4944-914C-09569A2481B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800" cy="37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9119520"/>
            <a:ext cx="3160800" cy="4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280" cy="32324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cL4YDtFnCt4" TargetMode="External"/><Relationship Id="rId2" Type="http://schemas.openxmlformats.org/officeDocument/2006/relationships/hyperlink" Target="https://www.youtube.com/watch?v=m_qPPdcRNW8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05 –  Estruturas de Repetição (FOR)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os números pares e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Intervalo de execução bem definido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10 a 20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0 a N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X a Y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While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Condições indefinidas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ação do usuário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Depende de um cálculo</a:t>
            </a:r>
            <a:endParaRPr b="0" lang="pt-BR" sz="1800" spc="-1" strike="noStrike">
              <a:latin typeface="Arial"/>
            </a:endParaRPr>
          </a:p>
          <a:p>
            <a:pPr lvl="2" marL="11304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While ou For 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20 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a sequencia entre 0 e N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de 0 a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Some todos os números pares digitados até que a soma ultrapasse 100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15 elementos da serie de Fibonacci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5 números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(for)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números até digitar 0 e calcule a média </a:t>
            </a:r>
            <a:r>
              <a:rPr b="0" lang="pt-BR" sz="18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(while)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de repetição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é indicada para intervalo de execução bem definidos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05 – Exercícios de Fixação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For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2478240" y="3480480"/>
            <a:ext cx="5268600" cy="186552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38"/>
          <p:cNvSpPr/>
          <p:nvPr/>
        </p:nvSpPr>
        <p:spPr>
          <a:xfrm>
            <a:off x="2919240" y="50529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9"/>
          <p:cNvSpPr/>
          <p:nvPr/>
        </p:nvSpPr>
        <p:spPr>
          <a:xfrm>
            <a:off x="2478240" y="50529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9"/>
          <p:cNvSpPr/>
          <p:nvPr/>
        </p:nvSpPr>
        <p:spPr>
          <a:xfrm>
            <a:off x="3384000" y="50529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3816000" y="505296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4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6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Fixação Tópico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04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026600" y="3488040"/>
            <a:ext cx="338076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5" name="Losango 1"/>
          <p:cNvSpPr/>
          <p:nvPr/>
        </p:nvSpPr>
        <p:spPr>
          <a:xfrm>
            <a:off x="5272920" y="3628440"/>
            <a:ext cx="1459080" cy="10814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Fluxograma: Processo Predefinido 2"/>
          <p:cNvSpPr/>
          <p:nvPr/>
        </p:nvSpPr>
        <p:spPr>
          <a:xfrm>
            <a:off x="5109120" y="5533200"/>
            <a:ext cx="1774440" cy="47988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onector de Seta Reta 4"/>
          <p:cNvSpPr/>
          <p:nvPr/>
        </p:nvSpPr>
        <p:spPr>
          <a:xfrm>
            <a:off x="5995440" y="3000960"/>
            <a:ext cx="6120" cy="62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onector de Seta Reta 6"/>
          <p:cNvSpPr/>
          <p:nvPr/>
        </p:nvSpPr>
        <p:spPr>
          <a:xfrm flipH="1">
            <a:off x="5995440" y="4711320"/>
            <a:ext cx="468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onector: Angulado 16"/>
          <p:cNvSpPr/>
          <p:nvPr/>
        </p:nvSpPr>
        <p:spPr>
          <a:xfrm flipH="1" rot="10800000">
            <a:off x="5109120" y="4171320"/>
            <a:ext cx="162360" cy="160272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ector reto 20"/>
          <p:cNvSpPr/>
          <p:nvPr/>
        </p:nvSpPr>
        <p:spPr>
          <a:xfrm>
            <a:off x="6733080" y="4169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ector reto 22"/>
          <p:cNvSpPr/>
          <p:nvPr/>
        </p:nvSpPr>
        <p:spPr>
          <a:xfrm>
            <a:off x="7508160" y="4169880"/>
            <a:ext cx="360" cy="23457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 de Seta Reta 25"/>
          <p:cNvSpPr/>
          <p:nvPr/>
        </p:nvSpPr>
        <p:spPr>
          <a:xfrm flipH="1" flipV="1">
            <a:off x="6658560" y="6513120"/>
            <a:ext cx="89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Seta: para Baixo 62"/>
          <p:cNvSpPr/>
          <p:nvPr/>
        </p:nvSpPr>
        <p:spPr>
          <a:xfrm>
            <a:off x="4500000" y="2986920"/>
            <a:ext cx="98280" cy="367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aixaDeTexto 32"/>
          <p:cNvSpPr/>
          <p:nvPr/>
        </p:nvSpPr>
        <p:spPr>
          <a:xfrm>
            <a:off x="6139440" y="4870440"/>
            <a:ext cx="64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aixaDeTexto 71"/>
          <p:cNvSpPr/>
          <p:nvPr/>
        </p:nvSpPr>
        <p:spPr>
          <a:xfrm>
            <a:off x="6748560" y="3733560"/>
            <a:ext cx="7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948240" y="2912040"/>
            <a:ext cx="338076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por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determinadas vezes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3" name="Losango 1"/>
          <p:cNvSpPr/>
          <p:nvPr/>
        </p:nvSpPr>
        <p:spPr>
          <a:xfrm>
            <a:off x="2194200" y="3052440"/>
            <a:ext cx="1459080" cy="10814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Fluxograma: Processo Predefinido 2"/>
          <p:cNvSpPr/>
          <p:nvPr/>
        </p:nvSpPr>
        <p:spPr>
          <a:xfrm>
            <a:off x="2030400" y="4957200"/>
            <a:ext cx="1774440" cy="47988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onector de Seta Reta 4"/>
          <p:cNvSpPr/>
          <p:nvPr/>
        </p:nvSpPr>
        <p:spPr>
          <a:xfrm>
            <a:off x="2916720" y="2424960"/>
            <a:ext cx="6120" cy="62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onector de Seta Reta 6"/>
          <p:cNvSpPr/>
          <p:nvPr/>
        </p:nvSpPr>
        <p:spPr>
          <a:xfrm flipH="1">
            <a:off x="2917080" y="4135320"/>
            <a:ext cx="468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onector: Angulado 16"/>
          <p:cNvSpPr/>
          <p:nvPr/>
        </p:nvSpPr>
        <p:spPr>
          <a:xfrm flipH="1" rot="10800000">
            <a:off x="2030400" y="3595320"/>
            <a:ext cx="162360" cy="160272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onector de Seta Reta 25"/>
          <p:cNvSpPr/>
          <p:nvPr/>
        </p:nvSpPr>
        <p:spPr>
          <a:xfrm flipH="1">
            <a:off x="3534120" y="6350040"/>
            <a:ext cx="89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Seta: para Baixo 62"/>
          <p:cNvSpPr/>
          <p:nvPr/>
        </p:nvSpPr>
        <p:spPr>
          <a:xfrm>
            <a:off x="1155600" y="2424960"/>
            <a:ext cx="98280" cy="42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aixaDeTexto 32"/>
          <p:cNvSpPr/>
          <p:nvPr/>
        </p:nvSpPr>
        <p:spPr>
          <a:xfrm>
            <a:off x="3060720" y="4294440"/>
            <a:ext cx="64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aixaDeTexto 71"/>
          <p:cNvSpPr/>
          <p:nvPr/>
        </p:nvSpPr>
        <p:spPr>
          <a:xfrm>
            <a:off x="3670200" y="3157560"/>
            <a:ext cx="7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Seta: para a Direita 5"/>
          <p:cNvSpPr/>
          <p:nvPr/>
        </p:nvSpPr>
        <p:spPr>
          <a:xfrm>
            <a:off x="5040360" y="4135320"/>
            <a:ext cx="149112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aixaDeTexto 7"/>
          <p:cNvSpPr/>
          <p:nvPr/>
        </p:nvSpPr>
        <p:spPr>
          <a:xfrm>
            <a:off x="5100480" y="3696840"/>
            <a:ext cx="13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Retângulo 8"/>
          <p:cNvSpPr/>
          <p:nvPr/>
        </p:nvSpPr>
        <p:spPr>
          <a:xfrm>
            <a:off x="7351560" y="3603240"/>
            <a:ext cx="235800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948240" y="2912040"/>
            <a:ext cx="338076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Incremento de 3 a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4" name="Losango 1"/>
          <p:cNvSpPr/>
          <p:nvPr/>
        </p:nvSpPr>
        <p:spPr>
          <a:xfrm>
            <a:off x="2194200" y="3052440"/>
            <a:ext cx="1459080" cy="10814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Fluxograma: Processo Predefinido 2"/>
          <p:cNvSpPr/>
          <p:nvPr/>
        </p:nvSpPr>
        <p:spPr>
          <a:xfrm>
            <a:off x="2030400" y="4957200"/>
            <a:ext cx="1774440" cy="47988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onector de Seta Reta 4"/>
          <p:cNvSpPr/>
          <p:nvPr/>
        </p:nvSpPr>
        <p:spPr>
          <a:xfrm>
            <a:off x="2916720" y="2424960"/>
            <a:ext cx="6120" cy="62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onector de Seta Reta 6"/>
          <p:cNvSpPr/>
          <p:nvPr/>
        </p:nvSpPr>
        <p:spPr>
          <a:xfrm flipH="1">
            <a:off x="2917080" y="4135320"/>
            <a:ext cx="468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onector: Angulado 16"/>
          <p:cNvSpPr/>
          <p:nvPr/>
        </p:nvSpPr>
        <p:spPr>
          <a:xfrm flipH="1" rot="10800000">
            <a:off x="2030400" y="3595320"/>
            <a:ext cx="162360" cy="160272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onector de Seta Reta 25"/>
          <p:cNvSpPr/>
          <p:nvPr/>
        </p:nvSpPr>
        <p:spPr>
          <a:xfrm flipH="1">
            <a:off x="3534120" y="6350040"/>
            <a:ext cx="89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Seta: para Baixo 62"/>
          <p:cNvSpPr/>
          <p:nvPr/>
        </p:nvSpPr>
        <p:spPr>
          <a:xfrm>
            <a:off x="1155600" y="2424960"/>
            <a:ext cx="98280" cy="42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aixaDeTexto 32"/>
          <p:cNvSpPr/>
          <p:nvPr/>
        </p:nvSpPr>
        <p:spPr>
          <a:xfrm>
            <a:off x="3060720" y="4294440"/>
            <a:ext cx="64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aixaDeTexto 71"/>
          <p:cNvSpPr/>
          <p:nvPr/>
        </p:nvSpPr>
        <p:spPr>
          <a:xfrm>
            <a:off x="3670200" y="3157560"/>
            <a:ext cx="7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Seta: para a Direita 5"/>
          <p:cNvSpPr/>
          <p:nvPr/>
        </p:nvSpPr>
        <p:spPr>
          <a:xfrm>
            <a:off x="5040360" y="4135320"/>
            <a:ext cx="149112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aixaDeTexto 7"/>
          <p:cNvSpPr/>
          <p:nvPr/>
        </p:nvSpPr>
        <p:spPr>
          <a:xfrm>
            <a:off x="5100480" y="3696840"/>
            <a:ext cx="13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Retângulo 8"/>
          <p:cNvSpPr/>
          <p:nvPr/>
        </p:nvSpPr>
        <p:spPr>
          <a:xfrm>
            <a:off x="7336800" y="3610440"/>
            <a:ext cx="235800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range(0,10,3):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948240" y="2912040"/>
            <a:ext cx="338076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precisa começar em zero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55" name="Losango 1"/>
          <p:cNvSpPr/>
          <p:nvPr/>
        </p:nvSpPr>
        <p:spPr>
          <a:xfrm>
            <a:off x="2194200" y="3052440"/>
            <a:ext cx="1459080" cy="10814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6" name="Fluxograma: Processo Predefinido 2"/>
          <p:cNvSpPr/>
          <p:nvPr/>
        </p:nvSpPr>
        <p:spPr>
          <a:xfrm>
            <a:off x="2030400" y="4957200"/>
            <a:ext cx="1774440" cy="47988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onector de Seta Reta 4"/>
          <p:cNvSpPr/>
          <p:nvPr/>
        </p:nvSpPr>
        <p:spPr>
          <a:xfrm>
            <a:off x="2916720" y="2424960"/>
            <a:ext cx="6120" cy="62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onector de Seta Reta 6"/>
          <p:cNvSpPr/>
          <p:nvPr/>
        </p:nvSpPr>
        <p:spPr>
          <a:xfrm flipH="1">
            <a:off x="2917080" y="4135320"/>
            <a:ext cx="468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onector: Angulado 16"/>
          <p:cNvSpPr/>
          <p:nvPr/>
        </p:nvSpPr>
        <p:spPr>
          <a:xfrm flipH="1" rot="10800000">
            <a:off x="2030400" y="3595320"/>
            <a:ext cx="162360" cy="160272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onector de Seta Reta 25"/>
          <p:cNvSpPr/>
          <p:nvPr/>
        </p:nvSpPr>
        <p:spPr>
          <a:xfrm flipH="1">
            <a:off x="3534120" y="6350040"/>
            <a:ext cx="89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Seta: para Baixo 62"/>
          <p:cNvSpPr/>
          <p:nvPr/>
        </p:nvSpPr>
        <p:spPr>
          <a:xfrm>
            <a:off x="1155600" y="2424960"/>
            <a:ext cx="98280" cy="42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aixaDeTexto 32"/>
          <p:cNvSpPr/>
          <p:nvPr/>
        </p:nvSpPr>
        <p:spPr>
          <a:xfrm>
            <a:off x="3060720" y="4294440"/>
            <a:ext cx="64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aixaDeTexto 71"/>
          <p:cNvSpPr/>
          <p:nvPr/>
        </p:nvSpPr>
        <p:spPr>
          <a:xfrm>
            <a:off x="3670200" y="3157560"/>
            <a:ext cx="7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Seta: para a Direita 5"/>
          <p:cNvSpPr/>
          <p:nvPr/>
        </p:nvSpPr>
        <p:spPr>
          <a:xfrm>
            <a:off x="5040360" y="4135320"/>
            <a:ext cx="149112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aixaDeTexto 7"/>
          <p:cNvSpPr/>
          <p:nvPr/>
        </p:nvSpPr>
        <p:spPr>
          <a:xfrm>
            <a:off x="5100480" y="3696840"/>
            <a:ext cx="13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Retângulo 8"/>
          <p:cNvSpPr/>
          <p:nvPr/>
        </p:nvSpPr>
        <p:spPr>
          <a:xfrm>
            <a:off x="6980760" y="3610440"/>
            <a:ext cx="271404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range(102,203,3):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948240" y="2912040"/>
            <a:ext cx="338076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 também decrementar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6" name="Losango 1"/>
          <p:cNvSpPr/>
          <p:nvPr/>
        </p:nvSpPr>
        <p:spPr>
          <a:xfrm>
            <a:off x="2194200" y="3052440"/>
            <a:ext cx="1459080" cy="108144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Fluxograma: Processo Predefinido 2"/>
          <p:cNvSpPr/>
          <p:nvPr/>
        </p:nvSpPr>
        <p:spPr>
          <a:xfrm>
            <a:off x="2030400" y="4957200"/>
            <a:ext cx="1774440" cy="47988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onector de Seta Reta 4"/>
          <p:cNvSpPr/>
          <p:nvPr/>
        </p:nvSpPr>
        <p:spPr>
          <a:xfrm>
            <a:off x="2916720" y="2424960"/>
            <a:ext cx="6120" cy="62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onector de Seta Reta 6"/>
          <p:cNvSpPr/>
          <p:nvPr/>
        </p:nvSpPr>
        <p:spPr>
          <a:xfrm flipH="1">
            <a:off x="2917080" y="4135320"/>
            <a:ext cx="4680" cy="82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onector: Angulado 16"/>
          <p:cNvSpPr/>
          <p:nvPr/>
        </p:nvSpPr>
        <p:spPr>
          <a:xfrm flipH="1" rot="10800000">
            <a:off x="2030400" y="3595320"/>
            <a:ext cx="162360" cy="1602720"/>
          </a:xfrm>
          <a:prstGeom prst="bentConnector3">
            <a:avLst>
              <a:gd name="adj1" fmla="val -139557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onector reto 20"/>
          <p:cNvSpPr/>
          <p:nvPr/>
        </p:nvSpPr>
        <p:spPr>
          <a:xfrm>
            <a:off x="3654360" y="3593880"/>
            <a:ext cx="77508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onector reto 22"/>
          <p:cNvSpPr/>
          <p:nvPr/>
        </p:nvSpPr>
        <p:spPr>
          <a:xfrm>
            <a:off x="4429440" y="3593880"/>
            <a:ext cx="360" cy="27558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onector de Seta Reta 25"/>
          <p:cNvSpPr/>
          <p:nvPr/>
        </p:nvSpPr>
        <p:spPr>
          <a:xfrm flipH="1">
            <a:off x="3534120" y="6350040"/>
            <a:ext cx="89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Seta: para Baixo 62"/>
          <p:cNvSpPr/>
          <p:nvPr/>
        </p:nvSpPr>
        <p:spPr>
          <a:xfrm>
            <a:off x="1155600" y="2424960"/>
            <a:ext cx="98280" cy="42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aixaDeTexto 32"/>
          <p:cNvSpPr/>
          <p:nvPr/>
        </p:nvSpPr>
        <p:spPr>
          <a:xfrm>
            <a:off x="3060720" y="4294440"/>
            <a:ext cx="64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CaixaDeTexto 71"/>
          <p:cNvSpPr/>
          <p:nvPr/>
        </p:nvSpPr>
        <p:spPr>
          <a:xfrm>
            <a:off x="3670200" y="3157560"/>
            <a:ext cx="73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Seta: para a Direita 5"/>
          <p:cNvSpPr/>
          <p:nvPr/>
        </p:nvSpPr>
        <p:spPr>
          <a:xfrm>
            <a:off x="5040360" y="4135320"/>
            <a:ext cx="1491120" cy="527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aixaDeTexto 7"/>
          <p:cNvSpPr/>
          <p:nvPr/>
        </p:nvSpPr>
        <p:spPr>
          <a:xfrm>
            <a:off x="5100480" y="3696840"/>
            <a:ext cx="13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Retângulo 8"/>
          <p:cNvSpPr/>
          <p:nvPr/>
        </p:nvSpPr>
        <p:spPr>
          <a:xfrm>
            <a:off x="6980760" y="3610440"/>
            <a:ext cx="271404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-2):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FOR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 flipH="1" rot="10800000">
            <a:off x="17998920" y="11129760"/>
            <a:ext cx="69840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5"/>
          <p:cNvSpPr/>
          <p:nvPr/>
        </p:nvSpPr>
        <p:spPr>
          <a:xfrm rot="10800000">
            <a:off x="16094160" y="11129760"/>
            <a:ext cx="734760" cy="3549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360000" y="170568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Atenção a condição deve ser sempre válida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6" name="Retângulo 8"/>
          <p:cNvSpPr/>
          <p:nvPr/>
        </p:nvSpPr>
        <p:spPr>
          <a:xfrm>
            <a:off x="1002600" y="3272760"/>
            <a:ext cx="271404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range(0, 10, -1):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Retângulo 23"/>
          <p:cNvSpPr/>
          <p:nvPr/>
        </p:nvSpPr>
        <p:spPr>
          <a:xfrm>
            <a:off x="5750280" y="3272760"/>
            <a:ext cx="2714040" cy="13809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for i in range(30, 15, 2):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print("Iteração: ", i)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onector reto 11"/>
          <p:cNvSpPr/>
          <p:nvPr/>
        </p:nvSpPr>
        <p:spPr>
          <a:xfrm>
            <a:off x="680400" y="3092400"/>
            <a:ext cx="343656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onector reto 30"/>
          <p:cNvSpPr/>
          <p:nvPr/>
        </p:nvSpPr>
        <p:spPr>
          <a:xfrm flipV="1">
            <a:off x="680400" y="3092400"/>
            <a:ext cx="335304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onector reto 36"/>
          <p:cNvSpPr/>
          <p:nvPr/>
        </p:nvSpPr>
        <p:spPr>
          <a:xfrm>
            <a:off x="5486760" y="3156120"/>
            <a:ext cx="3436200" cy="180468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onector reto 37"/>
          <p:cNvSpPr/>
          <p:nvPr/>
        </p:nvSpPr>
        <p:spPr>
          <a:xfrm flipV="1">
            <a:off x="5486760" y="3156120"/>
            <a:ext cx="3352680" cy="1723320"/>
          </a:xfrm>
          <a:prstGeom prst="line">
            <a:avLst/>
          </a:prstGeom>
          <a:ln w="25400">
            <a:solidFill>
              <a:srgbClr val="c05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3395</TotalTime>
  <Application>LibreOffice/7.3.7.2$Linux_X86_64 LibreOffice_project/30$Build-2</Application>
  <AppVersion>15.0000</AppVersion>
  <Words>639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2023-02-27T21:27:53Z</dcterms:modified>
  <cp:revision>130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