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0080625" cy="7559675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3B8E5F4-8B89-4EA4-BE71-2376A843D706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360" cy="323352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4240" cy="37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6" name="CustomShape 20"/>
          <p:cNvSpPr/>
          <p:nvPr/>
        </p:nvSpPr>
        <p:spPr>
          <a:xfrm>
            <a:off x="0" y="9119520"/>
            <a:ext cx="316224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1720" cy="1251720"/>
          </a:xfrm>
          <a:prstGeom prst="rect">
            <a:avLst/>
          </a:prstGeom>
          <a:solidFill>
            <a:srgbClr val="e74c3c">
              <a:alpha val="7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1720" cy="531720"/>
          </a:xfrm>
          <a:prstGeom prst="rect">
            <a:avLst/>
          </a:prstGeom>
          <a:solidFill>
            <a:srgbClr val="e74c3c">
              <a:alpha val="7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1720" cy="531720"/>
          </a:xfrm>
          <a:prstGeom prst="rect">
            <a:avLst/>
          </a:prstGeom>
          <a:solidFill>
            <a:srgbClr val="bdc3c7">
              <a:alpha val="7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>
              <a:alpha val="7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>
              <a:alpha val="7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>
              <a:alpha val="7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>
              <a:alpha val="7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>
              <a:alpha val="7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>
              <a:alpha val="7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RaciocinioAlgoritmico/T&#243;pico 06 - Arrays - Vetores/T&#243;pico 06 - Exerc&#237;ciosFixa&#231;&#227;o.md" TargetMode="External"/><Relationship Id="rId2" Type="http://schemas.openxmlformats.org/officeDocument/2006/relationships/hyperlink" Target="https://github.com/andrehochuli/teaching/blob/main/RaciocinioAlgoritmico/T&#243;pico%2006%20-%20Arrays%20-%20Vetores/T&#243;pico%2006%20-%20Exerc&#237;ciosFixa&#231;&#227;o.md" TargetMode="External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60000" y="333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 06 –  Arrays – Strings e Código Ascii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40000" y="4660560"/>
            <a:ext cx="9172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Definição de Strings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Código Ascii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06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2478240" y="3481200"/>
            <a:ext cx="5267880" cy="1864800"/>
          </a:xfrm>
          <a:prstGeom prst="rect">
            <a:avLst/>
          </a:prstGeom>
          <a:ln w="0">
            <a:noFill/>
          </a:ln>
        </p:spPr>
      </p:pic>
      <p:sp>
        <p:nvSpPr>
          <p:cNvPr id="178" name="CustomShape 7"/>
          <p:cNvSpPr/>
          <p:nvPr/>
        </p:nvSpPr>
        <p:spPr>
          <a:xfrm>
            <a:off x="2443320" y="5050800"/>
            <a:ext cx="312480" cy="298800"/>
          </a:xfrm>
          <a:prstGeom prst="ellipse">
            <a:avLst/>
          </a:prstGeom>
          <a:solidFill>
            <a:srgbClr val="3faf46">
              <a:alpha val="7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5"/>
          <p:cNvSpPr/>
          <p:nvPr/>
        </p:nvSpPr>
        <p:spPr>
          <a:xfrm>
            <a:off x="2939040" y="5047560"/>
            <a:ext cx="312480" cy="298800"/>
          </a:xfrm>
          <a:prstGeom prst="ellipse">
            <a:avLst/>
          </a:prstGeom>
          <a:solidFill>
            <a:srgbClr val="3faf46">
              <a:alpha val="7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6"/>
          <p:cNvSpPr/>
          <p:nvPr/>
        </p:nvSpPr>
        <p:spPr>
          <a:xfrm>
            <a:off x="3371040" y="5047560"/>
            <a:ext cx="312480" cy="298800"/>
          </a:xfrm>
          <a:prstGeom prst="ellipse">
            <a:avLst/>
          </a:prstGeom>
          <a:solidFill>
            <a:srgbClr val="3faf46">
              <a:alpha val="7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8"/>
          <p:cNvSpPr/>
          <p:nvPr/>
        </p:nvSpPr>
        <p:spPr>
          <a:xfrm>
            <a:off x="3803040" y="5047560"/>
            <a:ext cx="312480" cy="298800"/>
          </a:xfrm>
          <a:prstGeom prst="ellipse">
            <a:avLst/>
          </a:prstGeom>
          <a:solidFill>
            <a:srgbClr val="3faf46">
              <a:alpha val="7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9"/>
          <p:cNvSpPr/>
          <p:nvPr/>
        </p:nvSpPr>
        <p:spPr>
          <a:xfrm>
            <a:off x="4271040" y="5047560"/>
            <a:ext cx="312480" cy="298800"/>
          </a:xfrm>
          <a:prstGeom prst="ellipse">
            <a:avLst/>
          </a:prstGeom>
          <a:solidFill>
            <a:srgbClr val="3faf46">
              <a:alpha val="7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0"/>
          <p:cNvSpPr/>
          <p:nvPr/>
        </p:nvSpPr>
        <p:spPr>
          <a:xfrm>
            <a:off x="4703040" y="5047560"/>
            <a:ext cx="312480" cy="298800"/>
          </a:xfrm>
          <a:prstGeom prst="ellipse">
            <a:avLst/>
          </a:prstGeom>
          <a:solidFill>
            <a:srgbClr val="3faf46">
              <a:alpha val="7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2"/>
          <p:cNvSpPr/>
          <p:nvPr/>
        </p:nvSpPr>
        <p:spPr>
          <a:xfrm>
            <a:off x="5135040" y="5047560"/>
            <a:ext cx="312480" cy="298800"/>
          </a:xfrm>
          <a:prstGeom prst="ellipse">
            <a:avLst/>
          </a:prstGeom>
          <a:solidFill>
            <a:srgbClr val="3faf46">
              <a:alpha val="7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>
            <a:off x="5219280" y="5493600"/>
            <a:ext cx="156240" cy="28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5400" y="5400"/>
                </a:lnTo>
                <a:lnTo>
                  <a:pt x="0" y="5400"/>
                </a:lnTo>
                <a:lnTo>
                  <a:pt x="10800" y="0"/>
                </a:lnTo>
                <a:lnTo>
                  <a:pt x="21600" y="5400"/>
                </a:lnTo>
                <a:lnTo>
                  <a:pt x="16200" y="5400"/>
                </a:lnTo>
                <a:lnTo>
                  <a:pt x="16200" y="21600"/>
                </a:lnTo>
                <a:close/>
              </a:path>
            </a:pathLst>
          </a:custGeom>
          <a:solidFill>
            <a:srgbClr val="729fcf">
              <a:alpha val="7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Arrays - Strings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9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>
              <a:alpha val="70000"/>
            </a:srgbClr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>
              <a:alpha val="70000"/>
            </a:srgbClr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São arrays de caracteres: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192" name="Imagem 8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3420720" y="3240000"/>
            <a:ext cx="3419280" cy="199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Arrays - Strings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6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>
              <a:alpha val="70000"/>
            </a:srgbClr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>
              <a:alpha val="70000"/>
            </a:srgbClr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Podem ser iterados como um vetor qualquer: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99" name="Imagem 2" descr=""/>
          <p:cNvPicPr/>
          <p:nvPr/>
        </p:nvPicPr>
        <p:blipFill>
          <a:blip r:embed="rId1">
            <a:alphaModFix amt="70000"/>
          </a:blip>
          <a:srcRect l="0" t="0" r="78118" b="0"/>
          <a:stretch/>
        </p:blipFill>
        <p:spPr>
          <a:xfrm>
            <a:off x="6354360" y="3125520"/>
            <a:ext cx="305640" cy="1914480"/>
          </a:xfrm>
          <a:prstGeom prst="rect">
            <a:avLst/>
          </a:prstGeom>
          <a:ln w="0">
            <a:noFill/>
          </a:ln>
        </p:spPr>
      </p:pic>
      <p:pic>
        <p:nvPicPr>
          <p:cNvPr id="200" name="Imagem 6" descr=""/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900000" y="2700000"/>
            <a:ext cx="3762360" cy="1485000"/>
          </a:xfrm>
          <a:prstGeom prst="rect">
            <a:avLst/>
          </a:prstGeom>
          <a:ln w="0">
            <a:noFill/>
          </a:ln>
        </p:spPr>
      </p:pic>
      <p:sp>
        <p:nvSpPr>
          <p:cNvPr id="201" name="Seta: para a Direita 7"/>
          <p:cNvSpPr/>
          <p:nvPr/>
        </p:nvSpPr>
        <p:spPr>
          <a:xfrm>
            <a:off x="4860000" y="3874680"/>
            <a:ext cx="882000" cy="26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>
              <a:alpha val="70000"/>
            </a:srgbClr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Tabela ASCII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5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>
              <a:alpha val="70000"/>
            </a:srgbClr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>
              <a:alpha val="70000"/>
            </a:srgbClr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Letra -&gt; Número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208" name="Picture 2" descr="Strings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7920" y="2095920"/>
            <a:ext cx="4852080" cy="3124080"/>
          </a:xfrm>
          <a:prstGeom prst="rect">
            <a:avLst/>
          </a:prstGeom>
          <a:ln w="0">
            <a:noFill/>
          </a:ln>
        </p:spPr>
      </p:pic>
      <p:pic>
        <p:nvPicPr>
          <p:cNvPr id="209" name="Imagem 3" descr=""/>
          <p:cNvPicPr/>
          <p:nvPr/>
        </p:nvPicPr>
        <p:blipFill>
          <a:blip r:embed="rId2">
            <a:alphaModFix amt="70000"/>
          </a:blip>
          <a:stretch/>
        </p:blipFill>
        <p:spPr>
          <a:xfrm>
            <a:off x="5220000" y="2160000"/>
            <a:ext cx="3960000" cy="959760"/>
          </a:xfrm>
          <a:prstGeom prst="rect">
            <a:avLst/>
          </a:prstGeom>
          <a:ln w="0">
            <a:noFill/>
          </a:ln>
        </p:spPr>
      </p:pic>
      <p:pic>
        <p:nvPicPr>
          <p:cNvPr id="210" name="Imagem 14" descr=""/>
          <p:cNvPicPr/>
          <p:nvPr/>
        </p:nvPicPr>
        <p:blipFill>
          <a:blip r:embed="rId3">
            <a:alphaModFix amt="70000"/>
          </a:blip>
          <a:stretch/>
        </p:blipFill>
        <p:spPr>
          <a:xfrm>
            <a:off x="5220000" y="4142160"/>
            <a:ext cx="3780000" cy="1797840"/>
          </a:xfrm>
          <a:prstGeom prst="rect">
            <a:avLst/>
          </a:prstGeom>
          <a:ln w="0">
            <a:noFill/>
          </a:ln>
        </p:spPr>
      </p:pic>
      <p:sp>
        <p:nvSpPr>
          <p:cNvPr id="211" name=""/>
          <p:cNvSpPr/>
          <p:nvPr/>
        </p:nvSpPr>
        <p:spPr>
          <a:xfrm>
            <a:off x="2700000" y="2340000"/>
            <a:ext cx="1800000" cy="540000"/>
          </a:xfrm>
          <a:prstGeom prst="rect">
            <a:avLst/>
          </a:prstGeom>
          <a:solidFill>
            <a:srgbClr val="729fcf">
              <a:alpha val="7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"/>
          <p:cNvSpPr/>
          <p:nvPr/>
        </p:nvSpPr>
        <p:spPr>
          <a:xfrm>
            <a:off x="4680000" y="2520000"/>
            <a:ext cx="360000" cy="1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>
              <a:alpha val="7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Tabela ASCII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6" name="CustomShape 11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>
              <a:alpha val="70000"/>
            </a:srgbClr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5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>
              <a:alpha val="70000"/>
            </a:srgbClr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2"/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Maiúsculo != Minúsculo</a:t>
            </a:r>
            <a:endParaRPr b="0" lang="pt-BR" sz="2200" spc="-1" strike="noStrike">
              <a:latin typeface="Arial"/>
            </a:endParaRPr>
          </a:p>
        </p:txBody>
      </p:sp>
      <p:pic>
        <p:nvPicPr>
          <p:cNvPr id="219" name="Imagem 2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2605680" y="2700000"/>
            <a:ext cx="4594320" cy="231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3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Exercícios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1" name="CustomShape 1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2" name="CustomShape 16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3" name="CustomShape 17"/>
          <p:cNvSpPr/>
          <p:nvPr/>
        </p:nvSpPr>
        <p:spPr>
          <a:xfrm flipH="1" rot="10800000">
            <a:off x="17998560" y="11128680"/>
            <a:ext cx="69948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>
              <a:alpha val="70000"/>
            </a:srgbClr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8"/>
          <p:cNvSpPr/>
          <p:nvPr/>
        </p:nvSpPr>
        <p:spPr>
          <a:xfrm rot="10800000">
            <a:off x="16093080" y="11128680"/>
            <a:ext cx="735840" cy="3560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>
              <a:alpha val="70000"/>
            </a:srgbClr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9">
            <a:hlinkClick r:id="rId1"/>
          </p:cNvPr>
          <p:cNvSpPr/>
          <p:nvPr/>
        </p:nvSpPr>
        <p:spPr>
          <a:xfrm>
            <a:off x="360000" y="17056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2200" spc="-1" strike="noStrike" u="sng">
                <a:solidFill>
                  <a:srgbClr val="55308d"/>
                </a:solidFill>
                <a:uFillTx/>
                <a:latin typeface="Latin Modern Sans"/>
                <a:ea typeface="DejaVu Sans"/>
                <a:hlinkClick r:id="rId2"/>
              </a:rPr>
              <a:t>[LINK] Arrays - Strings</a:t>
            </a: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3566</TotalTime>
  <Application>LibreOffice/7.3.7.2$Linux_X86_64 LibreOffice_project/30$Build-2</Application>
  <AppVersion>15.0000</AppVersion>
  <Words>237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2021-10-14T21:32:43Z</cp:lastPrinted>
  <dcterms:modified xsi:type="dcterms:W3CDTF">2023-05-29T11:28:28Z</dcterms:modified>
  <cp:revision>126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