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4.png" ContentType="image/png"/>
  <Override PartName="/ppt/media/image5.png" ContentType="image/png"/>
  <Override PartName="/ppt/media/image10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7559675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ED91CB7-5056-457E-B89A-58B1CC18E0C8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N1hTsbW50eM" TargetMode="Externa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33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 06 –  Arrays - Vetores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40000" y="4660560"/>
            <a:ext cx="9172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Vetores – Codificação Dialogada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9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8000"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o vetor vet = [10,11,12,13,14,15,16,17,18,19,20]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Apresente a soma dos elementos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Imprima na ordem reversa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Some 5 aos números pares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Crie dois sub-vetores, contendo os pares e os impares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Armazene todos os elementos digitados em um vetor, até que o usuário digite 0: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Apresente a soma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Apresente a média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Maior elemento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Menor elemento</a:t>
            </a: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32" name="CustomShape 21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06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5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Arrays são coleções de um mesmo tipo de dados</a:t>
            </a: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Vetor é uma coleção unidimensional</a:t>
            </a: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Utilizam o índice para sua indexação</a:t>
            </a: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É muito útil para o armazenamento de múltiplas variáveis</a:t>
            </a: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Perdeu a aula ? Quer outra explicação ? Segue alguns links: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 Guanabara</a:t>
            </a:r>
            <a:endParaRPr b="0" lang="pt-BR" sz="1800" spc="-1" strike="noStrike">
              <a:latin typeface="Arial"/>
            </a:endParaRPr>
          </a:p>
          <a:p>
            <a:pPr lvl="2" marL="11304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OBS: Em python os vetores também são chamados listas e admitem dados homogêneos. </a:t>
            </a: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38" name="CustomShape 22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06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Definição de Arrays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Vetores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06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478240" y="3480840"/>
            <a:ext cx="5268240" cy="1865160"/>
          </a:xfrm>
          <a:prstGeom prst="rect">
            <a:avLst/>
          </a:prstGeom>
          <a:ln w="0">
            <a:noFill/>
          </a:ln>
        </p:spPr>
      </p:pic>
      <p:sp>
        <p:nvSpPr>
          <p:cNvPr id="136" name="CustomShape 7"/>
          <p:cNvSpPr/>
          <p:nvPr/>
        </p:nvSpPr>
        <p:spPr>
          <a:xfrm>
            <a:off x="2443320" y="5050440"/>
            <a:ext cx="312840" cy="29916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5"/>
          <p:cNvSpPr/>
          <p:nvPr/>
        </p:nvSpPr>
        <p:spPr>
          <a:xfrm>
            <a:off x="2939040" y="5047200"/>
            <a:ext cx="312840" cy="29916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6"/>
          <p:cNvSpPr/>
          <p:nvPr/>
        </p:nvSpPr>
        <p:spPr>
          <a:xfrm>
            <a:off x="3371040" y="5047200"/>
            <a:ext cx="312840" cy="29916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8"/>
          <p:cNvSpPr/>
          <p:nvPr/>
        </p:nvSpPr>
        <p:spPr>
          <a:xfrm>
            <a:off x="3803040" y="5047200"/>
            <a:ext cx="312840" cy="29916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9"/>
          <p:cNvSpPr/>
          <p:nvPr/>
        </p:nvSpPr>
        <p:spPr>
          <a:xfrm>
            <a:off x="4271040" y="5047200"/>
            <a:ext cx="312840" cy="29916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0"/>
          <p:cNvSpPr/>
          <p:nvPr/>
        </p:nvSpPr>
        <p:spPr>
          <a:xfrm>
            <a:off x="4703040" y="5047200"/>
            <a:ext cx="312840" cy="29916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2"/>
          <p:cNvSpPr/>
          <p:nvPr/>
        </p:nvSpPr>
        <p:spPr>
          <a:xfrm>
            <a:off x="5135040" y="5047200"/>
            <a:ext cx="312840" cy="29916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>
            <a:off x="5219280" y="5493240"/>
            <a:ext cx="156600" cy="28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5400" y="5400"/>
                </a:lnTo>
                <a:lnTo>
                  <a:pt x="0" y="5400"/>
                </a:lnTo>
                <a:lnTo>
                  <a:pt x="10800" y="0"/>
                </a:lnTo>
                <a:lnTo>
                  <a:pt x="21600" y="5400"/>
                </a:lnTo>
                <a:lnTo>
                  <a:pt x="16200" y="5400"/>
                </a:lnTo>
                <a:lnTo>
                  <a:pt x="162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Debate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quando não sabemos se precisaremos de 1, 2, 30 ou 100 variáveis?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como lidar com 100 variáveis?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quando temos que lidar com grandes quantidades de dados?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como lidar com sequências de dados?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7" name="Picture 2" descr="Vetores Duvida grátis, 4.000+ imagens nos formatos AI e EPS"/>
          <p:cNvPicPr/>
          <p:nvPr/>
        </p:nvPicPr>
        <p:blipFill>
          <a:blip r:embed="rId1"/>
          <a:stretch/>
        </p:blipFill>
        <p:spPr>
          <a:xfrm>
            <a:off x="6518520" y="4253400"/>
            <a:ext cx="2210400" cy="2210400"/>
          </a:xfrm>
          <a:prstGeom prst="rect">
            <a:avLst/>
          </a:prstGeom>
          <a:ln w="0">
            <a:noFill/>
          </a:ln>
        </p:spPr>
      </p:pic>
      <p:sp>
        <p:nvSpPr>
          <p:cNvPr id="148" name="CustomShape 1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06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Arrays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4026600" y="2912040"/>
            <a:ext cx="338184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É uma coleção de dados indexados </a:t>
            </a: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Os 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elementos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são do mesmo tipo</a:t>
            </a: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São alocados contiguamente na memória</a:t>
            </a: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Podem ser acessados por seu 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índice ou chave</a:t>
            </a: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Podem ser representados por mais que uma dimensão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155" name="Imagem 40" descr=""/>
          <p:cNvPicPr/>
          <p:nvPr/>
        </p:nvPicPr>
        <p:blipFill>
          <a:blip r:embed="rId1"/>
          <a:stretch/>
        </p:blipFill>
        <p:spPr>
          <a:xfrm>
            <a:off x="1674720" y="4286880"/>
            <a:ext cx="6400440" cy="1238040"/>
          </a:xfrm>
          <a:prstGeom prst="rect">
            <a:avLst/>
          </a:prstGeom>
          <a:ln w="0">
            <a:noFill/>
          </a:ln>
        </p:spPr>
      </p:pic>
      <p:sp>
        <p:nvSpPr>
          <p:cNvPr id="156" name="CustomShape 14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06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Arrays - Vetores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9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São arrays unidimensionais</a:t>
            </a: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Os índices começam em zero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grpSp>
        <p:nvGrpSpPr>
          <p:cNvPr id="162" name="Agrupar 3"/>
          <p:cNvGrpSpPr/>
          <p:nvPr/>
        </p:nvGrpSpPr>
        <p:grpSpPr>
          <a:xfrm>
            <a:off x="1732320" y="2437200"/>
            <a:ext cx="5786640" cy="1964160"/>
            <a:chOff x="1732320" y="2437200"/>
            <a:chExt cx="5786640" cy="1964160"/>
          </a:xfrm>
        </p:grpSpPr>
        <p:pic>
          <p:nvPicPr>
            <p:cNvPr id="163" name="Imagem 23" descr=""/>
            <p:cNvPicPr/>
            <p:nvPr/>
          </p:nvPicPr>
          <p:blipFill>
            <a:blip r:embed="rId1"/>
            <a:stretch/>
          </p:blipFill>
          <p:spPr>
            <a:xfrm>
              <a:off x="2527920" y="2951280"/>
              <a:ext cx="4991040" cy="8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4" name="CustomShape 4"/>
            <p:cNvSpPr/>
            <p:nvPr/>
          </p:nvSpPr>
          <p:spPr>
            <a:xfrm>
              <a:off x="4077360" y="2793600"/>
              <a:ext cx="2872080" cy="27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Forma Livre: Forma 11"/>
            <p:cNvSpPr/>
            <p:nvPr/>
          </p:nvSpPr>
          <p:spPr>
            <a:xfrm rot="20040000">
              <a:off x="2443680" y="3869640"/>
              <a:ext cx="361080" cy="34560"/>
            </a:xfrm>
            <a:custGeom>
              <a:avLst/>
              <a:gdLst/>
              <a:ahLst/>
              <a:rect l="l" t="t" r="r" b="b"/>
              <a:pathLst>
                <a:path w="515566" h="165370">
                  <a:moveTo>
                    <a:pt x="0" y="165370"/>
                  </a:moveTo>
                  <a:cubicBezTo>
                    <a:pt x="204108" y="114343"/>
                    <a:pt x="150904" y="130450"/>
                    <a:pt x="447472" y="29183"/>
                  </a:cubicBezTo>
                  <a:cubicBezTo>
                    <a:pt x="470842" y="21203"/>
                    <a:pt x="492868" y="9728"/>
                    <a:pt x="515566" y="0"/>
                  </a:cubicBezTo>
                </a:path>
              </a:pathLst>
            </a:custGeom>
            <a:noFill/>
            <a:ln>
              <a:solidFill>
                <a:srgbClr val="3a5f8b"/>
              </a:solidFill>
              <a:tailEnd len="med" type="arrow" w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Forma Livre: Forma 14"/>
            <p:cNvSpPr/>
            <p:nvPr/>
          </p:nvSpPr>
          <p:spPr>
            <a:xfrm>
              <a:off x="2724120" y="2798280"/>
              <a:ext cx="239400" cy="208440"/>
            </a:xfrm>
            <a:custGeom>
              <a:avLst/>
              <a:gdLst/>
              <a:ahLst/>
              <a:rect l="l" t="t" r="r" b="b"/>
              <a:pathLst>
                <a:path w="282102" h="272374">
                  <a:moveTo>
                    <a:pt x="282102" y="0"/>
                  </a:moveTo>
                  <a:cubicBezTo>
                    <a:pt x="265889" y="12970"/>
                    <a:pt x="250739" y="27394"/>
                    <a:pt x="233463" y="38911"/>
                  </a:cubicBezTo>
                  <a:cubicBezTo>
                    <a:pt x="221398" y="46955"/>
                    <a:pt x="206476" y="50112"/>
                    <a:pt x="194553" y="58366"/>
                  </a:cubicBezTo>
                  <a:cubicBezTo>
                    <a:pt x="164156" y="79410"/>
                    <a:pt x="135618" y="103048"/>
                    <a:pt x="107004" y="126459"/>
                  </a:cubicBezTo>
                  <a:cubicBezTo>
                    <a:pt x="99906" y="132267"/>
                    <a:pt x="92636" y="138284"/>
                    <a:pt x="87548" y="145915"/>
                  </a:cubicBezTo>
                  <a:cubicBezTo>
                    <a:pt x="79504" y="157980"/>
                    <a:pt x="73982" y="171574"/>
                    <a:pt x="68093" y="184825"/>
                  </a:cubicBezTo>
                  <a:cubicBezTo>
                    <a:pt x="61001" y="200782"/>
                    <a:pt x="58787" y="219255"/>
                    <a:pt x="48638" y="233464"/>
                  </a:cubicBezTo>
                  <a:cubicBezTo>
                    <a:pt x="41843" y="242978"/>
                    <a:pt x="28584" y="245616"/>
                    <a:pt x="19455" y="252919"/>
                  </a:cubicBezTo>
                  <a:cubicBezTo>
                    <a:pt x="12293" y="258648"/>
                    <a:pt x="6485" y="265889"/>
                    <a:pt x="0" y="272374"/>
                  </a:cubicBezTo>
                </a:path>
              </a:pathLst>
            </a:custGeom>
            <a:noFill/>
            <a:ln>
              <a:solidFill>
                <a:srgbClr val="3a5f8b"/>
              </a:solidFill>
              <a:tailEnd len="med" type="arrow" w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Forma Livre: Forma 15"/>
            <p:cNvSpPr/>
            <p:nvPr/>
          </p:nvSpPr>
          <p:spPr>
            <a:xfrm>
              <a:off x="3163320" y="2783520"/>
              <a:ext cx="272160" cy="238320"/>
            </a:xfrm>
            <a:custGeom>
              <a:avLst/>
              <a:gdLst/>
              <a:ahLst/>
              <a:rect l="l" t="t" r="r" b="b"/>
              <a:pathLst>
                <a:path w="321013" h="311285">
                  <a:moveTo>
                    <a:pt x="321013" y="0"/>
                  </a:moveTo>
                  <a:cubicBezTo>
                    <a:pt x="276005" y="56260"/>
                    <a:pt x="272102" y="66997"/>
                    <a:pt x="204281" y="116732"/>
                  </a:cubicBezTo>
                  <a:cubicBezTo>
                    <a:pt x="183200" y="132192"/>
                    <a:pt x="157101" y="139957"/>
                    <a:pt x="136187" y="155642"/>
                  </a:cubicBezTo>
                  <a:cubicBezTo>
                    <a:pt x="117844" y="169399"/>
                    <a:pt x="105892" y="190524"/>
                    <a:pt x="87549" y="204281"/>
                  </a:cubicBezTo>
                  <a:lnTo>
                    <a:pt x="48638" y="233464"/>
                  </a:lnTo>
                  <a:lnTo>
                    <a:pt x="0" y="311285"/>
                  </a:lnTo>
                </a:path>
              </a:pathLst>
            </a:custGeom>
            <a:noFill/>
            <a:ln>
              <a:solidFill>
                <a:srgbClr val="3a5f8b"/>
              </a:solidFill>
              <a:tailEnd len="med" type="arrow" w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CaixaDeTexto 17"/>
            <p:cNvSpPr/>
            <p:nvPr/>
          </p:nvSpPr>
          <p:spPr>
            <a:xfrm>
              <a:off x="2812320" y="2437200"/>
              <a:ext cx="1693440" cy="82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pt-BR" sz="2400" spc="-1" strike="noStrike">
                  <a:solidFill>
                    <a:srgbClr val="595959"/>
                  </a:solidFill>
                  <a:latin typeface="Chiller"/>
                  <a:ea typeface="DejaVu Sans"/>
                </a:rPr>
                <a:t>Elementos</a:t>
              </a:r>
              <a:endParaRPr b="0" lang="pt-BR" sz="2400" spc="-1" strike="noStrike">
                <a:latin typeface="Arial"/>
              </a:endParaRPr>
            </a:p>
          </p:txBody>
        </p:sp>
        <p:sp>
          <p:nvSpPr>
            <p:cNvPr id="169" name="CaixaDeTexto 33"/>
            <p:cNvSpPr/>
            <p:nvPr/>
          </p:nvSpPr>
          <p:spPr>
            <a:xfrm>
              <a:off x="2277000" y="3945960"/>
              <a:ext cx="16934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pt-BR" sz="2400" spc="-1" strike="noStrike">
                  <a:solidFill>
                    <a:srgbClr val="595959"/>
                  </a:solidFill>
                  <a:latin typeface="Chiller"/>
                  <a:ea typeface="DejaVu Sans"/>
                </a:rPr>
                <a:t>Índices</a:t>
              </a:r>
              <a:endParaRPr b="0" lang="pt-BR" sz="2400" spc="-1" strike="noStrike">
                <a:latin typeface="Arial"/>
              </a:endParaRPr>
            </a:p>
          </p:txBody>
        </p:sp>
        <p:sp>
          <p:nvSpPr>
            <p:cNvPr id="170" name="Forma Livre: Forma 37"/>
            <p:cNvSpPr/>
            <p:nvPr/>
          </p:nvSpPr>
          <p:spPr>
            <a:xfrm rot="20498400">
              <a:off x="2896560" y="3863160"/>
              <a:ext cx="437400" cy="126360"/>
            </a:xfrm>
            <a:custGeom>
              <a:avLst/>
              <a:gdLst/>
              <a:ahLst/>
              <a:rect l="l" t="t" r="r" b="b"/>
              <a:pathLst>
                <a:path w="515566" h="165370">
                  <a:moveTo>
                    <a:pt x="0" y="165370"/>
                  </a:moveTo>
                  <a:cubicBezTo>
                    <a:pt x="204108" y="114343"/>
                    <a:pt x="150904" y="130450"/>
                    <a:pt x="447472" y="29183"/>
                  </a:cubicBezTo>
                  <a:cubicBezTo>
                    <a:pt x="470842" y="21203"/>
                    <a:pt x="492868" y="9728"/>
                    <a:pt x="515566" y="0"/>
                  </a:cubicBezTo>
                </a:path>
              </a:pathLst>
            </a:custGeom>
            <a:noFill/>
            <a:ln>
              <a:solidFill>
                <a:srgbClr val="3a5f8b"/>
              </a:solidFill>
              <a:tailEnd len="med" type="arrow" w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CaixaDeTexto 24"/>
            <p:cNvSpPr/>
            <p:nvPr/>
          </p:nvSpPr>
          <p:spPr>
            <a:xfrm>
              <a:off x="3542760" y="2689200"/>
              <a:ext cx="12679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pt-BR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 . . . . . . . .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172" name="CaixaDeTexto 39"/>
            <p:cNvSpPr/>
            <p:nvPr/>
          </p:nvSpPr>
          <p:spPr>
            <a:xfrm>
              <a:off x="3403800" y="3724200"/>
              <a:ext cx="12679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pt-BR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 . . . . . . . .</a:t>
              </a:r>
              <a:endParaRPr b="0" lang="pt-BR" sz="1800" spc="-1" strike="noStrike">
                <a:latin typeface="Arial"/>
              </a:endParaRPr>
            </a:p>
          </p:txBody>
        </p:sp>
        <p:pic>
          <p:nvPicPr>
            <p:cNvPr id="173" name="Imagem 2" descr=""/>
            <p:cNvPicPr/>
            <p:nvPr/>
          </p:nvPicPr>
          <p:blipFill>
            <a:blip r:embed="rId2"/>
            <a:stretch/>
          </p:blipFill>
          <p:spPr>
            <a:xfrm>
              <a:off x="1732320" y="3126240"/>
              <a:ext cx="589320" cy="318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4" name="Seta: para Baixo 4"/>
          <p:cNvSpPr/>
          <p:nvPr/>
        </p:nvSpPr>
        <p:spPr>
          <a:xfrm>
            <a:off x="4683600" y="4061160"/>
            <a:ext cx="379080" cy="861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5" name="Imagem 7" descr=""/>
          <p:cNvPicPr/>
          <p:nvPr/>
        </p:nvPicPr>
        <p:blipFill>
          <a:blip r:embed="rId3"/>
          <a:stretch/>
        </p:blipFill>
        <p:spPr>
          <a:xfrm>
            <a:off x="3105360" y="5102640"/>
            <a:ext cx="3684960" cy="1451520"/>
          </a:xfrm>
          <a:prstGeom prst="rect">
            <a:avLst/>
          </a:prstGeom>
          <a:ln w="0">
            <a:noFill/>
          </a:ln>
        </p:spPr>
      </p:pic>
      <p:sp>
        <p:nvSpPr>
          <p:cNvPr id="176" name="CustomShape 16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06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Arrays - Vetores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Cada elemento é independente dos outros, tal qual uma variável qualquer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grpSp>
        <p:nvGrpSpPr>
          <p:cNvPr id="182" name="Agrupar 3"/>
          <p:cNvGrpSpPr/>
          <p:nvPr/>
        </p:nvGrpSpPr>
        <p:grpSpPr>
          <a:xfrm>
            <a:off x="1695600" y="2364120"/>
            <a:ext cx="5786640" cy="1963800"/>
            <a:chOff x="1695600" y="2364120"/>
            <a:chExt cx="5786640" cy="1963800"/>
          </a:xfrm>
        </p:grpSpPr>
        <p:pic>
          <p:nvPicPr>
            <p:cNvPr id="183" name="Imagem 23" descr=""/>
            <p:cNvPicPr/>
            <p:nvPr/>
          </p:nvPicPr>
          <p:blipFill>
            <a:blip r:embed="rId1"/>
            <a:stretch/>
          </p:blipFill>
          <p:spPr>
            <a:xfrm>
              <a:off x="2491200" y="2878200"/>
              <a:ext cx="4991040" cy="8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" name="CustomShape 4"/>
            <p:cNvSpPr/>
            <p:nvPr/>
          </p:nvSpPr>
          <p:spPr>
            <a:xfrm>
              <a:off x="4040640" y="2720520"/>
              <a:ext cx="2872080" cy="27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Forma Livre: Forma 11"/>
            <p:cNvSpPr/>
            <p:nvPr/>
          </p:nvSpPr>
          <p:spPr>
            <a:xfrm rot="20040000">
              <a:off x="2406960" y="3796200"/>
              <a:ext cx="361080" cy="34560"/>
            </a:xfrm>
            <a:custGeom>
              <a:avLst/>
              <a:gdLst/>
              <a:ahLst/>
              <a:rect l="l" t="t" r="r" b="b"/>
              <a:pathLst>
                <a:path w="515566" h="165370">
                  <a:moveTo>
                    <a:pt x="0" y="165370"/>
                  </a:moveTo>
                  <a:cubicBezTo>
                    <a:pt x="204108" y="114343"/>
                    <a:pt x="150904" y="130450"/>
                    <a:pt x="447472" y="29183"/>
                  </a:cubicBezTo>
                  <a:cubicBezTo>
                    <a:pt x="470842" y="21203"/>
                    <a:pt x="492868" y="9728"/>
                    <a:pt x="515566" y="0"/>
                  </a:cubicBezTo>
                </a:path>
              </a:pathLst>
            </a:custGeom>
            <a:noFill/>
            <a:ln>
              <a:solidFill>
                <a:srgbClr val="3a5f8b"/>
              </a:solidFill>
              <a:tailEnd len="med" type="arrow" w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" name="Forma Livre: Forma 14"/>
            <p:cNvSpPr/>
            <p:nvPr/>
          </p:nvSpPr>
          <p:spPr>
            <a:xfrm>
              <a:off x="2687400" y="2725200"/>
              <a:ext cx="239400" cy="208440"/>
            </a:xfrm>
            <a:custGeom>
              <a:avLst/>
              <a:gdLst/>
              <a:ahLst/>
              <a:rect l="l" t="t" r="r" b="b"/>
              <a:pathLst>
                <a:path w="282102" h="272374">
                  <a:moveTo>
                    <a:pt x="282102" y="0"/>
                  </a:moveTo>
                  <a:cubicBezTo>
                    <a:pt x="265889" y="12970"/>
                    <a:pt x="250739" y="27394"/>
                    <a:pt x="233463" y="38911"/>
                  </a:cubicBezTo>
                  <a:cubicBezTo>
                    <a:pt x="221398" y="46955"/>
                    <a:pt x="206476" y="50112"/>
                    <a:pt x="194553" y="58366"/>
                  </a:cubicBezTo>
                  <a:cubicBezTo>
                    <a:pt x="164156" y="79410"/>
                    <a:pt x="135618" y="103048"/>
                    <a:pt x="107004" y="126459"/>
                  </a:cubicBezTo>
                  <a:cubicBezTo>
                    <a:pt x="99906" y="132267"/>
                    <a:pt x="92636" y="138284"/>
                    <a:pt x="87548" y="145915"/>
                  </a:cubicBezTo>
                  <a:cubicBezTo>
                    <a:pt x="79504" y="157980"/>
                    <a:pt x="73982" y="171574"/>
                    <a:pt x="68093" y="184825"/>
                  </a:cubicBezTo>
                  <a:cubicBezTo>
                    <a:pt x="61001" y="200782"/>
                    <a:pt x="58787" y="219255"/>
                    <a:pt x="48638" y="233464"/>
                  </a:cubicBezTo>
                  <a:cubicBezTo>
                    <a:pt x="41843" y="242978"/>
                    <a:pt x="28584" y="245616"/>
                    <a:pt x="19455" y="252919"/>
                  </a:cubicBezTo>
                  <a:cubicBezTo>
                    <a:pt x="12293" y="258648"/>
                    <a:pt x="6485" y="265889"/>
                    <a:pt x="0" y="272374"/>
                  </a:cubicBezTo>
                </a:path>
              </a:pathLst>
            </a:custGeom>
            <a:noFill/>
            <a:ln>
              <a:solidFill>
                <a:srgbClr val="3a5f8b"/>
              </a:solidFill>
              <a:tailEnd len="med" type="arrow" w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" name="Forma Livre: Forma 15"/>
            <p:cNvSpPr/>
            <p:nvPr/>
          </p:nvSpPr>
          <p:spPr>
            <a:xfrm>
              <a:off x="3126600" y="2710440"/>
              <a:ext cx="272160" cy="238320"/>
            </a:xfrm>
            <a:custGeom>
              <a:avLst/>
              <a:gdLst/>
              <a:ahLst/>
              <a:rect l="l" t="t" r="r" b="b"/>
              <a:pathLst>
                <a:path w="321013" h="311285">
                  <a:moveTo>
                    <a:pt x="321013" y="0"/>
                  </a:moveTo>
                  <a:cubicBezTo>
                    <a:pt x="276005" y="56260"/>
                    <a:pt x="272102" y="66997"/>
                    <a:pt x="204281" y="116732"/>
                  </a:cubicBezTo>
                  <a:cubicBezTo>
                    <a:pt x="183200" y="132192"/>
                    <a:pt x="157101" y="139957"/>
                    <a:pt x="136187" y="155642"/>
                  </a:cubicBezTo>
                  <a:cubicBezTo>
                    <a:pt x="117844" y="169399"/>
                    <a:pt x="105892" y="190524"/>
                    <a:pt x="87549" y="204281"/>
                  </a:cubicBezTo>
                  <a:lnTo>
                    <a:pt x="48638" y="233464"/>
                  </a:lnTo>
                  <a:lnTo>
                    <a:pt x="0" y="311285"/>
                  </a:lnTo>
                </a:path>
              </a:pathLst>
            </a:custGeom>
            <a:noFill/>
            <a:ln>
              <a:solidFill>
                <a:srgbClr val="3a5f8b"/>
              </a:solidFill>
              <a:tailEnd len="med" type="arrow" w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CaixaDeTexto 17"/>
            <p:cNvSpPr/>
            <p:nvPr/>
          </p:nvSpPr>
          <p:spPr>
            <a:xfrm>
              <a:off x="2775600" y="2364120"/>
              <a:ext cx="1693440" cy="82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pt-BR" sz="2400" spc="-1" strike="noStrike">
                  <a:solidFill>
                    <a:srgbClr val="595959"/>
                  </a:solidFill>
                  <a:latin typeface="Chiller"/>
                  <a:ea typeface="DejaVu Sans"/>
                </a:rPr>
                <a:t>Elementos</a:t>
              </a:r>
              <a:endParaRPr b="0" lang="pt-BR" sz="2400" spc="-1" strike="noStrike">
                <a:latin typeface="Arial"/>
              </a:endParaRPr>
            </a:p>
          </p:txBody>
        </p:sp>
        <p:sp>
          <p:nvSpPr>
            <p:cNvPr id="189" name="CaixaDeTexto 33"/>
            <p:cNvSpPr/>
            <p:nvPr/>
          </p:nvSpPr>
          <p:spPr>
            <a:xfrm>
              <a:off x="2239920" y="3872520"/>
              <a:ext cx="16934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pt-BR" sz="2400" spc="-1" strike="noStrike">
                  <a:solidFill>
                    <a:srgbClr val="595959"/>
                  </a:solidFill>
                  <a:latin typeface="Chiller"/>
                  <a:ea typeface="DejaVu Sans"/>
                </a:rPr>
                <a:t>Índices</a:t>
              </a:r>
              <a:endParaRPr b="0" lang="pt-BR" sz="2400" spc="-1" strike="noStrike">
                <a:latin typeface="Arial"/>
              </a:endParaRPr>
            </a:p>
          </p:txBody>
        </p:sp>
        <p:sp>
          <p:nvSpPr>
            <p:cNvPr id="190" name="Forma Livre: Forma 37"/>
            <p:cNvSpPr/>
            <p:nvPr/>
          </p:nvSpPr>
          <p:spPr>
            <a:xfrm rot="20498400">
              <a:off x="2859480" y="3790080"/>
              <a:ext cx="437400" cy="126360"/>
            </a:xfrm>
            <a:custGeom>
              <a:avLst/>
              <a:gdLst/>
              <a:ahLst/>
              <a:rect l="l" t="t" r="r" b="b"/>
              <a:pathLst>
                <a:path w="515566" h="165370">
                  <a:moveTo>
                    <a:pt x="0" y="165370"/>
                  </a:moveTo>
                  <a:cubicBezTo>
                    <a:pt x="204108" y="114343"/>
                    <a:pt x="150904" y="130450"/>
                    <a:pt x="447472" y="29183"/>
                  </a:cubicBezTo>
                  <a:cubicBezTo>
                    <a:pt x="470842" y="21203"/>
                    <a:pt x="492868" y="9728"/>
                    <a:pt x="515566" y="0"/>
                  </a:cubicBezTo>
                </a:path>
              </a:pathLst>
            </a:custGeom>
            <a:noFill/>
            <a:ln>
              <a:solidFill>
                <a:srgbClr val="3a5f8b"/>
              </a:solidFill>
              <a:tailEnd len="med" type="arrow" w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CaixaDeTexto 24"/>
            <p:cNvSpPr/>
            <p:nvPr/>
          </p:nvSpPr>
          <p:spPr>
            <a:xfrm>
              <a:off x="3506040" y="2616120"/>
              <a:ext cx="12679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pt-BR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 . . . . . . . .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192" name="CaixaDeTexto 39"/>
            <p:cNvSpPr/>
            <p:nvPr/>
          </p:nvSpPr>
          <p:spPr>
            <a:xfrm>
              <a:off x="3366720" y="3651120"/>
              <a:ext cx="12679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pt-BR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 . . . . . . . .</a:t>
              </a:r>
              <a:endParaRPr b="0" lang="pt-BR" sz="1800" spc="-1" strike="noStrike">
                <a:latin typeface="Arial"/>
              </a:endParaRPr>
            </a:p>
          </p:txBody>
        </p:sp>
        <p:pic>
          <p:nvPicPr>
            <p:cNvPr id="193" name="Imagem 2" descr=""/>
            <p:cNvPicPr/>
            <p:nvPr/>
          </p:nvPicPr>
          <p:blipFill>
            <a:blip r:embed="rId2"/>
            <a:stretch/>
          </p:blipFill>
          <p:spPr>
            <a:xfrm>
              <a:off x="1695600" y="3053160"/>
              <a:ext cx="589320" cy="318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94" name="Seta: para Baixo 4"/>
          <p:cNvSpPr/>
          <p:nvPr/>
        </p:nvSpPr>
        <p:spPr>
          <a:xfrm>
            <a:off x="4917960" y="4110120"/>
            <a:ext cx="588240" cy="704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5" name="Imagem 9" descr=""/>
          <p:cNvPicPr/>
          <p:nvPr/>
        </p:nvPicPr>
        <p:blipFill>
          <a:blip r:embed="rId3"/>
          <a:stretch/>
        </p:blipFill>
        <p:spPr>
          <a:xfrm>
            <a:off x="3164040" y="4814640"/>
            <a:ext cx="4095720" cy="1755000"/>
          </a:xfrm>
          <a:prstGeom prst="rect">
            <a:avLst/>
          </a:prstGeom>
          <a:ln w="0">
            <a:noFill/>
          </a:ln>
        </p:spPr>
      </p:pic>
      <p:sp>
        <p:nvSpPr>
          <p:cNvPr id="196" name="CustomShape 17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06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Arrays - Vetores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9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elemento pode ser alterado a qualquer momento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02" name="Seta: para Baixo 4"/>
          <p:cNvSpPr/>
          <p:nvPr/>
        </p:nvSpPr>
        <p:spPr>
          <a:xfrm>
            <a:off x="4640400" y="3702600"/>
            <a:ext cx="293040" cy="1037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3" name="Imagem 7" descr=""/>
          <p:cNvPicPr/>
          <p:nvPr/>
        </p:nvPicPr>
        <p:blipFill>
          <a:blip r:embed="rId1"/>
          <a:stretch/>
        </p:blipFill>
        <p:spPr>
          <a:xfrm>
            <a:off x="2368080" y="5400720"/>
            <a:ext cx="5810040" cy="933120"/>
          </a:xfrm>
          <a:prstGeom prst="rect">
            <a:avLst/>
          </a:prstGeom>
          <a:ln w="0">
            <a:noFill/>
          </a:ln>
        </p:spPr>
      </p:pic>
      <p:pic>
        <p:nvPicPr>
          <p:cNvPr id="204" name="Imagem 10" descr=""/>
          <p:cNvPicPr/>
          <p:nvPr/>
        </p:nvPicPr>
        <p:blipFill>
          <a:blip r:embed="rId2"/>
          <a:stretch/>
        </p:blipFill>
        <p:spPr>
          <a:xfrm>
            <a:off x="2368080" y="2304720"/>
            <a:ext cx="5143320" cy="1037880"/>
          </a:xfrm>
          <a:prstGeom prst="rect">
            <a:avLst/>
          </a:prstGeom>
          <a:ln w="0">
            <a:noFill/>
          </a:ln>
        </p:spPr>
      </p:pic>
      <p:pic>
        <p:nvPicPr>
          <p:cNvPr id="205" name="Imagem 13" descr=""/>
          <p:cNvPicPr/>
          <p:nvPr/>
        </p:nvPicPr>
        <p:blipFill>
          <a:blip r:embed="rId3"/>
          <a:stretch/>
        </p:blipFill>
        <p:spPr>
          <a:xfrm>
            <a:off x="5643720" y="3485880"/>
            <a:ext cx="1927440" cy="1722600"/>
          </a:xfrm>
          <a:prstGeom prst="rect">
            <a:avLst/>
          </a:prstGeom>
          <a:ln w="0">
            <a:noFill/>
          </a:ln>
        </p:spPr>
      </p:pic>
      <p:sp>
        <p:nvSpPr>
          <p:cNvPr id="206" name="CustomShape 18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06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Arrays - Vetores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9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Podem iniciar vazios e incrementando um a um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212" name="Imagem 10" descr=""/>
          <p:cNvPicPr/>
          <p:nvPr/>
        </p:nvPicPr>
        <p:blipFill>
          <a:blip r:embed="rId1"/>
          <a:srcRect l="0" t="0" r="87969" b="0"/>
          <a:stretch/>
        </p:blipFill>
        <p:spPr>
          <a:xfrm>
            <a:off x="2961720" y="2889720"/>
            <a:ext cx="600480" cy="1009080"/>
          </a:xfrm>
          <a:prstGeom prst="rect">
            <a:avLst/>
          </a:prstGeom>
          <a:ln w="0">
            <a:noFill/>
          </a:ln>
        </p:spPr>
      </p:pic>
      <p:pic>
        <p:nvPicPr>
          <p:cNvPr id="213" name="Imagem 5" descr=""/>
          <p:cNvPicPr/>
          <p:nvPr/>
        </p:nvPicPr>
        <p:blipFill>
          <a:blip r:embed="rId2"/>
          <a:stretch/>
        </p:blipFill>
        <p:spPr>
          <a:xfrm>
            <a:off x="897120" y="2810880"/>
            <a:ext cx="1737720" cy="2948400"/>
          </a:xfrm>
          <a:prstGeom prst="rect">
            <a:avLst/>
          </a:prstGeom>
          <a:ln w="0">
            <a:noFill/>
          </a:ln>
        </p:spPr>
      </p:pic>
      <p:pic>
        <p:nvPicPr>
          <p:cNvPr id="214" name="Imagem 15" descr=""/>
          <p:cNvPicPr/>
          <p:nvPr/>
        </p:nvPicPr>
        <p:blipFill>
          <a:blip r:embed="rId3"/>
          <a:srcRect l="0" t="0" r="77002" b="0"/>
          <a:stretch/>
        </p:blipFill>
        <p:spPr>
          <a:xfrm>
            <a:off x="2961720" y="3947040"/>
            <a:ext cx="1181880" cy="1037880"/>
          </a:xfrm>
          <a:prstGeom prst="rect">
            <a:avLst/>
          </a:prstGeom>
          <a:ln w="0">
            <a:noFill/>
          </a:ln>
        </p:spPr>
      </p:pic>
      <p:pic>
        <p:nvPicPr>
          <p:cNvPr id="215" name="Imagem 16" descr=""/>
          <p:cNvPicPr/>
          <p:nvPr/>
        </p:nvPicPr>
        <p:blipFill>
          <a:blip r:embed="rId4"/>
          <a:srcRect l="0" t="0" r="66202" b="0"/>
          <a:stretch/>
        </p:blipFill>
        <p:spPr>
          <a:xfrm>
            <a:off x="2817720" y="5018040"/>
            <a:ext cx="1737720" cy="1037880"/>
          </a:xfrm>
          <a:prstGeom prst="rect">
            <a:avLst/>
          </a:prstGeom>
          <a:ln w="0">
            <a:noFill/>
          </a:ln>
        </p:spPr>
      </p:pic>
      <p:sp>
        <p:nvSpPr>
          <p:cNvPr id="216" name="CustomShape 19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06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Arrays - Vetores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9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Podem ser iterados em um laço: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Via índice  </a:t>
            </a: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Elemento por elemento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222" name="Imagem 2" descr=""/>
          <p:cNvPicPr/>
          <p:nvPr/>
        </p:nvPicPr>
        <p:blipFill>
          <a:blip r:embed="rId1"/>
          <a:srcRect l="0" t="18223" r="0" b="48411"/>
          <a:stretch/>
        </p:blipFill>
        <p:spPr>
          <a:xfrm>
            <a:off x="1162440" y="2752560"/>
            <a:ext cx="5961960" cy="718200"/>
          </a:xfrm>
          <a:prstGeom prst="rect">
            <a:avLst/>
          </a:prstGeom>
          <a:ln w="0">
            <a:noFill/>
          </a:ln>
        </p:spPr>
      </p:pic>
      <p:pic>
        <p:nvPicPr>
          <p:cNvPr id="223" name="Imagem 7" descr=""/>
          <p:cNvPicPr/>
          <p:nvPr/>
        </p:nvPicPr>
        <p:blipFill>
          <a:blip r:embed="rId2"/>
          <a:srcRect l="0" t="24000" r="0" b="5872"/>
          <a:stretch/>
        </p:blipFill>
        <p:spPr>
          <a:xfrm>
            <a:off x="1162440" y="3708720"/>
            <a:ext cx="5962680" cy="1050120"/>
          </a:xfrm>
          <a:prstGeom prst="rect">
            <a:avLst/>
          </a:prstGeom>
          <a:ln w="0">
            <a:noFill/>
          </a:ln>
        </p:spPr>
      </p:pic>
      <p:pic>
        <p:nvPicPr>
          <p:cNvPr id="224" name="Imagem 3" descr=""/>
          <p:cNvPicPr/>
          <p:nvPr/>
        </p:nvPicPr>
        <p:blipFill>
          <a:blip r:embed="rId3"/>
          <a:stretch/>
        </p:blipFill>
        <p:spPr>
          <a:xfrm>
            <a:off x="1135800" y="5464080"/>
            <a:ext cx="3541320" cy="981720"/>
          </a:xfrm>
          <a:prstGeom prst="rect">
            <a:avLst/>
          </a:prstGeom>
          <a:ln w="0">
            <a:noFill/>
          </a:ln>
        </p:spPr>
      </p:pic>
      <p:pic>
        <p:nvPicPr>
          <p:cNvPr id="225" name="Imagem 12" descr=""/>
          <p:cNvPicPr/>
          <p:nvPr/>
        </p:nvPicPr>
        <p:blipFill>
          <a:blip r:embed="rId4"/>
          <a:srcRect l="0" t="-1001" r="0" b="91414"/>
          <a:stretch/>
        </p:blipFill>
        <p:spPr>
          <a:xfrm>
            <a:off x="1176120" y="2449440"/>
            <a:ext cx="5961960" cy="206280"/>
          </a:xfrm>
          <a:prstGeom prst="rect">
            <a:avLst/>
          </a:prstGeom>
          <a:ln w="0">
            <a:noFill/>
          </a:ln>
        </p:spPr>
      </p:pic>
      <p:sp>
        <p:nvSpPr>
          <p:cNvPr id="226" name="CustomShape 20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06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3537</TotalTime>
  <Application>LibreOffice/7.3.7.2$Linux_X86_64 LibreOffice_project/30$Build-2</Application>
  <AppVersion>15.0000</AppVersion>
  <Words>467</Words>
  <Paragraphs>120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2021-10-14T21:32:43Z</cp:lastPrinted>
  <dcterms:modified xsi:type="dcterms:W3CDTF">2023-05-12T13:38:16Z</dcterms:modified>
  <cp:revision>125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