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0" r:id="rId2"/>
    <p:sldMasterId id="2147483763" r:id="rId3"/>
  </p:sldMasterIdLst>
  <p:notesMasterIdLst>
    <p:notesMasterId r:id="rId32"/>
  </p:notesMasterIdLst>
  <p:sldIdLst>
    <p:sldId id="376" r:id="rId4"/>
    <p:sldId id="379" r:id="rId5"/>
    <p:sldId id="455" r:id="rId6"/>
    <p:sldId id="382" r:id="rId7"/>
    <p:sldId id="385" r:id="rId8"/>
    <p:sldId id="388" r:id="rId9"/>
    <p:sldId id="391" r:id="rId10"/>
    <p:sldId id="394" r:id="rId11"/>
    <p:sldId id="456" r:id="rId12"/>
    <p:sldId id="397" r:id="rId13"/>
    <p:sldId id="400" r:id="rId14"/>
    <p:sldId id="403" r:id="rId15"/>
    <p:sldId id="406" r:id="rId16"/>
    <p:sldId id="409" r:id="rId17"/>
    <p:sldId id="412" r:id="rId18"/>
    <p:sldId id="415" r:id="rId19"/>
    <p:sldId id="418" r:id="rId20"/>
    <p:sldId id="421" r:id="rId21"/>
    <p:sldId id="424" r:id="rId22"/>
    <p:sldId id="427" r:id="rId23"/>
    <p:sldId id="430" r:id="rId24"/>
    <p:sldId id="433" r:id="rId25"/>
    <p:sldId id="436" r:id="rId26"/>
    <p:sldId id="439" r:id="rId27"/>
    <p:sldId id="442" r:id="rId28"/>
    <p:sldId id="445" r:id="rId29"/>
    <p:sldId id="448" r:id="rId30"/>
    <p:sldId id="451" r:id="rId31"/>
  </p:sldIdLst>
  <p:sldSz cx="10080625" cy="7559675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100" d="100"/>
          <a:sy n="100" d="100"/>
        </p:scale>
        <p:origin x="3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 pitchFamily="34" charset="0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 idx="2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97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45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32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48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158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36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98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58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99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11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10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518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73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05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12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13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840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38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91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493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22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5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10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92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93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 idx="1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itchFamily="34" charset="0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50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70C3DA-890E-403A-A394-12590D674BA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C74593B-6BDF-43DE-A371-3B62B07974C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DF1ECD-7B5D-4ED5-B354-B514CC2D989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B7CD33-797B-40E9-B6C1-B200728C487E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 idx="4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 idx="2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 idx="3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 idx="4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 idx="5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 idx="6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D2FFFD-5B9F-4330-9053-92D63BD29E49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 idx="3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 idx="2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 idx="2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 idx="3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 idx="4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itchFamily="34" charset="0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 idx="2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 idx="3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 idx="4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 idx="5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 idx="6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2016035-970B-46C4-B62F-D2A8CDEEA4E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2240F4E-B457-4DFF-8827-E4069535D59D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A948287-0DC0-4C23-A348-491CC4BB958F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945C689-0618-482C-BDF9-E83D2E9AA2B1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42121E0-F184-436A-92D2-2E2C43F2E7F2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4909959-A17F-44CF-ABF3-4FB5CC832A2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itchFamily="34" charset="0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 pitchFamily="34" charset="0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itchFamily="34" charset="0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 pitchFamily="34" charset="0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itchFamily="34" charset="0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itchFamily="34" charset="0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 idx="1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 pitchFamily="34" charset="0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itchFamily="34" charset="0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 pitchFamily="34" charset="0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itchFamily="34" charset="0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 pitchFamily="34" charset="0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Vis%C3%A3o%20Computacional/Aula%2004%20-%20Classifica%C3%A7%C3%A3o/Aula_04_Classifica%C3%A7%C3%A3o.ipynb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Aula 04 -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Classificação</a:t>
            </a:r>
            <a:endParaRPr lang="en-US" sz="3200" b="1" strike="noStrike" spc="-1" dirty="0">
              <a:solidFill>
                <a:srgbClr val="FFFFFF"/>
              </a:solidFill>
              <a:latin typeface="Latin Modern Sans"/>
              <a:ea typeface="DejaVu Sans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  <a:p>
            <a:pPr>
              <a:lnSpc>
                <a:spcPct val="100000"/>
              </a:lnSpc>
            </a:pPr>
            <a:endParaRPr lang="pt-BR" sz="2200" b="0" strike="noStrike" spc="-1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Problema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Multi-Class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21143F-BCBA-5F7C-8CD6-6F9089C0E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515" y="1730476"/>
            <a:ext cx="2800350" cy="22772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444AF5-2364-D745-42A2-546503E64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985" y="4112254"/>
            <a:ext cx="8042430" cy="2670844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14DC5279-5721-9C4D-AD5C-0120E8E3DF17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610E0372-25B2-1ACA-C146-D1655DD130A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6146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K</a:t>
            </a: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NN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Computa a similaridade no espaço de característica (Distância Euclidiana, Manhattan….)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K-Vizinhos mais próximos determinam a classe (Votação)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Não tem etapa de treinamento. Computa as distâncias para cada amostra de teste</a:t>
            </a:r>
          </a:p>
        </p:txBody>
      </p:sp>
      <p:pic>
        <p:nvPicPr>
          <p:cNvPr id="4102" name="Picture 6" descr="Figure">
            <a:extLst>
              <a:ext uri="{FF2B5EF4-FFF2-40B4-BE49-F238E27FC236}">
                <a16:creationId xmlns:a16="http://schemas.microsoft.com/office/drawing/2014/main" id="{71DA6758-FBA4-08CB-BDD4-53D859295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0"/>
          <a:stretch>
            <a:fillRect/>
          </a:stretch>
        </p:blipFill>
        <p:spPr bwMode="auto">
          <a:xfrm>
            <a:off x="915573" y="3779837"/>
            <a:ext cx="3857625" cy="304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0FFBB9B-AFF3-D1AC-21F5-48AEBD3FB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93" y="4254690"/>
            <a:ext cx="3648584" cy="1562318"/>
          </a:xfrm>
          <a:prstGeom prst="rect">
            <a:avLst/>
          </a:prstGeom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7161EC33-FD98-DFA8-3D7B-BA5B998D7F73}"/>
              </a:ext>
            </a:extLst>
          </p:cNvPr>
          <p:cNvSpPr/>
          <p:nvPr/>
        </p:nvSpPr>
        <p:spPr>
          <a:xfrm>
            <a:off x="7608600" y="6946789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175C924-AC3B-B6CB-4DAB-0EF3201A7930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01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K-Means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Calcula a distância entre a amostra de teste e os k-centroides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Os clusters são definidos na etapa de treinamento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A2A07D-51B4-A0D1-AF4A-BD5A180AE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1350" y="2866946"/>
            <a:ext cx="4667250" cy="35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E056ECC8-27B9-8F0C-B55B-606F278D50FF}"/>
              </a:ext>
            </a:extLst>
          </p:cNvPr>
          <p:cNvSpPr/>
          <p:nvPr/>
        </p:nvSpPr>
        <p:spPr>
          <a:xfrm>
            <a:off x="7608600" y="6946789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60614125-86CF-F485-057F-44748141F19B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6785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Modelos de Classificação</a:t>
            </a:r>
          </a:p>
          <a:p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</a:rPr>
              <a:t>Naïve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</a:rPr>
              <a:t>Bayes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Teorema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Bayes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Probabilidades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: A priori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Posteriori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FB963E-5002-9B4F-EF7A-92D187790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29" y="2972501"/>
            <a:ext cx="3137167" cy="110309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518FF3-33FA-7B04-D4E3-8E6EF5482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85" y="4327618"/>
            <a:ext cx="3292411" cy="70551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37C94C0-CA12-B538-7255-6007C515B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712" y="2496167"/>
            <a:ext cx="3709128" cy="2980316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3ABEF7DE-B015-A58A-E236-0CC1B5404625}"/>
              </a:ext>
            </a:extLst>
          </p:cNvPr>
          <p:cNvSpPr/>
          <p:nvPr/>
        </p:nvSpPr>
        <p:spPr>
          <a:xfrm>
            <a:off x="7608600" y="6946789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6F2D2FEF-F635-70BE-1CC1-3334DEE0225A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7029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Logistic Regression (LR)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373905" y="1748912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vs Logistic</a:t>
            </a:r>
          </a:p>
        </p:txBody>
      </p:sp>
      <p:pic>
        <p:nvPicPr>
          <p:cNvPr id="9220" name="Picture 4" descr="Linear Regression vs Logistic Regression - Javatpoint">
            <a:extLst>
              <a:ext uri="{FF2B5EF4-FFF2-40B4-BE49-F238E27FC236}">
                <a16:creationId xmlns:a16="http://schemas.microsoft.com/office/drawing/2014/main" id="{90667C6B-5899-6A33-76C9-71760C52D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1112" y="2591569"/>
            <a:ext cx="7363225" cy="31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79C79082-05E3-68E1-90DD-57D8270FE064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79E8B7DF-88E5-7715-7A34-5CB4DC6F97A8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44408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Logistic Regression (LR)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373905" y="1748912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Logistic Boundary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22" name="Picture 6" descr="Binary Classification with Logistic Regression | by Dirk Hornung | Towards  Data Science">
            <a:extLst>
              <a:ext uri="{FF2B5EF4-FFF2-40B4-BE49-F238E27FC236}">
                <a16:creationId xmlns:a16="http://schemas.microsoft.com/office/drawing/2014/main" id="{468C49B2-FD55-F198-D80F-9BB87B8BC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7425" y="2395243"/>
            <a:ext cx="6051029" cy="354744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7027178E-CE65-11A2-A3DF-74DD7B81F15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5D44E658-97C1-8276-4371-91D6DD3162A0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34018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Logistic Regression (LR)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373905" y="1748912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Logistic Boundary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22" name="Picture 6" descr="Binary Classification with Logistic Regression | by Dirk Hornung | Towards  Data Science">
            <a:extLst>
              <a:ext uri="{FF2B5EF4-FFF2-40B4-BE49-F238E27FC236}">
                <a16:creationId xmlns:a16="http://schemas.microsoft.com/office/drawing/2014/main" id="{468C49B2-FD55-F198-D80F-9BB87B8BC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7425" y="2395243"/>
            <a:ext cx="6051029" cy="354744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63C5910A-32CE-6082-3D25-43474EE5942C}"/>
              </a:ext>
            </a:extLst>
          </p:cNvPr>
          <p:cNvSpPr/>
          <p:nvPr/>
        </p:nvSpPr>
        <p:spPr>
          <a:xfrm rot="19501616">
            <a:off x="5591176" y="2880797"/>
            <a:ext cx="45719" cy="22217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75154051-A10D-1148-49D2-ADE3C5E8B190}"/>
              </a:ext>
            </a:extLst>
          </p:cNvPr>
          <p:cNvSpPr/>
          <p:nvPr/>
        </p:nvSpPr>
        <p:spPr>
          <a:xfrm rot="3758007">
            <a:off x="5038200" y="5324475"/>
            <a:ext cx="45719" cy="22217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 algn="ctr"/>
            <a:endParaRPr lang="pt-BR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95DDD36B-70DA-A04C-B9E3-C5EAAA1A8DBC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CF1B95E-93B7-C6B5-D4F5-109A9E361F9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6341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Decision Tree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Determina regras de decisão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434" name="Picture 2" descr="Plot the decision surface of a decision tree on the iris dataset —  scikit-learn 0.15-git documentation">
            <a:extLst>
              <a:ext uri="{FF2B5EF4-FFF2-40B4-BE49-F238E27FC236}">
                <a16:creationId xmlns:a16="http://schemas.microsoft.com/office/drawing/2014/main" id="{76E9182F-4596-05EA-2CC7-35F61A35E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306320"/>
            <a:ext cx="5878724" cy="44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Scikit-Learn Decision Trees Explained | by Frank Ceballos | Towards Data  Science">
            <a:extLst>
              <a:ext uri="{FF2B5EF4-FFF2-40B4-BE49-F238E27FC236}">
                <a16:creationId xmlns:a16="http://schemas.microsoft.com/office/drawing/2014/main" id="{6C4DFBE6-6050-4796-9389-40A754472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499" y="2753286"/>
            <a:ext cx="3834901" cy="33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73F969F4-501B-FEEB-36BB-70C8B318D563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0A20143-0D51-0EFF-0318-8E840C82A42F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4802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Decision Tree</a:t>
            </a:r>
            <a:endParaRPr lang="en-US" sz="3200" b="0" strike="noStrike" spc="-1" dirty="0">
              <a:latin typeface="Arial" pitchFamily="34" charset="0"/>
            </a:endParaRPr>
          </a:p>
        </p:txBody>
      </p:sp>
      <p:pic>
        <p:nvPicPr>
          <p:cNvPr id="20482" name="Picture 2" descr="Visualize Decision Tree with Python Sklearn Library - Data Analytics">
            <a:extLst>
              <a:ext uri="{FF2B5EF4-FFF2-40B4-BE49-F238E27FC236}">
                <a16:creationId xmlns:a16="http://schemas.microsoft.com/office/drawing/2014/main" id="{95B9D5E5-17EA-2C85-A074-1D21774A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66720" y="1509446"/>
            <a:ext cx="5262880" cy="529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2AB7E196-5324-FFF0-E1D0-89ADB98D4DB9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548738D-C787-496B-C0BB-92A2794DD5EB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6532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Support Vector Machine (SVM)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Fronteiras de decisão são baseadas em vetores de suporte</a:t>
            </a:r>
          </a:p>
        </p:txBody>
      </p:sp>
      <p:pic>
        <p:nvPicPr>
          <p:cNvPr id="7170" name="Picture 2" descr="Support Vector Machine (SVM). Support Vector Machine algorithm… | by Vivek  Salunkhe | Medium">
            <a:extLst>
              <a:ext uri="{FF2B5EF4-FFF2-40B4-BE49-F238E27FC236}">
                <a16:creationId xmlns:a16="http://schemas.microsoft.com/office/drawing/2014/main" id="{5648A464-81C1-C14A-0BC0-21B92E11A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0500" y="2322933"/>
            <a:ext cx="4406900" cy="386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E03228E7-5F12-7F3A-ECBB-C41E8DCE0049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69F7D0AC-D573-03D7-9B78-6FC95D0814F9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285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Tópicos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 err="1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Discussão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1" dirty="0" err="1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Inicial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 err="1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Modelos</a:t>
            </a: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de </a:t>
            </a:r>
            <a:r>
              <a:rPr lang="en-US" sz="2000" strike="noStrike" spc="-1" dirty="0" err="1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Classificação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K-NN, Logistic Regression, Decision Trees Naïve Bayes, SVM and MLP </a:t>
            </a: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 err="1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Métricas</a:t>
            </a: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de </a:t>
            </a:r>
            <a:r>
              <a:rPr lang="en-US" sz="2000" strike="noStrike" spc="-1" dirty="0" err="1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Avaliação</a:t>
            </a:r>
            <a:endParaRPr lang="en-US" sz="2000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Accuracy, Precision, Recall 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and F1-Score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05542946-2205-74EB-20E1-FF911F357950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2776591C-0AEA-B089-184E-E3E41AEB4AC1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Support Vector Machine (SVM)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Fronteiras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decisão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são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baseadas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vetores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suporte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4B09F72-7F66-47F8-8DD5-7FF6F7F91B14}"/>
              </a:ext>
            </a:extLst>
          </p:cNvPr>
          <p:cNvGrpSpPr/>
          <p:nvPr/>
        </p:nvGrpSpPr>
        <p:grpSpPr>
          <a:xfrm>
            <a:off x="749300" y="2856751"/>
            <a:ext cx="8189407" cy="3604345"/>
            <a:chOff x="-2113" y="1648715"/>
            <a:chExt cx="10080625" cy="4845050"/>
          </a:xfrm>
        </p:grpSpPr>
        <p:pic>
          <p:nvPicPr>
            <p:cNvPr id="13" name="Picture 2" descr="Using Support Vector Machines for Survey Research | Published in Survey  Practice">
              <a:extLst>
                <a:ext uri="{FF2B5EF4-FFF2-40B4-BE49-F238E27FC236}">
                  <a16:creationId xmlns:a16="http://schemas.microsoft.com/office/drawing/2014/main" id="{7F472503-23E8-4694-AE3E-AB8C2640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2113" y="1648715"/>
              <a:ext cx="10080625" cy="484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4E33930-D40E-4B87-AA0C-1F1CC7CFE6A6}"/>
                </a:ext>
              </a:extLst>
            </p:cNvPr>
            <p:cNvSpPr/>
            <p:nvPr/>
          </p:nvSpPr>
          <p:spPr>
            <a:xfrm>
              <a:off x="6524625" y="2447925"/>
              <a:ext cx="2162175" cy="2514600"/>
            </a:xfrm>
            <a:custGeom>
              <a:avLst/>
              <a:gdLst>
                <a:gd name="connsiteX0" fmla="*/ 0 w 2162175"/>
                <a:gd name="connsiteY0" fmla="*/ 1857375 h 2514600"/>
                <a:gd name="connsiteX1" fmla="*/ 1076325 w 2162175"/>
                <a:gd name="connsiteY1" fmla="*/ 2514600 h 2514600"/>
                <a:gd name="connsiteX2" fmla="*/ 1466850 w 2162175"/>
                <a:gd name="connsiteY2" fmla="*/ 2047875 h 2514600"/>
                <a:gd name="connsiteX3" fmla="*/ 2162175 w 2162175"/>
                <a:gd name="connsiteY3" fmla="*/ 1419225 h 2514600"/>
                <a:gd name="connsiteX4" fmla="*/ 2114550 w 2162175"/>
                <a:gd name="connsiteY4" fmla="*/ 809625 h 2514600"/>
                <a:gd name="connsiteX5" fmla="*/ 1981200 w 2162175"/>
                <a:gd name="connsiteY5" fmla="*/ 28575 h 2514600"/>
                <a:gd name="connsiteX6" fmla="*/ 1609725 w 2162175"/>
                <a:gd name="connsiteY6" fmla="*/ 0 h 2514600"/>
                <a:gd name="connsiteX7" fmla="*/ 1095375 w 2162175"/>
                <a:gd name="connsiteY7" fmla="*/ 666750 h 2514600"/>
                <a:gd name="connsiteX8" fmla="*/ 866775 w 2162175"/>
                <a:gd name="connsiteY8" fmla="*/ 1028700 h 2514600"/>
                <a:gd name="connsiteX9" fmla="*/ 590550 w 2162175"/>
                <a:gd name="connsiteY9" fmla="*/ 1028700 h 2514600"/>
                <a:gd name="connsiteX10" fmla="*/ 323850 w 2162175"/>
                <a:gd name="connsiteY10" fmla="*/ 1381125 h 2514600"/>
                <a:gd name="connsiteX11" fmla="*/ 323850 w 2162175"/>
                <a:gd name="connsiteY11" fmla="*/ 1524000 h 2514600"/>
                <a:gd name="connsiteX12" fmla="*/ 0 w 2162175"/>
                <a:gd name="connsiteY12" fmla="*/ 1857375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62175" h="2514600">
                  <a:moveTo>
                    <a:pt x="0" y="1857375"/>
                  </a:moveTo>
                  <a:lnTo>
                    <a:pt x="1076325" y="2514600"/>
                  </a:lnTo>
                  <a:lnTo>
                    <a:pt x="1466850" y="2047875"/>
                  </a:lnTo>
                  <a:lnTo>
                    <a:pt x="2162175" y="1419225"/>
                  </a:lnTo>
                  <a:lnTo>
                    <a:pt x="2114550" y="809625"/>
                  </a:lnTo>
                  <a:lnTo>
                    <a:pt x="1981200" y="28575"/>
                  </a:lnTo>
                  <a:lnTo>
                    <a:pt x="1609725" y="0"/>
                  </a:lnTo>
                  <a:lnTo>
                    <a:pt x="1095375" y="666750"/>
                  </a:lnTo>
                  <a:lnTo>
                    <a:pt x="866775" y="1028700"/>
                  </a:lnTo>
                  <a:lnTo>
                    <a:pt x="590550" y="1028700"/>
                  </a:lnTo>
                  <a:lnTo>
                    <a:pt x="323850" y="1381125"/>
                  </a:lnTo>
                  <a:lnTo>
                    <a:pt x="323850" y="1524000"/>
                  </a:lnTo>
                  <a:lnTo>
                    <a:pt x="0" y="1857375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>
              <a:defPPr>
                <a:defRPr lang="pt-BR"/>
              </a:defPPr>
              <a:lvl1pPr marL="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accent3"/>
                  </a:solidFill>
                  <a:uLnTx/>
                  <a:uFillTx/>
                  <a:latin typeface="Arial" pitchFamily="34" charset="0"/>
                  <a:ea typeface="DejaVu Sans"/>
                  <a:cs typeface="DejaVu Sans"/>
                  <a:sym typeface="Wingdings" charset="2"/>
                </a:defRPr>
              </a:lvl1pPr>
              <a:lvl2pPr marL="457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accent3"/>
                  </a:solidFill>
                  <a:uLnTx/>
                  <a:uFillTx/>
                  <a:latin typeface="Arial" pitchFamily="34" charset="0"/>
                  <a:ea typeface="DejaVu Sans"/>
                  <a:cs typeface="DejaVu Sans"/>
                  <a:sym typeface="Wingdings" charset="2"/>
                </a:defRPr>
              </a:lvl2pPr>
              <a:lvl3pPr marL="914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accent3"/>
                  </a:solidFill>
                  <a:uLnTx/>
                  <a:uFillTx/>
                  <a:latin typeface="Arial" pitchFamily="34" charset="0"/>
                  <a:ea typeface="DejaVu Sans"/>
                  <a:cs typeface="DejaVu Sans"/>
                  <a:sym typeface="Wingdings" charset="2"/>
                </a:defRPr>
              </a:lvl3pPr>
              <a:lvl4pPr marL="1371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accent3"/>
                  </a:solidFill>
                  <a:uLnTx/>
                  <a:uFillTx/>
                  <a:latin typeface="Arial" pitchFamily="34" charset="0"/>
                  <a:ea typeface="DejaVu Sans"/>
                  <a:cs typeface="DejaVu Sans"/>
                  <a:sym typeface="Wingdings" charset="2"/>
                </a:defRPr>
              </a:lvl4pPr>
              <a:lvl5pPr marL="18288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accent3"/>
                  </a:solidFill>
                  <a:uLnTx/>
                  <a:uFillTx/>
                  <a:latin typeface="Arial" pitchFamily="34" charset="0"/>
                  <a:ea typeface="DejaVu Sans"/>
                  <a:cs typeface="DejaVu Sans"/>
                  <a:sym typeface="Wingdings" charset="2"/>
                </a:defRPr>
              </a:lvl5pPr>
              <a:lvl6pPr marL="22860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accent3"/>
                  </a:solidFill>
                  <a:uLnTx/>
                  <a:uFillTx/>
                  <a:latin typeface="Arial" pitchFamily="34" charset="0"/>
                  <a:ea typeface="DejaVu Sans"/>
                  <a:cs typeface="DejaVu Sans"/>
                  <a:sym typeface="Wingdings" charset="2"/>
                </a:defRPr>
              </a:lvl6pPr>
              <a:lvl7pPr marL="27432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accent3"/>
                  </a:solidFill>
                  <a:uLnTx/>
                  <a:uFillTx/>
                  <a:latin typeface="Arial" pitchFamily="34" charset="0"/>
                  <a:ea typeface="DejaVu Sans"/>
                  <a:cs typeface="DejaVu Sans"/>
                  <a:sym typeface="Wingdings" charset="2"/>
                </a:defRPr>
              </a:lvl7pPr>
              <a:lvl8pPr marL="32004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accent3"/>
                  </a:solidFill>
                  <a:uLnTx/>
                  <a:uFillTx/>
                  <a:latin typeface="Arial" pitchFamily="34" charset="0"/>
                  <a:ea typeface="DejaVu Sans"/>
                  <a:cs typeface="DejaVu Sans"/>
                  <a:sym typeface="Wingdings" charset="2"/>
                </a:defRPr>
              </a:lvl8pPr>
              <a:lvl9pPr marL="3657600" marR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sz="1800" b="0" i="0" u="none" strike="noStrike" kern="1200" cap="none" spc="0" normalizeH="0" baseline="0" noProof="0">
                  <a:solidFill>
                    <a:schemeClr val="accent3"/>
                  </a:solidFill>
                  <a:uLnTx/>
                  <a:uFillTx/>
                  <a:latin typeface="Arial" pitchFamily="34" charset="0"/>
                  <a:ea typeface="DejaVu Sans"/>
                  <a:cs typeface="DejaVu Sans"/>
                  <a:sym typeface="Wingdings" charset="2"/>
                </a:defRPr>
              </a:lvl9pPr>
            </a:lstStyle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43E371C-8B68-4540-B894-3E0EB800E6C3}"/>
              </a:ext>
            </a:extLst>
          </p:cNvPr>
          <p:cNvSpPr txBox="1"/>
          <p:nvPr/>
        </p:nvSpPr>
        <p:spPr>
          <a:xfrm>
            <a:off x="2275067" y="253698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r>
              <a:rPr lang="pt-BR"/>
              <a:t>Hard Margin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7455355-9557-46D4-AEC9-51E18697401D}"/>
              </a:ext>
            </a:extLst>
          </p:cNvPr>
          <p:cNvSpPr txBox="1"/>
          <p:nvPr/>
        </p:nvSpPr>
        <p:spPr>
          <a:xfrm>
            <a:off x="6378015" y="25454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r>
              <a:rPr lang="pt-BR"/>
              <a:t>Soft Margin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9780B2A-3B62-19B5-D668-DFF955D5ACA7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E7A5293-B0E3-DBA4-6869-F5A6F456010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492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Support Vector Machine (SVM)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Kernels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BC30BE-ED98-4FAB-B750-CF72F882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50" y="4037823"/>
            <a:ext cx="3350495" cy="2671491"/>
          </a:xfrm>
          <a:prstGeom prst="rect">
            <a:avLst/>
          </a:prstGeom>
        </p:spPr>
      </p:pic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4806C0BA-3684-4B7D-8D4E-EAB2C8F879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623662"/>
              </p:ext>
            </p:extLst>
          </p:nvPr>
        </p:nvGraphicFramePr>
        <p:xfrm>
          <a:off x="5687522" y="3886176"/>
          <a:ext cx="3306476" cy="2874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695680" imgH="2343240" progId="PBrush">
                  <p:embed/>
                </p:oleObj>
              </mc:Choice>
              <mc:Fallback>
                <p:oleObj name="Bitmap Image" r:id="rId4" imgW="2695680" imgH="2343240" progId="PBrush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7522" y="3886176"/>
                        <a:ext cx="3306476" cy="2874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96336809-3161-48D3-8B38-E08194F12F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423115"/>
              </p:ext>
            </p:extLst>
          </p:nvPr>
        </p:nvGraphicFramePr>
        <p:xfrm>
          <a:off x="3343055" y="1507183"/>
          <a:ext cx="3306476" cy="2745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2695680" imgH="2238480" progId="PBrush">
                  <p:embed/>
                </p:oleObj>
              </mc:Choice>
              <mc:Fallback>
                <p:oleObj name="Bitmap Image" r:id="rId6" imgW="2695680" imgH="2238480" progId="PBrush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3055" y="1507183"/>
                        <a:ext cx="3306476" cy="2745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ustomShape 3">
            <a:extLst>
              <a:ext uri="{FF2B5EF4-FFF2-40B4-BE49-F238E27FC236}">
                <a16:creationId xmlns:a16="http://schemas.microsoft.com/office/drawing/2014/main" id="{76A248D0-DF7D-1661-B8BE-CF2622F358B5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85A2D9DE-E930-D245-AD48-179606BC073F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40132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Support Vector Machine (SVM)</a:t>
            </a:r>
            <a:endParaRPr lang="en-US" sz="3200" b="0" strike="noStrike" spc="-1" dirty="0">
              <a:latin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3B9302-3B07-4C90-99A5-67DEADBC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0" y="2191402"/>
            <a:ext cx="7728992" cy="446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B05AB7-1D22-450D-A7BC-852D7C9E1299}"/>
              </a:ext>
            </a:extLst>
          </p:cNvPr>
          <p:cNvSpPr txBox="1"/>
          <p:nvPr/>
        </p:nvSpPr>
        <p:spPr>
          <a:xfrm>
            <a:off x="200025" y="1719235"/>
            <a:ext cx="194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Kernel Trick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5EDAA50F-BDBB-FFAA-2C31-C88ACBE8EF6A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D9B1ED1-1D2F-EF0F-F083-7BE9CC7EB88A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5006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Multi-Layer Perceptron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Perceptron</a:t>
            </a:r>
          </a:p>
          <a:p>
            <a:pPr lvl="1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076F14-B852-2892-EA25-E77F1036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45" y="2388998"/>
            <a:ext cx="6915934" cy="3844872"/>
          </a:xfrm>
          <a:prstGeom prst="rect">
            <a:avLst/>
          </a:prstGeom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B923F62F-2D6F-889B-022D-996D66CD1DD8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F8BB777-14FA-4B39-D52F-6C1D28244359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744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Modelos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de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Classificação</a:t>
            </a:r>
            <a:endParaRPr lang="en-US" sz="3200" b="1" spc="-1" dirty="0">
              <a:solidFill>
                <a:srgbClr val="FFFFFF"/>
              </a:solidFill>
              <a:latin typeface="Latin Modern Sans"/>
            </a:endParaRP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Multi-Layer Perceptron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Multi-Layer Perceptron (MLP)</a:t>
            </a:r>
          </a:p>
          <a:p>
            <a:pPr lvl="1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 descr="Illustration of the two phases of the Backpropagation method in a MLP... |  Download Scientific Diagram">
            <a:extLst>
              <a:ext uri="{FF2B5EF4-FFF2-40B4-BE49-F238E27FC236}">
                <a16:creationId xmlns:a16="http://schemas.microsoft.com/office/drawing/2014/main" id="{3CA5969D-ED96-9D41-4201-E4C33EFE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7174395-31FF-A83E-A9FD-BD8AC621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62" y="2446340"/>
            <a:ext cx="8096250" cy="3924300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3620624B-15CD-C161-D494-7E519F4736EE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57B58C5-57C2-17D6-DA32-8E407296F4E0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7504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7D9E5ED-FD95-DF39-88F6-FB87440B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762" y="1448648"/>
            <a:ext cx="3562348" cy="2507403"/>
          </a:xfrm>
          <a:prstGeom prst="rect">
            <a:avLst/>
          </a:prstGeom>
        </p:spPr>
      </p:pic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Métricas de Desempenho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6" y="1693406"/>
            <a:ext cx="75219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Accuracy: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Instâncias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corretamente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classificadas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sobre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 total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instâncias</a:t>
            </a:r>
            <a:endParaRPr lang="pt-BR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(55 + 30)/(55 + 5 + 30 + 10 ) = 0.850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 descr="Illustration of the two phases of the Backpropagation method in a MLP... |  Download Scientific Diagram">
            <a:extLst>
              <a:ext uri="{FF2B5EF4-FFF2-40B4-BE49-F238E27FC236}">
                <a16:creationId xmlns:a16="http://schemas.microsoft.com/office/drawing/2014/main" id="{3CA5969D-ED96-9D41-4201-E4C33EFE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2125D8C-5A1E-5DBA-D97F-9797C6E2E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32" y="2495550"/>
            <a:ext cx="3539943" cy="62380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3A55065-3F7B-44A7-8185-3C486FFBB4A7}"/>
              </a:ext>
            </a:extLst>
          </p:cNvPr>
          <p:cNvSpPr txBox="1"/>
          <p:nvPr/>
        </p:nvSpPr>
        <p:spPr>
          <a:xfrm>
            <a:off x="200025" y="4215105"/>
            <a:ext cx="5038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Qual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Dados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desbalanceados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Acc: 90% (90/100)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TP: 100% (10/10) 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8DF215D-9C3E-5BD8-6940-F62440D1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5306" y="4273679"/>
            <a:ext cx="3475259" cy="241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86ED01-D1DC-6EB5-C903-97F30FBBC01E}"/>
              </a:ext>
            </a:extLst>
          </p:cNvPr>
          <p:cNvCxnSpPr/>
          <p:nvPr/>
        </p:nvCxnSpPr>
        <p:spPr>
          <a:xfrm flipH="1">
            <a:off x="200024" y="4155754"/>
            <a:ext cx="93140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stomShape 3">
            <a:extLst>
              <a:ext uri="{FF2B5EF4-FFF2-40B4-BE49-F238E27FC236}">
                <a16:creationId xmlns:a16="http://schemas.microsoft.com/office/drawing/2014/main" id="{132D3A7F-E574-138E-6645-7CCCB14B6027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C45CC175-2312-A34A-8123-AAE8186DB3B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98470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6" y="1693406"/>
            <a:ext cx="7521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Precisão: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Instâncias positivas classificadas corretamente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sobre</a:t>
            </a:r>
          </a:p>
          <a:p>
            <a:pPr lvl="1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o total de instâncias 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classificadas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como positivas</a:t>
            </a:r>
          </a:p>
          <a:p>
            <a:pPr lvl="1"/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30/(30+ 5) = 0.857</a:t>
            </a:r>
            <a:endParaRPr lang="pt-BR" dirty="0">
              <a:solidFill>
                <a:srgbClr val="292929"/>
              </a:solidFill>
              <a:latin typeface="source-serif-pro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 descr="Illustration of the two phases of the Backpropagation method in a MLP... |  Download Scientific Diagram">
            <a:extLst>
              <a:ext uri="{FF2B5EF4-FFF2-40B4-BE49-F238E27FC236}">
                <a16:creationId xmlns:a16="http://schemas.microsoft.com/office/drawing/2014/main" id="{3CA5969D-ED96-9D41-4201-E4C33EFE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3A55065-3F7B-44A7-8185-3C486FFBB4A7}"/>
              </a:ext>
            </a:extLst>
          </p:cNvPr>
          <p:cNvSpPr txBox="1"/>
          <p:nvPr/>
        </p:nvSpPr>
        <p:spPr>
          <a:xfrm>
            <a:off x="200024" y="4215105"/>
            <a:ext cx="56164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Instâncias positivas classificadas corretamente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sobre o 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total de instâncias positivas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(A.K.A Sensitivity or TP Rate)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30/(30+ 10) = 0.750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4DCEB9-76C2-D403-67C2-7CD871BE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762" y="1448648"/>
            <a:ext cx="3562348" cy="2507403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BA4EE1A-F40B-38B0-A0FD-61AF35307669}"/>
              </a:ext>
            </a:extLst>
          </p:cNvPr>
          <p:cNvCxnSpPr/>
          <p:nvPr/>
        </p:nvCxnSpPr>
        <p:spPr>
          <a:xfrm flipH="1">
            <a:off x="200024" y="4155754"/>
            <a:ext cx="93140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29255C86-5269-9BCD-DDA2-C8FDB801A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2732194"/>
            <a:ext cx="2401755" cy="635471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71886D23-1EC5-7D9C-F6AC-38731EE0C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120" y="5698017"/>
            <a:ext cx="2133600" cy="5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B43B2A0-1391-2C66-5D2E-E789898F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237" y="4186429"/>
            <a:ext cx="3634436" cy="2558143"/>
          </a:xfrm>
          <a:prstGeom prst="rect">
            <a:avLst/>
          </a:prstGeom>
        </p:spPr>
      </p:pic>
      <p:sp>
        <p:nvSpPr>
          <p:cNvPr id="11" name="CustomShape 3">
            <a:extLst>
              <a:ext uri="{FF2B5EF4-FFF2-40B4-BE49-F238E27FC236}">
                <a16:creationId xmlns:a16="http://schemas.microsoft.com/office/drawing/2014/main" id="{CEFCD6BE-15E9-CE47-A3C9-204365FF2A4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FD4A6C24-A410-7B8E-73A8-BEA2D569731F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A8227BE1-C4D4-4C78-B06B-9D6E2F77D2AB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Métricas de Desempenho</a:t>
            </a:r>
            <a:endParaRPr lang="pt-BR" sz="32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0474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6" y="1693406"/>
            <a:ext cx="7521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F1-SCORE: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Média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Harmonica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(*)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entre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precisão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 recall</a:t>
            </a:r>
          </a:p>
          <a:p>
            <a:pPr lvl="1"/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2* ( 0.857 * 0.75)/(0.857 + 0.75) = 0.799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 descr="Illustration of the two phases of the Backpropagation method in a MLP... |  Download Scientific Diagram">
            <a:extLst>
              <a:ext uri="{FF2B5EF4-FFF2-40B4-BE49-F238E27FC236}">
                <a16:creationId xmlns:a16="http://schemas.microsoft.com/office/drawing/2014/main" id="{3CA5969D-ED96-9D41-4201-E4C33EFE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4DCEB9-76C2-D403-67C2-7CD871BE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762" y="1448648"/>
            <a:ext cx="3562348" cy="250740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E2F7E43-AC46-4CC6-9613-740D62343DF1}"/>
              </a:ext>
            </a:extLst>
          </p:cNvPr>
          <p:cNvSpPr txBox="1"/>
          <p:nvPr/>
        </p:nvSpPr>
        <p:spPr>
          <a:xfrm>
            <a:off x="3960993" y="6163156"/>
            <a:ext cx="5611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just"/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(*) </a:t>
            </a:r>
            <a:r>
              <a:rPr lang="en-US" sz="1400" b="0" i="0" dirty="0">
                <a:solidFill>
                  <a:srgbClr val="0A0500"/>
                </a:solidFill>
                <a:effectLst/>
                <a:latin typeface="Open Sans"/>
              </a:rPr>
              <a:t>The harmonic mean is a method that gives less weightage to larger single values and more weightage to smaller values</a:t>
            </a:r>
            <a:endParaRPr lang="pt-BR" sz="140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7988D3C-CA94-40F5-A0FA-97695743F805}"/>
              </a:ext>
            </a:extLst>
          </p:cNvPr>
          <p:cNvCxnSpPr/>
          <p:nvPr/>
        </p:nvCxnSpPr>
        <p:spPr>
          <a:xfrm flipH="1">
            <a:off x="200024" y="4155754"/>
            <a:ext cx="93140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755458CA-B192-4EC3-90B9-62B19329F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77" y="2855366"/>
            <a:ext cx="3384625" cy="523696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25BBC3BE-23E5-47C5-85DC-27FC34E45AC2}"/>
              </a:ext>
            </a:extLst>
          </p:cNvPr>
          <p:cNvSpPr txBox="1"/>
          <p:nvPr/>
        </p:nvSpPr>
        <p:spPr>
          <a:xfrm>
            <a:off x="200024" y="4444119"/>
            <a:ext cx="5041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Discussão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Accuracy: 0.850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F1-Score: 0.799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Precision: 0.857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Recall: 0.750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707E1B99-C522-E31A-28F8-F01A71569CC0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1BBD2904-3E24-86A3-5DF3-3BFED1027AB5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97E3DEC3-5EC0-A95B-40CF-B1060DF9A2D7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Métricas de Desempenho</a:t>
            </a:r>
            <a:endParaRPr lang="pt-BR" sz="32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880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trike="noStrike" spc="-1" dirty="0" err="1">
                <a:solidFill>
                  <a:srgbClr val="FFFFFF"/>
                </a:solidFill>
                <a:latin typeface="Latin Modern Sans"/>
              </a:rPr>
              <a:t>Codificação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6" y="1693406"/>
            <a:ext cx="7521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Siga o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 descr="Illustration of the two phases of the Backpropagation method in a MLP... |  Download Scientific Diagram">
            <a:extLst>
              <a:ext uri="{FF2B5EF4-FFF2-40B4-BE49-F238E27FC236}">
                <a16:creationId xmlns:a16="http://schemas.microsoft.com/office/drawing/2014/main" id="{3CA5969D-ED96-9D41-4201-E4C33EFE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endParaRPr lang="pt-BR"/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4C5BD4B-8E56-3462-EDDD-2091A300480B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FCA9A3B7-6AFA-A68E-94D1-A24F5D2EE31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972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Visão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Computacional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(Workflow)</a:t>
            </a:r>
            <a:endParaRPr lang="en-US" sz="3200" b="0" strike="noStrike" spc="-1" dirty="0">
              <a:latin typeface="Arial" pitchFamily="34" charset="0"/>
            </a:endParaRPr>
          </a:p>
        </p:txBody>
      </p:sp>
      <p:pic>
        <p:nvPicPr>
          <p:cNvPr id="1026" name="Picture 2" descr="Pattern recognition: Overview and applications">
            <a:extLst>
              <a:ext uri="{FF2B5EF4-FFF2-40B4-BE49-F238E27FC236}">
                <a16:creationId xmlns:a16="http://schemas.microsoft.com/office/drawing/2014/main" id="{491342BE-3F0B-ECE8-1BBA-AA5141D9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423" y="2473730"/>
            <a:ext cx="8983553" cy="24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76973B7-356B-A836-106F-2DA3716A437D}"/>
              </a:ext>
            </a:extLst>
          </p:cNvPr>
          <p:cNvSpPr/>
          <p:nvPr/>
        </p:nvSpPr>
        <p:spPr>
          <a:xfrm>
            <a:off x="546423" y="3098799"/>
            <a:ext cx="8983553" cy="140208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 algn="ctr"/>
            <a:endParaRPr lang="pt-BR"/>
          </a:p>
        </p:txBody>
      </p:sp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E24525E3-CD69-56E8-E3E9-0081506C4A4F}"/>
              </a:ext>
            </a:extLst>
          </p:cNvPr>
          <p:cNvSpPr/>
          <p:nvPr/>
        </p:nvSpPr>
        <p:spPr>
          <a:xfrm rot="10800000">
            <a:off x="8496696" y="4404430"/>
            <a:ext cx="11311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DA19989C-F7D9-E27B-4AC8-B072B07CB9DA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B8C303A6-FF85-B263-1D8D-B0F9B889D73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512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Problema </a:t>
            </a:r>
            <a:endParaRPr lang="pt-BR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Até agora temos discutido como extrair características</a:t>
            </a:r>
          </a:p>
          <a:p>
            <a:pPr lvl="1"/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9A08633-5942-53E6-FBCC-66DFB84F5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24" y="2791207"/>
            <a:ext cx="6677025" cy="2962275"/>
          </a:xfrm>
          <a:prstGeom prst="rect">
            <a:avLst/>
          </a:prstGeom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14C88CF3-D3DB-DADD-8E0C-3163BC4C0212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1F52234-7503-35B7-ECAF-5A8D27F85E8D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1711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BFAFCFD-1E27-4009-3068-E3EC173AF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011" y="4583750"/>
            <a:ext cx="2967732" cy="22532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A8DE373-3B64-7BA5-5E4C-9D788F679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643" y="1863945"/>
            <a:ext cx="3086100" cy="2213737"/>
          </a:xfrm>
          <a:prstGeom prst="rect">
            <a:avLst/>
          </a:prstGeom>
        </p:spPr>
      </p:pic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Problema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78098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Quão discriminante são as características?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CF2A469-E2B5-B998-D701-BC4493230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4531602"/>
            <a:ext cx="3202458" cy="2153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C16DBDB-B78F-A0F0-AB90-F1DC7EE93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5693" y="4609625"/>
            <a:ext cx="3043703" cy="21233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738CCA-DBA3-D4C0-9242-D47351AAB61B}"/>
              </a:ext>
            </a:extLst>
          </p:cNvPr>
          <p:cNvSpPr txBox="1"/>
          <p:nvPr/>
        </p:nvSpPr>
        <p:spPr>
          <a:xfrm>
            <a:off x="2085976" y="2667549"/>
            <a:ext cx="1395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Input Space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27DCC11-C762-E732-6F75-A6FD9F231120}"/>
              </a:ext>
            </a:extLst>
          </p:cNvPr>
          <p:cNvSpPr txBox="1"/>
          <p:nvPr/>
        </p:nvSpPr>
        <p:spPr>
          <a:xfrm>
            <a:off x="199413" y="4264473"/>
            <a:ext cx="182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Feature Space’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DAEAAFF-11C0-9C56-C8E7-8191F2E367C7}"/>
              </a:ext>
            </a:extLst>
          </p:cNvPr>
          <p:cNvSpPr txBox="1"/>
          <p:nvPr/>
        </p:nvSpPr>
        <p:spPr>
          <a:xfrm>
            <a:off x="3481388" y="4290180"/>
            <a:ext cx="5038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Feature Space’’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E5939BE-6EAB-D375-3C4E-2426B7D4FC7F}"/>
              </a:ext>
            </a:extLst>
          </p:cNvPr>
          <p:cNvSpPr txBox="1"/>
          <p:nvPr/>
        </p:nvSpPr>
        <p:spPr>
          <a:xfrm>
            <a:off x="6641743" y="4273998"/>
            <a:ext cx="5038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Feature Space ’’’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9D4F585-D36E-C64F-BEAD-73C40C6B2BF5}"/>
              </a:ext>
            </a:extLst>
          </p:cNvPr>
          <p:cNvCxnSpPr/>
          <p:nvPr/>
        </p:nvCxnSpPr>
        <p:spPr>
          <a:xfrm>
            <a:off x="360000" y="4171950"/>
            <a:ext cx="9356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stomShape 3">
            <a:extLst>
              <a:ext uri="{FF2B5EF4-FFF2-40B4-BE49-F238E27FC236}">
                <a16:creationId xmlns:a16="http://schemas.microsoft.com/office/drawing/2014/main" id="{1297E72F-AFA6-D482-AC3E-2FA74EA287B8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3704C44-AE5E-5F91-1094-D06FADA09A3C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8576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Problema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</a:t>
            </a:r>
            <a:endParaRPr lang="en-US" sz="3200" b="0" strike="noStrike" spc="-1" dirty="0">
              <a:latin typeface="Arial" pitchFamily="34" charset="0"/>
            </a:endParaRPr>
          </a:p>
        </p:txBody>
      </p:sp>
      <p:pic>
        <p:nvPicPr>
          <p:cNvPr id="4098" name="Picture 2" descr="Support Vector Machine - Algoritma Data Science School">
            <a:extLst>
              <a:ext uri="{FF2B5EF4-FFF2-40B4-BE49-F238E27FC236}">
                <a16:creationId xmlns:a16="http://schemas.microsoft.com/office/drawing/2014/main" id="{EFC22BFA-33EB-7EB3-11AA-333C7B048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4150" y="2683283"/>
            <a:ext cx="4519087" cy="321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858EA9-76FA-ECA6-AFCA-C655F6B3D261}"/>
              </a:ext>
            </a:extLst>
          </p:cNvPr>
          <p:cNvSpPr txBox="1"/>
          <p:nvPr/>
        </p:nvSpPr>
        <p:spPr>
          <a:xfrm>
            <a:off x="200025" y="1678098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Como computar a fronteira de decisão?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C6E45A9-78A4-4F88-B39D-31703D76912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770D2CE8-09F6-8985-7ED4-48C250BF9E30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898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Problema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Hiperplano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2-D, 3-D … N-D (or N-Features)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25CFB3-C0A9-5DBB-361E-596490A7B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0" y="3189287"/>
            <a:ext cx="3248550" cy="21271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CA01D6-1811-7ED2-28D3-2FBFA2B0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699" y="2905655"/>
            <a:ext cx="3432323" cy="2533120"/>
          </a:xfrm>
          <a:prstGeom prst="rect">
            <a:avLst/>
          </a:prstGeom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33C578D3-1AE7-D6BB-6D30-EE5C8FB2D47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63E9FAD7-16DD-F1B9-0C7C-7222D966E68F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0047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Problema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Classificação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Binária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vs Multi-Class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745FE57-CEAE-EB58-CC08-4A77534B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6" y="2933700"/>
            <a:ext cx="3216276" cy="2555694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5BD8A702-CB0B-64BA-4AF7-D9BC9AF8DA5C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59BCB8A4-CBD5-82B1-CF70-82EC02E7D37F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3ABCBB-6C33-DA56-6029-9E1B9136B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642" y="2847617"/>
            <a:ext cx="3216276" cy="261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6302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r>
              <a:rPr lang="en-US" sz="3200" b="1" spc="-1" dirty="0" err="1">
                <a:solidFill>
                  <a:srgbClr val="FFFFFF"/>
                </a:solidFill>
                <a:latin typeface="Latin Modern Sans"/>
              </a:rPr>
              <a:t>Problema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 </a:t>
            </a:r>
            <a:endParaRPr lang="en-US" sz="3200" b="0" strike="noStrike" spc="-1" dirty="0">
              <a:latin typeface="Arial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Classificação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Binária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745FE57-CEAE-EB58-CC08-4A77534B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6" y="2933700"/>
            <a:ext cx="3216276" cy="2555694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C4CECCF3-1F38-65B5-428C-E7208224FF7E}"/>
              </a:ext>
            </a:extLst>
          </p:cNvPr>
          <p:cNvSpPr/>
          <p:nvPr/>
        </p:nvSpPr>
        <p:spPr>
          <a:xfrm>
            <a:off x="4705350" y="3886200"/>
            <a:ext cx="65722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961F8E7-CAE4-41AE-831D-951B4700B32B}"/>
              </a:ext>
            </a:extLst>
          </p:cNvPr>
          <p:cNvGrpSpPr/>
          <p:nvPr/>
        </p:nvGrpSpPr>
        <p:grpSpPr>
          <a:xfrm>
            <a:off x="5967229" y="3007953"/>
            <a:ext cx="3119622" cy="2555694"/>
            <a:chOff x="5967229" y="3007953"/>
            <a:chExt cx="3119622" cy="25556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49E9E27B-937F-3C61-D72B-9DD0B61B3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867" r="2490" b="4009"/>
            <a:stretch>
              <a:fillRect/>
            </a:stretch>
          </p:blipFill>
          <p:spPr>
            <a:xfrm>
              <a:off x="5967229" y="3007953"/>
              <a:ext cx="3119622" cy="2555694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714E9D2-E48B-48EF-A431-B8BF5D028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00916" y="3640838"/>
              <a:ext cx="858883" cy="833623"/>
            </a:xfrm>
            <a:prstGeom prst="rect">
              <a:avLst/>
            </a:prstGeom>
          </p:spPr>
        </p:pic>
      </p:grpSp>
      <p:sp>
        <p:nvSpPr>
          <p:cNvPr id="6" name="CustomShape 3">
            <a:extLst>
              <a:ext uri="{FF2B5EF4-FFF2-40B4-BE49-F238E27FC236}">
                <a16:creationId xmlns:a16="http://schemas.microsoft.com/office/drawing/2014/main" id="{5BD8A702-CB0B-64BA-4AF7-D9BC9AF8DA5C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04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59BCB8A4-CBD5-82B1-CF70-82EC02E7D37F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>
            <a:defPPr>
              <a:defRPr lang="pt-BR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2pPr>
            <a:lvl3pPr marL="914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3pPr>
            <a:lvl4pPr marL="1371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4pPr>
            <a:lvl5pPr marL="18288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Arial" pitchFamily="34" charset="0"/>
                <a:ea typeface="DejaVu Sans"/>
                <a:cs typeface="DejaVu Sans"/>
                <a:sym typeface="Wingdings" charset="2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 pitchFamily="34" charset="0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4155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19"/>
  <p:tag name="AS_OS" val="Unix 5.15.0.1020"/>
  <p:tag name="AS_RELEASE_DATE" val="2021.04.14"/>
  <p:tag name="AS_TITLE" val="Aspose.Slides for .NET Standard 2.0"/>
  <p:tag name="AS_VERSION" val="2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34" charset="0"/>
        <a:ea typeface="DejaVu Sans"/>
        <a:cs typeface="DejaVu Sans"/>
      </a:majorFont>
      <a:minorFont>
        <a:latin typeface="Arial" pitchFamily="34" charset="0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34" charset="0"/>
        <a:ea typeface="DejaVu Sans"/>
        <a:cs typeface="DejaVu Sans"/>
      </a:majorFont>
      <a:minorFont>
        <a:latin typeface="Arial" pitchFamily="34" charset="0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34" charset="0"/>
        <a:ea typeface="DejaVu Sans"/>
        <a:cs typeface="DejaVu Sans"/>
      </a:majorFont>
      <a:minorFont>
        <a:latin typeface="Arial" pitchFamily="34" charset="0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838</Words>
  <Application>Microsoft Office PowerPoint</Application>
  <PresentationFormat>Personalizar</PresentationFormat>
  <Paragraphs>216</Paragraphs>
  <Slides>28</Slides>
  <Notes>28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40" baseType="lpstr">
      <vt:lpstr>Arial</vt:lpstr>
      <vt:lpstr>Calibri</vt:lpstr>
      <vt:lpstr>Latin Modern Sans</vt:lpstr>
      <vt:lpstr>Open Sans</vt:lpstr>
      <vt:lpstr>source-serif-pro</vt:lpstr>
      <vt:lpstr>Symbol</vt:lpstr>
      <vt:lpstr>Times New Roman</vt:lpstr>
      <vt:lpstr>Wingdings</vt:lpstr>
      <vt:lpstr>Office Theme</vt:lpstr>
      <vt:lpstr>Office Theme</vt:lpstr>
      <vt:lpstr>Office Theme</vt:lpstr>
      <vt:lpstr>Bitmap 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Andre Gustavo Hochuli</cp:lastModifiedBy>
  <cp:revision>7</cp:revision>
  <cp:lastPrinted>2022-10-14T17:09:31Z</cp:lastPrinted>
  <dcterms:created xsi:type="dcterms:W3CDTF">2022-10-14T17:09:31Z</dcterms:created>
  <dcterms:modified xsi:type="dcterms:W3CDTF">2022-10-15T09:55:54Z</dcterms:modified>
</cp:coreProperties>
</file>