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904025" cy="9220200"/>
  <p:embeddedFontLst>
    <p:embeddedFont>
      <p:font typeface="Arial Black"/>
      <p:regular r:id="rId14"/>
    </p:embeddedFont>
    <p:embeddedFont>
      <p:font typeface="CG Time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GTimes-regular.fntdata"/><Relationship Id="rId14" Type="http://schemas.openxmlformats.org/officeDocument/2006/relationships/font" Target="fonts/ArialBlack-regular.fntdata"/><Relationship Id="rId17" Type="http://schemas.openxmlformats.org/officeDocument/2006/relationships/font" Target="fonts/CGTimes-italic.fntdata"/><Relationship Id="rId16" Type="http://schemas.openxmlformats.org/officeDocument/2006/relationships/font" Target="fonts/CGTime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CGTime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92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50" lIns="92125" spcFirstLastPara="1" rIns="92125" wrap="square" tIns="46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11600" y="0"/>
            <a:ext cx="2992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50" lIns="92125" spcFirstLastPara="1" rIns="92125" wrap="square" tIns="46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79412" y="692150"/>
            <a:ext cx="61468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0750" y="4379912"/>
            <a:ext cx="5062537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50" lIns="92125" spcFirstLastPara="1" rIns="92125" wrap="square" tIns="460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59825"/>
            <a:ext cx="2992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050" lIns="92125" spcFirstLastPara="1" rIns="92125" wrap="square" tIns="460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rgbClr val="000000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11600" y="8759825"/>
            <a:ext cx="29924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20750" y="4379912"/>
            <a:ext cx="5062537" cy="4148137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379412" y="692150"/>
            <a:ext cx="6146800" cy="3457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aae5d656_0_8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aae5d656_0_8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1aae5d656_0_8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aae5d656_0_57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aae5d656_0_57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1aae5d656_0_57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aae5d656_0_2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aae5d656_0_2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1aae5d656_0_2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1ae5c6394_0_2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1ae5c6394_0_2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51ae5c6394_0_2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ae5c6394_0_9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ae5c6394_0_9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1ae5c6394_0_9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aae5d656_0_37:notes"/>
          <p:cNvSpPr/>
          <p:nvPr>
            <p:ph idx="2" type="sldImg"/>
          </p:nvPr>
        </p:nvSpPr>
        <p:spPr>
          <a:xfrm>
            <a:off x="379412" y="692150"/>
            <a:ext cx="6146700" cy="34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aae5d656_0_37:notes"/>
          <p:cNvSpPr txBox="1"/>
          <p:nvPr>
            <p:ph idx="1" type="body"/>
          </p:nvPr>
        </p:nvSpPr>
        <p:spPr>
          <a:xfrm>
            <a:off x="920750" y="4379912"/>
            <a:ext cx="5062500" cy="4148100"/>
          </a:xfrm>
          <a:prstGeom prst="rect">
            <a:avLst/>
          </a:prstGeom>
        </p:spPr>
        <p:txBody>
          <a:bodyPr anchorCtr="0" anchor="t" bIns="46050" lIns="92125" spcFirstLastPara="1" rIns="92125" wrap="square" tIns="4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1aae5d656_0_37:notes"/>
          <p:cNvSpPr txBox="1"/>
          <p:nvPr>
            <p:ph idx="12" type="sldNum"/>
          </p:nvPr>
        </p:nvSpPr>
        <p:spPr>
          <a:xfrm>
            <a:off x="3911600" y="8759825"/>
            <a:ext cx="2992500" cy="460500"/>
          </a:xfrm>
          <a:prstGeom prst="rect">
            <a:avLst/>
          </a:prstGeom>
        </p:spPr>
        <p:txBody>
          <a:bodyPr anchorCtr="0" anchor="b" bIns="46050" lIns="92125" spcFirstLastPara="1" rIns="92125" wrap="square" tIns="460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016000" y="3276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30400" y="45720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092E5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13200" y="6400800"/>
            <a:ext cx="436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12077" y="6037150"/>
            <a:ext cx="1514450" cy="3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61433" y="1279525"/>
            <a:ext cx="55372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6201833" y="1279525"/>
            <a:ext cx="5537200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61962" y="1279525"/>
            <a:ext cx="11277600" cy="489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 rot="5400000">
            <a:off x="7423415" y="1706827"/>
            <a:ext cx="6034088" cy="2893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 rot="5400000">
            <a:off x="1532732" y="-1087173"/>
            <a:ext cx="6034088" cy="8481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 rot="5400000">
            <a:off x="3655218" y="-1913732"/>
            <a:ext cx="4891087" cy="11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92E5C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90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652250" y="214312"/>
            <a:ext cx="74612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pic>
        <p:nvPicPr>
          <p:cNvPr descr="Picture 7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8000" y="5943600"/>
            <a:ext cx="1244600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2225"/>
            <a:ext cx="12217400" cy="21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61962" y="1279525"/>
            <a:ext cx="11277600" cy="489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013200" y="6400800"/>
            <a:ext cx="4368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09562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61962" y="1279525"/>
            <a:ext cx="11277600" cy="489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92E5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92E5C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092E5C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963987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309562" y="6164262"/>
            <a:ext cx="1168400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477962" y="6230937"/>
            <a:ext cx="936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766762"/>
            <a:ext cx="11811000" cy="400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tephan.meissl@eox.at" TargetMode="External"/><Relationship Id="rId4" Type="http://schemas.openxmlformats.org/officeDocument/2006/relationships/hyperlink" Target="https://twitter.com/Schpidi" TargetMode="External"/><Relationship Id="rId5" Type="http://schemas.openxmlformats.org/officeDocument/2006/relationships/hyperlink" Target="https://eox.a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opengeospatial.org/standards/w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opengeospatial.org/standards/wc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pengeospatial/ogc_api_coverag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opengeospatial/ogc_api_coverages/wiki/Minutes" TargetMode="External"/><Relationship Id="rId4" Type="http://schemas.openxmlformats.org/officeDocument/2006/relationships/hyperlink" Target="https://github.com/opengeospatial/ogc_api_coverages/wiki/Decisions" TargetMode="External"/><Relationship Id="rId5" Type="http://schemas.openxmlformats.org/officeDocument/2006/relationships/hyperlink" Target="https://github.com/opengeospatial/ogc_api_coverages/issues" TargetMode="External"/><Relationship Id="rId6" Type="http://schemas.openxmlformats.org/officeDocument/2006/relationships/hyperlink" Target="https://github.com/opengeospatial/ogc_api_coverages/tree/master/OAPI-Coverag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1016000" y="3276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2E5C"/>
              </a:buClr>
              <a:buSzPts val="2800"/>
              <a:buFont typeface="Arial Black"/>
              <a:buNone/>
            </a:pPr>
            <a:r>
              <a:rPr lang="en-US" sz="4800"/>
              <a:t>OGC API - Coverages</a:t>
            </a:r>
            <a:endParaRPr sz="4800"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930400" y="45720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Stephan Meißl &lt;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stephan.meissl@eox.at</a:t>
            </a:r>
            <a:r>
              <a:rPr lang="en-US" sz="2400"/>
              <a:t>&gt;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@Schpidi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EOX IT Services GmbH</a:t>
            </a:r>
            <a:r>
              <a:rPr lang="en-US" sz="2400"/>
              <a:t>, WCS SWG Co-chair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400"/>
              <a:t>30th May</a:t>
            </a:r>
            <a:r>
              <a:rPr b="0" i="0" lang="en-US" sz="2400" u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lang="en-US" sz="2400"/>
              <a:t>9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OGC </a:t>
            </a:r>
            <a:r>
              <a:rPr lang="en-US"/>
              <a:t>Coverage Resource Type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Definition: Feature that acts as a function to return values from its range for any direct position within its spatial, temporal or spatiotemporal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Structure defined in Coverage Implementation Schema (CIS)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domainSet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rangeType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rangeSet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coverageFunction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metadata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special-format like GeoTIFF, JPEG2000, CF-netCDF, GRIB2, etc.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multipart - gml + special-format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Included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http://www.opengeospatial.org/standards/wcs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urrent OGC Service Standards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Coverages are designed to be used with various services like: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WCS, WFS, WMS, WPS,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Coverage Service (WCS) most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Core: Trimming &amp; slicing along any axis and three 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GetCapabilities, DescribeCoverage, GetCoverage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Protocol bindings: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GET-KVP, POST-XML, (SOAP)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Service extensions: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Scaling, CRS, Range Subsetting, Interpolation, Transaction,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profiles: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Earth Observation, MetOcean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http://www.opengeospatial.org/standards/wcs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Public repository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https://github.com/opengeospatial/ogc_api_coverages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Coverages as defined by Coverage Implementatoin Schema (CIS)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scope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Only gridded coverages, i.e.,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GeneralGridCoverage</a:t>
            </a:r>
            <a:r>
              <a:rPr lang="en-US"/>
              <a:t> for now, others later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Only coverage extraction functionality including </a:t>
            </a:r>
            <a:r>
              <a:rPr lang="en-US"/>
              <a:t>subsetting, band subsetting, scaling, CRS conversion, and format encoding</a:t>
            </a:r>
            <a:r>
              <a:rPr lang="en-US"/>
              <a:t> is considered, not general processing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Subsetting is considered in the query component only for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Adopting OpenAPI including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RFC 3986 "Uniform Resource Identifier (URI): Generic Syntax"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RFC 3987 "Internationalized Resource Identifiers (IRIs)"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RFC 6570 "URI Template"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Accessing via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Subsetting in query parameter section -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SUBSET=axisName(interalOrPoint)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Format via HTTP headers</a:t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OGC API - Coverages - Current draft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OGC API - Coverages - Paths in current draft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92E5C"/>
              </a:buClr>
              <a:buSzPts val="1800"/>
              <a:buFont typeface="Arial"/>
              <a:buChar char="•"/>
            </a:pPr>
            <a:r>
              <a:rPr lang="en-US"/>
              <a:t>Service metadata inherited from OGC API - Common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{root}/servicedescription/formatssupported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Collections also inherited from OGC API - Common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 - List of collections; supports bbox parameter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 - Collection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Coverage finding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</a:t>
            </a:r>
            <a:r>
              <a:rPr lang="en-US"/>
              <a:t>{collectionid}/coverages - List of coverages; supports bbox parameter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 - Coverage itself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{root}/collections/{collectionid}/coverages/{coverageid}/domainset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{root}/collections/{collectionid}/coverages/{coverageid}/domainset/generalgrid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{root}/collections/{collectionid}/coverages/{coverageid}/domainset/generalgrid/srsname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{root}/collections/{collectionid}/coverages/{coverageid}/domainset/generalgrid/axislabels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{root}/collections/{collectionid}/coverages/{coverageid}/rangetype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{root}/collections/{collectionid}/coverages/{coverageid}/metadata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{root}/collections/{collectionid}/coverages/{coverageid}/rangeset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OGC API - Coverages - </a:t>
            </a:r>
            <a:r>
              <a:rPr lang="en-US"/>
              <a:t>Current Work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Weekly teleconferences on Wednesdays 10am EDT / 4pm CEST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Wiki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Minutes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https://github.com/opengeospatial/ogc_api_coverages/wiki/Minutes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Decisions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https://github.com/opengeospatial/ogc_api_coverages/wiki/Decisions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Issues for discussions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https://github.com/opengeospatial/ogc_api_coverages/issues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Draft accepting Pull Requests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https://github.com/opengeospatial/ogc_api_coverages/tree/master/OAPI-Coverages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Mainly clause 7 pulling in requirements and examples from respective directories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09562" y="136525"/>
            <a:ext cx="115776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OGC API - Coverages - Objectives for Hackathon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61962" y="1279525"/>
            <a:ext cx="11277600" cy="489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implementability and interoperability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Look at overlaps and factor out commonalities with other resource types particularly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Establish boundary of </a:t>
            </a:r>
            <a:r>
              <a:rPr lang="en-US"/>
              <a:t>OGC API Common which all groups agree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standards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</a:t>
            </a:r>
            <a:r>
              <a:rPr lang="en-US"/>
              <a:t>et consensus that OpenAPI is the right way to go for the next generation of OGC standards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GC_PowerPoint_Template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