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035" r:id="rId2"/>
    <p:sldId id="2038" r:id="rId3"/>
    <p:sldId id="1271" r:id="rId4"/>
    <p:sldId id="297" r:id="rId5"/>
    <p:sldId id="269" r:id="rId6"/>
    <p:sldId id="1975" r:id="rId7"/>
    <p:sldId id="2031" r:id="rId8"/>
    <p:sldId id="2034" r:id="rId9"/>
    <p:sldId id="2036" r:id="rId10"/>
    <p:sldId id="2037" r:id="rId11"/>
    <p:sldId id="2039" r:id="rId12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7" d="100"/>
          <a:sy n="117" d="100"/>
        </p:scale>
        <p:origin x="1480" y="12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6" r:id="rId5"/>
    <p:sldLayoutId id="2147483997" r:id="rId6"/>
    <p:sldLayoutId id="2147483998" r:id="rId7"/>
    <p:sldLayoutId id="2147483999" r:id="rId8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ho.portal.azure-api.net/docs/services/58f944d83e1431114cccd1f1/export?DocumentFormat=Swagg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kho.portal.azure-api.net/docs/services/58f944d83e1431114cccd1f1/operations/58f944da3e14310718fe00e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api_common" TargetMode="External"/><Relationship Id="rId2" Type="http://schemas.openxmlformats.org/officeDocument/2006/relationships/hyperlink" Target="https://github.com/opengeospatial/OGC-Web-API-Guidelin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pengeospatial.org/?m=projects&amp;a=view&amp;project_id=228&amp;tab=5&amp;act=details&amp;issue_id=1120" TargetMode="External"/><Relationship Id="rId7" Type="http://schemas.openxmlformats.org/officeDocument/2006/relationships/hyperlink" Target="https://docs.opengeospatial.org/per/18-021.html" TargetMode="External"/><Relationship Id="rId2" Type="http://schemas.openxmlformats.org/officeDocument/2006/relationships/hyperlink" Target="http://docs.opengeospatial.org/wp/16-019r4/16-019r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geospatial.org/per/18-045.html" TargetMode="External"/><Relationship Id="rId5" Type="http://schemas.openxmlformats.org/officeDocument/2006/relationships/hyperlink" Target="https://www.w3.org/TR/sdw-bp/" TargetMode="External"/><Relationship Id="rId4" Type="http://schemas.openxmlformats.org/officeDocument/2006/relationships/hyperlink" Target="http://cite.opengeospatial.org/pub/cite/files/edu/wmts/text/ap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BE1A40-2138-4A4B-A787-39F7749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39275-4EAD-3840-B3E0-696E56425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Simmons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65B9A-F9E3-4E45-A626-61167FCBD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76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30447-1462-D748-90F8-DE34305E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converge on a common core?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FF2F-1C33-1141-8EF3-5BA973AA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OGC Web API efforts are equal stakeholders</a:t>
            </a:r>
          </a:p>
          <a:p>
            <a:r>
              <a:rPr lang="en-US" dirty="0"/>
              <a:t>Some borrowing or convergence is already happening</a:t>
            </a:r>
          </a:p>
          <a:p>
            <a:r>
              <a:rPr lang="en-US" dirty="0"/>
              <a:t>Hack away and find those “building blocks” that are universal to all candidate standards</a:t>
            </a:r>
          </a:p>
          <a:p>
            <a:r>
              <a:rPr lang="en-US" dirty="0"/>
              <a:t>Improve guidance on use of Web APIs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F8B2F-57EC-E14A-B276-4F784C337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328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2226-DF12-9448-BD9D-39A9BF42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05CA-8DC4-AE49-AEEA-89EB0129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services/clients</a:t>
            </a:r>
          </a:p>
          <a:p>
            <a:r>
              <a:rPr lang="en-US" dirty="0"/>
              <a:t>Suggestions for a common core</a:t>
            </a:r>
          </a:p>
          <a:p>
            <a:r>
              <a:rPr lang="en-US" dirty="0"/>
              <a:t>Rules/guidance that can be documented</a:t>
            </a:r>
          </a:p>
          <a:p>
            <a:r>
              <a:rPr lang="en-US" dirty="0"/>
              <a:t>Validation of work completed to date</a:t>
            </a:r>
          </a:p>
          <a:p>
            <a:r>
              <a:rPr lang="en-US" dirty="0"/>
              <a:t>Contribute to the GitHub repo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FBB-3FD4-2E42-AA44-23D2E40F7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18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OGC APIs?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OGC web service standards should be more flexible with respect to current and emerging IT trends</a:t>
            </a:r>
          </a:p>
          <a:p>
            <a:r>
              <a:rPr lang="en-US" dirty="0"/>
              <a:t>OGC standards should be </a:t>
            </a:r>
            <a:r>
              <a:rPr lang="en-US" b="1" dirty="0"/>
              <a:t>far</a:t>
            </a:r>
            <a:r>
              <a:rPr lang="en-US" dirty="0"/>
              <a:t> more easy to use by developers</a:t>
            </a:r>
          </a:p>
          <a:p>
            <a:r>
              <a:rPr lang="en-US" dirty="0"/>
              <a:t>OGC has long provided guidance to make standards more modular</a:t>
            </a:r>
          </a:p>
          <a:p>
            <a:r>
              <a:rPr lang="en-US" dirty="0"/>
              <a:t>OGC Web Services (OWS) Common was an attempt to retroactively build a common core for W*S standards… now we have a chance to do this proactively!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00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D379D-1FE2-1749-8146-2AA51E52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Board of Directors guidance – why Hackathons are 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5A43-797F-8048-A362-B4566DE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90% of a standard really fast…</a:t>
            </a:r>
          </a:p>
          <a:p>
            <a:r>
              <a:rPr lang="en-US" dirty="0"/>
              <a:t>Then take time to finish the last 10%</a:t>
            </a:r>
          </a:p>
          <a:p>
            <a:r>
              <a:rPr lang="en-US" dirty="0"/>
              <a:t>Make the 90% product available to stakeholders and implementers to test</a:t>
            </a:r>
          </a:p>
          <a:p>
            <a:r>
              <a:rPr lang="en-US" dirty="0"/>
              <a:t>Develop a repository of example implementations</a:t>
            </a:r>
          </a:p>
          <a:p>
            <a:r>
              <a:rPr lang="en-US" dirty="0"/>
              <a:t>Be more public for the 90%</a:t>
            </a:r>
          </a:p>
          <a:p>
            <a:r>
              <a:rPr lang="en-US" dirty="0"/>
              <a:t>Control the 10% in the OGC process to ensure the final product is truly an “international consensus standard”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40C3-A503-134A-8D46-0737742EA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042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95400"/>
            <a:ext cx="28956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174386"/>
            <a:ext cx="4284984" cy="1137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558" y="3886200"/>
            <a:ext cx="4457241" cy="2133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>
                <a:latin typeface="+mn-lt"/>
              </a:rPr>
              <a:t>Old news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Used since 2012 in </a:t>
            </a:r>
            <a:r>
              <a:rPr lang="en-US" sz="1600" dirty="0" err="1">
                <a:latin typeface="+mn-lt"/>
              </a:rPr>
              <a:t>GeoPackage</a:t>
            </a:r>
            <a:endParaRPr lang="en-US" sz="16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Mostly used to manage text for OGC</a:t>
            </a:r>
          </a:p>
          <a:p>
            <a:r>
              <a:rPr lang="en-US" sz="2800" dirty="0">
                <a:latin typeface="+mn-lt"/>
              </a:rPr>
              <a:t>New news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More repos are public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Let the users contribute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Relax the rules during compilation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4191000"/>
            <a:ext cx="3875183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+mn-lt"/>
              </a:rPr>
              <a:t>Now in use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Document from the developer’s perspective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Used in OGC API efforts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Retrofit of older standards by numerous parties</a:t>
            </a:r>
          </a:p>
        </p:txBody>
      </p:sp>
    </p:spTree>
    <p:extLst>
      <p:ext uri="{BB962C8B-B14F-4D97-AF65-F5344CB8AC3E}">
        <p14:creationId xmlns:p14="http://schemas.microsoft.com/office/powerpoint/2010/main" val="319222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Members were already doing this </a:t>
            </a:r>
            <a:r>
              <a:rPr lang="mr-IN" sz="2800" dirty="0"/>
              <a:t>–</a:t>
            </a:r>
            <a:r>
              <a:rPr lang="en-US" sz="2800" dirty="0"/>
              <a:t> RESTful WMS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834"/>
            <a:ext cx="9144000" cy="4555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990600"/>
            <a:ext cx="784860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  <a:hlinkClick r:id="rId3"/>
              </a:rPr>
              <a:t>https://ukho.portal.azure-api.net/docs/services/58f944d83e1431114cccd1f1/export?DocumentFormat=Swagger</a:t>
            </a:r>
            <a:endParaRPr lang="en-US" sz="11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310088"/>
            <a:ext cx="7467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Try it: </a:t>
            </a:r>
            <a:r>
              <a:rPr lang="en-US" dirty="0">
                <a:latin typeface="+mn-lt"/>
                <a:hlinkClick r:id="rId4"/>
              </a:rPr>
              <a:t>https://ukho.portal.azure-api.net/docs/services/58f944d83e1431114cccd1f1/operations/58f944da3e14310718fe00e1</a:t>
            </a:r>
            <a:endParaRPr lang="en-US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Copyright © 2018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32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1C5E-3EEC-3D46-87E2-A3FE1B1F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family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ABE8-D7EA-C542-BC21-3323B257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Modernization of web service standards (W*S) started with Web Feature Service v. 3</a:t>
            </a:r>
          </a:p>
          <a:p>
            <a:r>
              <a:rPr lang="en-US" dirty="0"/>
              <a:t>Additional standards in the hackathon investigating the same pattern: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Map Tiles</a:t>
            </a:r>
          </a:p>
          <a:p>
            <a:pPr lvl="1"/>
            <a:r>
              <a:rPr lang="en-US" dirty="0"/>
              <a:t>Coverages</a:t>
            </a:r>
          </a:p>
          <a:p>
            <a:r>
              <a:rPr lang="en-US" dirty="0"/>
              <a:t>Standards will be named “OGC API - [resource]”</a:t>
            </a:r>
          </a:p>
          <a:p>
            <a:pPr lvl="1"/>
            <a:r>
              <a:rPr lang="en-US" dirty="0"/>
              <a:t>OGC API - Features, OGC API - Processing,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Old W*S standards don’t go away, but will have less focus for future revision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0D99-0805-C742-B425-2513778DB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034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BF3857-04D1-144C-BFC1-8388F865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OWS Evolution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B07BC-FBDF-AB48-83DC-87D3DDE7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074" y="1204912"/>
            <a:ext cx="3540126" cy="4891088"/>
          </a:xfrm>
        </p:spPr>
        <p:txBody>
          <a:bodyPr/>
          <a:lstStyle/>
          <a:p>
            <a:r>
              <a:rPr lang="en-US" sz="2400" dirty="0"/>
              <a:t>WFS3 </a:t>
            </a:r>
          </a:p>
          <a:p>
            <a:pPr lvl="1"/>
            <a:r>
              <a:rPr lang="en-US" sz="2000" dirty="0"/>
              <a:t>Public comment period complete</a:t>
            </a:r>
          </a:p>
          <a:p>
            <a:pPr lvl="1"/>
            <a:r>
              <a:rPr lang="en-US" sz="2000" dirty="0"/>
              <a:t>Coordination with ISO </a:t>
            </a:r>
          </a:p>
          <a:p>
            <a:r>
              <a:rPr lang="en-US" sz="2400" dirty="0"/>
              <a:t>WPS3 </a:t>
            </a:r>
          </a:p>
          <a:p>
            <a:pPr lvl="1"/>
            <a:r>
              <a:rPr lang="en-US" sz="2000" dirty="0"/>
              <a:t>API in public GitHub </a:t>
            </a:r>
            <a:br>
              <a:rPr lang="en-US" sz="2000" dirty="0"/>
            </a:br>
            <a:r>
              <a:rPr lang="en-US" sz="2000" dirty="0"/>
              <a:t>with implementations</a:t>
            </a:r>
          </a:p>
          <a:p>
            <a:pPr lvl="1"/>
            <a:r>
              <a:rPr lang="en-US" sz="2000" dirty="0"/>
              <a:t>Public comment coming soon</a:t>
            </a:r>
          </a:p>
          <a:p>
            <a:r>
              <a:rPr lang="en-US" sz="2400" dirty="0"/>
              <a:t>WMS/WMTS</a:t>
            </a:r>
          </a:p>
          <a:p>
            <a:pPr lvl="1"/>
            <a:r>
              <a:rPr lang="en-US" sz="2000" dirty="0"/>
              <a:t>Vector Tiles Pilot results</a:t>
            </a:r>
          </a:p>
          <a:p>
            <a:pPr lvl="1"/>
            <a:r>
              <a:rPr lang="en-US" sz="2000" dirty="0"/>
              <a:t>Draft </a:t>
            </a:r>
            <a:r>
              <a:rPr lang="en-US" sz="2000" dirty="0" err="1"/>
              <a:t>OpenAPI</a:t>
            </a:r>
            <a:r>
              <a:rPr lang="en-US" sz="2000" dirty="0"/>
              <a:t> definition</a:t>
            </a:r>
          </a:p>
          <a:p>
            <a:pPr lvl="1"/>
            <a:r>
              <a:rPr lang="en-US" sz="2000" dirty="0"/>
              <a:t>WMTS direct link to OWS Common 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15DD4-E680-A94F-9AE0-760D1C5B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1204912"/>
            <a:ext cx="5105400" cy="4891088"/>
          </a:xfrm>
        </p:spPr>
        <p:txBody>
          <a:bodyPr/>
          <a:lstStyle/>
          <a:p>
            <a:r>
              <a:rPr lang="en-US" sz="2400" dirty="0"/>
              <a:t>Catalogue</a:t>
            </a:r>
          </a:p>
          <a:p>
            <a:pPr lvl="1"/>
            <a:r>
              <a:rPr lang="en-US" sz="2000" dirty="0"/>
              <a:t>STAC using WFS3, coordinating with OGC</a:t>
            </a:r>
          </a:p>
          <a:p>
            <a:pPr lvl="1"/>
            <a:r>
              <a:rPr lang="en-US" sz="2000" dirty="0"/>
              <a:t>CSW4 (draft, unofficial)</a:t>
            </a:r>
          </a:p>
          <a:p>
            <a:r>
              <a:rPr lang="en-US" sz="2400" dirty="0"/>
              <a:t>Coverages </a:t>
            </a:r>
          </a:p>
          <a:p>
            <a:pPr lvl="1"/>
            <a:r>
              <a:rPr lang="en-US" sz="2000" dirty="0"/>
              <a:t>2018: Testbed 14 &amp; Met/Ocean Hack </a:t>
            </a:r>
          </a:p>
          <a:p>
            <a:pPr lvl="1"/>
            <a:r>
              <a:rPr lang="en-US" sz="2000" dirty="0"/>
              <a:t>2019: Hackathon supported by several members</a:t>
            </a:r>
          </a:p>
          <a:p>
            <a:r>
              <a:rPr lang="en-US" sz="2400" dirty="0"/>
              <a:t>OWS Common </a:t>
            </a:r>
          </a:p>
          <a:p>
            <a:pPr lvl="1"/>
            <a:r>
              <a:rPr lang="en-US" sz="2000" dirty="0">
                <a:hlinkClick r:id="rId2"/>
              </a:rPr>
              <a:t>API Common Guidelines</a:t>
            </a:r>
            <a:r>
              <a:rPr lang="en-US" sz="2000" dirty="0"/>
              <a:t>  </a:t>
            </a:r>
          </a:p>
          <a:p>
            <a:pPr lvl="1"/>
            <a:r>
              <a:rPr lang="en-US" sz="2000" dirty="0">
                <a:hlinkClick r:id="rId3"/>
              </a:rPr>
              <a:t>API Common Spec</a:t>
            </a:r>
            <a:r>
              <a:rPr lang="en-US" sz="2000" dirty="0"/>
              <a:t> with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C92E0-4BB4-4748-AC98-892B22706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34387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2EA07B-6A8B-0F42-AEE2-E050232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completely new…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2F5374-CF02-AD43-BBC7-C0FFCB0B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CTO discussions with </a:t>
            </a:r>
            <a:r>
              <a:rPr lang="en-US" sz="2000" dirty="0" err="1"/>
              <a:t>OpenAPI</a:t>
            </a:r>
            <a:r>
              <a:rPr lang="en-US" sz="2000" dirty="0"/>
              <a:t> Initiative (2016)</a:t>
            </a:r>
          </a:p>
          <a:p>
            <a:r>
              <a:rPr lang="en-US" sz="2000" dirty="0"/>
              <a:t>CTO Open APIs White Paper [</a:t>
            </a:r>
            <a:r>
              <a:rPr lang="en-US" sz="2000" dirty="0">
                <a:hlinkClick r:id="rId2"/>
              </a:rPr>
              <a:t>16-019r4</a:t>
            </a:r>
            <a:r>
              <a:rPr lang="en-US" sz="2000" dirty="0"/>
              <a:t>]</a:t>
            </a:r>
          </a:p>
          <a:p>
            <a:r>
              <a:rPr lang="en-US" sz="2000" dirty="0"/>
              <a:t>OAB </a:t>
            </a:r>
            <a:r>
              <a:rPr lang="en-US" sz="2000" dirty="0">
                <a:hlinkClick r:id="rId3"/>
              </a:rPr>
              <a:t>discussions</a:t>
            </a:r>
            <a:r>
              <a:rPr lang="en-US" sz="2000" dirty="0"/>
              <a:t> on </a:t>
            </a:r>
            <a:r>
              <a:rPr lang="en-US" sz="2000" dirty="0" err="1"/>
              <a:t>OpenAPI</a:t>
            </a:r>
            <a:r>
              <a:rPr lang="en-US" sz="2000" dirty="0"/>
              <a:t> (2017)</a:t>
            </a:r>
          </a:p>
          <a:p>
            <a:r>
              <a:rPr lang="en-US" sz="2000" dirty="0"/>
              <a:t>Call-out to members experimenting with </a:t>
            </a:r>
            <a:r>
              <a:rPr lang="en-US" sz="2000" dirty="0" err="1"/>
              <a:t>OpenAPI</a:t>
            </a:r>
            <a:r>
              <a:rPr lang="en-US" sz="2000" dirty="0"/>
              <a:t> (2017)</a:t>
            </a:r>
          </a:p>
          <a:p>
            <a:pPr lvl="1"/>
            <a:r>
              <a:rPr lang="en-US" sz="1800" dirty="0"/>
              <a:t>See earlier example from UKHO</a:t>
            </a:r>
          </a:p>
          <a:p>
            <a:r>
              <a:rPr lang="en-US" sz="2000" dirty="0"/>
              <a:t>OGC staff </a:t>
            </a:r>
            <a:r>
              <a:rPr lang="en-US" sz="2000" dirty="0" err="1"/>
              <a:t>OpenAPI</a:t>
            </a:r>
            <a:r>
              <a:rPr lang="en-US" sz="2000" dirty="0"/>
              <a:t> definitions for </a:t>
            </a:r>
            <a:r>
              <a:rPr lang="en-US" sz="2000" dirty="0">
                <a:hlinkClick r:id="rId4"/>
              </a:rPr>
              <a:t>WMTS</a:t>
            </a:r>
            <a:r>
              <a:rPr lang="en-US" sz="2000" dirty="0"/>
              <a:t> (2017)</a:t>
            </a:r>
          </a:p>
          <a:p>
            <a:r>
              <a:rPr lang="en-US" sz="2000" dirty="0"/>
              <a:t>Spatial Data on the Web Working Group (2017)</a:t>
            </a:r>
          </a:p>
          <a:p>
            <a:pPr lvl="1"/>
            <a:r>
              <a:rPr lang="en-US" sz="1800" dirty="0">
                <a:hlinkClick r:id="rId5"/>
              </a:rPr>
              <a:t>Best Practices </a:t>
            </a:r>
            <a:r>
              <a:rPr lang="en-US" sz="1800" dirty="0"/>
              <a:t>document detailing more “webby” web services use cases and requirements</a:t>
            </a:r>
          </a:p>
          <a:p>
            <a:r>
              <a:rPr lang="en-US" sz="2000" b="1" dirty="0"/>
              <a:t>OGC WFS3 Hackathon (2018)</a:t>
            </a:r>
          </a:p>
          <a:p>
            <a:r>
              <a:rPr lang="en-US" sz="2000" dirty="0"/>
              <a:t>Testbed 14 – NextGen Thread (2018)</a:t>
            </a:r>
          </a:p>
          <a:p>
            <a:pPr lvl="1"/>
            <a:r>
              <a:rPr lang="en-US" sz="1800" dirty="0"/>
              <a:t>Two Engineering Reports [</a:t>
            </a:r>
            <a:r>
              <a:rPr lang="en-US" sz="1800" dirty="0">
                <a:hlinkClick r:id="rId6"/>
              </a:rPr>
              <a:t>18-045</a:t>
            </a:r>
            <a:r>
              <a:rPr lang="en-US" sz="1800" dirty="0"/>
              <a:t>] and [</a:t>
            </a:r>
            <a:r>
              <a:rPr lang="en-US" sz="1800" dirty="0">
                <a:hlinkClick r:id="rId7"/>
              </a:rPr>
              <a:t>18-021</a:t>
            </a:r>
            <a:r>
              <a:rPr lang="en-US" sz="1800" dirty="0"/>
              <a:t>]</a:t>
            </a:r>
          </a:p>
          <a:p>
            <a:r>
              <a:rPr lang="en-US" sz="2000" dirty="0" err="1"/>
              <a:t>MetOcean</a:t>
            </a:r>
            <a:r>
              <a:rPr lang="en-US" sz="2000" dirty="0"/>
              <a:t> Hackathon for WCS (2018)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AAE-E1C2-0E4E-8C3F-60C9BB7B2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666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7B6FC-D731-514B-9A68-00B91FCE9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Simmons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069392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627</Words>
  <Application>Microsoft Macintosh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CG Times</vt:lpstr>
      <vt:lpstr>Times New Roman</vt:lpstr>
      <vt:lpstr>OGC_PowerPoint_Template</vt:lpstr>
      <vt:lpstr>Background and Motivation</vt:lpstr>
      <vt:lpstr>Why OGC APIs?</vt:lpstr>
      <vt:lpstr>OGC Board of Directors guidance – why Hackathons are working</vt:lpstr>
      <vt:lpstr>PowerPoint Presentation</vt:lpstr>
      <vt:lpstr>Members were already doing this – RESTful WMS</vt:lpstr>
      <vt:lpstr>OGC API family of standards</vt:lpstr>
      <vt:lpstr>OWS Evolution</vt:lpstr>
      <vt:lpstr>This is not completely new…</vt:lpstr>
      <vt:lpstr>Expectations</vt:lpstr>
      <vt:lpstr>Can we converge on a common core?</vt:lpstr>
      <vt:lpstr>Output from participants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Scott Simmons</cp:lastModifiedBy>
  <cp:revision>54</cp:revision>
  <cp:lastPrinted>2003-02-03T21:59:32Z</cp:lastPrinted>
  <dcterms:created xsi:type="dcterms:W3CDTF">2015-09-08T23:47:11Z</dcterms:created>
  <dcterms:modified xsi:type="dcterms:W3CDTF">2019-05-29T15:54:18Z</dcterms:modified>
</cp:coreProperties>
</file>