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8"/>
  </p:notesMasterIdLst>
  <p:handoutMasterIdLst>
    <p:handoutMasterId r:id="rId9"/>
  </p:handoutMasterIdLst>
  <p:sldIdLst>
    <p:sldId id="357" r:id="rId2"/>
    <p:sldId id="272" r:id="rId3"/>
    <p:sldId id="273" r:id="rId4"/>
    <p:sldId id="269" r:id="rId5"/>
    <p:sldId id="274" r:id="rId6"/>
    <p:sldId id="358" r:id="rId7"/>
  </p:sldIdLst>
  <p:sldSz cx="9144000" cy="6858000" type="screen4x3"/>
  <p:notesSz cx="6904038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00"/>
    <a:srgbClr val="000066"/>
    <a:srgbClr val="FFFF99"/>
    <a:srgbClr val="969696"/>
    <a:srgbClr val="CCFFFF"/>
    <a:srgbClr val="5C09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3D35F818-8F95-4D4B-8511-C68E4BFDA967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334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7763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379913"/>
            <a:ext cx="5062538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ED3BBFB6-EA16-814E-8BA7-170BD9422392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211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ADF9-C311-B441-863A-71D9EEFFED2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5416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noProof="0" dirty="0">
                <a:effectLst/>
              </a:rPr>
              <a:t>Continued support for WFS 2.0 by OGC and ISO/TC 211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noProof="0" dirty="0">
                <a:effectLst/>
              </a:rPr>
              <a:t>WFS 3.0 Core will be ISO 19168-1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noProof="0" dirty="0">
                <a:effectLst/>
              </a:rPr>
              <a:t>A number of implementations already existed, before standardization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noProof="0" dirty="0">
                <a:effectLst/>
              </a:rPr>
              <a:t>OGC API discussion progressing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4ADF9-C311-B441-863A-71D9EEFFED2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421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8739188" y="214313"/>
            <a:ext cx="74612" cy="214312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 sz="800">
                <a:solidFill>
                  <a:srgbClr val="FFFFFF"/>
                </a:solidFill>
                <a:latin typeface="Arial" charset="0"/>
              </a:rPr>
              <a:t>®</a:t>
            </a:r>
          </a:p>
        </p:txBody>
      </p:sp>
      <p:pic>
        <p:nvPicPr>
          <p:cNvPr id="5" name="Picture 10" descr="OGC header 2010122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6096000"/>
            <a:ext cx="1381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276600"/>
            <a:ext cx="77724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5720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09900" y="6400800"/>
            <a:ext cx="3276600" cy="3048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B13933-3126-964D-BB68-34B6D82CF12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50" y="1123950"/>
            <a:ext cx="6559550" cy="15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3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F5C08-9863-464B-8ADE-A89BC4109059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56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88" y="136525"/>
            <a:ext cx="2170112" cy="6034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36525"/>
            <a:ext cx="6361113" cy="6034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3E5D2-22FF-DE40-BB45-5904AFD691AA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6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BF124-AF04-5448-81DF-7A81BF3CA465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08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96FCB-D23A-A24C-9D82-3F41F4AC5DA0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66CF4-B06C-C644-947A-3193A300C1B1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16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6F97B-9CFF-B245-85B9-914B1C89C386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1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45999-4989-CE46-9052-5F6CD8C2D654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0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E257F-3AC2-0942-956E-433F540C01CE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67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5DC85-1E39-6F45-8D26-88CB57EE5C7C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51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941DA-054F-A74C-AF1A-5876988B7CF6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98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125" y="776288"/>
            <a:ext cx="845502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36525"/>
            <a:ext cx="8683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279525"/>
            <a:ext cx="8458200" cy="48910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2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462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961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fld id="{27D0F9EB-4EAC-1044-9312-C01285DE51F3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  <p:sp>
        <p:nvSpPr>
          <p:cNvPr id="1031" name="Text Box 16"/>
          <p:cNvSpPr txBox="1">
            <a:spLocks noChangeArrowheads="1"/>
          </p:cNvSpPr>
          <p:nvPr/>
        </p:nvSpPr>
        <p:spPr bwMode="auto">
          <a:xfrm>
            <a:off x="333375" y="6219825"/>
            <a:ext cx="1157288" cy="6096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/>
          <p:cNvSpPr txBox="1">
            <a:spLocks noChangeArrowheads="1"/>
          </p:cNvSpPr>
          <p:nvPr/>
        </p:nvSpPr>
        <p:spPr bwMode="auto">
          <a:xfrm>
            <a:off x="1498600" y="6270625"/>
            <a:ext cx="93663" cy="244475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chemeClr val="tx2"/>
                </a:solidFill>
                <a:latin typeface="Arial" charset="0"/>
              </a:rPr>
              <a:t>®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geospatial.org/DRAFTS/17-069r1.html#tldn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geospatial/WFS_FES/projects/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400" dirty="0"/>
              <a:t>OGC API – Features</a:t>
            </a:r>
            <a:br>
              <a:rPr lang="en-GB" sz="2400" dirty="0"/>
            </a:br>
            <a:br>
              <a:rPr lang="en-GB" sz="1600" dirty="0"/>
            </a:br>
            <a:r>
              <a:rPr lang="en-GB" sz="1600" dirty="0"/>
              <a:t>formerly known as “WFS 3.0”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MS PGothic" charset="-128"/>
              </a:rPr>
              <a:t>OGC API Hackathon 2019</a:t>
            </a:r>
          </a:p>
          <a:p>
            <a:r>
              <a:rPr lang="en-US" altLang="en-US" dirty="0">
                <a:ea typeface="MS PGothic" charset="-128"/>
              </a:rPr>
              <a:t>London, United Kingdom</a:t>
            </a:r>
          </a:p>
          <a:p>
            <a:r>
              <a:rPr lang="en-US" altLang="en-US" dirty="0">
                <a:ea typeface="MS PGothic" charset="-128"/>
              </a:rPr>
              <a:t>20 June 2019</a:t>
            </a:r>
          </a:p>
        </p:txBody>
      </p:sp>
    </p:spTree>
    <p:extLst>
      <p:ext uri="{BB962C8B-B14F-4D97-AF65-F5344CB8AC3E}">
        <p14:creationId xmlns:p14="http://schemas.microsoft.com/office/powerpoint/2010/main" val="23417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OGC API – Features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GB" b="1" dirty="0"/>
              <a:t>OGC API standards</a:t>
            </a:r>
            <a:r>
              <a:rPr lang="en-GB" dirty="0"/>
              <a:t> define modular API building blocks to spatially enable Web APIs in a consistent way</a:t>
            </a:r>
          </a:p>
          <a:p>
            <a:pPr>
              <a:lnSpc>
                <a:spcPct val="120000"/>
              </a:lnSpc>
            </a:pPr>
            <a:r>
              <a:rPr lang="en-US" b="1" dirty="0"/>
              <a:t>OGC API Features</a:t>
            </a:r>
            <a:r>
              <a:rPr lang="en-US" dirty="0"/>
              <a:t> specifies the fundamental API building blocks for interacting with features (create, modify and query features on the Web)</a:t>
            </a:r>
          </a:p>
          <a:p>
            <a:pPr>
              <a:lnSpc>
                <a:spcPct val="120000"/>
              </a:lnSpc>
            </a:pPr>
            <a:r>
              <a:rPr lang="en-GB" dirty="0"/>
              <a:t>Started as a revision of the OGC Web Feature Service standard that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proposes a modernized service architecture, 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leverages the OpenAPI specification,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follows the current Web architecture and the (Spatial) Data on the Web Best Practices, 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has a focus on the developer experience, 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modularizes WFS into building blocks for fine-grained access to spatial data that can be used in data APIs,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is developed in a open process doing all work in a public GitHub repository, early implementations, in-depth validation, slow release</a:t>
            </a:r>
          </a:p>
          <a:p>
            <a:pPr>
              <a:lnSpc>
                <a:spcPct val="12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9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br>
              <a:rPr lang="en-GB" dirty="0"/>
            </a:br>
            <a:r>
              <a:rPr lang="de-DE" dirty="0"/>
              <a:t>OGC API – Features – Part 1: Core</a:t>
            </a:r>
            <a:br>
              <a:rPr lang="de-DE" dirty="0"/>
            </a:br>
            <a:r>
              <a:rPr lang="de-DE" dirty="0"/>
              <a:t> </a:t>
            </a:r>
            <a:br>
              <a:rPr lang="de-DE" dirty="0"/>
            </a:br>
            <a:r>
              <a:rPr lang="en-GB" dirty="0"/>
              <a:t>Resources of the Web API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0443804-DBFD-6B4D-9A37-1E86B524E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978" y="1871155"/>
            <a:ext cx="7151343" cy="3924300"/>
          </a:xfrm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9F88803D-C40F-CB48-8394-B42BE4BB8551}"/>
              </a:ext>
            </a:extLst>
          </p:cNvPr>
          <p:cNvSpPr/>
          <p:nvPr/>
        </p:nvSpPr>
        <p:spPr>
          <a:xfrm>
            <a:off x="2695477" y="5752750"/>
            <a:ext cx="384066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50" dirty="0">
                <a:hlinkClick r:id="rId3"/>
              </a:rPr>
              <a:t>http://docs.opengeospatial.org/DRAFTS/17-069r1.html#tldnr</a:t>
            </a:r>
            <a:r>
              <a:rPr lang="en-GB" sz="1050" dirty="0"/>
              <a:t> </a:t>
            </a: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CCDE274A-3886-A14F-B981-577BF9DCF1C3}"/>
              </a:ext>
            </a:extLst>
          </p:cNvPr>
          <p:cNvGrpSpPr/>
          <p:nvPr/>
        </p:nvGrpSpPr>
        <p:grpSpPr>
          <a:xfrm>
            <a:off x="1116979" y="4074693"/>
            <a:ext cx="7151343" cy="795729"/>
            <a:chOff x="380999" y="3677935"/>
            <a:chExt cx="8311417" cy="697523"/>
          </a:xfrm>
        </p:grpSpPr>
        <p:sp>
          <p:nvSpPr>
            <p:cNvPr id="8" name="Rounded Rectangle 8">
              <a:extLst>
                <a:ext uri="{FF2B5EF4-FFF2-40B4-BE49-F238E27FC236}">
                  <a16:creationId xmlns:a16="http://schemas.microsoft.com/office/drawing/2014/main" id="{AC247F7F-030C-A243-A026-0D659F6B81ED}"/>
                </a:ext>
              </a:extLst>
            </p:cNvPr>
            <p:cNvSpPr/>
            <p:nvPr/>
          </p:nvSpPr>
          <p:spPr bwMode="auto">
            <a:xfrm>
              <a:off x="380999" y="3677935"/>
              <a:ext cx="8311417" cy="697523"/>
            </a:xfrm>
            <a:prstGeom prst="round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776BB54F-EC12-BF4F-9F15-0B306F409971}"/>
                </a:ext>
              </a:extLst>
            </p:cNvPr>
            <p:cNvSpPr/>
            <p:nvPr/>
          </p:nvSpPr>
          <p:spPr>
            <a:xfrm>
              <a:off x="3220616" y="3713423"/>
              <a:ext cx="2463215" cy="364219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</p:spPr>
          <p:txBody>
            <a:bodyPr wrap="square">
              <a:spAutoFit/>
            </a:bodyPr>
            <a:lstStyle/>
            <a:p>
              <a:pPr algn="r"/>
              <a:r>
                <a:rPr lang="en-GB" sz="1050" dirty="0">
                  <a:solidFill>
                    <a:srgbClr val="00B050"/>
                  </a:solidFill>
                </a:rPr>
                <a:t>a dataset with a sub-division into </a:t>
              </a:r>
            </a:p>
            <a:p>
              <a:pPr algn="r"/>
              <a:r>
                <a:rPr lang="en-GB" sz="1050" dirty="0">
                  <a:solidFill>
                    <a:srgbClr val="00B050"/>
                  </a:solidFill>
                </a:rPr>
                <a:t>named collections of features</a:t>
              </a:r>
            </a:p>
          </p:txBody>
        </p:sp>
      </p:grpSp>
      <p:grpSp>
        <p:nvGrpSpPr>
          <p:cNvPr id="10" name="Group 4">
            <a:extLst>
              <a:ext uri="{FF2B5EF4-FFF2-40B4-BE49-F238E27FC236}">
                <a16:creationId xmlns:a16="http://schemas.microsoft.com/office/drawing/2014/main" id="{A033AB0A-A40E-CC48-A029-797B96B75FDC}"/>
              </a:ext>
            </a:extLst>
          </p:cNvPr>
          <p:cNvGrpSpPr/>
          <p:nvPr/>
        </p:nvGrpSpPr>
        <p:grpSpPr>
          <a:xfrm>
            <a:off x="1116979" y="2610637"/>
            <a:ext cx="7151343" cy="1464057"/>
            <a:chOff x="380999" y="2323911"/>
            <a:chExt cx="8311417" cy="1295400"/>
          </a:xfrm>
        </p:grpSpPr>
        <p:sp>
          <p:nvSpPr>
            <p:cNvPr id="11" name="Rounded Rectangle 7">
              <a:extLst>
                <a:ext uri="{FF2B5EF4-FFF2-40B4-BE49-F238E27FC236}">
                  <a16:creationId xmlns:a16="http://schemas.microsoft.com/office/drawing/2014/main" id="{A46F8EB3-68A9-6846-8976-1D0B17EC9430}"/>
                </a:ext>
              </a:extLst>
            </p:cNvPr>
            <p:cNvSpPr/>
            <p:nvPr/>
          </p:nvSpPr>
          <p:spPr bwMode="auto">
            <a:xfrm>
              <a:off x="380999" y="2323911"/>
              <a:ext cx="8311417" cy="1295400"/>
            </a:xfrm>
            <a:prstGeom prst="round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ABDAB8F5-B64D-2E40-A1F4-788158481201}"/>
                </a:ext>
              </a:extLst>
            </p:cNvPr>
            <p:cNvSpPr/>
            <p:nvPr/>
          </p:nvSpPr>
          <p:spPr>
            <a:xfrm>
              <a:off x="4219188" y="2369575"/>
              <a:ext cx="1386376" cy="437170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</p:spPr>
          <p:txBody>
            <a:bodyPr wrap="square" lIns="67500">
              <a:noAutofit/>
            </a:bodyPr>
            <a:lstStyle/>
            <a:p>
              <a:pPr algn="r"/>
              <a:r>
                <a:rPr lang="en-GB" sz="1050" dirty="0">
                  <a:solidFill>
                    <a:srgbClr val="00B050"/>
                  </a:solidFill>
                </a:rPr>
                <a:t>information </a:t>
              </a:r>
            </a:p>
            <a:p>
              <a:pPr algn="r"/>
              <a:r>
                <a:rPr lang="en-GB" sz="1050" dirty="0">
                  <a:solidFill>
                    <a:srgbClr val="00B050"/>
                  </a:solidFill>
                </a:rPr>
                <a:t>about the API</a:t>
              </a: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FD1FA6F7-737C-7649-B42F-76C6857A0671}"/>
              </a:ext>
            </a:extLst>
          </p:cNvPr>
          <p:cNvGrpSpPr/>
          <p:nvPr/>
        </p:nvGrpSpPr>
        <p:grpSpPr>
          <a:xfrm>
            <a:off x="1116976" y="4874174"/>
            <a:ext cx="7151344" cy="797079"/>
            <a:chOff x="375382" y="4316833"/>
            <a:chExt cx="8311417" cy="994695"/>
          </a:xfrm>
        </p:grpSpPr>
        <p:sp>
          <p:nvSpPr>
            <p:cNvPr id="14" name="Rounded Rectangle 9">
              <a:extLst>
                <a:ext uri="{FF2B5EF4-FFF2-40B4-BE49-F238E27FC236}">
                  <a16:creationId xmlns:a16="http://schemas.microsoft.com/office/drawing/2014/main" id="{58D91FEF-EAD6-1749-81C5-24C7DFCEAD2C}"/>
                </a:ext>
              </a:extLst>
            </p:cNvPr>
            <p:cNvSpPr/>
            <p:nvPr/>
          </p:nvSpPr>
          <p:spPr bwMode="auto">
            <a:xfrm>
              <a:off x="375382" y="4316833"/>
              <a:ext cx="8311417" cy="994695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CAA0740E-71DD-4A40-B72F-0986B727A422}"/>
                </a:ext>
              </a:extLst>
            </p:cNvPr>
            <p:cNvSpPr/>
            <p:nvPr/>
          </p:nvSpPr>
          <p:spPr>
            <a:xfrm>
              <a:off x="7492313" y="4987934"/>
              <a:ext cx="1056862" cy="316868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</p:spPr>
          <p:txBody>
            <a:bodyPr wrap="square">
              <a:spAutoFit/>
            </a:bodyPr>
            <a:lstStyle/>
            <a:p>
              <a:pPr algn="r"/>
              <a:r>
                <a:rPr lang="en-GB" sz="1050" dirty="0">
                  <a:solidFill>
                    <a:srgbClr val="FF0000"/>
                  </a:solidFill>
                </a:rPr>
                <a:t>the features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258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16C77C9-51A6-EF40-870B-7435E848AF47}"/>
              </a:ext>
            </a:extLst>
          </p:cNvPr>
          <p:cNvCxnSpPr>
            <a:cxnSpLocks/>
          </p:cNvCxnSpPr>
          <p:nvPr/>
        </p:nvCxnSpPr>
        <p:spPr bwMode="auto">
          <a:xfrm flipV="1">
            <a:off x="7239000" y="1159770"/>
            <a:ext cx="0" cy="3748479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3FB8753D-A1E4-8F49-94B2-661DC041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OGC API – Features – Part 1: Core </a:t>
            </a:r>
            <a:br>
              <a:rPr lang="de-DE" noProof="0" dirty="0"/>
            </a:br>
            <a:r>
              <a:rPr lang="de-DE" noProof="0" dirty="0"/>
              <a:t>Schedule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CFEB34-3278-8446-A0EA-F2B9EAA97DB4}"/>
              </a:ext>
            </a:extLst>
          </p:cNvPr>
          <p:cNvCxnSpPr>
            <a:cxnSpLocks/>
          </p:cNvCxnSpPr>
          <p:nvPr/>
        </p:nvCxnSpPr>
        <p:spPr bwMode="auto">
          <a:xfrm>
            <a:off x="102595" y="4893988"/>
            <a:ext cx="8740323" cy="0"/>
          </a:xfrm>
          <a:prstGeom prst="straightConnector1">
            <a:avLst/>
          </a:prstGeom>
          <a:solidFill>
            <a:schemeClr val="accent1"/>
          </a:solidFill>
          <a:ln w="76200" cap="sq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A5709B-550A-374F-A585-F1D18FB02382}"/>
              </a:ext>
            </a:extLst>
          </p:cNvPr>
          <p:cNvSpPr txBox="1"/>
          <p:nvPr/>
        </p:nvSpPr>
        <p:spPr>
          <a:xfrm>
            <a:off x="96984" y="5004614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/>
              <a:t>April</a:t>
            </a:r>
          </a:p>
          <a:p>
            <a:pPr algn="ctr"/>
            <a:r>
              <a:rPr lang="en-GB" sz="1400"/>
              <a:t>2017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7DA33-A569-7D48-B149-CF41564EC65D}"/>
              </a:ext>
            </a:extLst>
          </p:cNvPr>
          <p:cNvSpPr txBox="1"/>
          <p:nvPr/>
        </p:nvSpPr>
        <p:spPr>
          <a:xfrm>
            <a:off x="959737" y="5004614"/>
            <a:ext cx="1011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/>
              <a:t>September</a:t>
            </a:r>
          </a:p>
          <a:p>
            <a:pPr algn="ctr"/>
            <a:r>
              <a:rPr lang="en-GB" sz="1400"/>
              <a:t>2017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7ABEB0-E9F5-D245-B244-A9B193B0E35C}"/>
              </a:ext>
            </a:extLst>
          </p:cNvPr>
          <p:cNvSpPr txBox="1"/>
          <p:nvPr/>
        </p:nvSpPr>
        <p:spPr>
          <a:xfrm>
            <a:off x="3085731" y="5004614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/>
              <a:t>April</a:t>
            </a:r>
          </a:p>
          <a:p>
            <a:pPr algn="ctr"/>
            <a:r>
              <a:rPr lang="en-GB" sz="1400"/>
              <a:t>2018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715688-33DE-C846-B626-E27D363A8E8E}"/>
              </a:ext>
            </a:extLst>
          </p:cNvPr>
          <p:cNvSpPr txBox="1"/>
          <p:nvPr/>
        </p:nvSpPr>
        <p:spPr>
          <a:xfrm>
            <a:off x="5077758" y="5004614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/>
              <a:t>December</a:t>
            </a:r>
          </a:p>
          <a:p>
            <a:pPr algn="ctr"/>
            <a:r>
              <a:rPr lang="en-GB" sz="1400"/>
              <a:t>2018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722BD3-3D0F-744F-A787-7A6B2DC9A7D7}"/>
              </a:ext>
            </a:extLst>
          </p:cNvPr>
          <p:cNvSpPr txBox="1"/>
          <p:nvPr/>
        </p:nvSpPr>
        <p:spPr>
          <a:xfrm>
            <a:off x="7706473" y="500461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July</a:t>
            </a:r>
          </a:p>
          <a:p>
            <a:pPr algn="ctr"/>
            <a:r>
              <a:rPr lang="en-GB" sz="1400" dirty="0"/>
              <a:t>2019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A6A780A-2B04-A845-BBDB-F31C1CAA64F2}"/>
              </a:ext>
            </a:extLst>
          </p:cNvPr>
          <p:cNvSpPr/>
          <p:nvPr/>
        </p:nvSpPr>
        <p:spPr bwMode="auto">
          <a:xfrm>
            <a:off x="5470737" y="5594049"/>
            <a:ext cx="1671567" cy="339709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200" b="0" dirty="0">
                <a:solidFill>
                  <a:schemeClr val="bg1">
                    <a:lumMod val="95000"/>
                  </a:schemeClr>
                </a:solidFill>
              </a:rPr>
              <a:t>Standardization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C9B3804-109C-BE4C-9E82-8CE6D7C94195}"/>
              </a:ext>
            </a:extLst>
          </p:cNvPr>
          <p:cNvSpPr/>
          <p:nvPr/>
        </p:nvSpPr>
        <p:spPr bwMode="auto">
          <a:xfrm>
            <a:off x="7258875" y="5596492"/>
            <a:ext cx="1639229" cy="33281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200" b="0">
                <a:solidFill>
                  <a:schemeClr val="bg1">
                    <a:lumMod val="95000"/>
                  </a:schemeClr>
                </a:solidFill>
              </a:rPr>
              <a:t>Implementations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E0DA7CA-4D13-D84C-9F8F-9E07F249DE9A}"/>
              </a:ext>
            </a:extLst>
          </p:cNvPr>
          <p:cNvSpPr/>
          <p:nvPr/>
        </p:nvSpPr>
        <p:spPr bwMode="auto">
          <a:xfrm>
            <a:off x="393699" y="4410022"/>
            <a:ext cx="1189774" cy="30777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200" b="0">
                <a:solidFill>
                  <a:schemeClr val="bg1">
                    <a:lumMod val="95000"/>
                  </a:schemeClr>
                </a:solidFill>
              </a:rPr>
              <a:t>Preparation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32F25A2-E6E0-5943-9956-1FF9AADF1C45}"/>
              </a:ext>
            </a:extLst>
          </p:cNvPr>
          <p:cNvSpPr/>
          <p:nvPr/>
        </p:nvSpPr>
        <p:spPr bwMode="auto">
          <a:xfrm>
            <a:off x="1672372" y="3941004"/>
            <a:ext cx="1728749" cy="38516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Core</a:t>
            </a:r>
          </a:p>
          <a:p>
            <a:pPr algn="ctr"/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1st Draft</a:t>
            </a:r>
            <a:endParaRPr lang="en-GB" sz="1200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BAA739A-6B9E-054A-80D6-D480AB54863D}"/>
              </a:ext>
            </a:extLst>
          </p:cNvPr>
          <p:cNvSpPr/>
          <p:nvPr/>
        </p:nvSpPr>
        <p:spPr bwMode="auto">
          <a:xfrm>
            <a:off x="-70812" y="3556531"/>
            <a:ext cx="3471933" cy="30777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200" b="0">
                <a:solidFill>
                  <a:schemeClr val="bg1">
                    <a:lumMod val="95000"/>
                  </a:schemeClr>
                </a:solidFill>
              </a:rPr>
              <a:t>Initial Implementations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67E4D16-EB19-D049-8A00-619595EBA4B2}"/>
              </a:ext>
            </a:extLst>
          </p:cNvPr>
          <p:cNvSpPr/>
          <p:nvPr/>
        </p:nvSpPr>
        <p:spPr bwMode="auto">
          <a:xfrm>
            <a:off x="2345238" y="3179682"/>
            <a:ext cx="970155" cy="324005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b="0" dirty="0">
                <a:solidFill>
                  <a:schemeClr val="bg1">
                    <a:lumMod val="95000"/>
                  </a:schemeClr>
                </a:solidFill>
              </a:rPr>
              <a:t>WFS 3.0</a:t>
            </a:r>
          </a:p>
          <a:p>
            <a:pPr algn="ctr"/>
            <a:r>
              <a:rPr lang="en-GB" b="0" dirty="0">
                <a:solidFill>
                  <a:schemeClr val="bg1">
                    <a:lumMod val="95000"/>
                  </a:schemeClr>
                </a:solidFill>
              </a:rPr>
              <a:t>Hackathon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E5110A5-2511-1641-A30C-7EF0A0E7B407}"/>
              </a:ext>
            </a:extLst>
          </p:cNvPr>
          <p:cNvSpPr/>
          <p:nvPr/>
        </p:nvSpPr>
        <p:spPr bwMode="auto">
          <a:xfrm>
            <a:off x="3490019" y="3941004"/>
            <a:ext cx="2487035" cy="38516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Core</a:t>
            </a:r>
          </a:p>
          <a:p>
            <a:pPr algn="ctr"/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Validation and Testing</a:t>
            </a:r>
            <a:endParaRPr lang="en-GB" sz="1200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D2F05DB-B681-624B-B134-7E5EB9661F70}"/>
              </a:ext>
            </a:extLst>
          </p:cNvPr>
          <p:cNvSpPr/>
          <p:nvPr/>
        </p:nvSpPr>
        <p:spPr bwMode="auto">
          <a:xfrm>
            <a:off x="3490019" y="1968875"/>
            <a:ext cx="5765494" cy="30777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200" b="0">
                <a:solidFill>
                  <a:schemeClr val="bg1">
                    <a:lumMod val="95000"/>
                  </a:schemeClr>
                </a:solidFill>
              </a:rPr>
              <a:t>Implementations of extensions and other resource types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44E7C97-326A-E447-B1EC-14F8F817D912}"/>
              </a:ext>
            </a:extLst>
          </p:cNvPr>
          <p:cNvSpPr/>
          <p:nvPr/>
        </p:nvSpPr>
        <p:spPr bwMode="auto">
          <a:xfrm>
            <a:off x="3490018" y="3179044"/>
            <a:ext cx="2207941" cy="30777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b="0" dirty="0">
                <a:solidFill>
                  <a:schemeClr val="bg1">
                    <a:lumMod val="95000"/>
                  </a:schemeClr>
                </a:solidFill>
              </a:rPr>
              <a:t>Core</a:t>
            </a:r>
          </a:p>
          <a:p>
            <a:pPr algn="ctr"/>
            <a:r>
              <a:rPr lang="en-GB" b="0" dirty="0">
                <a:solidFill>
                  <a:schemeClr val="bg1">
                    <a:lumMod val="95000"/>
                  </a:schemeClr>
                </a:solidFill>
              </a:rPr>
              <a:t>OGC compliance tests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DC2C904-5C8D-D248-BDA2-1A1230DAA629}"/>
              </a:ext>
            </a:extLst>
          </p:cNvPr>
          <p:cNvSpPr/>
          <p:nvPr/>
        </p:nvSpPr>
        <p:spPr bwMode="auto">
          <a:xfrm>
            <a:off x="3490018" y="3556529"/>
            <a:ext cx="5765494" cy="30777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200" b="0" dirty="0">
                <a:solidFill>
                  <a:schemeClr val="bg1">
                    <a:lumMod val="95000"/>
                  </a:schemeClr>
                </a:solidFill>
              </a:rPr>
              <a:t>More implementations, 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public</a:t>
            </a:r>
            <a:r>
              <a:rPr lang="en-GB" sz="1200" b="0" dirty="0">
                <a:solidFill>
                  <a:schemeClr val="bg1">
                    <a:lumMod val="95000"/>
                  </a:schemeClr>
                </a:solidFill>
              </a:rPr>
              <a:t> deployments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9526A71-6CA1-CA4C-B2A8-1F94397BB4B8}"/>
              </a:ext>
            </a:extLst>
          </p:cNvPr>
          <p:cNvSpPr/>
          <p:nvPr/>
        </p:nvSpPr>
        <p:spPr bwMode="auto">
          <a:xfrm>
            <a:off x="4060744" y="4410022"/>
            <a:ext cx="1637215" cy="30777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200" b="0" dirty="0">
                <a:solidFill>
                  <a:schemeClr val="bg1">
                    <a:lumMod val="95000"/>
                  </a:schemeClr>
                </a:solidFill>
              </a:rPr>
              <a:t>OGC Public review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511D170-1826-EE41-AAE8-B72CDA244661}"/>
              </a:ext>
            </a:extLst>
          </p:cNvPr>
          <p:cNvSpPr/>
          <p:nvPr/>
        </p:nvSpPr>
        <p:spPr bwMode="auto">
          <a:xfrm>
            <a:off x="2712203" y="2767282"/>
            <a:ext cx="6543309" cy="33752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GB" sz="1200" b="0" dirty="0">
                <a:solidFill>
                  <a:schemeClr val="bg1">
                    <a:lumMod val="95000"/>
                  </a:schemeClr>
                </a:solidFill>
              </a:rPr>
              <a:t>Feature extensions: CRS support, Geometry simplification, Property selection, Filtering, ...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227EA47-886C-BA49-8FFF-9A4FECE5ADE5}"/>
              </a:ext>
            </a:extLst>
          </p:cNvPr>
          <p:cNvSpPr/>
          <p:nvPr/>
        </p:nvSpPr>
        <p:spPr bwMode="auto">
          <a:xfrm>
            <a:off x="3490018" y="1561158"/>
            <a:ext cx="2364372" cy="33752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200" b="0" dirty="0">
                <a:solidFill>
                  <a:schemeClr val="bg1">
                    <a:lumMod val="95000"/>
                  </a:schemeClr>
                </a:solidFill>
              </a:rPr>
              <a:t>Initial OGC discussion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E97DE5B-B7F4-0145-B44B-C050FC31AD7A}"/>
              </a:ext>
            </a:extLst>
          </p:cNvPr>
          <p:cNvSpPr/>
          <p:nvPr/>
        </p:nvSpPr>
        <p:spPr bwMode="auto">
          <a:xfrm>
            <a:off x="2712203" y="2369421"/>
            <a:ext cx="6543309" cy="33752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GB" sz="1200" b="0" dirty="0">
                <a:solidFill>
                  <a:schemeClr val="bg1">
                    <a:lumMod val="95000"/>
                  </a:schemeClr>
                </a:solidFill>
              </a:rPr>
              <a:t>Other resource types: 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Tiles, </a:t>
            </a:r>
            <a:r>
              <a:rPr lang="en-GB" sz="1200" b="0" dirty="0">
                <a:solidFill>
                  <a:schemeClr val="bg1">
                    <a:lumMod val="95000"/>
                  </a:schemeClr>
                </a:solidFill>
              </a:rPr>
              <a:t>Maps, 3D Scenes, Processes, Styles, Coverages, 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...</a:t>
            </a:r>
            <a:endParaRPr lang="en-GB" sz="1200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95B37E4-D800-8749-BE91-1AEC8FF9C00E}"/>
              </a:ext>
            </a:extLst>
          </p:cNvPr>
          <p:cNvSpPr/>
          <p:nvPr/>
        </p:nvSpPr>
        <p:spPr bwMode="auto">
          <a:xfrm>
            <a:off x="6065952" y="3941004"/>
            <a:ext cx="2040985" cy="38516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Core</a:t>
            </a:r>
          </a:p>
          <a:p>
            <a:pPr algn="ctr"/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Release Candidate</a:t>
            </a:r>
            <a:endParaRPr lang="en-GB" sz="1200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06A8E57-20D1-104D-95D6-BEED4CA3364A}"/>
              </a:ext>
            </a:extLst>
          </p:cNvPr>
          <p:cNvSpPr/>
          <p:nvPr/>
        </p:nvSpPr>
        <p:spPr bwMode="auto">
          <a:xfrm>
            <a:off x="8250211" y="3941004"/>
            <a:ext cx="1005301" cy="776795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Approval process </a:t>
            </a:r>
          </a:p>
          <a:p>
            <a:pPr algn="ctr"/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OGC/ISO</a:t>
            </a:r>
            <a:endParaRPr lang="en-GB" sz="1200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Rounded Rectangle 32">
            <a:extLst>
              <a:ext uri="{FF2B5EF4-FFF2-40B4-BE49-F238E27FC236}">
                <a16:creationId xmlns:a16="http://schemas.microsoft.com/office/drawing/2014/main" id="{AA7A50ED-0255-084E-9CF0-0BE9FD8D369E}"/>
              </a:ext>
            </a:extLst>
          </p:cNvPr>
          <p:cNvSpPr/>
          <p:nvPr/>
        </p:nvSpPr>
        <p:spPr bwMode="auto">
          <a:xfrm>
            <a:off x="5977053" y="1557144"/>
            <a:ext cx="3278459" cy="33752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200" b="0" dirty="0">
                <a:solidFill>
                  <a:schemeClr val="bg1">
                    <a:lumMod val="95000"/>
                  </a:schemeClr>
                </a:solidFill>
              </a:rPr>
              <a:t>OGC API discussions</a:t>
            </a:r>
          </a:p>
        </p:txBody>
      </p:sp>
      <p:sp>
        <p:nvSpPr>
          <p:cNvPr id="35" name="Rounded Rectangle 24">
            <a:extLst>
              <a:ext uri="{FF2B5EF4-FFF2-40B4-BE49-F238E27FC236}">
                <a16:creationId xmlns:a16="http://schemas.microsoft.com/office/drawing/2014/main" id="{AA74C6FB-03F2-0145-8181-C9C617C62A7C}"/>
              </a:ext>
            </a:extLst>
          </p:cNvPr>
          <p:cNvSpPr/>
          <p:nvPr/>
        </p:nvSpPr>
        <p:spPr bwMode="auto">
          <a:xfrm>
            <a:off x="7152773" y="1159770"/>
            <a:ext cx="831731" cy="324005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b="0" dirty="0">
                <a:solidFill>
                  <a:schemeClr val="bg1">
                    <a:lumMod val="95000"/>
                  </a:schemeClr>
                </a:solidFill>
              </a:rPr>
              <a:t>OGC API</a:t>
            </a:r>
          </a:p>
          <a:p>
            <a:pPr algn="ctr"/>
            <a:r>
              <a:rPr lang="en-GB" b="0" dirty="0">
                <a:solidFill>
                  <a:schemeClr val="bg1">
                    <a:lumMod val="95000"/>
                  </a:schemeClr>
                </a:solidFill>
              </a:rPr>
              <a:t>Hackathon</a:t>
            </a:r>
          </a:p>
        </p:txBody>
      </p:sp>
      <p:sp>
        <p:nvSpPr>
          <p:cNvPr id="36" name="Rounded Rectangle 26">
            <a:extLst>
              <a:ext uri="{FF2B5EF4-FFF2-40B4-BE49-F238E27FC236}">
                <a16:creationId xmlns:a16="http://schemas.microsoft.com/office/drawing/2014/main" id="{883F5ED1-B906-0B47-A9ED-918E4F0B411A}"/>
              </a:ext>
            </a:extLst>
          </p:cNvPr>
          <p:cNvSpPr/>
          <p:nvPr/>
        </p:nvSpPr>
        <p:spPr bwMode="auto">
          <a:xfrm>
            <a:off x="6064726" y="3180044"/>
            <a:ext cx="3190786" cy="307777"/>
          </a:xfrm>
          <a:prstGeom prst="roundRect">
            <a:avLst/>
          </a:prstGeom>
          <a:pattFill prst="pct90">
            <a:fgClr>
              <a:schemeClr val="accent6"/>
            </a:fgClr>
            <a:bgClr>
              <a:schemeClr val="bg1"/>
            </a:bgClr>
          </a:pattFill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b="0" dirty="0">
                <a:solidFill>
                  <a:schemeClr val="bg1">
                    <a:lumMod val="95000"/>
                  </a:schemeClr>
                </a:solidFill>
              </a:rPr>
              <a:t>Core</a:t>
            </a:r>
          </a:p>
          <a:p>
            <a:pPr algn="ctr"/>
            <a:r>
              <a:rPr lang="en-GB" b="0" dirty="0">
                <a:solidFill>
                  <a:schemeClr val="bg1">
                    <a:lumMod val="95000"/>
                  </a:schemeClr>
                </a:solidFill>
              </a:rPr>
              <a:t>OGC compliance tests</a:t>
            </a:r>
          </a:p>
        </p:txBody>
      </p:sp>
      <p:sp>
        <p:nvSpPr>
          <p:cNvPr id="2" name="Dreieck 1">
            <a:extLst>
              <a:ext uri="{FF2B5EF4-FFF2-40B4-BE49-F238E27FC236}">
                <a16:creationId xmlns:a16="http://schemas.microsoft.com/office/drawing/2014/main" id="{689E234A-335D-9547-A9ED-D6D67ABF0F80}"/>
              </a:ext>
            </a:extLst>
          </p:cNvPr>
          <p:cNvSpPr/>
          <p:nvPr/>
        </p:nvSpPr>
        <p:spPr bwMode="auto">
          <a:xfrm>
            <a:off x="3249615" y="4379505"/>
            <a:ext cx="240403" cy="307723"/>
          </a:xfrm>
          <a:prstGeom prst="triangl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Dreieck 37">
            <a:extLst>
              <a:ext uri="{FF2B5EF4-FFF2-40B4-BE49-F238E27FC236}">
                <a16:creationId xmlns:a16="http://schemas.microsoft.com/office/drawing/2014/main" id="{CA77E9AD-2DF2-564E-86B6-2F9CCDC9CBF1}"/>
              </a:ext>
            </a:extLst>
          </p:cNvPr>
          <p:cNvSpPr/>
          <p:nvPr/>
        </p:nvSpPr>
        <p:spPr bwMode="auto">
          <a:xfrm>
            <a:off x="7934827" y="4367111"/>
            <a:ext cx="240403" cy="307723"/>
          </a:xfrm>
          <a:prstGeom prst="triangl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055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A1F752E-0D56-D242-95C5-5062249A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br>
              <a:rPr lang="de-DE" dirty="0"/>
            </a:br>
            <a:r>
              <a:rPr lang="de-DE" dirty="0"/>
              <a:t>OGC API – Features – Part 1: Core </a:t>
            </a:r>
            <a:br>
              <a:rPr lang="de-DE" dirty="0"/>
            </a:br>
            <a:br>
              <a:rPr lang="de-DE" dirty="0"/>
            </a:br>
            <a:r>
              <a:rPr lang="en-US" dirty="0"/>
              <a:t>Current progress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B6D14530-C656-7943-BA39-1EF4593F64E1}"/>
              </a:ext>
            </a:extLst>
          </p:cNvPr>
          <p:cNvSpPr txBox="1"/>
          <p:nvPr/>
        </p:nvSpPr>
        <p:spPr>
          <a:xfrm>
            <a:off x="2133600" y="6259530"/>
            <a:ext cx="6190850" cy="4730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800" b="0" dirty="0">
                <a:latin typeface="+mn-lt"/>
                <a:hlinkClick r:id="rId2"/>
              </a:rPr>
              <a:t>https://github.com/opengeospatial/WFS_FES/projects/1</a:t>
            </a:r>
            <a:r>
              <a:rPr lang="en-US" sz="1800" b="0" dirty="0">
                <a:latin typeface="+mn-lt"/>
              </a:rPr>
              <a:t> 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E8939CBB-6BCF-2A4C-A997-FF00CFCFE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75" y="1904999"/>
            <a:ext cx="8458200" cy="4265613"/>
          </a:xfrm>
        </p:spPr>
        <p:txBody>
          <a:bodyPr/>
          <a:lstStyle/>
          <a:p>
            <a:r>
              <a:rPr lang="en-US" sz="2000" dirty="0"/>
              <a:t>70 issues closed</a:t>
            </a:r>
          </a:p>
          <a:p>
            <a:r>
              <a:rPr lang="en-US" sz="2000" dirty="0"/>
              <a:t>4 issues depend on actions by the </a:t>
            </a:r>
            <a:r>
              <a:rPr lang="en-US" sz="2000" dirty="0" err="1"/>
              <a:t>OpenAPI</a:t>
            </a:r>
            <a:r>
              <a:rPr lang="en-US" sz="2000" dirty="0"/>
              <a:t> Initiative</a:t>
            </a:r>
          </a:p>
          <a:p>
            <a:pPr lvl="1"/>
            <a:r>
              <a:rPr lang="en-US" sz="1800" dirty="0"/>
              <a:t>Default action will be decided in Leuven next week</a:t>
            </a:r>
          </a:p>
          <a:p>
            <a:r>
              <a:rPr lang="en-US" sz="2000" dirty="0"/>
              <a:t>4 issues marked for OGC API Hackathon input</a:t>
            </a:r>
          </a:p>
          <a:p>
            <a:pPr lvl="1"/>
            <a:r>
              <a:rPr lang="en-US" sz="1800" dirty="0"/>
              <a:t>See next slide</a:t>
            </a:r>
          </a:p>
          <a:p>
            <a:r>
              <a:rPr lang="en-US" sz="2000" dirty="0"/>
              <a:t>Final editing planned for July</a:t>
            </a:r>
          </a:p>
          <a:p>
            <a:pPr lvl="1"/>
            <a:r>
              <a:rPr lang="en-US" sz="1800" dirty="0"/>
              <a:t>Update of the Abstract Test Suite</a:t>
            </a:r>
          </a:p>
          <a:p>
            <a:pPr lvl="1"/>
            <a:r>
              <a:rPr lang="en-US" sz="1800" dirty="0"/>
              <a:t>Update contributors/submitters</a:t>
            </a:r>
          </a:p>
          <a:p>
            <a:pPr lvl="1"/>
            <a:r>
              <a:rPr lang="en-US" sz="1800" dirty="0"/>
              <a:t>Collect examples</a:t>
            </a:r>
          </a:p>
          <a:p>
            <a:pPr lvl="1"/>
            <a:r>
              <a:rPr lang="en-US" sz="1800" dirty="0"/>
              <a:t>Add anchors for examples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10544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A1F752E-0D56-D242-95C5-5062249A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br>
              <a:rPr lang="de-DE" dirty="0"/>
            </a:br>
            <a:r>
              <a:rPr lang="de-DE" dirty="0"/>
              <a:t>OGC API – Features – Part 1: Core </a:t>
            </a:r>
            <a:br>
              <a:rPr lang="de-DE" dirty="0"/>
            </a:br>
            <a:br>
              <a:rPr lang="de-DE" dirty="0"/>
            </a:br>
            <a:r>
              <a:rPr lang="en-US" dirty="0"/>
              <a:t>Expectations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E8939CBB-6BCF-2A4C-A997-FF00CFCFE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75" y="1904999"/>
            <a:ext cx="8458200" cy="4265613"/>
          </a:xfrm>
        </p:spPr>
        <p:txBody>
          <a:bodyPr/>
          <a:lstStyle/>
          <a:p>
            <a:r>
              <a:rPr lang="en-US" sz="2000" dirty="0"/>
              <a:t>The draft OGC API Common is currently consistent with OGC API Features</a:t>
            </a:r>
          </a:p>
          <a:p>
            <a:pPr lvl="1"/>
            <a:r>
              <a:rPr lang="en-US" sz="1800" dirty="0"/>
              <a:t>Please raise any concerns on Common </a:t>
            </a:r>
            <a:r>
              <a:rPr lang="en-US" sz="1800" i="1" dirty="0"/>
              <a:t>now</a:t>
            </a:r>
            <a:r>
              <a:rPr lang="en-US" sz="1800" dirty="0"/>
              <a:t> while we are still editing the Features spec</a:t>
            </a:r>
          </a:p>
          <a:p>
            <a:r>
              <a:rPr lang="en-US" sz="2000" dirty="0"/>
              <a:t>Issues marked for OGC API Hackathon input</a:t>
            </a:r>
          </a:p>
          <a:p>
            <a:pPr lvl="1"/>
            <a:r>
              <a:rPr lang="en-US" sz="1800" dirty="0"/>
              <a:t>We will keep the Core as it currently is unless there is a convincing case that the capability is important for most datasets / clients</a:t>
            </a:r>
          </a:p>
          <a:p>
            <a:pPr lvl="1"/>
            <a:r>
              <a:rPr lang="en-US" sz="1800" dirty="0"/>
              <a:t>#154: ability to express aggregation or other relationships between collections?</a:t>
            </a:r>
          </a:p>
          <a:p>
            <a:pPr lvl="1"/>
            <a:r>
              <a:rPr lang="en-US" sz="1800" dirty="0"/>
              <a:t>#228: tags/keywords for the API?</a:t>
            </a:r>
          </a:p>
          <a:p>
            <a:pPr lvl="1"/>
            <a:r>
              <a:rPr lang="en-US" sz="1800" dirty="0"/>
              <a:t>#231: “when” member in </a:t>
            </a:r>
            <a:r>
              <a:rPr lang="en-US" sz="1800" dirty="0" err="1"/>
              <a:t>GeoJSON</a:t>
            </a:r>
            <a:r>
              <a:rPr lang="en-US" sz="1800" dirty="0"/>
              <a:t> features for temporal information?</a:t>
            </a:r>
          </a:p>
          <a:p>
            <a:pPr lvl="1"/>
            <a:r>
              <a:rPr lang="en-US" sz="1800" dirty="0"/>
              <a:t>#233: do not use WGS 84 </a:t>
            </a:r>
            <a:r>
              <a:rPr lang="en-US" sz="1800" dirty="0" err="1"/>
              <a:t>lat</a:t>
            </a:r>
            <a:r>
              <a:rPr lang="en-US" sz="1800" dirty="0"/>
              <a:t>/</a:t>
            </a:r>
            <a:r>
              <a:rPr lang="en-US" sz="1800" dirty="0" err="1"/>
              <a:t>lon</a:t>
            </a:r>
            <a:r>
              <a:rPr lang="en-US" sz="1800" dirty="0"/>
              <a:t>(/h) as the common default CRS for providing feature data?</a:t>
            </a:r>
          </a:p>
        </p:txBody>
      </p:sp>
    </p:spTree>
    <p:extLst>
      <p:ext uri="{BB962C8B-B14F-4D97-AF65-F5344CB8AC3E}">
        <p14:creationId xmlns:p14="http://schemas.microsoft.com/office/powerpoint/2010/main" val="1336457947"/>
      </p:ext>
    </p:extLst>
  </p:cSld>
  <p:clrMapOvr>
    <a:masterClrMapping/>
  </p:clrMapOvr>
</p:sld>
</file>

<file path=ppt/theme/theme1.xml><?xml version="1.0" encoding="utf-8"?>
<a:theme xmlns:a="http://schemas.openxmlformats.org/drawingml/2006/main" name="OGC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510</Words>
  <Application>Microsoft Macintosh PowerPoint</Application>
  <PresentationFormat>Bildschirmpräsentation (4:3)</PresentationFormat>
  <Paragraphs>86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CG Times</vt:lpstr>
      <vt:lpstr>Times New Roman</vt:lpstr>
      <vt:lpstr>OGC_PowerPoint_Template</vt:lpstr>
      <vt:lpstr>OGC API – Features  formerly known as “WFS 3.0”</vt:lpstr>
      <vt:lpstr>OGC API – Features</vt:lpstr>
      <vt:lpstr>  OGC API – Features – Part 1: Core   Resources of the Web API</vt:lpstr>
      <vt:lpstr>OGC API – Features – Part 1: Core  Schedule</vt:lpstr>
      <vt:lpstr>  OGC API – Features – Part 1: Core   Current progress</vt:lpstr>
      <vt:lpstr>  OGC API – Features – Part 1: Core   Expectations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Volunteered Geographic Information (VGI) Workshop</dc:title>
  <dc:subject>OGC TC/PC</dc:subject>
  <dc:creator>Scott Simmons</dc:creator>
  <cp:lastModifiedBy>Clemens POrtele</cp:lastModifiedBy>
  <cp:revision>88</cp:revision>
  <cp:lastPrinted>2003-02-03T21:59:32Z</cp:lastPrinted>
  <dcterms:created xsi:type="dcterms:W3CDTF">2015-09-08T23:47:11Z</dcterms:created>
  <dcterms:modified xsi:type="dcterms:W3CDTF">2019-06-18T16:33:39Z</dcterms:modified>
</cp:coreProperties>
</file>