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043" r:id="rId3"/>
    <p:sldId id="2044" r:id="rId4"/>
    <p:sldId id="2038" r:id="rId5"/>
    <p:sldId id="1271" r:id="rId6"/>
    <p:sldId id="297" r:id="rId7"/>
    <p:sldId id="1975" r:id="rId8"/>
    <p:sldId id="2034" r:id="rId9"/>
    <p:sldId id="2036" r:id="rId10"/>
    <p:sldId id="2040" r:id="rId11"/>
    <p:sldId id="2037" r:id="rId12"/>
    <p:sldId id="2039" r:id="rId13"/>
    <p:sldId id="2045" r:id="rId14"/>
    <p:sldId id="2041" r:id="rId15"/>
    <p:sldId id="2042" r:id="rId16"/>
    <p:sldId id="2046" r:id="rId17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opengeospatial.org/?m=projects&amp;a=view&amp;project_id=228&amp;tab=5&amp;act=details&amp;issue_id=1120" TargetMode="External"/><Relationship Id="rId7" Type="http://schemas.openxmlformats.org/officeDocument/2006/relationships/hyperlink" Target="https://docs.opengeospatial.org/per/18-021.html" TargetMode="External"/><Relationship Id="rId2" Type="http://schemas.openxmlformats.org/officeDocument/2006/relationships/hyperlink" Target="http://docs.opengeospatial.org/wp/16-019r4/16-019r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geospatial.org/per/18-045.html" TargetMode="External"/><Relationship Id="rId5" Type="http://schemas.openxmlformats.org/officeDocument/2006/relationships/hyperlink" Target="https://www.w3.org/TR/sdw-bp/" TargetMode="External"/><Relationship Id="rId4" Type="http://schemas.openxmlformats.org/officeDocument/2006/relationships/hyperlink" Target="http://cite.opengeospatial.org/pub/cite/files/edu/wmts/text/api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OGC API Hackathon </a:t>
            </a:r>
            <a:br>
              <a:rPr lang="en-US" dirty="0"/>
            </a:b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>
                <a:ea typeface="MS PGothic" charset="-128"/>
              </a:rPr>
              <a:t>20 June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7B57-F384-1F45-A253-324B9884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05A2-FBB0-684A-8641-02A3337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279525"/>
            <a:ext cx="8458200" cy="4891088"/>
          </a:xfrm>
        </p:spPr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To advance the development of OGC API specifications</a:t>
            </a:r>
          </a:p>
          <a:p>
            <a:pPr lvl="1"/>
            <a:endParaRPr lang="en-US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Develop, deploy and test services/clients that support OGC APIs</a:t>
            </a:r>
          </a:p>
          <a:p>
            <a:pPr lvl="1"/>
            <a:r>
              <a:rPr lang="en-US" dirty="0"/>
              <a:t>Suggest improvements for a common core</a:t>
            </a:r>
          </a:p>
          <a:p>
            <a:pPr lvl="1"/>
            <a:r>
              <a:rPr lang="en-US" dirty="0"/>
              <a:t>Define rules/guidance that can be documented</a:t>
            </a:r>
          </a:p>
          <a:p>
            <a:pPr lvl="1"/>
            <a:r>
              <a:rPr lang="en-US" dirty="0"/>
              <a:t>Validate work that has been completed to date</a:t>
            </a:r>
          </a:p>
          <a:p>
            <a:pPr lvl="1"/>
            <a:r>
              <a:rPr lang="en-US" dirty="0"/>
              <a:t>Contribute to the GitHub repos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EB8BE-D98E-CA4C-97FB-69CC26520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C3171-0DEA-6343-BFC2-86A7F164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943475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430447-1462-D748-90F8-DE34305E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converge on a common core?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5FF2F-1C33-1141-8EF3-5BA973AA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OGC Web API efforts are equal stakeholders</a:t>
            </a:r>
          </a:p>
          <a:p>
            <a:r>
              <a:rPr lang="en-US"/>
              <a:t>Some borrowing or convergence is already happening</a:t>
            </a:r>
          </a:p>
          <a:p>
            <a:r>
              <a:rPr lang="en-US"/>
              <a:t>Hack away and find those “building blocks” that are universal to all candidate standards</a:t>
            </a:r>
          </a:p>
          <a:p>
            <a:r>
              <a:rPr lang="en-US"/>
              <a:t>Improve guidance on use of Web APIs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F8B2F-57EC-E14A-B276-4F784C337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79C058-2CE7-9C4C-BD73-C9833F716E55}"/>
              </a:ext>
            </a:extLst>
          </p:cNvPr>
          <p:cNvSpPr/>
          <p:nvPr/>
        </p:nvSpPr>
        <p:spPr bwMode="auto">
          <a:xfrm>
            <a:off x="4267200" y="4664075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EE1D34B-08CF-2E4D-8538-9E9FCC2115E0}"/>
              </a:ext>
            </a:extLst>
          </p:cNvPr>
          <p:cNvSpPr/>
          <p:nvPr/>
        </p:nvSpPr>
        <p:spPr bwMode="auto">
          <a:xfrm>
            <a:off x="3352800" y="4892675"/>
            <a:ext cx="762000" cy="457200"/>
          </a:xfrm>
          <a:prstGeom prst="righ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221B3C1-1743-2F48-ADE7-4965CD1FC5BA}"/>
              </a:ext>
            </a:extLst>
          </p:cNvPr>
          <p:cNvSpPr/>
          <p:nvPr/>
        </p:nvSpPr>
        <p:spPr bwMode="auto">
          <a:xfrm>
            <a:off x="5257800" y="4892675"/>
            <a:ext cx="762000" cy="457200"/>
          </a:xfrm>
          <a:prstGeom prst="lef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2365EEC-6DE2-104D-8CC1-8E1A04EFC3FF}"/>
              </a:ext>
            </a:extLst>
          </p:cNvPr>
          <p:cNvSpPr/>
          <p:nvPr/>
        </p:nvSpPr>
        <p:spPr bwMode="auto">
          <a:xfrm rot="2316234">
            <a:off x="3640774" y="4281487"/>
            <a:ext cx="762000" cy="457200"/>
          </a:xfrm>
          <a:prstGeom prst="righ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862974A6-B509-784B-B7B0-7983B4EAAD5C}"/>
              </a:ext>
            </a:extLst>
          </p:cNvPr>
          <p:cNvSpPr/>
          <p:nvPr/>
        </p:nvSpPr>
        <p:spPr bwMode="auto">
          <a:xfrm rot="19705305">
            <a:off x="5048204" y="4244182"/>
            <a:ext cx="762000" cy="457200"/>
          </a:xfrm>
          <a:prstGeom prst="lef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579B88C6-CE1E-614E-ACC8-2FA3605DD852}"/>
              </a:ext>
            </a:extLst>
          </p:cNvPr>
          <p:cNvSpPr/>
          <p:nvPr/>
        </p:nvSpPr>
        <p:spPr bwMode="auto">
          <a:xfrm rot="1438746">
            <a:off x="5147147" y="5453929"/>
            <a:ext cx="762000" cy="457200"/>
          </a:xfrm>
          <a:prstGeom prst="lef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D60828A-A413-CE43-9C63-460F3BE752D5}"/>
              </a:ext>
            </a:extLst>
          </p:cNvPr>
          <p:cNvSpPr/>
          <p:nvPr/>
        </p:nvSpPr>
        <p:spPr bwMode="auto">
          <a:xfrm rot="19759254">
            <a:off x="3560785" y="5485028"/>
            <a:ext cx="762000" cy="457200"/>
          </a:xfrm>
          <a:prstGeom prst="righ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2CB8A2-E3E4-9441-9B0E-90B89FC7BE1A}"/>
              </a:ext>
            </a:extLst>
          </p:cNvPr>
          <p:cNvSpPr/>
          <p:nvPr/>
        </p:nvSpPr>
        <p:spPr bwMode="auto">
          <a:xfrm rot="16200000">
            <a:off x="4342530" y="3978275"/>
            <a:ext cx="762000" cy="457200"/>
          </a:xfrm>
          <a:prstGeom prst="lef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BE6E2B6-5316-514E-BAA7-B52B317784DE}"/>
              </a:ext>
            </a:extLst>
          </p:cNvPr>
          <p:cNvSpPr/>
          <p:nvPr/>
        </p:nvSpPr>
        <p:spPr bwMode="auto">
          <a:xfrm rot="5400000">
            <a:off x="4343400" y="5824091"/>
            <a:ext cx="762000" cy="457200"/>
          </a:xfrm>
          <a:prstGeom prst="lef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4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2226-DF12-9448-BD9D-39A9BF42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 from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05CA-8DC4-AE49-AEEA-89EB0129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services/clients</a:t>
            </a:r>
          </a:p>
          <a:p>
            <a:r>
              <a:rPr lang="en-US" dirty="0"/>
              <a:t>Suggestions for a common core</a:t>
            </a:r>
          </a:p>
          <a:p>
            <a:r>
              <a:rPr lang="en-US" dirty="0"/>
              <a:t>Rules/guidance that can be documented</a:t>
            </a:r>
          </a:p>
          <a:p>
            <a:r>
              <a:rPr lang="en-US" dirty="0"/>
              <a:t>Validation of work completed to date</a:t>
            </a:r>
          </a:p>
          <a:p>
            <a:r>
              <a:rPr lang="en-US" dirty="0"/>
              <a:t>Contribute to the GitHub repo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FBB-3FD4-2E42-AA44-23D2E40F7A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595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D1904-5D8B-484A-B869-EE117A81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01DD-9279-2F45-99F7-D4388290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874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– Thursday 20 June 2019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09:00hrs - Welcome note (</a:t>
            </a:r>
            <a:r>
              <a:rPr lang="en-US" sz="1800" dirty="0" err="1"/>
              <a:t>Geovation</a:t>
            </a:r>
            <a:r>
              <a:rPr lang="en-US" sz="1800" dirty="0"/>
              <a:t> Hub Staff) </a:t>
            </a:r>
          </a:p>
          <a:p>
            <a:r>
              <a:rPr lang="en-US" sz="1800" dirty="0"/>
              <a:t>09:15hrs - Goals and objectives (OGC DKM &amp; SWG Chairs)</a:t>
            </a:r>
          </a:p>
          <a:p>
            <a:r>
              <a:rPr lang="en-US" sz="1800" dirty="0"/>
              <a:t>09:30hrs - Introduction to the Draft Specifications (Common, Features, Map Tiles, Processes, Coverages)</a:t>
            </a:r>
          </a:p>
          <a:p>
            <a:r>
              <a:rPr lang="en-US" sz="1800" dirty="0"/>
              <a:t>11:00hrs – Split into teams by specification</a:t>
            </a:r>
          </a:p>
          <a:p>
            <a:r>
              <a:rPr lang="en-US" sz="1800" dirty="0"/>
              <a:t>11:10hrs – Team-based work starts [define the problem/scope]</a:t>
            </a:r>
          </a:p>
          <a:p>
            <a:r>
              <a:rPr lang="en-US" sz="1800" dirty="0"/>
              <a:t>12:30hrs - Lunch</a:t>
            </a:r>
          </a:p>
          <a:p>
            <a:r>
              <a:rPr lang="en-US" sz="1800" dirty="0"/>
              <a:t>13:30hrs - Resume [come up with multiple options]</a:t>
            </a:r>
          </a:p>
          <a:p>
            <a:r>
              <a:rPr lang="en-US" sz="1800" dirty="0"/>
              <a:t>17:00hrs - Early Dinner</a:t>
            </a:r>
          </a:p>
          <a:p>
            <a:r>
              <a:rPr lang="en-US" sz="1800" dirty="0"/>
              <a:t>18:00hrs - Resume [select the preferred option]</a:t>
            </a:r>
          </a:p>
          <a:p>
            <a:r>
              <a:rPr lang="en-US" sz="1800" dirty="0"/>
              <a:t>20:00hrs - Back-briefs from each team</a:t>
            </a:r>
          </a:p>
          <a:p>
            <a:r>
              <a:rPr lang="en-US" sz="1800" dirty="0"/>
              <a:t>21:00hrs - Adjourn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074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– Friday 21 June 2019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08:00hrs - Goals and objectives (OGC DKM &amp; SWG Chairs) </a:t>
            </a:r>
          </a:p>
          <a:p>
            <a:r>
              <a:rPr lang="en-US" sz="1800" dirty="0"/>
              <a:t>08:30hrs - Resume team-based work [implement the preferred option]</a:t>
            </a:r>
          </a:p>
          <a:p>
            <a:r>
              <a:rPr lang="en-US" sz="1800" dirty="0"/>
              <a:t>12:00hrs - Third back-briefs from each team [ "alignment report" to brief on any deviation from Core as provided at start]</a:t>
            </a:r>
          </a:p>
          <a:p>
            <a:r>
              <a:rPr lang="en-US" sz="1800" dirty="0"/>
              <a:t>12:30hrs - Working Lunch [complete implementation of the preferred option]</a:t>
            </a:r>
          </a:p>
          <a:p>
            <a:r>
              <a:rPr lang="en-US" sz="1800" dirty="0"/>
              <a:t>13:30hrs – Joint work on Common or Resume team-based work [implement the preferred option]</a:t>
            </a:r>
          </a:p>
          <a:p>
            <a:r>
              <a:rPr lang="en-US" sz="1800" dirty="0">
                <a:solidFill>
                  <a:srgbClr val="7030A0"/>
                </a:solidFill>
              </a:rPr>
              <a:t>14:30hrs – Show &amp; Tell (Demonstration of clients accessing services)</a:t>
            </a:r>
          </a:p>
          <a:p>
            <a:r>
              <a:rPr lang="en-US" sz="1800" dirty="0"/>
              <a:t>15:30hrs - Final back-briefs </a:t>
            </a:r>
          </a:p>
          <a:p>
            <a:r>
              <a:rPr lang="en-US" sz="1800" dirty="0"/>
              <a:t>16:30hrs - Closing note (OGC COO)</a:t>
            </a:r>
          </a:p>
          <a:p>
            <a:r>
              <a:rPr lang="en-US" sz="1800" dirty="0"/>
              <a:t>17:00hrs - Close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94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1F37-0C9D-E342-B599-64FADD32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2FCC4-1426-7242-9338-9F02DF6C5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A551A-987E-AE45-8074-2C6BBB1DB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16" y="1040373"/>
            <a:ext cx="5838567" cy="52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D1904-5D8B-484A-B869-EE117A81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Note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01DD-9279-2F45-99F7-D4388290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E7BAE9-ECC3-A54D-A3BE-AEBF1E17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 err="1"/>
              <a:t>Geovation</a:t>
            </a:r>
            <a:r>
              <a:rPr lang="en-US" dirty="0"/>
              <a:t> Hub and Ordnance Survey staff</a:t>
            </a:r>
          </a:p>
        </p:txBody>
      </p:sp>
    </p:spTree>
    <p:extLst>
      <p:ext uri="{BB962C8B-B14F-4D97-AF65-F5344CB8AC3E}">
        <p14:creationId xmlns:p14="http://schemas.microsoft.com/office/powerpoint/2010/main" val="13887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staff on hand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Scott Simmons</a:t>
            </a:r>
          </a:p>
          <a:p>
            <a:r>
              <a:rPr lang="en-US" dirty="0"/>
              <a:t>Denise McKenzie</a:t>
            </a:r>
          </a:p>
          <a:p>
            <a:r>
              <a:rPr lang="en-US" dirty="0" err="1"/>
              <a:t>Gobe</a:t>
            </a:r>
            <a:r>
              <a:rPr lang="en-US" dirty="0"/>
              <a:t> </a:t>
            </a:r>
            <a:r>
              <a:rPr lang="en-US" dirty="0" err="1"/>
              <a:t>Hobona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82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OGC APIs?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OGC web service standards should be more flexible with respect to current and emerging IT trends</a:t>
            </a:r>
          </a:p>
          <a:p>
            <a:r>
              <a:rPr lang="en-US" dirty="0"/>
              <a:t>OGC standards should be </a:t>
            </a:r>
            <a:r>
              <a:rPr lang="en-US" b="1" dirty="0"/>
              <a:t>far</a:t>
            </a:r>
            <a:r>
              <a:rPr lang="en-US" dirty="0"/>
              <a:t> more easy to use by developers</a:t>
            </a:r>
          </a:p>
          <a:p>
            <a:r>
              <a:rPr lang="en-US" dirty="0"/>
              <a:t>OGC has long provided guidance to make standards more modular</a:t>
            </a:r>
          </a:p>
          <a:p>
            <a:r>
              <a:rPr lang="en-US" dirty="0"/>
              <a:t>OGC Web Services (OWS) Common was an attempt to retroactively build a common core for W*S standards… now we have a chance to do this proactively!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265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ED379D-1FE2-1749-8146-2AA51E52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Board of Directors guidance – why Hackathons are working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25A43-797F-8048-A362-B4566DE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to 90% of a standard really fast…</a:t>
            </a:r>
          </a:p>
          <a:p>
            <a:r>
              <a:rPr lang="en-US" dirty="0"/>
              <a:t>Then take time to finish the last 10%</a:t>
            </a:r>
          </a:p>
          <a:p>
            <a:r>
              <a:rPr lang="en-US" dirty="0"/>
              <a:t>Make the 90% product available to stakeholders and implementers to test</a:t>
            </a:r>
          </a:p>
          <a:p>
            <a:r>
              <a:rPr lang="en-US" dirty="0"/>
              <a:t>Develop a repository of example implementations</a:t>
            </a:r>
          </a:p>
          <a:p>
            <a:r>
              <a:rPr lang="en-US" dirty="0"/>
              <a:t>Be more public for the 90%</a:t>
            </a:r>
          </a:p>
          <a:p>
            <a:r>
              <a:rPr lang="en-US" dirty="0"/>
              <a:t>Control the 10% in the OGC process to ensure the final product is truly an “international consensus standard”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040C3-A503-134A-8D46-0737742EAD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253787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295400"/>
            <a:ext cx="289560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2174386"/>
            <a:ext cx="4284984" cy="1137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558" y="3886200"/>
            <a:ext cx="4457241" cy="2133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>
                <a:latin typeface="+mn-lt"/>
              </a:rPr>
              <a:t>Old news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Used since 2012 in </a:t>
            </a:r>
            <a:r>
              <a:rPr lang="en-US" sz="1600" dirty="0" err="1">
                <a:latin typeface="+mn-lt"/>
              </a:rPr>
              <a:t>GeoPackage</a:t>
            </a:r>
            <a:endParaRPr lang="en-US" sz="16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Mostly used to manage text for OGC</a:t>
            </a:r>
          </a:p>
          <a:p>
            <a:r>
              <a:rPr lang="en-US" sz="2800" dirty="0">
                <a:latin typeface="+mn-lt"/>
              </a:rPr>
              <a:t>New news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More repos are public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Let the users contribute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Relax the rules during compilation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4191000"/>
            <a:ext cx="3875183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+mn-lt"/>
              </a:rPr>
              <a:t>Now in use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Document from the developer’s perspective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Used in OGC API efforts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Retrofit of older standards by numerous parties</a:t>
            </a:r>
          </a:p>
        </p:txBody>
      </p:sp>
    </p:spTree>
    <p:extLst>
      <p:ext uri="{BB962C8B-B14F-4D97-AF65-F5344CB8AC3E}">
        <p14:creationId xmlns:p14="http://schemas.microsoft.com/office/powerpoint/2010/main" val="340306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1C5E-3EEC-3D46-87E2-A3FE1B1F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family of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ABE8-D7EA-C542-BC21-3323B257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05642"/>
            <a:ext cx="8458200" cy="4891088"/>
          </a:xfrm>
        </p:spPr>
        <p:txBody>
          <a:bodyPr/>
          <a:lstStyle/>
          <a:p>
            <a:r>
              <a:rPr lang="en-US" dirty="0"/>
              <a:t>Modernization of web service standards (W*S) started with Web Feature Service v. 3</a:t>
            </a:r>
          </a:p>
          <a:p>
            <a:r>
              <a:rPr lang="en-US" dirty="0"/>
              <a:t>Additional standards in the hackathon investigating the same pattern: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Map Tiles</a:t>
            </a:r>
          </a:p>
          <a:p>
            <a:pPr lvl="1"/>
            <a:r>
              <a:rPr lang="en-US" dirty="0"/>
              <a:t>Coverages</a:t>
            </a:r>
          </a:p>
          <a:p>
            <a:r>
              <a:rPr lang="en-US" dirty="0"/>
              <a:t>Standards will be named “OGC API - [resource]”</a:t>
            </a:r>
          </a:p>
          <a:p>
            <a:pPr lvl="1"/>
            <a:r>
              <a:rPr lang="en-US" dirty="0"/>
              <a:t>OGC API - Features, OGC API - Processes, etc.</a:t>
            </a:r>
          </a:p>
          <a:p>
            <a:r>
              <a:rPr lang="en-US" dirty="0"/>
              <a:t>Establishing a common core</a:t>
            </a:r>
          </a:p>
          <a:p>
            <a:pPr lvl="1"/>
            <a:r>
              <a:rPr lang="en-US" dirty="0"/>
              <a:t>OGC API - Common</a:t>
            </a:r>
          </a:p>
          <a:p>
            <a:r>
              <a:rPr lang="en-US" dirty="0"/>
              <a:t>Old W*S standards don’t go away, but will have less focus for future revision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0D99-0805-C742-B425-2513778DB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192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2EA07B-6A8B-0F42-AEE2-E050232C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completely new…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2F5374-CF02-AD43-BBC7-C0FFCB0B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CTO discussions with </a:t>
            </a:r>
            <a:r>
              <a:rPr lang="en-US" sz="2000" dirty="0" err="1"/>
              <a:t>OpenAPI</a:t>
            </a:r>
            <a:r>
              <a:rPr lang="en-US" sz="2000" dirty="0"/>
              <a:t> Initiative (2016)</a:t>
            </a:r>
          </a:p>
          <a:p>
            <a:r>
              <a:rPr lang="en-US" sz="2000" dirty="0"/>
              <a:t>CTO Open APIs White Paper [</a:t>
            </a:r>
            <a:r>
              <a:rPr lang="en-US" sz="2000" dirty="0">
                <a:hlinkClick r:id="rId2"/>
              </a:rPr>
              <a:t>16-019r4</a:t>
            </a:r>
            <a:r>
              <a:rPr lang="en-US" sz="2000" dirty="0"/>
              <a:t>]</a:t>
            </a:r>
          </a:p>
          <a:p>
            <a:r>
              <a:rPr lang="en-US" sz="2000" dirty="0"/>
              <a:t>OAB </a:t>
            </a:r>
            <a:r>
              <a:rPr lang="en-US" sz="2000" dirty="0">
                <a:hlinkClick r:id="rId3"/>
              </a:rPr>
              <a:t>discussions</a:t>
            </a:r>
            <a:r>
              <a:rPr lang="en-US" sz="2000" dirty="0"/>
              <a:t> on </a:t>
            </a:r>
            <a:r>
              <a:rPr lang="en-US" sz="2000" dirty="0" err="1"/>
              <a:t>OpenAPI</a:t>
            </a:r>
            <a:r>
              <a:rPr lang="en-US" sz="2000" dirty="0"/>
              <a:t> (2017)</a:t>
            </a:r>
          </a:p>
          <a:p>
            <a:r>
              <a:rPr lang="en-US" sz="2000" dirty="0"/>
              <a:t>Call-out to members experimenting with </a:t>
            </a:r>
            <a:r>
              <a:rPr lang="en-US" sz="2000" dirty="0" err="1"/>
              <a:t>OpenAPI</a:t>
            </a:r>
            <a:r>
              <a:rPr lang="en-US" sz="2000" dirty="0"/>
              <a:t> (2017)</a:t>
            </a:r>
          </a:p>
          <a:p>
            <a:pPr lvl="1"/>
            <a:r>
              <a:rPr lang="en-US" sz="1800" dirty="0"/>
              <a:t>See earlier example from UKHO</a:t>
            </a:r>
          </a:p>
          <a:p>
            <a:r>
              <a:rPr lang="en-US" sz="2000" dirty="0"/>
              <a:t>OGC staff </a:t>
            </a:r>
            <a:r>
              <a:rPr lang="en-US" sz="2000" dirty="0" err="1"/>
              <a:t>OpenAPI</a:t>
            </a:r>
            <a:r>
              <a:rPr lang="en-US" sz="2000" dirty="0"/>
              <a:t> definitions for </a:t>
            </a:r>
            <a:r>
              <a:rPr lang="en-US" sz="2000" dirty="0">
                <a:hlinkClick r:id="rId4"/>
              </a:rPr>
              <a:t>WMTS</a:t>
            </a:r>
            <a:r>
              <a:rPr lang="en-US" sz="2000" dirty="0"/>
              <a:t> (2017)</a:t>
            </a:r>
          </a:p>
          <a:p>
            <a:r>
              <a:rPr lang="en-US" sz="2000" dirty="0"/>
              <a:t>Spatial Data on the Web Working Group (2017)</a:t>
            </a:r>
          </a:p>
          <a:p>
            <a:pPr lvl="1"/>
            <a:r>
              <a:rPr lang="en-US" sz="1800" dirty="0">
                <a:hlinkClick r:id="rId5"/>
              </a:rPr>
              <a:t>Best Practices </a:t>
            </a:r>
            <a:r>
              <a:rPr lang="en-US" sz="1800" dirty="0"/>
              <a:t>document detailing more “webby” web services use cases and requirements</a:t>
            </a:r>
          </a:p>
          <a:p>
            <a:r>
              <a:rPr lang="en-US" sz="2000" b="1" dirty="0"/>
              <a:t>OGC WFS3 Hackathon (2018)</a:t>
            </a:r>
          </a:p>
          <a:p>
            <a:r>
              <a:rPr lang="en-US" sz="2000" dirty="0"/>
              <a:t>Testbed 14 – NextGen Thread (2018)</a:t>
            </a:r>
          </a:p>
          <a:p>
            <a:pPr lvl="1"/>
            <a:r>
              <a:rPr lang="en-US" sz="1800" dirty="0"/>
              <a:t>Two Engineering Reports [</a:t>
            </a:r>
            <a:r>
              <a:rPr lang="en-US" sz="1800" dirty="0">
                <a:hlinkClick r:id="rId6"/>
              </a:rPr>
              <a:t>18-045</a:t>
            </a:r>
            <a:r>
              <a:rPr lang="en-US" sz="1800" dirty="0"/>
              <a:t>] and [</a:t>
            </a:r>
            <a:r>
              <a:rPr lang="en-US" sz="1800" dirty="0">
                <a:hlinkClick r:id="rId7"/>
              </a:rPr>
              <a:t>18-021</a:t>
            </a:r>
            <a:r>
              <a:rPr lang="en-US" sz="1800" dirty="0"/>
              <a:t>]</a:t>
            </a:r>
          </a:p>
          <a:p>
            <a:r>
              <a:rPr lang="en-US" sz="2000" dirty="0" err="1"/>
              <a:t>MetOcean</a:t>
            </a:r>
            <a:r>
              <a:rPr lang="en-US" sz="2000" dirty="0"/>
              <a:t> Hackathon for WCS (2018)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BAAE-E1C2-0E4E-8C3F-60C9BB7B2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462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D1904-5D8B-484A-B869-EE117A81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01DD-9279-2F45-99F7-D4388290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6506418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</TotalTime>
  <Words>852</Words>
  <Application>Microsoft Macintosh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CG Times</vt:lpstr>
      <vt:lpstr>Times New Roman</vt:lpstr>
      <vt:lpstr>OGC_PowerPoint_Template</vt:lpstr>
      <vt:lpstr>OGC API Hackathon  2019</vt:lpstr>
      <vt:lpstr>Welcome Note</vt:lpstr>
      <vt:lpstr>OGC staff on hand</vt:lpstr>
      <vt:lpstr>Why OGC APIs?</vt:lpstr>
      <vt:lpstr>OGC Board of Directors guidance – why Hackathons are working</vt:lpstr>
      <vt:lpstr>PowerPoint Presentation</vt:lpstr>
      <vt:lpstr>OGC API family of standards</vt:lpstr>
      <vt:lpstr>This is not completely new…</vt:lpstr>
      <vt:lpstr>Goal and Objectives</vt:lpstr>
      <vt:lpstr>Goal &amp; Objectives</vt:lpstr>
      <vt:lpstr>Can we converge on a common core?</vt:lpstr>
      <vt:lpstr>Expected output from participants</vt:lpstr>
      <vt:lpstr>Agenda</vt:lpstr>
      <vt:lpstr>Day 1 – Thursday 20 June 2019</vt:lpstr>
      <vt:lpstr>Day 2 – Friday 21 June 2019</vt:lpstr>
      <vt:lpstr>Room Allocation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Gobe Hobona</cp:lastModifiedBy>
  <cp:revision>151</cp:revision>
  <cp:lastPrinted>2019-06-21T07:02:32Z</cp:lastPrinted>
  <dcterms:created xsi:type="dcterms:W3CDTF">2015-09-08T23:47:11Z</dcterms:created>
  <dcterms:modified xsi:type="dcterms:W3CDTF">2019-06-21T07:02:34Z</dcterms:modified>
</cp:coreProperties>
</file>