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10"/>
  </p:notesMasterIdLst>
  <p:handoutMasterIdLst>
    <p:handoutMasterId r:id="rId11"/>
  </p:handoutMasterIdLst>
  <p:sldIdLst>
    <p:sldId id="256" r:id="rId2"/>
    <p:sldId id="357" r:id="rId3"/>
    <p:sldId id="358" r:id="rId4"/>
    <p:sldId id="361" r:id="rId5"/>
    <p:sldId id="363" r:id="rId6"/>
    <p:sldId id="362" r:id="rId7"/>
    <p:sldId id="359" r:id="rId8"/>
    <p:sldId id="360" r:id="rId9"/>
  </p:sldIdLst>
  <p:sldSz cx="9144000" cy="6858000" type="screen4x3"/>
  <p:notesSz cx="6904038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00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  <a:srgbClr val="006600"/>
    <a:srgbClr val="000066"/>
    <a:srgbClr val="FFFF99"/>
    <a:srgbClr val="969696"/>
    <a:srgbClr val="CCFFFF"/>
    <a:srgbClr val="5C0909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3D35F818-8F95-4D4B-8511-C68E4BFDA96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234334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7763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4379913"/>
            <a:ext cx="5062538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ED3BBFB6-EA16-814E-8BA7-170BD9422392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90211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8739188" y="214313"/>
            <a:ext cx="74612" cy="214312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 sz="800">
                <a:solidFill>
                  <a:srgbClr val="FFFFFF"/>
                </a:solidFill>
                <a:latin typeface="Arial" charset="0"/>
              </a:rPr>
              <a:t>®</a:t>
            </a:r>
          </a:p>
        </p:txBody>
      </p:sp>
      <p:pic>
        <p:nvPicPr>
          <p:cNvPr id="5" name="Picture 10" descr="OGC header 2010122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81000" y="6096000"/>
            <a:ext cx="1381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3276600"/>
            <a:ext cx="77724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5720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09900" y="6400800"/>
            <a:ext cx="3276600" cy="3048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8B13933-3126-964D-BB68-34B6D82CF12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54250" y="1123950"/>
            <a:ext cx="6559550" cy="15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693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F5C08-9863-464B-8ADE-A89BC4109059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09456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88" y="136525"/>
            <a:ext cx="2170112" cy="6034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36525"/>
            <a:ext cx="6361113" cy="6034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3E5D2-22FF-DE40-BB45-5904AFD691AA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0276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BF124-AF04-5448-81DF-7A81BF3CA465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7508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96FCB-D23A-A24C-9D82-3F41F4AC5DA0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6937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66CF4-B06C-C644-947A-3193A300C1B1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5616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6F97B-9CFF-B245-85B9-914B1C89C386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821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45999-4989-CE46-9052-5F6CD8C2D654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1290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E257F-3AC2-0942-956E-433F540C01CE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8467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5DC85-1E39-6F45-8D26-88CB57EE5C7C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7751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941DA-054F-A74C-AF1A-5876988B7CF6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8598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65125" y="776288"/>
            <a:ext cx="845502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36525"/>
            <a:ext cx="8683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279525"/>
            <a:ext cx="8458200" cy="48910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2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462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961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fld id="{27D0F9EB-4EAC-1044-9312-C01285DE51F3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  <p:sp>
        <p:nvSpPr>
          <p:cNvPr id="1031" name="Text Box 16"/>
          <p:cNvSpPr txBox="1">
            <a:spLocks noChangeArrowheads="1"/>
          </p:cNvSpPr>
          <p:nvPr/>
        </p:nvSpPr>
        <p:spPr bwMode="auto">
          <a:xfrm>
            <a:off x="333375" y="6219825"/>
            <a:ext cx="1157288" cy="6096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000">
                <a:solidFill>
                  <a:schemeClr val="tx2"/>
                </a:solidFill>
                <a:latin typeface="Times New Roman" charset="0"/>
              </a:rPr>
              <a:t>OGC</a:t>
            </a:r>
          </a:p>
        </p:txBody>
      </p:sp>
      <p:sp>
        <p:nvSpPr>
          <p:cNvPr id="1032" name="Text Box 20"/>
          <p:cNvSpPr txBox="1">
            <a:spLocks noChangeArrowheads="1"/>
          </p:cNvSpPr>
          <p:nvPr/>
        </p:nvSpPr>
        <p:spPr bwMode="auto">
          <a:xfrm>
            <a:off x="1498600" y="6270625"/>
            <a:ext cx="93663" cy="244475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chemeClr val="tx2"/>
                </a:solidFill>
                <a:latin typeface="Arial" charset="0"/>
              </a:rPr>
              <a:t>®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69913" indent="-22225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12557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055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geospatial/OGC-API-Map-Tiles/issue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Joan.Maso@uab.cat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OGC API </a:t>
            </a:r>
            <a:r>
              <a:rPr lang="en-US" dirty="0" smtClean="0"/>
              <a:t>Maps and </a:t>
            </a:r>
            <a:r>
              <a:rPr lang="en-US" dirty="0"/>
              <a:t>Tiles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OGC API Hackathon 2019</a:t>
            </a:r>
          </a:p>
          <a:p>
            <a:r>
              <a:rPr lang="en-US" altLang="en-US" dirty="0">
                <a:ea typeface="MS PGothic" charset="-128"/>
              </a:rPr>
              <a:t>London, United Kingdom</a:t>
            </a:r>
          </a:p>
          <a:p>
            <a:r>
              <a:rPr lang="en-US" altLang="en-US" dirty="0">
                <a:ea typeface="MS PGothic" charset="-128"/>
              </a:rPr>
              <a:t>20 June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181" y="125389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 err="1"/>
          </a:p>
        </p:txBody>
      </p:sp>
      <p:pic>
        <p:nvPicPr>
          <p:cNvPr id="6" name="Picture 2" descr="Image result for vector ti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4114800"/>
            <a:ext cx="2362200" cy="24688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0692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174226-A7D7-4A5B-B2A2-59C402AC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7" y="249004"/>
            <a:ext cx="8683625" cy="6858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14D3BA-A8A1-455D-91A8-266B66AAE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Defines an OGC standard for a Web Map </a:t>
            </a:r>
            <a:r>
              <a:rPr lang="en-US" dirty="0" smtClean="0"/>
              <a:t>and Tile </a:t>
            </a:r>
            <a:r>
              <a:rPr lang="en-US" dirty="0"/>
              <a:t>API that can serve map tiles </a:t>
            </a:r>
            <a:r>
              <a:rPr lang="en-US" dirty="0" smtClean="0"/>
              <a:t>and/</a:t>
            </a:r>
            <a:r>
              <a:rPr lang="en-US" dirty="0" smtClean="0"/>
              <a:t>or maps </a:t>
            </a:r>
            <a:r>
              <a:rPr lang="en-US" dirty="0" smtClean="0"/>
              <a:t>of </a:t>
            </a:r>
            <a:r>
              <a:rPr lang="en-US" dirty="0"/>
              <a:t>spatially referenced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It will probably be composed by a family of conformance classes/standards/documents</a:t>
            </a:r>
            <a:endParaRPr lang="en-US" dirty="0"/>
          </a:p>
          <a:p>
            <a:endParaRPr lang="en-US" dirty="0"/>
          </a:p>
          <a:p>
            <a:r>
              <a:rPr lang="en-US" dirty="0"/>
              <a:t>Describes the discovery and query operations of an API that provides access to </a:t>
            </a:r>
            <a:r>
              <a:rPr lang="en-US" dirty="0" smtClean="0"/>
              <a:t>Maps and </a:t>
            </a:r>
            <a:r>
              <a:rPr lang="en-US" dirty="0"/>
              <a:t>Tiles in a manner independent of the underlying data </a:t>
            </a:r>
            <a:r>
              <a:rPr lang="en-US" dirty="0" smtClean="0"/>
              <a:t>store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Builds upon </a:t>
            </a:r>
            <a:r>
              <a:rPr lang="en-US" dirty="0" smtClean="0"/>
              <a:t>(and unifies) the WMS 1.3 and WMTS 1.0 standards </a:t>
            </a:r>
            <a:r>
              <a:rPr lang="en-US" dirty="0"/>
              <a:t>and recent work on Tiled Feature </a:t>
            </a:r>
            <a:r>
              <a:rPr lang="en-US" dirty="0" smtClean="0"/>
              <a:t>Data (a.k.a. </a:t>
            </a:r>
            <a:r>
              <a:rPr lang="en-US" i="1" dirty="0" smtClean="0"/>
              <a:t>vector </a:t>
            </a:r>
            <a:r>
              <a:rPr lang="en-US" dirty="0" smtClean="0"/>
              <a:t>tiles).</a:t>
            </a:r>
          </a:p>
          <a:p>
            <a:endParaRPr lang="en-US" dirty="0" smtClean="0"/>
          </a:p>
          <a:p>
            <a:r>
              <a:rPr lang="en-US" dirty="0" smtClean="0"/>
              <a:t>Uses the </a:t>
            </a:r>
            <a:r>
              <a:rPr lang="en-US" dirty="0" smtClean="0"/>
              <a:t>recently approved </a:t>
            </a:r>
            <a:r>
              <a:rPr lang="en-US" dirty="0" smtClean="0"/>
              <a:t>17-083r1 OGC Tile Matrix Set Standard (web publication pending. Available on “pending”) as a baseline to describe tiles tile spaces and tile schemas.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B3B72CC-2334-4D32-93E3-6CF542CB7E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61241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30DD59-3F5C-433B-BAEB-AD810C38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OGC API </a:t>
            </a:r>
            <a:r>
              <a:rPr lang="en-US" dirty="0" smtClean="0"/>
              <a:t>Maps and Tiles </a:t>
            </a:r>
            <a:r>
              <a:rPr lang="en-US" dirty="0"/>
              <a:t>– Paths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9D4A61-501D-40C5-A0FD-C4F7FC590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Path </a:t>
            </a:r>
            <a:r>
              <a:rPr lang="en-US" sz="2000" dirty="0"/>
              <a:t>= /</a:t>
            </a:r>
          </a:p>
          <a:p>
            <a:pPr lvl="1"/>
            <a:r>
              <a:rPr lang="en-US" sz="1600" dirty="0" smtClean="0"/>
              <a:t>Returns </a:t>
            </a:r>
            <a:r>
              <a:rPr lang="en-US" sz="1600" dirty="0"/>
              <a:t>landing page (inherited from OGC API - Common)</a:t>
            </a:r>
          </a:p>
          <a:p>
            <a:r>
              <a:rPr lang="en-US" sz="2000" dirty="0" smtClean="0"/>
              <a:t>Path </a:t>
            </a:r>
            <a:r>
              <a:rPr lang="en-US" sz="2000" dirty="0"/>
              <a:t>= /conformance</a:t>
            </a:r>
          </a:p>
          <a:p>
            <a:pPr lvl="1"/>
            <a:r>
              <a:rPr lang="en-US" sz="1600" dirty="0" smtClean="0"/>
              <a:t>Returns </a:t>
            </a:r>
            <a:r>
              <a:rPr lang="en-US" sz="1600" dirty="0"/>
              <a:t>a set of conformance class URIs. (inherited from OGC API - Common)</a:t>
            </a:r>
          </a:p>
          <a:p>
            <a:r>
              <a:rPr lang="en-US" sz="2000" dirty="0" smtClean="0"/>
              <a:t>Path </a:t>
            </a:r>
            <a:r>
              <a:rPr lang="en-US" sz="2000" dirty="0"/>
              <a:t>= /collections</a:t>
            </a:r>
          </a:p>
          <a:p>
            <a:pPr lvl="1"/>
            <a:r>
              <a:rPr lang="en-US" sz="1600" dirty="0" smtClean="0"/>
              <a:t>Returns </a:t>
            </a:r>
            <a:r>
              <a:rPr lang="en-US" sz="1600" dirty="0"/>
              <a:t>metadata describing the collections accessible through this API (inherited from OGC API - Common)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Path </a:t>
            </a:r>
            <a:r>
              <a:rPr lang="en-US" sz="2000" dirty="0">
                <a:solidFill>
                  <a:schemeClr val="tx1"/>
                </a:solidFill>
              </a:rPr>
              <a:t>= /collections/{</a:t>
            </a:r>
            <a:r>
              <a:rPr lang="en-US" sz="2000" dirty="0" err="1">
                <a:solidFill>
                  <a:schemeClr val="tx1"/>
                </a:solidFill>
              </a:rPr>
              <a:t>collectionId</a:t>
            </a:r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Returns </a:t>
            </a:r>
            <a:r>
              <a:rPr lang="en-US" sz="1600" dirty="0">
                <a:solidFill>
                  <a:schemeClr val="tx1"/>
                </a:solidFill>
              </a:rPr>
              <a:t>metadata describing </a:t>
            </a:r>
            <a:r>
              <a:rPr lang="en-US" sz="1600" dirty="0" smtClean="0">
                <a:solidFill>
                  <a:schemeClr val="tx1"/>
                </a:solidFill>
              </a:rPr>
              <a:t>if a </a:t>
            </a:r>
            <a:r>
              <a:rPr lang="en-US" sz="1600" dirty="0">
                <a:solidFill>
                  <a:schemeClr val="tx1"/>
                </a:solidFill>
              </a:rPr>
              <a:t>{</a:t>
            </a:r>
            <a:r>
              <a:rPr lang="en-US" sz="1600" dirty="0" err="1">
                <a:solidFill>
                  <a:schemeClr val="tx1"/>
                </a:solidFill>
              </a:rPr>
              <a:t>collectionId</a:t>
            </a:r>
            <a:r>
              <a:rPr lang="en-US" sz="1600" dirty="0" smtClean="0">
                <a:solidFill>
                  <a:schemeClr val="tx1"/>
                </a:solidFill>
              </a:rPr>
              <a:t>} is available as a map or as tiles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2000" dirty="0" smtClean="0"/>
              <a:t>Path </a:t>
            </a:r>
            <a:r>
              <a:rPr lang="en-US" sz="2000" dirty="0"/>
              <a:t>= /</a:t>
            </a:r>
            <a:r>
              <a:rPr lang="en-US" sz="2000" dirty="0" err="1"/>
              <a:t>tileMatrixSet</a:t>
            </a:r>
            <a:endParaRPr lang="en-US" sz="2000" dirty="0"/>
          </a:p>
          <a:p>
            <a:pPr lvl="1"/>
            <a:r>
              <a:rPr lang="en-US" sz="1600" dirty="0" smtClean="0"/>
              <a:t>Returns all available tile matrix sets (tiling schemes)</a:t>
            </a:r>
          </a:p>
          <a:p>
            <a:r>
              <a:rPr lang="en-US" sz="2000" dirty="0" smtClean="0"/>
              <a:t>Path = /</a:t>
            </a:r>
            <a:r>
              <a:rPr lang="en-US" sz="2000" dirty="0" err="1" smtClean="0"/>
              <a:t>tileMatrixSet</a:t>
            </a:r>
            <a:r>
              <a:rPr lang="en-US" sz="2000" dirty="0" smtClean="0"/>
              <a:t>/{</a:t>
            </a:r>
            <a:r>
              <a:rPr lang="en-US" sz="2000" dirty="0" err="1" smtClean="0"/>
              <a:t>tileMatrixSetId</a:t>
            </a:r>
            <a:r>
              <a:rPr lang="en-US" sz="2000" dirty="0" smtClean="0"/>
              <a:t>}</a:t>
            </a:r>
          </a:p>
          <a:p>
            <a:pPr lvl="1"/>
            <a:r>
              <a:rPr lang="en-US" sz="1600" dirty="0" smtClean="0"/>
              <a:t>Returns a tiling scheme by id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2576B7-5C60-474B-B71B-1762FD9B05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6705600" y="4495800"/>
            <a:ext cx="1905000" cy="2033840"/>
            <a:chOff x="3861" y="1084"/>
            <a:chExt cx="5558" cy="5555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5904" y="3124"/>
              <a:ext cx="3515" cy="3515"/>
              <a:chOff x="1338" y="2296"/>
              <a:chExt cx="1406" cy="1406"/>
            </a:xfrm>
          </p:grpSpPr>
          <p:sp>
            <p:nvSpPr>
              <p:cNvPr id="1028" name="Rectangle 4"/>
              <p:cNvSpPr>
                <a:spLocks noChangeArrowheads="1"/>
              </p:cNvSpPr>
              <p:nvPr/>
            </p:nvSpPr>
            <p:spPr bwMode="auto">
              <a:xfrm>
                <a:off x="1338" y="3566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29" name="Rectangle 5"/>
              <p:cNvSpPr>
                <a:spLocks noChangeArrowheads="1"/>
              </p:cNvSpPr>
              <p:nvPr/>
            </p:nvSpPr>
            <p:spPr bwMode="auto">
              <a:xfrm>
                <a:off x="1519" y="3566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30" name="Rectangle 6"/>
              <p:cNvSpPr>
                <a:spLocks noChangeArrowheads="1"/>
              </p:cNvSpPr>
              <p:nvPr/>
            </p:nvSpPr>
            <p:spPr bwMode="auto">
              <a:xfrm>
                <a:off x="1701" y="3566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31" name="Rectangle 7"/>
              <p:cNvSpPr>
                <a:spLocks noChangeArrowheads="1"/>
              </p:cNvSpPr>
              <p:nvPr/>
            </p:nvSpPr>
            <p:spPr bwMode="auto">
              <a:xfrm>
                <a:off x="1882" y="3566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32" name="Rectangle 8"/>
              <p:cNvSpPr>
                <a:spLocks noChangeArrowheads="1"/>
              </p:cNvSpPr>
              <p:nvPr/>
            </p:nvSpPr>
            <p:spPr bwMode="auto">
              <a:xfrm>
                <a:off x="2064" y="3566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33" name="Rectangle 9"/>
              <p:cNvSpPr>
                <a:spLocks noChangeArrowheads="1"/>
              </p:cNvSpPr>
              <p:nvPr/>
            </p:nvSpPr>
            <p:spPr bwMode="auto">
              <a:xfrm>
                <a:off x="2245" y="3566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/>
            </p:nvSpPr>
            <p:spPr bwMode="auto">
              <a:xfrm>
                <a:off x="2427" y="3566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35" name="Rectangle 11"/>
              <p:cNvSpPr>
                <a:spLocks noChangeArrowheads="1"/>
              </p:cNvSpPr>
              <p:nvPr/>
            </p:nvSpPr>
            <p:spPr bwMode="auto">
              <a:xfrm>
                <a:off x="2608" y="3566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36" name="Rectangle 12"/>
              <p:cNvSpPr>
                <a:spLocks noChangeArrowheads="1"/>
              </p:cNvSpPr>
              <p:nvPr/>
            </p:nvSpPr>
            <p:spPr bwMode="auto">
              <a:xfrm>
                <a:off x="1338" y="3385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37" name="Rectangle 13"/>
              <p:cNvSpPr>
                <a:spLocks noChangeArrowheads="1"/>
              </p:cNvSpPr>
              <p:nvPr/>
            </p:nvSpPr>
            <p:spPr bwMode="auto">
              <a:xfrm>
                <a:off x="1519" y="3385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38" name="Rectangle 14"/>
              <p:cNvSpPr>
                <a:spLocks noChangeArrowheads="1"/>
              </p:cNvSpPr>
              <p:nvPr/>
            </p:nvSpPr>
            <p:spPr bwMode="auto">
              <a:xfrm>
                <a:off x="1701" y="3385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39" name="Rectangle 15"/>
              <p:cNvSpPr>
                <a:spLocks noChangeArrowheads="1"/>
              </p:cNvSpPr>
              <p:nvPr/>
            </p:nvSpPr>
            <p:spPr bwMode="auto">
              <a:xfrm>
                <a:off x="1882" y="3385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40" name="Rectangle 16"/>
              <p:cNvSpPr>
                <a:spLocks noChangeArrowheads="1"/>
              </p:cNvSpPr>
              <p:nvPr/>
            </p:nvSpPr>
            <p:spPr bwMode="auto">
              <a:xfrm>
                <a:off x="2064" y="3385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41" name="Rectangle 17"/>
              <p:cNvSpPr>
                <a:spLocks noChangeArrowheads="1"/>
              </p:cNvSpPr>
              <p:nvPr/>
            </p:nvSpPr>
            <p:spPr bwMode="auto">
              <a:xfrm>
                <a:off x="2245" y="3385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42" name="Rectangle 18"/>
              <p:cNvSpPr>
                <a:spLocks noChangeArrowheads="1"/>
              </p:cNvSpPr>
              <p:nvPr/>
            </p:nvSpPr>
            <p:spPr bwMode="auto">
              <a:xfrm>
                <a:off x="2427" y="3385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43" name="Rectangle 19"/>
              <p:cNvSpPr>
                <a:spLocks noChangeArrowheads="1"/>
              </p:cNvSpPr>
              <p:nvPr/>
            </p:nvSpPr>
            <p:spPr bwMode="auto">
              <a:xfrm>
                <a:off x="2608" y="3385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44" name="Rectangle 20"/>
              <p:cNvSpPr>
                <a:spLocks noChangeArrowheads="1"/>
              </p:cNvSpPr>
              <p:nvPr/>
            </p:nvSpPr>
            <p:spPr bwMode="auto">
              <a:xfrm>
                <a:off x="1338" y="3203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45" name="Rectangle 21"/>
              <p:cNvSpPr>
                <a:spLocks noChangeArrowheads="1"/>
              </p:cNvSpPr>
              <p:nvPr/>
            </p:nvSpPr>
            <p:spPr bwMode="auto">
              <a:xfrm>
                <a:off x="1519" y="3203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46" name="Rectangle 22"/>
              <p:cNvSpPr>
                <a:spLocks noChangeArrowheads="1"/>
              </p:cNvSpPr>
              <p:nvPr/>
            </p:nvSpPr>
            <p:spPr bwMode="auto">
              <a:xfrm>
                <a:off x="1701" y="3203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47" name="Rectangle 23"/>
              <p:cNvSpPr>
                <a:spLocks noChangeArrowheads="1"/>
              </p:cNvSpPr>
              <p:nvPr/>
            </p:nvSpPr>
            <p:spPr bwMode="auto">
              <a:xfrm>
                <a:off x="1882" y="3203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48" name="Rectangle 24"/>
              <p:cNvSpPr>
                <a:spLocks noChangeArrowheads="1"/>
              </p:cNvSpPr>
              <p:nvPr/>
            </p:nvSpPr>
            <p:spPr bwMode="auto">
              <a:xfrm>
                <a:off x="2064" y="3203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49" name="Rectangle 25"/>
              <p:cNvSpPr>
                <a:spLocks noChangeArrowheads="1"/>
              </p:cNvSpPr>
              <p:nvPr/>
            </p:nvSpPr>
            <p:spPr bwMode="auto">
              <a:xfrm>
                <a:off x="2245" y="3203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50" name="Rectangle 26"/>
              <p:cNvSpPr>
                <a:spLocks noChangeArrowheads="1"/>
              </p:cNvSpPr>
              <p:nvPr/>
            </p:nvSpPr>
            <p:spPr bwMode="auto">
              <a:xfrm>
                <a:off x="2427" y="3203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51" name="Rectangle 27"/>
              <p:cNvSpPr>
                <a:spLocks noChangeArrowheads="1"/>
              </p:cNvSpPr>
              <p:nvPr/>
            </p:nvSpPr>
            <p:spPr bwMode="auto">
              <a:xfrm>
                <a:off x="2608" y="3203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52" name="Rectangle 28"/>
              <p:cNvSpPr>
                <a:spLocks noChangeArrowheads="1"/>
              </p:cNvSpPr>
              <p:nvPr/>
            </p:nvSpPr>
            <p:spPr bwMode="auto">
              <a:xfrm>
                <a:off x="1338" y="3022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53" name="Rectangle 29"/>
              <p:cNvSpPr>
                <a:spLocks noChangeArrowheads="1"/>
              </p:cNvSpPr>
              <p:nvPr/>
            </p:nvSpPr>
            <p:spPr bwMode="auto">
              <a:xfrm>
                <a:off x="1519" y="3022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54" name="Rectangle 30"/>
              <p:cNvSpPr>
                <a:spLocks noChangeArrowheads="1"/>
              </p:cNvSpPr>
              <p:nvPr/>
            </p:nvSpPr>
            <p:spPr bwMode="auto">
              <a:xfrm>
                <a:off x="1701" y="3022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55" name="Rectangle 31"/>
              <p:cNvSpPr>
                <a:spLocks noChangeArrowheads="1"/>
              </p:cNvSpPr>
              <p:nvPr/>
            </p:nvSpPr>
            <p:spPr bwMode="auto">
              <a:xfrm>
                <a:off x="1882" y="3022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56" name="Rectangle 32"/>
              <p:cNvSpPr>
                <a:spLocks noChangeArrowheads="1"/>
              </p:cNvSpPr>
              <p:nvPr/>
            </p:nvSpPr>
            <p:spPr bwMode="auto">
              <a:xfrm>
                <a:off x="2064" y="3022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57" name="Rectangle 33"/>
              <p:cNvSpPr>
                <a:spLocks noChangeArrowheads="1"/>
              </p:cNvSpPr>
              <p:nvPr/>
            </p:nvSpPr>
            <p:spPr bwMode="auto">
              <a:xfrm>
                <a:off x="2245" y="3022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58" name="Rectangle 34"/>
              <p:cNvSpPr>
                <a:spLocks noChangeArrowheads="1"/>
              </p:cNvSpPr>
              <p:nvPr/>
            </p:nvSpPr>
            <p:spPr bwMode="auto">
              <a:xfrm>
                <a:off x="2427" y="3022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59" name="Rectangle 35"/>
              <p:cNvSpPr>
                <a:spLocks noChangeArrowheads="1"/>
              </p:cNvSpPr>
              <p:nvPr/>
            </p:nvSpPr>
            <p:spPr bwMode="auto">
              <a:xfrm>
                <a:off x="2608" y="3022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60" name="Rectangle 36"/>
              <p:cNvSpPr>
                <a:spLocks noChangeArrowheads="1"/>
              </p:cNvSpPr>
              <p:nvPr/>
            </p:nvSpPr>
            <p:spPr bwMode="auto">
              <a:xfrm>
                <a:off x="1338" y="2840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61" name="Rectangle 37"/>
              <p:cNvSpPr>
                <a:spLocks noChangeArrowheads="1"/>
              </p:cNvSpPr>
              <p:nvPr/>
            </p:nvSpPr>
            <p:spPr bwMode="auto">
              <a:xfrm>
                <a:off x="1519" y="2840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62" name="Rectangle 38"/>
              <p:cNvSpPr>
                <a:spLocks noChangeArrowheads="1"/>
              </p:cNvSpPr>
              <p:nvPr/>
            </p:nvSpPr>
            <p:spPr bwMode="auto">
              <a:xfrm>
                <a:off x="1701" y="2840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63" name="Rectangle 39"/>
              <p:cNvSpPr>
                <a:spLocks noChangeArrowheads="1"/>
              </p:cNvSpPr>
              <p:nvPr/>
            </p:nvSpPr>
            <p:spPr bwMode="auto">
              <a:xfrm>
                <a:off x="1882" y="2840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64" name="Rectangle 40"/>
              <p:cNvSpPr>
                <a:spLocks noChangeArrowheads="1"/>
              </p:cNvSpPr>
              <p:nvPr/>
            </p:nvSpPr>
            <p:spPr bwMode="auto">
              <a:xfrm>
                <a:off x="2064" y="2840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65" name="Rectangle 41"/>
              <p:cNvSpPr>
                <a:spLocks noChangeArrowheads="1"/>
              </p:cNvSpPr>
              <p:nvPr/>
            </p:nvSpPr>
            <p:spPr bwMode="auto">
              <a:xfrm>
                <a:off x="2245" y="2840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66" name="Rectangle 42"/>
              <p:cNvSpPr>
                <a:spLocks noChangeArrowheads="1"/>
              </p:cNvSpPr>
              <p:nvPr/>
            </p:nvSpPr>
            <p:spPr bwMode="auto">
              <a:xfrm>
                <a:off x="2427" y="2840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67" name="Rectangle 43"/>
              <p:cNvSpPr>
                <a:spLocks noChangeArrowheads="1"/>
              </p:cNvSpPr>
              <p:nvPr/>
            </p:nvSpPr>
            <p:spPr bwMode="auto">
              <a:xfrm>
                <a:off x="2608" y="2840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68" name="Rectangle 44"/>
              <p:cNvSpPr>
                <a:spLocks noChangeArrowheads="1"/>
              </p:cNvSpPr>
              <p:nvPr/>
            </p:nvSpPr>
            <p:spPr bwMode="auto">
              <a:xfrm>
                <a:off x="1338" y="2659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69" name="Rectangle 45"/>
              <p:cNvSpPr>
                <a:spLocks noChangeArrowheads="1"/>
              </p:cNvSpPr>
              <p:nvPr/>
            </p:nvSpPr>
            <p:spPr bwMode="auto">
              <a:xfrm>
                <a:off x="1519" y="2659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70" name="Rectangle 46"/>
              <p:cNvSpPr>
                <a:spLocks noChangeArrowheads="1"/>
              </p:cNvSpPr>
              <p:nvPr/>
            </p:nvSpPr>
            <p:spPr bwMode="auto">
              <a:xfrm>
                <a:off x="1701" y="2659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71" name="Rectangle 47"/>
              <p:cNvSpPr>
                <a:spLocks noChangeArrowheads="1"/>
              </p:cNvSpPr>
              <p:nvPr/>
            </p:nvSpPr>
            <p:spPr bwMode="auto">
              <a:xfrm>
                <a:off x="1882" y="2659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72" name="Rectangle 48"/>
              <p:cNvSpPr>
                <a:spLocks noChangeArrowheads="1"/>
              </p:cNvSpPr>
              <p:nvPr/>
            </p:nvSpPr>
            <p:spPr bwMode="auto">
              <a:xfrm>
                <a:off x="2064" y="2659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73" name="Rectangle 49"/>
              <p:cNvSpPr>
                <a:spLocks noChangeArrowheads="1"/>
              </p:cNvSpPr>
              <p:nvPr/>
            </p:nvSpPr>
            <p:spPr bwMode="auto">
              <a:xfrm>
                <a:off x="2245" y="2659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74" name="Rectangle 50"/>
              <p:cNvSpPr>
                <a:spLocks noChangeArrowheads="1"/>
              </p:cNvSpPr>
              <p:nvPr/>
            </p:nvSpPr>
            <p:spPr bwMode="auto">
              <a:xfrm>
                <a:off x="2427" y="2659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75" name="Rectangle 51"/>
              <p:cNvSpPr>
                <a:spLocks noChangeArrowheads="1"/>
              </p:cNvSpPr>
              <p:nvPr/>
            </p:nvSpPr>
            <p:spPr bwMode="auto">
              <a:xfrm>
                <a:off x="2608" y="2659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76" name="Rectangle 52"/>
              <p:cNvSpPr>
                <a:spLocks noChangeArrowheads="1"/>
              </p:cNvSpPr>
              <p:nvPr/>
            </p:nvSpPr>
            <p:spPr bwMode="auto">
              <a:xfrm>
                <a:off x="1338" y="2477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77" name="Rectangle 53"/>
              <p:cNvSpPr>
                <a:spLocks noChangeArrowheads="1"/>
              </p:cNvSpPr>
              <p:nvPr/>
            </p:nvSpPr>
            <p:spPr bwMode="auto">
              <a:xfrm>
                <a:off x="1519" y="2477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78" name="Rectangle 54"/>
              <p:cNvSpPr>
                <a:spLocks noChangeArrowheads="1"/>
              </p:cNvSpPr>
              <p:nvPr/>
            </p:nvSpPr>
            <p:spPr bwMode="auto">
              <a:xfrm>
                <a:off x="1701" y="2477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79" name="Rectangle 55"/>
              <p:cNvSpPr>
                <a:spLocks noChangeArrowheads="1"/>
              </p:cNvSpPr>
              <p:nvPr/>
            </p:nvSpPr>
            <p:spPr bwMode="auto">
              <a:xfrm>
                <a:off x="1882" y="2477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80" name="Rectangle 56"/>
              <p:cNvSpPr>
                <a:spLocks noChangeArrowheads="1"/>
              </p:cNvSpPr>
              <p:nvPr/>
            </p:nvSpPr>
            <p:spPr bwMode="auto">
              <a:xfrm>
                <a:off x="2064" y="2477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81" name="Rectangle 57"/>
              <p:cNvSpPr>
                <a:spLocks noChangeArrowheads="1"/>
              </p:cNvSpPr>
              <p:nvPr/>
            </p:nvSpPr>
            <p:spPr bwMode="auto">
              <a:xfrm>
                <a:off x="2245" y="2477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82" name="Rectangle 58"/>
              <p:cNvSpPr>
                <a:spLocks noChangeArrowheads="1"/>
              </p:cNvSpPr>
              <p:nvPr/>
            </p:nvSpPr>
            <p:spPr bwMode="auto">
              <a:xfrm>
                <a:off x="2427" y="2477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83" name="Rectangle 59"/>
              <p:cNvSpPr>
                <a:spLocks noChangeArrowheads="1"/>
              </p:cNvSpPr>
              <p:nvPr/>
            </p:nvSpPr>
            <p:spPr bwMode="auto">
              <a:xfrm>
                <a:off x="2608" y="2477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84" name="Rectangle 60"/>
              <p:cNvSpPr>
                <a:spLocks noChangeArrowheads="1"/>
              </p:cNvSpPr>
              <p:nvPr/>
            </p:nvSpPr>
            <p:spPr bwMode="auto">
              <a:xfrm>
                <a:off x="1338" y="2296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85" name="Rectangle 61"/>
              <p:cNvSpPr>
                <a:spLocks noChangeArrowheads="1"/>
              </p:cNvSpPr>
              <p:nvPr/>
            </p:nvSpPr>
            <p:spPr bwMode="auto">
              <a:xfrm>
                <a:off x="1519" y="2296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86" name="Rectangle 62"/>
              <p:cNvSpPr>
                <a:spLocks noChangeArrowheads="1"/>
              </p:cNvSpPr>
              <p:nvPr/>
            </p:nvSpPr>
            <p:spPr bwMode="auto">
              <a:xfrm>
                <a:off x="1701" y="2296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87" name="Rectangle 63"/>
              <p:cNvSpPr>
                <a:spLocks noChangeArrowheads="1"/>
              </p:cNvSpPr>
              <p:nvPr/>
            </p:nvSpPr>
            <p:spPr bwMode="auto">
              <a:xfrm>
                <a:off x="1882" y="2296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88" name="Rectangle 64"/>
              <p:cNvSpPr>
                <a:spLocks noChangeArrowheads="1"/>
              </p:cNvSpPr>
              <p:nvPr/>
            </p:nvSpPr>
            <p:spPr bwMode="auto">
              <a:xfrm>
                <a:off x="2064" y="2296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89" name="Rectangle 65"/>
              <p:cNvSpPr>
                <a:spLocks noChangeArrowheads="1"/>
              </p:cNvSpPr>
              <p:nvPr/>
            </p:nvSpPr>
            <p:spPr bwMode="auto">
              <a:xfrm>
                <a:off x="2245" y="2296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90" name="Rectangle 66"/>
              <p:cNvSpPr>
                <a:spLocks noChangeArrowheads="1"/>
              </p:cNvSpPr>
              <p:nvPr/>
            </p:nvSpPr>
            <p:spPr bwMode="auto">
              <a:xfrm>
                <a:off x="2427" y="2296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91" name="Rectangle 67"/>
              <p:cNvSpPr>
                <a:spLocks noChangeArrowheads="1"/>
              </p:cNvSpPr>
              <p:nvPr/>
            </p:nvSpPr>
            <p:spPr bwMode="auto">
              <a:xfrm>
                <a:off x="2608" y="2296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</p:grpSp>
        <p:grpSp>
          <p:nvGrpSpPr>
            <p:cNvPr id="1092" name="Group 68"/>
            <p:cNvGrpSpPr>
              <a:grpSpLocks/>
            </p:cNvGrpSpPr>
            <p:nvPr/>
          </p:nvGrpSpPr>
          <p:grpSpPr bwMode="auto">
            <a:xfrm>
              <a:off x="5677" y="2897"/>
              <a:ext cx="3175" cy="3175"/>
              <a:chOff x="4195" y="1525"/>
              <a:chExt cx="1270" cy="1270"/>
            </a:xfrm>
          </p:grpSpPr>
          <p:sp>
            <p:nvSpPr>
              <p:cNvPr id="1093" name="Rectangle 69"/>
              <p:cNvSpPr>
                <a:spLocks noChangeArrowheads="1"/>
              </p:cNvSpPr>
              <p:nvPr/>
            </p:nvSpPr>
            <p:spPr bwMode="auto">
              <a:xfrm>
                <a:off x="4196" y="2342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94" name="Rectangle 70"/>
              <p:cNvSpPr>
                <a:spLocks noChangeArrowheads="1"/>
              </p:cNvSpPr>
              <p:nvPr/>
            </p:nvSpPr>
            <p:spPr bwMode="auto">
              <a:xfrm>
                <a:off x="4468" y="2342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95" name="Rectangle 71"/>
              <p:cNvSpPr>
                <a:spLocks noChangeArrowheads="1"/>
              </p:cNvSpPr>
              <p:nvPr/>
            </p:nvSpPr>
            <p:spPr bwMode="auto">
              <a:xfrm>
                <a:off x="4741" y="2342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96" name="Rectangle 72"/>
              <p:cNvSpPr>
                <a:spLocks noChangeArrowheads="1"/>
              </p:cNvSpPr>
              <p:nvPr/>
            </p:nvSpPr>
            <p:spPr bwMode="auto">
              <a:xfrm>
                <a:off x="5013" y="2342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97" name="Rectangle 73"/>
              <p:cNvSpPr>
                <a:spLocks noChangeArrowheads="1"/>
              </p:cNvSpPr>
              <p:nvPr/>
            </p:nvSpPr>
            <p:spPr bwMode="auto">
              <a:xfrm>
                <a:off x="4196" y="2070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98" name="Rectangle 74"/>
              <p:cNvSpPr>
                <a:spLocks noChangeArrowheads="1"/>
              </p:cNvSpPr>
              <p:nvPr/>
            </p:nvSpPr>
            <p:spPr bwMode="auto">
              <a:xfrm>
                <a:off x="4468" y="2070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099" name="Rectangle 75"/>
              <p:cNvSpPr>
                <a:spLocks noChangeArrowheads="1"/>
              </p:cNvSpPr>
              <p:nvPr/>
            </p:nvSpPr>
            <p:spPr bwMode="auto">
              <a:xfrm>
                <a:off x="4741" y="2070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100" name="Rectangle 76"/>
              <p:cNvSpPr>
                <a:spLocks noChangeArrowheads="1"/>
              </p:cNvSpPr>
              <p:nvPr/>
            </p:nvSpPr>
            <p:spPr bwMode="auto">
              <a:xfrm>
                <a:off x="5013" y="2070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101" name="Rectangle 77"/>
              <p:cNvSpPr>
                <a:spLocks noChangeArrowheads="1"/>
              </p:cNvSpPr>
              <p:nvPr/>
            </p:nvSpPr>
            <p:spPr bwMode="auto">
              <a:xfrm>
                <a:off x="4196" y="1797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102" name="Rectangle 78"/>
              <p:cNvSpPr>
                <a:spLocks noChangeArrowheads="1"/>
              </p:cNvSpPr>
              <p:nvPr/>
            </p:nvSpPr>
            <p:spPr bwMode="auto">
              <a:xfrm>
                <a:off x="4468" y="1797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103" name="Rectangle 79"/>
              <p:cNvSpPr>
                <a:spLocks noChangeArrowheads="1"/>
              </p:cNvSpPr>
              <p:nvPr/>
            </p:nvSpPr>
            <p:spPr bwMode="auto">
              <a:xfrm>
                <a:off x="4741" y="1797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104" name="Rectangle 80"/>
              <p:cNvSpPr>
                <a:spLocks noChangeArrowheads="1"/>
              </p:cNvSpPr>
              <p:nvPr/>
            </p:nvSpPr>
            <p:spPr bwMode="auto">
              <a:xfrm>
                <a:off x="5013" y="1797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105" name="Rectangle 81"/>
              <p:cNvSpPr>
                <a:spLocks noChangeArrowheads="1"/>
              </p:cNvSpPr>
              <p:nvPr/>
            </p:nvSpPr>
            <p:spPr bwMode="auto">
              <a:xfrm>
                <a:off x="4196" y="1525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106" name="Rectangle 82"/>
              <p:cNvSpPr>
                <a:spLocks noChangeArrowheads="1"/>
              </p:cNvSpPr>
              <p:nvPr/>
            </p:nvSpPr>
            <p:spPr bwMode="auto">
              <a:xfrm>
                <a:off x="4468" y="1525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107" name="Rectangle 83"/>
              <p:cNvSpPr>
                <a:spLocks noChangeArrowheads="1"/>
              </p:cNvSpPr>
              <p:nvPr/>
            </p:nvSpPr>
            <p:spPr bwMode="auto">
              <a:xfrm>
                <a:off x="4741" y="1525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108" name="Rectangle 84"/>
              <p:cNvSpPr>
                <a:spLocks noChangeArrowheads="1"/>
              </p:cNvSpPr>
              <p:nvPr/>
            </p:nvSpPr>
            <p:spPr bwMode="auto">
              <a:xfrm>
                <a:off x="5013" y="1525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109" name="Rectangle 85"/>
              <p:cNvSpPr>
                <a:spLocks noChangeArrowheads="1"/>
              </p:cNvSpPr>
              <p:nvPr/>
            </p:nvSpPr>
            <p:spPr bwMode="auto">
              <a:xfrm>
                <a:off x="5284" y="2342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110" name="Rectangle 86"/>
              <p:cNvSpPr>
                <a:spLocks noChangeArrowheads="1"/>
              </p:cNvSpPr>
              <p:nvPr/>
            </p:nvSpPr>
            <p:spPr bwMode="auto">
              <a:xfrm>
                <a:off x="5284" y="2070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111" name="Rectangle 87"/>
              <p:cNvSpPr>
                <a:spLocks noChangeArrowheads="1"/>
              </p:cNvSpPr>
              <p:nvPr/>
            </p:nvSpPr>
            <p:spPr bwMode="auto">
              <a:xfrm>
                <a:off x="5284" y="1797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112" name="Rectangle 88"/>
              <p:cNvSpPr>
                <a:spLocks noChangeArrowheads="1"/>
              </p:cNvSpPr>
              <p:nvPr/>
            </p:nvSpPr>
            <p:spPr bwMode="auto">
              <a:xfrm>
                <a:off x="5284" y="1525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113" name="Rectangle 89"/>
              <p:cNvSpPr>
                <a:spLocks noChangeArrowheads="1"/>
              </p:cNvSpPr>
              <p:nvPr/>
            </p:nvSpPr>
            <p:spPr bwMode="auto">
              <a:xfrm>
                <a:off x="4195" y="2614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114" name="Rectangle 90"/>
              <p:cNvSpPr>
                <a:spLocks noChangeArrowheads="1"/>
              </p:cNvSpPr>
              <p:nvPr/>
            </p:nvSpPr>
            <p:spPr bwMode="auto">
              <a:xfrm>
                <a:off x="4467" y="2614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115" name="Rectangle 91"/>
              <p:cNvSpPr>
                <a:spLocks noChangeArrowheads="1"/>
              </p:cNvSpPr>
              <p:nvPr/>
            </p:nvSpPr>
            <p:spPr bwMode="auto">
              <a:xfrm>
                <a:off x="4740" y="2614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116" name="Rectangle 92"/>
              <p:cNvSpPr>
                <a:spLocks noChangeArrowheads="1"/>
              </p:cNvSpPr>
              <p:nvPr/>
            </p:nvSpPr>
            <p:spPr bwMode="auto">
              <a:xfrm>
                <a:off x="5012" y="2614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117" name="Rectangle 93"/>
              <p:cNvSpPr>
                <a:spLocks noChangeArrowheads="1"/>
              </p:cNvSpPr>
              <p:nvPr/>
            </p:nvSpPr>
            <p:spPr bwMode="auto">
              <a:xfrm>
                <a:off x="5283" y="2614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</p:grpSp>
        <p:sp>
          <p:nvSpPr>
            <p:cNvPr id="1118" name="Line 94"/>
            <p:cNvSpPr>
              <a:spLocks noChangeShapeType="1"/>
            </p:cNvSpPr>
            <p:nvPr/>
          </p:nvSpPr>
          <p:spPr bwMode="auto">
            <a:xfrm flipH="1" flipV="1">
              <a:off x="3861" y="1084"/>
              <a:ext cx="2043" cy="55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119" name="Line 95"/>
            <p:cNvSpPr>
              <a:spLocks noChangeShapeType="1"/>
            </p:cNvSpPr>
            <p:nvPr/>
          </p:nvSpPr>
          <p:spPr bwMode="auto">
            <a:xfrm flipH="1" flipV="1">
              <a:off x="3861" y="1084"/>
              <a:ext cx="5558" cy="20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grpSp>
          <p:nvGrpSpPr>
            <p:cNvPr id="1120" name="Group 96"/>
            <p:cNvGrpSpPr>
              <a:grpSpLocks/>
            </p:cNvGrpSpPr>
            <p:nvPr/>
          </p:nvGrpSpPr>
          <p:grpSpPr bwMode="auto">
            <a:xfrm>
              <a:off x="5449" y="2672"/>
              <a:ext cx="2720" cy="2720"/>
              <a:chOff x="3107" y="2115"/>
              <a:chExt cx="1088" cy="1088"/>
            </a:xfrm>
          </p:grpSpPr>
          <p:sp>
            <p:nvSpPr>
              <p:cNvPr id="1121" name="Rectangle 97"/>
              <p:cNvSpPr>
                <a:spLocks noChangeArrowheads="1"/>
              </p:cNvSpPr>
              <p:nvPr/>
            </p:nvSpPr>
            <p:spPr bwMode="auto">
              <a:xfrm>
                <a:off x="3107" y="2524"/>
                <a:ext cx="272" cy="272"/>
              </a:xfrm>
              <a:prstGeom prst="rect">
                <a:avLst/>
              </a:prstGeom>
              <a:solidFill>
                <a:srgbClr val="46A3A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122" name="Rectangle 98"/>
              <p:cNvSpPr>
                <a:spLocks noChangeArrowheads="1"/>
              </p:cNvSpPr>
              <p:nvPr/>
            </p:nvSpPr>
            <p:spPr bwMode="auto">
              <a:xfrm>
                <a:off x="3515" y="2524"/>
                <a:ext cx="272" cy="272"/>
              </a:xfrm>
              <a:prstGeom prst="rect">
                <a:avLst/>
              </a:prstGeom>
              <a:solidFill>
                <a:srgbClr val="46A3A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123" name="Rectangle 99"/>
              <p:cNvSpPr>
                <a:spLocks noChangeArrowheads="1"/>
              </p:cNvSpPr>
              <p:nvPr/>
            </p:nvSpPr>
            <p:spPr bwMode="auto">
              <a:xfrm>
                <a:off x="3107" y="2115"/>
                <a:ext cx="272" cy="272"/>
              </a:xfrm>
              <a:prstGeom prst="rect">
                <a:avLst/>
              </a:prstGeom>
              <a:solidFill>
                <a:srgbClr val="46A3A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124" name="Rectangle 100"/>
              <p:cNvSpPr>
                <a:spLocks noChangeArrowheads="1"/>
              </p:cNvSpPr>
              <p:nvPr/>
            </p:nvSpPr>
            <p:spPr bwMode="auto">
              <a:xfrm>
                <a:off x="3515" y="2115"/>
                <a:ext cx="272" cy="272"/>
              </a:xfrm>
              <a:prstGeom prst="rect">
                <a:avLst/>
              </a:prstGeom>
              <a:solidFill>
                <a:srgbClr val="46A3A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125" name="Rectangle 101"/>
              <p:cNvSpPr>
                <a:spLocks noChangeArrowheads="1"/>
              </p:cNvSpPr>
              <p:nvPr/>
            </p:nvSpPr>
            <p:spPr bwMode="auto">
              <a:xfrm>
                <a:off x="3923" y="2524"/>
                <a:ext cx="272" cy="272"/>
              </a:xfrm>
              <a:prstGeom prst="rect">
                <a:avLst/>
              </a:prstGeom>
              <a:solidFill>
                <a:srgbClr val="46A3A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126" name="Rectangle 102"/>
              <p:cNvSpPr>
                <a:spLocks noChangeArrowheads="1"/>
              </p:cNvSpPr>
              <p:nvPr/>
            </p:nvSpPr>
            <p:spPr bwMode="auto">
              <a:xfrm>
                <a:off x="3923" y="2115"/>
                <a:ext cx="272" cy="272"/>
              </a:xfrm>
              <a:prstGeom prst="rect">
                <a:avLst/>
              </a:prstGeom>
              <a:solidFill>
                <a:srgbClr val="46A3A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127" name="Rectangle 103"/>
              <p:cNvSpPr>
                <a:spLocks noChangeArrowheads="1"/>
              </p:cNvSpPr>
              <p:nvPr/>
            </p:nvSpPr>
            <p:spPr bwMode="auto">
              <a:xfrm>
                <a:off x="3107" y="2931"/>
                <a:ext cx="272" cy="272"/>
              </a:xfrm>
              <a:prstGeom prst="rect">
                <a:avLst/>
              </a:prstGeom>
              <a:solidFill>
                <a:srgbClr val="46A3A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128" name="Rectangle 104"/>
              <p:cNvSpPr>
                <a:spLocks noChangeArrowheads="1"/>
              </p:cNvSpPr>
              <p:nvPr/>
            </p:nvSpPr>
            <p:spPr bwMode="auto">
              <a:xfrm>
                <a:off x="3515" y="2931"/>
                <a:ext cx="272" cy="272"/>
              </a:xfrm>
              <a:prstGeom prst="rect">
                <a:avLst/>
              </a:prstGeom>
              <a:solidFill>
                <a:srgbClr val="46A3A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129" name="Rectangle 105"/>
              <p:cNvSpPr>
                <a:spLocks noChangeArrowheads="1"/>
              </p:cNvSpPr>
              <p:nvPr/>
            </p:nvSpPr>
            <p:spPr bwMode="auto">
              <a:xfrm>
                <a:off x="3923" y="2931"/>
                <a:ext cx="272" cy="272"/>
              </a:xfrm>
              <a:prstGeom prst="rect">
                <a:avLst/>
              </a:prstGeom>
              <a:solidFill>
                <a:srgbClr val="46A3A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</p:grpSp>
        <p:grpSp>
          <p:nvGrpSpPr>
            <p:cNvPr id="1130" name="Group 106"/>
            <p:cNvGrpSpPr>
              <a:grpSpLocks/>
            </p:cNvGrpSpPr>
            <p:nvPr/>
          </p:nvGrpSpPr>
          <p:grpSpPr bwMode="auto">
            <a:xfrm>
              <a:off x="5109" y="2330"/>
              <a:ext cx="2155" cy="2155"/>
              <a:chOff x="4014" y="1343"/>
              <a:chExt cx="862" cy="862"/>
            </a:xfrm>
          </p:grpSpPr>
          <p:sp>
            <p:nvSpPr>
              <p:cNvPr id="1131" name="Rectangle 107"/>
              <p:cNvSpPr>
                <a:spLocks noChangeArrowheads="1"/>
              </p:cNvSpPr>
              <p:nvPr/>
            </p:nvSpPr>
            <p:spPr bwMode="auto">
              <a:xfrm>
                <a:off x="4014" y="1343"/>
                <a:ext cx="363" cy="363"/>
              </a:xfrm>
              <a:prstGeom prst="rect">
                <a:avLst/>
              </a:prstGeom>
              <a:solidFill>
                <a:srgbClr val="377E8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132" name="Rectangle 108"/>
              <p:cNvSpPr>
                <a:spLocks noChangeArrowheads="1"/>
              </p:cNvSpPr>
              <p:nvPr/>
            </p:nvSpPr>
            <p:spPr bwMode="auto">
              <a:xfrm>
                <a:off x="4513" y="1344"/>
                <a:ext cx="363" cy="362"/>
              </a:xfrm>
              <a:prstGeom prst="rect">
                <a:avLst/>
              </a:prstGeom>
              <a:solidFill>
                <a:srgbClr val="377E8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133" name="Rectangle 109"/>
              <p:cNvSpPr>
                <a:spLocks noChangeArrowheads="1"/>
              </p:cNvSpPr>
              <p:nvPr/>
            </p:nvSpPr>
            <p:spPr bwMode="auto">
              <a:xfrm>
                <a:off x="4014" y="1842"/>
                <a:ext cx="363" cy="363"/>
              </a:xfrm>
              <a:prstGeom prst="rect">
                <a:avLst/>
              </a:prstGeom>
              <a:solidFill>
                <a:srgbClr val="377E8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  <p:sp>
            <p:nvSpPr>
              <p:cNvPr id="1134" name="Rectangle 110"/>
              <p:cNvSpPr>
                <a:spLocks noChangeArrowheads="1"/>
              </p:cNvSpPr>
              <p:nvPr/>
            </p:nvSpPr>
            <p:spPr bwMode="auto">
              <a:xfrm>
                <a:off x="4513" y="1843"/>
                <a:ext cx="363" cy="362"/>
              </a:xfrm>
              <a:prstGeom prst="rect">
                <a:avLst/>
              </a:prstGeom>
              <a:solidFill>
                <a:srgbClr val="377E8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ca-ES"/>
              </a:p>
            </p:txBody>
          </p:sp>
        </p:grpSp>
        <p:sp>
          <p:nvSpPr>
            <p:cNvPr id="1135" name="Rectangle 111"/>
            <p:cNvSpPr>
              <a:spLocks noChangeArrowheads="1"/>
            </p:cNvSpPr>
            <p:nvPr/>
          </p:nvSpPr>
          <p:spPr bwMode="auto">
            <a:xfrm>
              <a:off x="4656" y="1877"/>
              <a:ext cx="1248" cy="1247"/>
            </a:xfrm>
            <a:prstGeom prst="rect">
              <a:avLst/>
            </a:prstGeom>
            <a:solidFill>
              <a:srgbClr val="2C646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136" name="Line 112"/>
            <p:cNvSpPr>
              <a:spLocks noChangeShapeType="1"/>
            </p:cNvSpPr>
            <p:nvPr/>
          </p:nvSpPr>
          <p:spPr bwMode="auto">
            <a:xfrm flipH="1" flipV="1">
              <a:off x="3861" y="1084"/>
              <a:ext cx="5558" cy="55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</p:grpSp>
    </p:spTree>
    <p:extLst>
      <p:ext uri="{BB962C8B-B14F-4D97-AF65-F5344CB8AC3E}">
        <p14:creationId xmlns:p14="http://schemas.microsoft.com/office/powerpoint/2010/main" xmlns="" val="135942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30DD59-3F5C-433B-BAEB-AD810C38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OGC API </a:t>
            </a:r>
            <a:r>
              <a:rPr lang="en-US" dirty="0" smtClean="0"/>
              <a:t>Tiles</a:t>
            </a:r>
            <a:r>
              <a:rPr lang="en-US" dirty="0" smtClean="0"/>
              <a:t> </a:t>
            </a:r>
            <a:r>
              <a:rPr lang="en-US" dirty="0"/>
              <a:t>– Paths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9D4A61-501D-40C5-A0FD-C4F7FC590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Path </a:t>
            </a:r>
            <a:r>
              <a:rPr lang="en-US" sz="2000" dirty="0"/>
              <a:t>= /tiles</a:t>
            </a:r>
            <a:r>
              <a:rPr lang="en-US" sz="2000" dirty="0" smtClean="0"/>
              <a:t>/{</a:t>
            </a:r>
            <a:r>
              <a:rPr lang="en-US" sz="2000" dirty="0" err="1" smtClean="0"/>
              <a:t>styleId</a:t>
            </a:r>
            <a:r>
              <a:rPr lang="en-US" sz="2000" dirty="0" smtClean="0"/>
              <a:t>}/ {</a:t>
            </a:r>
            <a:r>
              <a:rPr lang="en-US" sz="2000" dirty="0" err="1"/>
              <a:t>tileMatrixSetId</a:t>
            </a:r>
            <a:r>
              <a:rPr lang="en-US" sz="2000" dirty="0"/>
              <a:t>}/{</a:t>
            </a:r>
            <a:r>
              <a:rPr lang="en-US" sz="2000" dirty="0" err="1"/>
              <a:t>tileMatrix</a:t>
            </a:r>
            <a:r>
              <a:rPr lang="en-US" sz="2000" dirty="0"/>
              <a:t>}/{</a:t>
            </a:r>
            <a:r>
              <a:rPr lang="en-US" sz="2000" dirty="0" err="1"/>
              <a:t>tileRow</a:t>
            </a:r>
            <a:r>
              <a:rPr lang="en-US" sz="2000" dirty="0"/>
              <a:t>}/{</a:t>
            </a:r>
            <a:r>
              <a:rPr lang="en-US" sz="2000" dirty="0" err="1"/>
              <a:t>tileCol</a:t>
            </a:r>
            <a:r>
              <a:rPr lang="en-US" sz="2000" dirty="0"/>
              <a:t>}</a:t>
            </a:r>
          </a:p>
          <a:p>
            <a:pPr lvl="1"/>
            <a:r>
              <a:rPr lang="en-US" sz="1600" dirty="0"/>
              <a:t>Returns a tile of </a:t>
            </a:r>
            <a:r>
              <a:rPr lang="en-US" sz="1600" dirty="0" smtClean="0"/>
              <a:t>the dataset</a:t>
            </a:r>
            <a:endParaRPr lang="en-US" sz="1600" dirty="0"/>
          </a:p>
          <a:p>
            <a:r>
              <a:rPr lang="en-US" sz="2000" dirty="0"/>
              <a:t> Path = /collections/{</a:t>
            </a:r>
            <a:r>
              <a:rPr lang="en-US" sz="2000" dirty="0" err="1"/>
              <a:t>collectionId</a:t>
            </a:r>
            <a:r>
              <a:rPr lang="en-US" sz="2000" dirty="0"/>
              <a:t>}/tiles</a:t>
            </a:r>
            <a:r>
              <a:rPr lang="en-US" sz="2000" dirty="0" smtClean="0"/>
              <a:t>/{</a:t>
            </a:r>
            <a:r>
              <a:rPr lang="en-US" sz="2000" dirty="0" err="1" smtClean="0"/>
              <a:t>styleId</a:t>
            </a:r>
            <a:r>
              <a:rPr lang="en-US" sz="2000" dirty="0" smtClean="0"/>
              <a:t>}/</a:t>
            </a:r>
            <a:br>
              <a:rPr lang="en-US" sz="2000" dirty="0" smtClean="0"/>
            </a:br>
            <a:r>
              <a:rPr lang="en-US" sz="2000" dirty="0" smtClean="0"/>
              <a:t>{</a:t>
            </a:r>
            <a:r>
              <a:rPr lang="en-US" sz="2000" dirty="0" err="1" smtClean="0"/>
              <a:t>tileMatrixSetId</a:t>
            </a:r>
            <a:r>
              <a:rPr lang="en-US" sz="2000" dirty="0"/>
              <a:t>}/{</a:t>
            </a:r>
            <a:r>
              <a:rPr lang="en-US" sz="2000" dirty="0" err="1"/>
              <a:t>tileMatrix</a:t>
            </a:r>
            <a:r>
              <a:rPr lang="en-US" sz="2000" dirty="0" smtClean="0"/>
              <a:t>}/{</a:t>
            </a:r>
            <a:r>
              <a:rPr lang="en-US" sz="2000" dirty="0" err="1"/>
              <a:t>tileRow</a:t>
            </a:r>
            <a:r>
              <a:rPr lang="en-US" sz="2000" dirty="0"/>
              <a:t>}/{</a:t>
            </a:r>
            <a:r>
              <a:rPr lang="en-US" sz="2000" dirty="0" err="1"/>
              <a:t>tileCol</a:t>
            </a:r>
            <a:r>
              <a:rPr lang="en-US" sz="2000" dirty="0"/>
              <a:t>}</a:t>
            </a:r>
          </a:p>
          <a:p>
            <a:pPr lvl="1"/>
            <a:r>
              <a:rPr lang="en-US" sz="1600" dirty="0"/>
              <a:t> Returns a tile of the </a:t>
            </a:r>
            <a:r>
              <a:rPr lang="en-US" sz="1600" dirty="0" smtClean="0"/>
              <a:t>collection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r>
              <a:rPr lang="en-US" sz="2000" dirty="0"/>
              <a:t> Path = /tiles</a:t>
            </a:r>
            <a:r>
              <a:rPr lang="en-US" sz="2000" dirty="0" smtClean="0"/>
              <a:t>/{</a:t>
            </a:r>
            <a:r>
              <a:rPr lang="en-US" sz="2000" dirty="0" err="1" smtClean="0"/>
              <a:t>styleId</a:t>
            </a:r>
            <a:r>
              <a:rPr lang="en-US" sz="2000" dirty="0" smtClean="0"/>
              <a:t>}/{</a:t>
            </a:r>
            <a:r>
              <a:rPr lang="en-US" sz="2000" dirty="0" err="1" smtClean="0"/>
              <a:t>tileMatrixSetId</a:t>
            </a:r>
            <a:r>
              <a:rPr lang="en-US" sz="2000" dirty="0"/>
              <a:t>}/{</a:t>
            </a:r>
            <a:r>
              <a:rPr lang="en-US" sz="2000" dirty="0" err="1"/>
              <a:t>tileMatrix</a:t>
            </a:r>
            <a:r>
              <a:rPr lang="en-US" sz="2000" dirty="0"/>
              <a:t>}/{</a:t>
            </a:r>
            <a:r>
              <a:rPr lang="en-US" sz="2000" dirty="0" err="1"/>
              <a:t>tileRow</a:t>
            </a:r>
            <a:r>
              <a:rPr lang="en-US" sz="2000" dirty="0"/>
              <a:t>}/{</a:t>
            </a:r>
            <a:r>
              <a:rPr lang="en-US" sz="2000" dirty="0" err="1"/>
              <a:t>tileCol</a:t>
            </a:r>
            <a:r>
              <a:rPr lang="en-US" sz="2000" dirty="0"/>
              <a:t>}/info</a:t>
            </a:r>
          </a:p>
          <a:p>
            <a:pPr lvl="1"/>
            <a:r>
              <a:rPr lang="en-US" sz="1600" dirty="0"/>
              <a:t> Returns information on a point of a </a:t>
            </a:r>
            <a:r>
              <a:rPr lang="en-US" sz="1600" dirty="0" smtClean="0"/>
              <a:t>tile</a:t>
            </a:r>
          </a:p>
          <a:p>
            <a:r>
              <a:rPr lang="en-US" sz="2000" dirty="0" smtClean="0"/>
              <a:t> Path = /collections/{</a:t>
            </a:r>
            <a:r>
              <a:rPr lang="en-US" sz="2000" dirty="0" err="1" smtClean="0"/>
              <a:t>collectionId</a:t>
            </a:r>
            <a:r>
              <a:rPr lang="en-US" sz="2000" dirty="0" smtClean="0"/>
              <a:t>}/tiles/{</a:t>
            </a:r>
            <a:r>
              <a:rPr lang="en-US" sz="2000" dirty="0" err="1" smtClean="0"/>
              <a:t>styleId</a:t>
            </a:r>
            <a:r>
              <a:rPr lang="en-US" sz="2000" dirty="0" smtClean="0"/>
              <a:t>}/</a:t>
            </a:r>
            <a:br>
              <a:rPr lang="en-US" sz="2000" dirty="0" smtClean="0"/>
            </a:br>
            <a:r>
              <a:rPr lang="en-US" sz="2000" dirty="0" smtClean="0"/>
              <a:t>{</a:t>
            </a:r>
            <a:r>
              <a:rPr lang="en-US" sz="2000" dirty="0" err="1" smtClean="0"/>
              <a:t>tileMatrixSetId</a:t>
            </a:r>
            <a:r>
              <a:rPr lang="en-US" sz="2000" dirty="0" smtClean="0"/>
              <a:t>}/{</a:t>
            </a:r>
            <a:r>
              <a:rPr lang="en-US" sz="2000" dirty="0" err="1" smtClean="0"/>
              <a:t>tileMatrix</a:t>
            </a:r>
            <a:r>
              <a:rPr lang="en-US" sz="2000" dirty="0" smtClean="0"/>
              <a:t>}/{</a:t>
            </a:r>
            <a:r>
              <a:rPr lang="en-US" sz="2000" dirty="0" err="1" smtClean="0"/>
              <a:t>tileRow</a:t>
            </a:r>
            <a:r>
              <a:rPr lang="en-US" sz="2000" dirty="0" smtClean="0"/>
              <a:t>}/{</a:t>
            </a:r>
            <a:r>
              <a:rPr lang="en-US" sz="2000" dirty="0" err="1" smtClean="0"/>
              <a:t>tileCol</a:t>
            </a:r>
            <a:r>
              <a:rPr lang="en-US" sz="2000" dirty="0" smtClean="0"/>
              <a:t>}/info</a:t>
            </a:r>
            <a:endParaRPr lang="en-US" sz="2000" dirty="0" smtClean="0"/>
          </a:p>
          <a:p>
            <a:pPr lvl="1"/>
            <a:r>
              <a:rPr lang="en-US" sz="1600" dirty="0" smtClean="0"/>
              <a:t> Returns information of a point in a tile of the collection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2576B7-5C60-474B-B71B-1762FD9B05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  <p:grpSp>
        <p:nvGrpSpPr>
          <p:cNvPr id="56" name="55 Grupo"/>
          <p:cNvGrpSpPr/>
          <p:nvPr/>
        </p:nvGrpSpPr>
        <p:grpSpPr>
          <a:xfrm>
            <a:off x="5943600" y="2514600"/>
            <a:ext cx="2844452" cy="1905000"/>
            <a:chOff x="381000" y="1066800"/>
            <a:chExt cx="8305800" cy="5562600"/>
          </a:xfrm>
        </p:grpSpPr>
        <p:pic>
          <p:nvPicPr>
            <p:cNvPr id="31" name="Picture 2" descr="http://a.tile.openstreetmap.org/15/9798/1466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14400" y="1447800"/>
              <a:ext cx="2438400" cy="243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4" descr="http://mt1.google.com/vt/hl=en&amp;z=15&amp;y=14664&amp;x=979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2800" y="1447800"/>
              <a:ext cx="2438400" cy="243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6" descr="http://www.ogc.uab.cat/SITiled/GeoEye_Haiti_M/GeoEye/WorldSphericalMercator/15/9798/14665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14400" y="3886200"/>
              <a:ext cx="2438400" cy="243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8" descr="http://ecn.t0.tiles.virtualearth.net/tiles/a032211203002113.jpeg?g=85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52800" y="3886200"/>
              <a:ext cx="2438400" cy="243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12" descr="http://otile1.mqcdn.com/tiles/1.0.0/map/15/9800/14664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791200" y="1447800"/>
              <a:ext cx="2438400" cy="243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18" descr="http://tile.opencyclemap.org/cycle/15/9800/1466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791200" y="3886200"/>
              <a:ext cx="2438400" cy="243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7" name="36 Conector recto"/>
            <p:cNvCxnSpPr/>
            <p:nvPr/>
          </p:nvCxnSpPr>
          <p:spPr bwMode="auto">
            <a:xfrm>
              <a:off x="3352800" y="1066800"/>
              <a:ext cx="0" cy="5486400"/>
            </a:xfrm>
            <a:prstGeom prst="line">
              <a:avLst/>
            </a:prstGeom>
            <a:noFill/>
            <a:ln w="2857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37 Conector recto"/>
            <p:cNvCxnSpPr/>
            <p:nvPr/>
          </p:nvCxnSpPr>
          <p:spPr bwMode="auto">
            <a:xfrm>
              <a:off x="5791200" y="1143000"/>
              <a:ext cx="0" cy="5486400"/>
            </a:xfrm>
            <a:prstGeom prst="line">
              <a:avLst/>
            </a:prstGeom>
            <a:noFill/>
            <a:ln w="2857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38 Conector recto"/>
            <p:cNvCxnSpPr/>
            <p:nvPr/>
          </p:nvCxnSpPr>
          <p:spPr bwMode="auto">
            <a:xfrm>
              <a:off x="381000" y="3886200"/>
              <a:ext cx="8305800" cy="0"/>
            </a:xfrm>
            <a:prstGeom prst="line">
              <a:avLst/>
            </a:prstGeom>
            <a:noFill/>
            <a:ln w="2857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39 Conector recto"/>
            <p:cNvCxnSpPr/>
            <p:nvPr/>
          </p:nvCxnSpPr>
          <p:spPr bwMode="auto">
            <a:xfrm>
              <a:off x="381000" y="6324600"/>
              <a:ext cx="8305800" cy="0"/>
            </a:xfrm>
            <a:prstGeom prst="line">
              <a:avLst/>
            </a:prstGeom>
            <a:noFill/>
            <a:ln w="2857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40 Conector recto"/>
            <p:cNvCxnSpPr/>
            <p:nvPr/>
          </p:nvCxnSpPr>
          <p:spPr bwMode="auto">
            <a:xfrm>
              <a:off x="8229600" y="1143000"/>
              <a:ext cx="0" cy="5486400"/>
            </a:xfrm>
            <a:prstGeom prst="line">
              <a:avLst/>
            </a:prstGeom>
            <a:noFill/>
            <a:ln w="2857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41 Conector recto"/>
            <p:cNvCxnSpPr/>
            <p:nvPr/>
          </p:nvCxnSpPr>
          <p:spPr bwMode="auto">
            <a:xfrm>
              <a:off x="914400" y="1143000"/>
              <a:ext cx="0" cy="5486400"/>
            </a:xfrm>
            <a:prstGeom prst="line">
              <a:avLst/>
            </a:prstGeom>
            <a:noFill/>
            <a:ln w="2857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42 Conector recto"/>
            <p:cNvCxnSpPr/>
            <p:nvPr/>
          </p:nvCxnSpPr>
          <p:spPr bwMode="auto">
            <a:xfrm>
              <a:off x="381000" y="1447800"/>
              <a:ext cx="8305800" cy="0"/>
            </a:xfrm>
            <a:prstGeom prst="line">
              <a:avLst/>
            </a:prstGeom>
            <a:noFill/>
            <a:ln w="2857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23 CuadroTexto"/>
            <p:cNvSpPr txBox="1">
              <a:spLocks noChangeArrowheads="1"/>
            </p:cNvSpPr>
            <p:nvPr/>
          </p:nvSpPr>
          <p:spPr bwMode="auto">
            <a:xfrm>
              <a:off x="914400" y="1524000"/>
              <a:ext cx="21336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ca-ES" sz="400" b="0"/>
                <a:t>a.tile.openstreetmap.org</a:t>
              </a:r>
            </a:p>
          </p:txBody>
        </p:sp>
        <p:sp>
          <p:nvSpPr>
            <p:cNvPr id="45" name="24 CuadroTexto"/>
            <p:cNvSpPr txBox="1">
              <a:spLocks noChangeArrowheads="1"/>
            </p:cNvSpPr>
            <p:nvPr/>
          </p:nvSpPr>
          <p:spPr bwMode="auto">
            <a:xfrm>
              <a:off x="3352800" y="1524000"/>
              <a:ext cx="21336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ca-ES" sz="400" b="0"/>
                <a:t>mt1.google.com</a:t>
              </a:r>
            </a:p>
          </p:txBody>
        </p:sp>
        <p:sp>
          <p:nvSpPr>
            <p:cNvPr id="46" name="25 CuadroTexto"/>
            <p:cNvSpPr txBox="1">
              <a:spLocks noChangeArrowheads="1"/>
            </p:cNvSpPr>
            <p:nvPr/>
          </p:nvSpPr>
          <p:spPr bwMode="auto">
            <a:xfrm>
              <a:off x="5867400" y="1524000"/>
              <a:ext cx="21336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ca-ES" sz="400" b="0" dirty="0"/>
                <a:t>otile1.mqcdn.com/</a:t>
              </a:r>
              <a:r>
                <a:rPr lang="ca-ES" sz="400" b="0" dirty="0" err="1"/>
                <a:t>tiles</a:t>
              </a:r>
              <a:r>
                <a:rPr lang="ca-ES" sz="400" b="0" dirty="0"/>
                <a:t>/1.0.0/</a:t>
              </a:r>
              <a:r>
                <a:rPr lang="ca-ES" sz="400" b="0" dirty="0" err="1"/>
                <a:t>map</a:t>
              </a:r>
              <a:endParaRPr lang="ca-ES" sz="400" b="0" dirty="0"/>
            </a:p>
          </p:txBody>
        </p:sp>
        <p:sp>
          <p:nvSpPr>
            <p:cNvPr id="47" name="26 CuadroTexto"/>
            <p:cNvSpPr txBox="1">
              <a:spLocks noChangeArrowheads="1"/>
            </p:cNvSpPr>
            <p:nvPr/>
          </p:nvSpPr>
          <p:spPr bwMode="auto">
            <a:xfrm>
              <a:off x="5867400" y="3962400"/>
              <a:ext cx="21336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ca-ES" sz="400" b="0"/>
                <a:t>tile.opencyclemap.org/cycle</a:t>
              </a:r>
            </a:p>
          </p:txBody>
        </p:sp>
        <p:sp>
          <p:nvSpPr>
            <p:cNvPr id="48" name="27 CuadroTexto"/>
            <p:cNvSpPr txBox="1">
              <a:spLocks noChangeArrowheads="1"/>
            </p:cNvSpPr>
            <p:nvPr/>
          </p:nvSpPr>
          <p:spPr bwMode="auto">
            <a:xfrm>
              <a:off x="3429000" y="5867400"/>
              <a:ext cx="21336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ca-ES" sz="400" b="0">
                  <a:solidFill>
                    <a:schemeClr val="bg1"/>
                  </a:solidFill>
                </a:rPr>
                <a:t>ecn.t0.tiles.virtualearth.net</a:t>
              </a:r>
            </a:p>
          </p:txBody>
        </p:sp>
        <p:sp>
          <p:nvSpPr>
            <p:cNvPr id="49" name="48 CuadroTexto"/>
            <p:cNvSpPr txBox="1"/>
            <p:nvPr/>
          </p:nvSpPr>
          <p:spPr>
            <a:xfrm>
              <a:off x="990600" y="3962400"/>
              <a:ext cx="2133600" cy="381000"/>
            </a:xfrm>
            <a:prstGeom prst="rect">
              <a:avLst/>
            </a:prstGeom>
            <a:noFill/>
          </p:spPr>
          <p:txBody>
            <a:bodyPr wrap="none"/>
            <a:lstStyle/>
            <a:p>
              <a:pPr>
                <a:defRPr/>
              </a:pPr>
              <a:r>
                <a:rPr lang="ca-ES" sz="400" dirty="0" err="1">
                  <a:solidFill>
                    <a:schemeClr val="bg1">
                      <a:lumMod val="75000"/>
                    </a:schemeClr>
                  </a:solidFill>
                  <a:latin typeface="CG Times"/>
                  <a:cs typeface="Arial" pitchFamily="34" charset="0"/>
                </a:rPr>
                <a:t>www.ogc.uab.cat</a:t>
              </a:r>
              <a:r>
                <a:rPr lang="ca-ES" sz="400" dirty="0">
                  <a:solidFill>
                    <a:schemeClr val="bg1">
                      <a:lumMod val="75000"/>
                    </a:schemeClr>
                  </a:solidFill>
                  <a:latin typeface="CG Times"/>
                  <a:cs typeface="Arial" pitchFamily="34" charset="0"/>
                </a:rPr>
                <a:t>/</a:t>
              </a:r>
              <a:r>
                <a:rPr lang="ca-ES" sz="400" dirty="0" err="1">
                  <a:solidFill>
                    <a:schemeClr val="bg1">
                      <a:lumMod val="75000"/>
                    </a:schemeClr>
                  </a:solidFill>
                  <a:latin typeface="CG Times"/>
                  <a:cs typeface="Arial" pitchFamily="34" charset="0"/>
                </a:rPr>
                <a:t>SITiled</a:t>
              </a:r>
              <a:r>
                <a:rPr lang="ca-ES" sz="400" dirty="0">
                  <a:solidFill>
                    <a:schemeClr val="bg1">
                      <a:lumMod val="75000"/>
                    </a:schemeClr>
                  </a:solidFill>
                  <a:latin typeface="CG Times"/>
                  <a:cs typeface="Arial" pitchFamily="34" charset="0"/>
                </a:rPr>
                <a:t>/</a:t>
              </a:r>
              <a:r>
                <a:rPr lang="ca-ES" sz="400" dirty="0" err="1">
                  <a:solidFill>
                    <a:schemeClr val="bg1">
                      <a:lumMod val="75000"/>
                    </a:schemeClr>
                  </a:solidFill>
                  <a:latin typeface="CG Times"/>
                  <a:cs typeface="Arial" pitchFamily="34" charset="0"/>
                </a:rPr>
                <a:t>GeoEye</a:t>
              </a:r>
              <a:r>
                <a:rPr lang="ca-ES" sz="400" dirty="0">
                  <a:solidFill>
                    <a:schemeClr val="bg1">
                      <a:lumMod val="75000"/>
                    </a:schemeClr>
                  </a:solidFill>
                  <a:latin typeface="CG Times"/>
                  <a:cs typeface="Arial" pitchFamily="34" charset="0"/>
                </a:rPr>
                <a:t>_</a:t>
              </a:r>
              <a:r>
                <a:rPr lang="ca-ES" sz="400" dirty="0" err="1">
                  <a:solidFill>
                    <a:schemeClr val="bg1">
                      <a:lumMod val="75000"/>
                    </a:schemeClr>
                  </a:solidFill>
                  <a:latin typeface="CG Times"/>
                  <a:cs typeface="Arial" pitchFamily="34" charset="0"/>
                </a:rPr>
                <a:t>Haiti</a:t>
              </a:r>
              <a:r>
                <a:rPr lang="ca-ES" sz="400" dirty="0">
                  <a:solidFill>
                    <a:schemeClr val="bg1">
                      <a:lumMod val="75000"/>
                    </a:schemeClr>
                  </a:solidFill>
                  <a:latin typeface="CG Times"/>
                  <a:cs typeface="Arial" pitchFamily="34" charset="0"/>
                </a:rPr>
                <a:t>_M</a:t>
              </a:r>
              <a:endParaRPr lang="ca-ES" sz="400" b="0" dirty="0">
                <a:solidFill>
                  <a:schemeClr val="bg1">
                    <a:lumMod val="75000"/>
                  </a:schemeClr>
                </a:solidFill>
                <a:latin typeface="CG Times"/>
                <a:cs typeface="Arial" pitchFamily="34" charset="0"/>
              </a:endParaRPr>
            </a:p>
          </p:txBody>
        </p:sp>
        <p:sp>
          <p:nvSpPr>
            <p:cNvPr id="50" name="49 CuadroTexto"/>
            <p:cNvSpPr txBox="1"/>
            <p:nvPr/>
          </p:nvSpPr>
          <p:spPr>
            <a:xfrm>
              <a:off x="1295400" y="1981200"/>
              <a:ext cx="1371600" cy="838200"/>
            </a:xfrm>
            <a:prstGeom prst="rect">
              <a:avLst/>
            </a:prstGeom>
            <a:noFill/>
          </p:spPr>
          <p:txBody>
            <a:bodyPr wrap="none"/>
            <a:lstStyle/>
            <a:p>
              <a:pPr>
                <a:defRPr/>
              </a:pPr>
              <a:r>
                <a:rPr lang="ca-E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G Times"/>
                  <a:cs typeface="Arial" pitchFamily="34" charset="0"/>
                </a:rPr>
                <a:t>X=9798</a:t>
              </a:r>
            </a:p>
            <a:p>
              <a:pPr>
                <a:defRPr/>
              </a:pPr>
              <a:r>
                <a:rPr lang="ca-E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G Times"/>
                  <a:cs typeface="Arial" pitchFamily="34" charset="0"/>
                </a:rPr>
                <a:t>Y=14664</a:t>
              </a:r>
            </a:p>
          </p:txBody>
        </p:sp>
        <p:sp>
          <p:nvSpPr>
            <p:cNvPr id="51" name="50 CuadroTexto"/>
            <p:cNvSpPr txBox="1"/>
            <p:nvPr/>
          </p:nvSpPr>
          <p:spPr>
            <a:xfrm>
              <a:off x="3657600" y="1981200"/>
              <a:ext cx="1371600" cy="838200"/>
            </a:xfrm>
            <a:prstGeom prst="rect">
              <a:avLst/>
            </a:prstGeom>
            <a:noFill/>
          </p:spPr>
          <p:txBody>
            <a:bodyPr wrap="none"/>
            <a:lstStyle/>
            <a:p>
              <a:pPr>
                <a:defRPr/>
              </a:pPr>
              <a:r>
                <a:rPr lang="ca-E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G Times"/>
                  <a:cs typeface="Arial" pitchFamily="34" charset="0"/>
                </a:rPr>
                <a:t>X=9799</a:t>
              </a:r>
            </a:p>
            <a:p>
              <a:pPr>
                <a:defRPr/>
              </a:pPr>
              <a:r>
                <a:rPr lang="ca-E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G Times"/>
                  <a:cs typeface="Arial" pitchFamily="34" charset="0"/>
                </a:rPr>
                <a:t>Y=14664</a:t>
              </a:r>
            </a:p>
          </p:txBody>
        </p:sp>
        <p:sp>
          <p:nvSpPr>
            <p:cNvPr id="52" name="51 CuadroTexto"/>
            <p:cNvSpPr txBox="1"/>
            <p:nvPr/>
          </p:nvSpPr>
          <p:spPr>
            <a:xfrm>
              <a:off x="6248400" y="1981200"/>
              <a:ext cx="1371600" cy="838200"/>
            </a:xfrm>
            <a:prstGeom prst="rect">
              <a:avLst/>
            </a:prstGeom>
            <a:noFill/>
          </p:spPr>
          <p:txBody>
            <a:bodyPr wrap="none"/>
            <a:lstStyle/>
            <a:p>
              <a:pPr>
                <a:defRPr/>
              </a:pPr>
              <a:r>
                <a:rPr lang="ca-E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G Times"/>
                  <a:cs typeface="Arial" pitchFamily="34" charset="0"/>
                </a:rPr>
                <a:t>X=9800</a:t>
              </a:r>
            </a:p>
            <a:p>
              <a:pPr>
                <a:defRPr/>
              </a:pPr>
              <a:r>
                <a:rPr lang="ca-E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G Times"/>
                  <a:cs typeface="Arial" pitchFamily="34" charset="0"/>
                </a:rPr>
                <a:t>Y=14664</a:t>
              </a:r>
            </a:p>
          </p:txBody>
        </p:sp>
        <p:sp>
          <p:nvSpPr>
            <p:cNvPr id="53" name="52 CuadroTexto"/>
            <p:cNvSpPr txBox="1"/>
            <p:nvPr/>
          </p:nvSpPr>
          <p:spPr>
            <a:xfrm>
              <a:off x="1295400" y="4724400"/>
              <a:ext cx="1371600" cy="838200"/>
            </a:xfrm>
            <a:prstGeom prst="rect">
              <a:avLst/>
            </a:prstGeom>
            <a:noFill/>
          </p:spPr>
          <p:txBody>
            <a:bodyPr wrap="none"/>
            <a:lstStyle/>
            <a:p>
              <a:pPr>
                <a:defRPr/>
              </a:pPr>
              <a:r>
                <a:rPr lang="ca-ES" sz="800" b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G Times"/>
                  <a:cs typeface="Arial" pitchFamily="34" charset="0"/>
                </a:rPr>
                <a:t>X=9798</a:t>
              </a:r>
            </a:p>
            <a:p>
              <a:pPr>
                <a:defRPr/>
              </a:pPr>
              <a:r>
                <a:rPr lang="ca-ES" sz="800" b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G Times"/>
                  <a:cs typeface="Arial" pitchFamily="34" charset="0"/>
                </a:rPr>
                <a:t>Y=14665</a:t>
              </a:r>
            </a:p>
          </p:txBody>
        </p:sp>
        <p:sp>
          <p:nvSpPr>
            <p:cNvPr id="54" name="53 CuadroTexto"/>
            <p:cNvSpPr txBox="1"/>
            <p:nvPr/>
          </p:nvSpPr>
          <p:spPr>
            <a:xfrm>
              <a:off x="3733800" y="4724400"/>
              <a:ext cx="1371600" cy="838200"/>
            </a:xfrm>
            <a:prstGeom prst="rect">
              <a:avLst/>
            </a:prstGeom>
            <a:noFill/>
          </p:spPr>
          <p:txBody>
            <a:bodyPr wrap="none"/>
            <a:lstStyle/>
            <a:p>
              <a:pPr>
                <a:defRPr/>
              </a:pPr>
              <a:r>
                <a:rPr lang="ca-ES" sz="800" b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G Times"/>
                  <a:cs typeface="Arial" pitchFamily="34" charset="0"/>
                </a:rPr>
                <a:t>X=9799</a:t>
              </a:r>
            </a:p>
            <a:p>
              <a:pPr>
                <a:defRPr/>
              </a:pPr>
              <a:r>
                <a:rPr lang="ca-ES" sz="800" b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G Times"/>
                  <a:cs typeface="Arial" pitchFamily="34" charset="0"/>
                </a:rPr>
                <a:t>Y=14665</a:t>
              </a:r>
            </a:p>
          </p:txBody>
        </p:sp>
        <p:sp>
          <p:nvSpPr>
            <p:cNvPr id="55" name="54 CuadroTexto"/>
            <p:cNvSpPr txBox="1"/>
            <p:nvPr/>
          </p:nvSpPr>
          <p:spPr>
            <a:xfrm>
              <a:off x="6248400" y="4724400"/>
              <a:ext cx="1371600" cy="838200"/>
            </a:xfrm>
            <a:prstGeom prst="rect">
              <a:avLst/>
            </a:prstGeom>
            <a:noFill/>
          </p:spPr>
          <p:txBody>
            <a:bodyPr wrap="none"/>
            <a:lstStyle/>
            <a:p>
              <a:pPr>
                <a:defRPr/>
              </a:pPr>
              <a:r>
                <a:rPr lang="ca-E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G Times"/>
                  <a:cs typeface="Arial" pitchFamily="34" charset="0"/>
                </a:rPr>
                <a:t>X=9800</a:t>
              </a:r>
            </a:p>
            <a:p>
              <a:pPr>
                <a:defRPr/>
              </a:pPr>
              <a:r>
                <a:rPr lang="ca-E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G Times"/>
                  <a:cs typeface="Arial" pitchFamily="34" charset="0"/>
                </a:rPr>
                <a:t>Y=14665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3743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30DD59-3F5C-433B-BAEB-AD810C38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OGC API </a:t>
            </a:r>
            <a:r>
              <a:rPr lang="en-US" dirty="0" smtClean="0"/>
              <a:t>Maps</a:t>
            </a:r>
            <a:r>
              <a:rPr lang="en-US" dirty="0" smtClean="0"/>
              <a:t> </a:t>
            </a:r>
            <a:r>
              <a:rPr lang="en-US" dirty="0"/>
              <a:t>– Paths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9D4A61-501D-40C5-A0FD-C4F7FC590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Path </a:t>
            </a:r>
            <a:r>
              <a:rPr lang="en-US" sz="2000" dirty="0"/>
              <a:t>= </a:t>
            </a:r>
            <a:r>
              <a:rPr lang="en-US" sz="2000" dirty="0" smtClean="0"/>
              <a:t>/map</a:t>
            </a:r>
            <a:endParaRPr lang="en-US" sz="2000" dirty="0" smtClean="0"/>
          </a:p>
          <a:p>
            <a:pPr lvl="1"/>
            <a:r>
              <a:rPr lang="en-US" sz="1600" dirty="0" smtClean="0"/>
              <a:t>Returns </a:t>
            </a:r>
            <a:r>
              <a:rPr lang="en-US" sz="1600" dirty="0"/>
              <a:t>a </a:t>
            </a:r>
            <a:r>
              <a:rPr lang="en-US" sz="1600" dirty="0" smtClean="0"/>
              <a:t>map </a:t>
            </a:r>
            <a:r>
              <a:rPr lang="en-US" sz="1600" dirty="0"/>
              <a:t>of </a:t>
            </a:r>
            <a:r>
              <a:rPr lang="en-US" sz="1600" dirty="0" smtClean="0"/>
              <a:t>the dataset</a:t>
            </a:r>
            <a:endParaRPr lang="en-US" sz="1600" dirty="0"/>
          </a:p>
          <a:p>
            <a:r>
              <a:rPr lang="en-US" sz="2000" dirty="0"/>
              <a:t> Path = /collections/{</a:t>
            </a:r>
            <a:r>
              <a:rPr lang="en-US" sz="2000" dirty="0" err="1"/>
              <a:t>collectionId</a:t>
            </a:r>
            <a:r>
              <a:rPr lang="en-US" sz="2000" dirty="0" smtClean="0"/>
              <a:t>}/map/{</a:t>
            </a:r>
            <a:r>
              <a:rPr lang="en-US" sz="2000" dirty="0" err="1" smtClean="0"/>
              <a:t>styleId</a:t>
            </a:r>
            <a:r>
              <a:rPr lang="en-US" sz="2000" dirty="0" smtClean="0"/>
              <a:t>}/</a:t>
            </a:r>
            <a:endParaRPr lang="en-US" sz="2000" dirty="0" smtClean="0"/>
          </a:p>
          <a:p>
            <a:pPr lvl="1"/>
            <a:r>
              <a:rPr lang="en-US" sz="1600" dirty="0" smtClean="0"/>
              <a:t> </a:t>
            </a:r>
            <a:r>
              <a:rPr lang="en-US" sz="1600" dirty="0"/>
              <a:t>Returns a </a:t>
            </a:r>
            <a:r>
              <a:rPr lang="en-US" sz="1600" dirty="0" smtClean="0"/>
              <a:t>map </a:t>
            </a:r>
            <a:r>
              <a:rPr lang="en-US" sz="1600" dirty="0"/>
              <a:t>of </a:t>
            </a:r>
            <a:r>
              <a:rPr lang="en-US" sz="1600" dirty="0" smtClean="0"/>
              <a:t>a collection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r>
              <a:rPr lang="en-US" sz="2000" dirty="0"/>
              <a:t> Path = </a:t>
            </a:r>
            <a:r>
              <a:rPr lang="en-US" sz="2000" dirty="0" smtClean="0"/>
              <a:t>/map/info</a:t>
            </a:r>
            <a:endParaRPr lang="en-US" sz="2000" dirty="0"/>
          </a:p>
          <a:p>
            <a:pPr lvl="1"/>
            <a:r>
              <a:rPr lang="en-US" sz="1600" dirty="0"/>
              <a:t> Returns information on a point of a </a:t>
            </a:r>
            <a:r>
              <a:rPr lang="en-US" sz="1600" dirty="0" smtClean="0"/>
              <a:t>map</a:t>
            </a:r>
            <a:endParaRPr lang="en-US" sz="1600" dirty="0" smtClean="0"/>
          </a:p>
          <a:p>
            <a:r>
              <a:rPr lang="en-US" sz="2000" dirty="0" smtClean="0"/>
              <a:t> Path = /collections/{</a:t>
            </a:r>
            <a:r>
              <a:rPr lang="en-US" sz="2000" dirty="0" err="1" smtClean="0"/>
              <a:t>collectionId</a:t>
            </a:r>
            <a:r>
              <a:rPr lang="en-US" sz="2000" dirty="0" smtClean="0"/>
              <a:t>}/map/{</a:t>
            </a:r>
            <a:r>
              <a:rPr lang="en-US" sz="2000" dirty="0" err="1" smtClean="0"/>
              <a:t>styleId</a:t>
            </a:r>
            <a:r>
              <a:rPr lang="en-US" sz="2000" dirty="0" smtClean="0"/>
              <a:t>}/info</a:t>
            </a:r>
            <a:endParaRPr lang="en-US" sz="2000" dirty="0" smtClean="0"/>
          </a:p>
          <a:p>
            <a:pPr lvl="1"/>
            <a:r>
              <a:rPr lang="en-US" sz="1600" dirty="0" smtClean="0"/>
              <a:t> Returns information of a point in a </a:t>
            </a:r>
            <a:r>
              <a:rPr lang="en-US" sz="1600" dirty="0" smtClean="0"/>
              <a:t>map </a:t>
            </a:r>
            <a:r>
              <a:rPr lang="en-US" sz="1600" dirty="0" smtClean="0"/>
              <a:t>of </a:t>
            </a:r>
            <a:r>
              <a:rPr lang="en-US" sz="1600" dirty="0" smtClean="0"/>
              <a:t>a </a:t>
            </a:r>
            <a:r>
              <a:rPr lang="en-US" sz="1600" dirty="0" smtClean="0"/>
              <a:t>collection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2576B7-5C60-474B-B71B-1762FD9B05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2" cstate="print"/>
          <a:srcRect l="17141" t="26664" r="2063" b="7447"/>
          <a:stretch>
            <a:fillRect/>
          </a:stretch>
        </p:blipFill>
        <p:spPr bwMode="auto">
          <a:xfrm>
            <a:off x="5867400" y="2590800"/>
            <a:ext cx="3048000" cy="1717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3743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30DD59-3F5C-433B-BAEB-AD810C38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OGC API </a:t>
            </a:r>
            <a:r>
              <a:rPr lang="en-US" dirty="0" err="1" smtClean="0"/>
              <a:t>MultiTile</a:t>
            </a:r>
            <a:r>
              <a:rPr lang="en-US" dirty="0" smtClean="0"/>
              <a:t> </a:t>
            </a:r>
            <a:r>
              <a:rPr lang="en-US" dirty="0"/>
              <a:t>– Paths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9D4A61-501D-40C5-A0FD-C4F7FC590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3000"/>
            <a:ext cx="8874125" cy="4891088"/>
          </a:xfrm>
        </p:spPr>
        <p:txBody>
          <a:bodyPr/>
          <a:lstStyle/>
          <a:p>
            <a:r>
              <a:rPr lang="en-US" sz="2000" dirty="0" smtClean="0"/>
              <a:t>Path </a:t>
            </a:r>
            <a:r>
              <a:rPr lang="en-US" sz="2000" dirty="0"/>
              <a:t>= /tiles/{</a:t>
            </a:r>
            <a:r>
              <a:rPr lang="en-US" sz="2000" dirty="0" err="1"/>
              <a:t>tileMatrixSetId</a:t>
            </a:r>
            <a:r>
              <a:rPr lang="en-US" sz="2000" dirty="0"/>
              <a:t>}</a:t>
            </a:r>
          </a:p>
          <a:p>
            <a:pPr lvl="1"/>
            <a:r>
              <a:rPr lang="en-US" sz="1600" dirty="0"/>
              <a:t> Returns tiles from several collections.</a:t>
            </a:r>
          </a:p>
          <a:p>
            <a:r>
              <a:rPr lang="en-US" sz="2000" dirty="0"/>
              <a:t> Path = /collections/{</a:t>
            </a:r>
            <a:r>
              <a:rPr lang="en-US" sz="2000" dirty="0" err="1"/>
              <a:t>collectionId</a:t>
            </a:r>
            <a:r>
              <a:rPr lang="en-US" sz="2000" dirty="0"/>
              <a:t>}/tiles/{</a:t>
            </a:r>
            <a:r>
              <a:rPr lang="en-US" sz="2000" dirty="0" err="1"/>
              <a:t>tileMatrixSetId</a:t>
            </a:r>
            <a:r>
              <a:rPr lang="en-US" sz="2000" dirty="0"/>
              <a:t>}</a:t>
            </a:r>
          </a:p>
          <a:p>
            <a:pPr lvl="1"/>
            <a:r>
              <a:rPr lang="en-US" sz="1600" dirty="0"/>
              <a:t> Returns tiles of a </a:t>
            </a:r>
            <a:r>
              <a:rPr lang="en-US" sz="1600" dirty="0" smtClean="0"/>
              <a:t>collection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2576B7-5C60-474B-B71B-1762FD9B05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4442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057E43-2878-4378-BEE4-4B70CD4E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6FB805F-8CAB-401D-B20C-94EE464D8D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0BD0286-3A36-E641-A7A4-5D33E1732D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839336"/>
            <a:ext cx="9144000" cy="3179327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1219200" y="5257800"/>
            <a:ext cx="6472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800" b="0" dirty="0" smtClean="0">
                <a:hlinkClick r:id="rId3"/>
              </a:rPr>
              <a:t>https://github.com/opengeospatial/OGC-API-Map-Tiles/issues</a:t>
            </a:r>
            <a:endParaRPr lang="ca-ES" sz="1800" b="0" dirty="0"/>
          </a:p>
        </p:txBody>
      </p:sp>
    </p:spTree>
    <p:extLst>
      <p:ext uri="{BB962C8B-B14F-4D97-AF65-F5344CB8AC3E}">
        <p14:creationId xmlns:p14="http://schemas.microsoft.com/office/powerpoint/2010/main" xmlns="" val="197385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D158CF-24A0-49D2-91EA-59B82AC12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2209800"/>
            <a:ext cx="7772400" cy="2286000"/>
          </a:xfrm>
        </p:spPr>
        <p:txBody>
          <a:bodyPr/>
          <a:lstStyle/>
          <a:p>
            <a:pPr algn="ctr"/>
            <a:r>
              <a:rPr lang="en-US" sz="2400" b="1" dirty="0"/>
              <a:t>Points of Contact: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Joan </a:t>
            </a:r>
            <a:r>
              <a:rPr lang="en-US" b="1" dirty="0" err="1"/>
              <a:t>Maso</a:t>
            </a:r>
            <a:endParaRPr lang="en-US" b="1" dirty="0"/>
          </a:p>
          <a:p>
            <a:pPr algn="ctr"/>
            <a:r>
              <a:rPr lang="en-US" b="1" dirty="0" smtClean="0">
                <a:hlinkClick r:id="rId2"/>
              </a:rPr>
              <a:t>Joan.Maso@uab.cat</a:t>
            </a:r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 err="1" smtClean="0"/>
              <a:t>Núria</a:t>
            </a:r>
            <a:r>
              <a:rPr lang="en-US" b="1" dirty="0" smtClean="0"/>
              <a:t> </a:t>
            </a:r>
            <a:r>
              <a:rPr lang="en-US" b="1" dirty="0" err="1" smtClean="0"/>
              <a:t>Julià</a:t>
            </a:r>
            <a:endParaRPr lang="en-US" b="1" dirty="0" smtClean="0"/>
          </a:p>
          <a:p>
            <a:pPr algn="ctr"/>
            <a:r>
              <a:rPr lang="en-US" b="1" dirty="0" smtClean="0">
                <a:hlinkClick r:id="rId2"/>
              </a:rPr>
              <a:t>N.Julia@creaf.uab.cat</a:t>
            </a:r>
            <a:endParaRPr lang="en-US" b="1" dirty="0" smtClean="0"/>
          </a:p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584C69-815A-4F4D-8663-FE3C1CDC2A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857201570"/>
      </p:ext>
    </p:extLst>
  </p:cSld>
  <p:clrMapOvr>
    <a:masterClrMapping/>
  </p:clrMapOvr>
</p:sld>
</file>

<file path=ppt/theme/theme1.xml><?xml version="1.0" encoding="utf-8"?>
<a:theme xmlns:a="http://schemas.openxmlformats.org/drawingml/2006/main" name="OGC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GC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dirty="0" err="1" smtClean="0"/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2338</TotalTime>
  <Words>486</Words>
  <Application>Microsoft Office PowerPoint</Application>
  <PresentationFormat>Presentación en pantalla (4:3)</PresentationFormat>
  <Paragraphs>94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OGC_PowerPoint_Template</vt:lpstr>
      <vt:lpstr>OGC API Maps and Tiles</vt:lpstr>
      <vt:lpstr>Introduction</vt:lpstr>
      <vt:lpstr>OGC API Maps and Tiles – Paths (1)</vt:lpstr>
      <vt:lpstr>OGC API Tiles – Paths (2)</vt:lpstr>
      <vt:lpstr>OGC API Maps – Paths (3)</vt:lpstr>
      <vt:lpstr>OGC API MultiTile – Paths (4)</vt:lpstr>
      <vt:lpstr>Issues</vt:lpstr>
      <vt:lpstr>Diapositiva 8</vt:lpstr>
    </vt:vector>
  </TitlesOfParts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Volunteered Geographic Information (VGI) Workshop</dc:title>
  <dc:subject>OGC TC/PC</dc:subject>
  <dc:creator>Scott Simmons</dc:creator>
  <cp:lastModifiedBy>Joan Maso</cp:lastModifiedBy>
  <cp:revision>108</cp:revision>
  <cp:lastPrinted>2003-02-03T21:59:32Z</cp:lastPrinted>
  <dcterms:created xsi:type="dcterms:W3CDTF">2015-09-08T23:47:11Z</dcterms:created>
  <dcterms:modified xsi:type="dcterms:W3CDTF">2019-06-19T19:33:28Z</dcterms:modified>
</cp:coreProperties>
</file>