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3" r:id="rId17"/>
    <p:sldId id="275" r:id="rId18"/>
    <p:sldId id="276" r:id="rId19"/>
    <p:sldId id="277" r:id="rId20"/>
    <p:sldId id="278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89B71-2993-4093-A167-24E3C97DC2E8}" type="doc">
      <dgm:prSet loTypeId="urn:microsoft.com/office/officeart/2009/layout/CircleArrow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CF4B77B-FB81-46C1-BFBE-24CB05259A42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417FCB67-3508-4151-94AF-FA6B645EB615}" type="parTrans" cxnId="{17473087-E455-4EC7-9391-60C6F93F012B}">
      <dgm:prSet/>
      <dgm:spPr/>
      <dgm:t>
        <a:bodyPr/>
        <a:lstStyle/>
        <a:p>
          <a:endParaRPr lang="en-US"/>
        </a:p>
      </dgm:t>
    </dgm:pt>
    <dgm:pt modelId="{CBD1D007-4FB1-435E-85CC-0B0E17654ACA}" type="sibTrans" cxnId="{17473087-E455-4EC7-9391-60C6F93F012B}">
      <dgm:prSet/>
      <dgm:spPr/>
      <dgm:t>
        <a:bodyPr/>
        <a:lstStyle/>
        <a:p>
          <a:endParaRPr lang="en-US"/>
        </a:p>
      </dgm:t>
    </dgm:pt>
    <dgm:pt modelId="{1BE8BDFB-CEA0-450D-9386-1A1BC82596AD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484B645-B1C4-4E32-A755-DAC93A584875}" type="parTrans" cxnId="{333B0D90-8789-4C61-84DA-0EBF2EA1E520}">
      <dgm:prSet/>
      <dgm:spPr/>
      <dgm:t>
        <a:bodyPr/>
        <a:lstStyle/>
        <a:p>
          <a:endParaRPr lang="en-US"/>
        </a:p>
      </dgm:t>
    </dgm:pt>
    <dgm:pt modelId="{1DA0C546-6A36-47B8-90C9-3F48489FE351}" type="sibTrans" cxnId="{333B0D90-8789-4C61-84DA-0EBF2EA1E520}">
      <dgm:prSet/>
      <dgm:spPr/>
      <dgm:t>
        <a:bodyPr/>
        <a:lstStyle/>
        <a:p>
          <a:endParaRPr lang="en-US"/>
        </a:p>
      </dgm:t>
    </dgm:pt>
    <dgm:pt modelId="{285167E1-90AB-45C6-97E8-82DEB2535954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4F133D61-8A54-4836-92FA-D3770C094104}" type="parTrans" cxnId="{05C2D410-7F32-40D7-9205-3C243369323E}">
      <dgm:prSet/>
      <dgm:spPr/>
      <dgm:t>
        <a:bodyPr/>
        <a:lstStyle/>
        <a:p>
          <a:endParaRPr lang="en-US"/>
        </a:p>
      </dgm:t>
    </dgm:pt>
    <dgm:pt modelId="{9F4E725F-1485-4E78-A5B8-BC4F5BB1F699}" type="sibTrans" cxnId="{05C2D410-7F32-40D7-9205-3C243369323E}">
      <dgm:prSet/>
      <dgm:spPr/>
      <dgm:t>
        <a:bodyPr/>
        <a:lstStyle/>
        <a:p>
          <a:endParaRPr lang="en-US"/>
        </a:p>
      </dgm:t>
    </dgm:pt>
    <dgm:pt modelId="{59EAC279-9D4D-4C1E-A56A-C4F5BC3458E1}" type="pres">
      <dgm:prSet presAssocID="{C0889B71-2993-4093-A167-24E3C97DC2E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F2552C-44FA-47C9-9B58-F79862EA37F8}" type="pres">
      <dgm:prSet presAssocID="{ECF4B77B-FB81-46C1-BFBE-24CB05259A42}" presName="Accent1" presStyleCnt="0"/>
      <dgm:spPr/>
    </dgm:pt>
    <dgm:pt modelId="{55B2F3DB-3475-4453-AD1B-0C60B131ADEE}" type="pres">
      <dgm:prSet presAssocID="{ECF4B77B-FB81-46C1-BFBE-24CB05259A42}" presName="Accent" presStyleLbl="node1" presStyleIdx="0" presStyleCnt="3"/>
      <dgm:spPr/>
    </dgm:pt>
    <dgm:pt modelId="{F1693DD5-94AC-48C4-A0E2-40880F962AFE}" type="pres">
      <dgm:prSet presAssocID="{ECF4B77B-FB81-46C1-BFBE-24CB05259A4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9D0DE-01C6-4CDD-A9BF-F6B7448A8D2D}" type="pres">
      <dgm:prSet presAssocID="{1BE8BDFB-CEA0-450D-9386-1A1BC82596AD}" presName="Accent2" presStyleCnt="0"/>
      <dgm:spPr/>
    </dgm:pt>
    <dgm:pt modelId="{63FFEDEA-2C6B-4580-8F1B-FD66D71B1995}" type="pres">
      <dgm:prSet presAssocID="{1BE8BDFB-CEA0-450D-9386-1A1BC82596AD}" presName="Accent" presStyleLbl="node1" presStyleIdx="1" presStyleCnt="3"/>
      <dgm:spPr/>
    </dgm:pt>
    <dgm:pt modelId="{F40C6244-33BC-4396-BF9F-3D3D809E4DF6}" type="pres">
      <dgm:prSet presAssocID="{1BE8BDFB-CEA0-450D-9386-1A1BC82596A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3B82017-E4FE-4E00-A5E0-1015E90866D9}" type="pres">
      <dgm:prSet presAssocID="{285167E1-90AB-45C6-97E8-82DEB2535954}" presName="Accent3" presStyleCnt="0"/>
      <dgm:spPr/>
    </dgm:pt>
    <dgm:pt modelId="{C3D6BD7C-1F55-4BAD-A3CC-C98C2C90798E}" type="pres">
      <dgm:prSet presAssocID="{285167E1-90AB-45C6-97E8-82DEB2535954}" presName="Accent" presStyleLbl="node1" presStyleIdx="2" presStyleCnt="3"/>
      <dgm:spPr/>
    </dgm:pt>
    <dgm:pt modelId="{AB4E15A3-864B-4389-ADB5-BEAC347D4671}" type="pres">
      <dgm:prSet presAssocID="{285167E1-90AB-45C6-97E8-82DEB253595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6A388DB-6D4E-4424-BF33-7C52FA034C11}" type="presOf" srcId="{C0889B71-2993-4093-A167-24E3C97DC2E8}" destId="{59EAC279-9D4D-4C1E-A56A-C4F5BC3458E1}" srcOrd="0" destOrd="0" presId="urn:microsoft.com/office/officeart/2009/layout/CircleArrowProcess"/>
    <dgm:cxn modelId="{2AB3B3C3-5209-4AFA-B05E-FF77F26AED62}" type="presOf" srcId="{ECF4B77B-FB81-46C1-BFBE-24CB05259A42}" destId="{F1693DD5-94AC-48C4-A0E2-40880F962AFE}" srcOrd="0" destOrd="0" presId="urn:microsoft.com/office/officeart/2009/layout/CircleArrowProcess"/>
    <dgm:cxn modelId="{CB9635E9-4FF5-4A76-8786-2FC1FBBAC495}" type="presOf" srcId="{285167E1-90AB-45C6-97E8-82DEB2535954}" destId="{AB4E15A3-864B-4389-ADB5-BEAC347D4671}" srcOrd="0" destOrd="0" presId="urn:microsoft.com/office/officeart/2009/layout/CircleArrowProcess"/>
    <dgm:cxn modelId="{17473087-E455-4EC7-9391-60C6F93F012B}" srcId="{C0889B71-2993-4093-A167-24E3C97DC2E8}" destId="{ECF4B77B-FB81-46C1-BFBE-24CB05259A42}" srcOrd="0" destOrd="0" parTransId="{417FCB67-3508-4151-94AF-FA6B645EB615}" sibTransId="{CBD1D007-4FB1-435E-85CC-0B0E17654ACA}"/>
    <dgm:cxn modelId="{8DC9E0B7-1030-44E8-9836-C7082B385AC7}" type="presOf" srcId="{1BE8BDFB-CEA0-450D-9386-1A1BC82596AD}" destId="{F40C6244-33BC-4396-BF9F-3D3D809E4DF6}" srcOrd="0" destOrd="0" presId="urn:microsoft.com/office/officeart/2009/layout/CircleArrowProcess"/>
    <dgm:cxn modelId="{05C2D410-7F32-40D7-9205-3C243369323E}" srcId="{C0889B71-2993-4093-A167-24E3C97DC2E8}" destId="{285167E1-90AB-45C6-97E8-82DEB2535954}" srcOrd="2" destOrd="0" parTransId="{4F133D61-8A54-4836-92FA-D3770C094104}" sibTransId="{9F4E725F-1485-4E78-A5B8-BC4F5BB1F699}"/>
    <dgm:cxn modelId="{333B0D90-8789-4C61-84DA-0EBF2EA1E520}" srcId="{C0889B71-2993-4093-A167-24E3C97DC2E8}" destId="{1BE8BDFB-CEA0-450D-9386-1A1BC82596AD}" srcOrd="1" destOrd="0" parTransId="{8484B645-B1C4-4E32-A755-DAC93A584875}" sibTransId="{1DA0C546-6A36-47B8-90C9-3F48489FE351}"/>
    <dgm:cxn modelId="{69AF7550-3413-44E3-B606-844ABD2493B0}" type="presParOf" srcId="{59EAC279-9D4D-4C1E-A56A-C4F5BC3458E1}" destId="{32F2552C-44FA-47C9-9B58-F79862EA37F8}" srcOrd="0" destOrd="0" presId="urn:microsoft.com/office/officeart/2009/layout/CircleArrowProcess"/>
    <dgm:cxn modelId="{91049850-E954-4B2E-B4D9-ACA38ACC0F59}" type="presParOf" srcId="{32F2552C-44FA-47C9-9B58-F79862EA37F8}" destId="{55B2F3DB-3475-4453-AD1B-0C60B131ADEE}" srcOrd="0" destOrd="0" presId="urn:microsoft.com/office/officeart/2009/layout/CircleArrowProcess"/>
    <dgm:cxn modelId="{8FCBCA76-356F-4274-BD73-387659C8D455}" type="presParOf" srcId="{59EAC279-9D4D-4C1E-A56A-C4F5BC3458E1}" destId="{F1693DD5-94AC-48C4-A0E2-40880F962AFE}" srcOrd="1" destOrd="0" presId="urn:microsoft.com/office/officeart/2009/layout/CircleArrowProcess"/>
    <dgm:cxn modelId="{72ED32FD-E282-4905-B4DC-07DBFD2ADCF1}" type="presParOf" srcId="{59EAC279-9D4D-4C1E-A56A-C4F5BC3458E1}" destId="{8AC9D0DE-01C6-4CDD-A9BF-F6B7448A8D2D}" srcOrd="2" destOrd="0" presId="urn:microsoft.com/office/officeart/2009/layout/CircleArrowProcess"/>
    <dgm:cxn modelId="{C1DC274D-2B2E-4348-A0F7-3C53050D83AE}" type="presParOf" srcId="{8AC9D0DE-01C6-4CDD-A9BF-F6B7448A8D2D}" destId="{63FFEDEA-2C6B-4580-8F1B-FD66D71B1995}" srcOrd="0" destOrd="0" presId="urn:microsoft.com/office/officeart/2009/layout/CircleArrowProcess"/>
    <dgm:cxn modelId="{005868D6-BF43-4B88-9557-4E742DB72CC2}" type="presParOf" srcId="{59EAC279-9D4D-4C1E-A56A-C4F5BC3458E1}" destId="{F40C6244-33BC-4396-BF9F-3D3D809E4DF6}" srcOrd="3" destOrd="0" presId="urn:microsoft.com/office/officeart/2009/layout/CircleArrowProcess"/>
    <dgm:cxn modelId="{7130CEAE-AB5F-4071-B436-18C3EA3117A1}" type="presParOf" srcId="{59EAC279-9D4D-4C1E-A56A-C4F5BC3458E1}" destId="{E3B82017-E4FE-4E00-A5E0-1015E90866D9}" srcOrd="4" destOrd="0" presId="urn:microsoft.com/office/officeart/2009/layout/CircleArrowProcess"/>
    <dgm:cxn modelId="{EE340168-4954-4BD3-A21F-22FC99C7B6CE}" type="presParOf" srcId="{E3B82017-E4FE-4E00-A5E0-1015E90866D9}" destId="{C3D6BD7C-1F55-4BAD-A3CC-C98C2C90798E}" srcOrd="0" destOrd="0" presId="urn:microsoft.com/office/officeart/2009/layout/CircleArrowProcess"/>
    <dgm:cxn modelId="{75AF439E-961A-47B7-A42C-0FD8F0D77978}" type="presParOf" srcId="{59EAC279-9D4D-4C1E-A56A-C4F5BC3458E1}" destId="{AB4E15A3-864B-4389-ADB5-BEAC347D467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2F3DB-3475-4453-AD1B-0C60B131ADEE}">
      <dsp:nvSpPr>
        <dsp:cNvPr id="0" name=""/>
        <dsp:cNvSpPr/>
      </dsp:nvSpPr>
      <dsp:spPr>
        <a:xfrm>
          <a:off x="1457197" y="89700"/>
          <a:ext cx="2521799" cy="252218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693DD5-94AC-48C4-A0E2-40880F962AFE}">
      <dsp:nvSpPr>
        <dsp:cNvPr id="0" name=""/>
        <dsp:cNvSpPr/>
      </dsp:nvSpPr>
      <dsp:spPr>
        <a:xfrm>
          <a:off x="2014597" y="1000284"/>
          <a:ext cx="1401315" cy="7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Client</a:t>
          </a:r>
          <a:endParaRPr lang="en-US" sz="3700" kern="1200" dirty="0"/>
        </a:p>
      </dsp:txBody>
      <dsp:txXfrm>
        <a:off x="2014597" y="1000284"/>
        <a:ext cx="1401315" cy="700489"/>
      </dsp:txXfrm>
    </dsp:sp>
    <dsp:sp modelId="{63FFEDEA-2C6B-4580-8F1B-FD66D71B1995}">
      <dsp:nvSpPr>
        <dsp:cNvPr id="0" name=""/>
        <dsp:cNvSpPr/>
      </dsp:nvSpPr>
      <dsp:spPr>
        <a:xfrm>
          <a:off x="756776" y="1538881"/>
          <a:ext cx="2521799" cy="252218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3283952"/>
                <a:satOff val="-25316"/>
                <a:lumOff val="686"/>
                <a:alphaOff val="0"/>
                <a:tint val="98000"/>
                <a:lumMod val="114000"/>
              </a:schemeClr>
            </a:gs>
            <a:gs pos="100000">
              <a:schemeClr val="accent3">
                <a:hueOff val="3283952"/>
                <a:satOff val="-25316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0C6244-33BC-4396-BF9F-3D3D809E4DF6}">
      <dsp:nvSpPr>
        <dsp:cNvPr id="0" name=""/>
        <dsp:cNvSpPr/>
      </dsp:nvSpPr>
      <dsp:spPr>
        <a:xfrm>
          <a:off x="1317018" y="2457848"/>
          <a:ext cx="1401315" cy="7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server</a:t>
          </a:r>
          <a:endParaRPr lang="en-US" sz="3700" kern="1200" dirty="0"/>
        </a:p>
      </dsp:txBody>
      <dsp:txXfrm>
        <a:off x="1317018" y="2457848"/>
        <a:ext cx="1401315" cy="700489"/>
      </dsp:txXfrm>
    </dsp:sp>
    <dsp:sp modelId="{C3D6BD7C-1F55-4BAD-A3CC-C98C2C90798E}">
      <dsp:nvSpPr>
        <dsp:cNvPr id="0" name=""/>
        <dsp:cNvSpPr/>
      </dsp:nvSpPr>
      <dsp:spPr>
        <a:xfrm>
          <a:off x="1636683" y="3161482"/>
          <a:ext cx="2166616" cy="216748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98000"/>
                <a:lumMod val="114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E15A3-864B-4389-ADB5-BEAC347D4671}">
      <dsp:nvSpPr>
        <dsp:cNvPr id="0" name=""/>
        <dsp:cNvSpPr/>
      </dsp:nvSpPr>
      <dsp:spPr>
        <a:xfrm>
          <a:off x="2017912" y="3917508"/>
          <a:ext cx="1401315" cy="7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client</a:t>
          </a:r>
          <a:endParaRPr lang="en-US" sz="3700" kern="1200" dirty="0"/>
        </a:p>
      </dsp:txBody>
      <dsp:txXfrm>
        <a:off x="2017912" y="3917508"/>
        <a:ext cx="1401315" cy="70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2575E1-CE81-4870-8BD1-5CFDA7E8E54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7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JQuery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160" y="4777381"/>
            <a:ext cx="2966669" cy="54524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FROM ZERO TO HERO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95" y="1853248"/>
            <a:ext cx="10770240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All kinds of actions that a user can perform on a webpage  	is called an event.</a:t>
            </a:r>
          </a:p>
          <a:p>
            <a:r>
              <a:rPr lang="en-US" sz="2800" dirty="0" smtClean="0"/>
              <a:t> An Event is the moment when a user performing an action</a:t>
            </a:r>
          </a:p>
          <a:p>
            <a:r>
              <a:rPr lang="en-US" sz="2800" dirty="0" smtClean="0"/>
              <a:t> Example:</a:t>
            </a:r>
          </a:p>
          <a:p>
            <a:pPr lvl="1"/>
            <a:r>
              <a:rPr lang="en-US" sz="2800" dirty="0" smtClean="0"/>
              <a:t> Selecting a Radio Button</a:t>
            </a:r>
          </a:p>
          <a:p>
            <a:pPr lvl="1"/>
            <a:r>
              <a:rPr lang="en-US" sz="2800" dirty="0" smtClean="0"/>
              <a:t> Focus on an input field</a:t>
            </a:r>
          </a:p>
          <a:p>
            <a:pPr lvl="1"/>
            <a:r>
              <a:rPr lang="en-US" sz="2800" dirty="0" smtClean="0"/>
              <a:t> Hover on a button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0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DOM</a:t>
            </a:r>
            <a:r>
              <a:rPr lang="en-US" dirty="0" smtClean="0"/>
              <a:t> Event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12022"/>
              </p:ext>
            </p:extLst>
          </p:nvPr>
        </p:nvGraphicFramePr>
        <p:xfrm>
          <a:off x="793152" y="1689472"/>
          <a:ext cx="10507196" cy="43564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6799"/>
                <a:gridCol w="2626799"/>
                <a:gridCol w="2626799"/>
                <a:gridCol w="2626799"/>
              </a:tblGrid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Keyboard</a:t>
                      </a:r>
                      <a:r>
                        <a:rPr lang="en-US" baseline="0" dirty="0" smtClean="0"/>
                        <a:t> Events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 Events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unload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8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184" y="2284930"/>
            <a:ext cx="3850825" cy="2000467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224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04" y="1853248"/>
            <a:ext cx="10879422" cy="4195481"/>
          </a:xfrm>
        </p:spPr>
        <p:txBody>
          <a:bodyPr/>
          <a:lstStyle/>
          <a:p>
            <a:r>
              <a:rPr lang="en-US" dirty="0" smtClean="0"/>
              <a:t>Traditionally webpages required reloading to update their content.</a:t>
            </a:r>
          </a:p>
          <a:p>
            <a:r>
              <a:rPr lang="en-US" dirty="0" smtClean="0"/>
              <a:t>For web based emails if users have to reload the page each time to check the new mails is the biggest drawback, as it is slow and requires user input.</a:t>
            </a:r>
          </a:p>
          <a:p>
            <a:r>
              <a:rPr lang="en-US" dirty="0" smtClean="0"/>
              <a:t>For each reload server has to send the completed HTML , CSS , JavaScript code and also the data to the browser.</a:t>
            </a:r>
          </a:p>
          <a:p>
            <a:r>
              <a:rPr lang="en-US" dirty="0" smtClean="0"/>
              <a:t>This approach is highly inefficient and ideally the server should only send the new messages only to the browser instead of the complete page.</a:t>
            </a:r>
          </a:p>
          <a:p>
            <a:r>
              <a:rPr lang="en-US" dirty="0" smtClean="0"/>
              <a:t>By 2003 all the major browsers solved this issue by adopting a new concept called XMLHttpRequest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XMLHttpRequest is a part of a Technology called AJAX.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5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20366" cy="4195481"/>
          </a:xfrm>
        </p:spPr>
        <p:txBody>
          <a:bodyPr/>
          <a:lstStyle/>
          <a:p>
            <a:r>
              <a:rPr lang="en-US" dirty="0" smtClean="0"/>
              <a:t>Using AJAX the data could be passed between the browser and server using XMLHttpRequest API without complete reload of the entire webpage.</a:t>
            </a:r>
          </a:p>
          <a:p>
            <a:r>
              <a:rPr lang="en-US" dirty="0" smtClean="0"/>
              <a:t>Example : </a:t>
            </a:r>
          </a:p>
          <a:p>
            <a:pPr lvl="1"/>
            <a:r>
              <a:rPr lang="en-US" dirty="0" smtClean="0"/>
              <a:t>Google Maps uses AJAX to get new map tiles without reload of a webpage.</a:t>
            </a:r>
          </a:p>
          <a:p>
            <a:pPr lvl="1"/>
            <a:r>
              <a:rPr lang="en-US" dirty="0" smtClean="0"/>
              <a:t>Gmail gets the new mails without reload the entire web page.</a:t>
            </a:r>
          </a:p>
          <a:p>
            <a:pPr lvl="1"/>
            <a:r>
              <a:rPr lang="en-US" dirty="0" err="1" smtClean="0"/>
              <a:t>CricInfo</a:t>
            </a:r>
            <a:r>
              <a:rPr lang="en-US" dirty="0" smtClean="0"/>
              <a:t> website displays the data without reloading the actual page.</a:t>
            </a:r>
          </a:p>
          <a:p>
            <a:r>
              <a:rPr lang="en-US" dirty="0" smtClean="0"/>
              <a:t>Unfortunately each browser implements the AJAX API differently. But JQuery supports AJAX which works in all the browsers uniformly.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9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709" y="1378424"/>
            <a:ext cx="10197034" cy="4951862"/>
          </a:xfrm>
        </p:spPr>
        <p:txBody>
          <a:bodyPr/>
          <a:lstStyle/>
          <a:p>
            <a:r>
              <a:rPr lang="en-US" dirty="0" smtClean="0"/>
              <a:t>AJAX Stands for Asynchronous JavaScript and Xml</a:t>
            </a:r>
          </a:p>
          <a:p>
            <a:r>
              <a:rPr lang="en-US" dirty="0" smtClean="0"/>
              <a:t>AJAX is just a client side programming technique to updates the different parts of the webpage without reloading whole page.</a:t>
            </a:r>
          </a:p>
          <a:p>
            <a:r>
              <a:rPr lang="en-US" dirty="0" smtClean="0"/>
              <a:t>For This it uses the browsers built-in object called XMLHttpRequest Object.</a:t>
            </a:r>
          </a:p>
          <a:p>
            <a:r>
              <a:rPr lang="en-US" dirty="0" smtClean="0"/>
              <a:t>This object is responsible to request the data from the webserver for some specific intervals.</a:t>
            </a:r>
          </a:p>
          <a:p>
            <a:r>
              <a:rPr lang="en-US" dirty="0" smtClean="0"/>
              <a:t>Once we fetch the data from the webserver, we can display the data on the HTML using JavaScript DOM Manipulation or JQuery.</a:t>
            </a:r>
          </a:p>
          <a:p>
            <a:r>
              <a:rPr lang="en-US" dirty="0" smtClean="0"/>
              <a:t>Using AJAX we can asynchronously get the data from the server. We may get the data in ‘xml’ format.</a:t>
            </a:r>
          </a:p>
          <a:p>
            <a:r>
              <a:rPr lang="en-US" dirty="0" smtClean="0"/>
              <a:t>Usually the same AJAX technique is used to transfer the data along with the ‘xml’ ,  we can even transfer the data in JSON and ‘plain Text’ format.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8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75483403"/>
              </p:ext>
            </p:extLst>
          </p:nvPr>
        </p:nvGraphicFramePr>
        <p:xfrm>
          <a:off x="612699" y="1152983"/>
          <a:ext cx="47357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81884" y="586853"/>
            <a:ext cx="60186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An event occurs in the client or the page loads</a:t>
            </a:r>
          </a:p>
          <a:p>
            <a:r>
              <a:rPr lang="en-US" sz="2400" dirty="0" smtClean="0"/>
              <a:t>We create an XMLHttpRequest and send to server</a:t>
            </a:r>
          </a:p>
          <a:p>
            <a:endParaRPr lang="en-US" sz="2400" dirty="0" smtClean="0"/>
          </a:p>
          <a:p>
            <a:r>
              <a:rPr lang="en-US" sz="2400" dirty="0" smtClean="0"/>
              <a:t>Server process the Request and prepares the response and send back to the browser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Client process the returned data from the server using JavaScript and updates the page contents using HTML DOM Manipulation.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70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0311"/>
            <a:ext cx="8946541" cy="2415654"/>
          </a:xfrm>
        </p:spPr>
        <p:txBody>
          <a:bodyPr/>
          <a:lstStyle/>
          <a:p>
            <a:r>
              <a:rPr lang="en-US" dirty="0" smtClean="0"/>
              <a:t>In the whole process of AJAX, this Object places the key role.</a:t>
            </a:r>
          </a:p>
          <a:p>
            <a:r>
              <a:rPr lang="en-US" dirty="0" smtClean="0"/>
              <a:t>This object is responsible to exchange data with a webserver behind the scenes. It means that we can updates the parts of the webpage without reloading the entire webpage.</a:t>
            </a:r>
          </a:p>
          <a:p>
            <a:r>
              <a:rPr lang="en-US" dirty="0" smtClean="0"/>
              <a:t>All the modern browsers have a built in XMLHttpRequest Object.</a:t>
            </a:r>
          </a:p>
          <a:p>
            <a:r>
              <a:rPr lang="en-US" dirty="0" smtClean="0"/>
              <a:t>To create this object we use the below syntax,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18" y="3875964"/>
            <a:ext cx="6283941" cy="1108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7481" y="5090615"/>
            <a:ext cx="975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60" y="793829"/>
            <a:ext cx="9286584" cy="57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6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onreadystatechange Property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readyState</a:t>
            </a:r>
            <a:r>
              <a:rPr lang="en-US" dirty="0"/>
              <a:t> property holds the status of the XMLHttpRequest.</a:t>
            </a:r>
          </a:p>
          <a:p>
            <a:r>
              <a:rPr lang="en-US" dirty="0"/>
              <a:t>The </a:t>
            </a:r>
            <a:r>
              <a:rPr lang="en-US" b="1" dirty="0"/>
              <a:t>onreadystatechange</a:t>
            </a:r>
            <a:r>
              <a:rPr lang="en-US" dirty="0"/>
              <a:t> property defines a function to be executed when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r>
              <a:rPr lang="en-US" dirty="0"/>
              <a:t>The </a:t>
            </a:r>
            <a:r>
              <a:rPr lang="en-US" b="1" dirty="0"/>
              <a:t>status</a:t>
            </a:r>
            <a:r>
              <a:rPr lang="en-US" dirty="0"/>
              <a:t> property and the </a:t>
            </a:r>
            <a:r>
              <a:rPr lang="en-US" b="1" dirty="0" err="1"/>
              <a:t>statusText</a:t>
            </a:r>
            <a:r>
              <a:rPr lang="en-US" dirty="0"/>
              <a:t> property holds the status of the XMLHttpRequest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280" y="1616191"/>
            <a:ext cx="10769259" cy="4975678"/>
          </a:xfrm>
        </p:spPr>
        <p:txBody>
          <a:bodyPr>
            <a:noAutofit/>
          </a:bodyPr>
          <a:lstStyle/>
          <a:p>
            <a:r>
              <a:rPr lang="en-US" sz="2800" dirty="0" smtClean="0"/>
              <a:t>JQuery is a lightweight JavaScript library.</a:t>
            </a:r>
          </a:p>
          <a:p>
            <a:r>
              <a:rPr lang="en-US" sz="2800" dirty="0" smtClean="0"/>
              <a:t>JQuery’s biggest feature is </a:t>
            </a:r>
            <a:r>
              <a:rPr lang="en-US" sz="2800" dirty="0" smtClean="0">
                <a:solidFill>
                  <a:srgbClr val="FFC000"/>
                </a:solidFill>
              </a:rPr>
              <a:t>write less and do more</a:t>
            </a:r>
          </a:p>
          <a:p>
            <a:r>
              <a:rPr lang="en-US" sz="2800" dirty="0" smtClean="0"/>
              <a:t>For most of the common tasks of JavaScript may required more number of lines code, which are wrapped in to methods in JQuery they can be called by using a single line of code.</a:t>
            </a:r>
          </a:p>
          <a:p>
            <a:r>
              <a:rPr lang="en-US" sz="2800" dirty="0" smtClean="0"/>
              <a:t>JQuery simplifies the complicated things by JavaScript like AJAX calls and DOM Manipulation.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7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21910"/>
              </p:ext>
            </p:extLst>
          </p:nvPr>
        </p:nvGraphicFramePr>
        <p:xfrm>
          <a:off x="600501" y="887102"/>
          <a:ext cx="10836322" cy="47142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6030"/>
                <a:gridCol w="7970292"/>
              </a:tblGrid>
              <a:tr h="68750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87506">
                <a:tc>
                  <a:txBody>
                    <a:bodyPr/>
                    <a:lstStyle/>
                    <a:p>
                      <a:r>
                        <a:rPr lang="en-US" dirty="0" smtClean="0"/>
                        <a:t>Onreadystatechange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</a:t>
                      </a:r>
                      <a:r>
                        <a:rPr lang="en-US" baseline="0" dirty="0" smtClean="0"/>
                        <a:t> a function to be called when the </a:t>
                      </a:r>
                      <a:r>
                        <a:rPr lang="en-US" baseline="0" dirty="0" err="1" smtClean="0"/>
                        <a:t>readyState</a:t>
                      </a:r>
                      <a:r>
                        <a:rPr lang="en-US" baseline="0" dirty="0" smtClean="0"/>
                        <a:t> property changes</a:t>
                      </a:r>
                      <a:endParaRPr lang="en-US" dirty="0"/>
                    </a:p>
                  </a:txBody>
                  <a:tcPr/>
                </a:tc>
              </a:tr>
              <a:tr h="6875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Holds the status of the XMLHttpRequest.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 request not initialized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server connection established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 request received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 processing request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 request finished and response is ready</a:t>
                      </a:r>
                      <a:endParaRPr lang="en-US" dirty="0"/>
                    </a:p>
                  </a:txBody>
                  <a:tcPr/>
                </a:tc>
              </a:tr>
              <a:tr h="687506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200: "OK"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403: "Forbidden"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404: "Page not found"</a:t>
                      </a:r>
                      <a:endParaRPr lang="en-US" dirty="0"/>
                    </a:p>
                  </a:txBody>
                  <a:tcPr/>
                </a:tc>
              </a:tr>
              <a:tr h="687506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status-text (e.g. "OK" or "Not Found")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684" y="5786651"/>
            <a:ext cx="11191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/>
              <a:t>The onreadystatechange function is called every time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r>
              <a:rPr lang="en-US" smtClean="0"/>
              <a:t>           When </a:t>
            </a:r>
            <a:r>
              <a:rPr lang="en-US" dirty="0" err="1"/>
              <a:t>readyState</a:t>
            </a:r>
            <a:r>
              <a:rPr lang="en-US" dirty="0"/>
              <a:t> is 4 and status is 200, the response is ready: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4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184" y="2284930"/>
            <a:ext cx="3850825" cy="2000467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723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logo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26" y="761953"/>
            <a:ext cx="5794849" cy="52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64" y="1752668"/>
            <a:ext cx="9883136" cy="4211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/ DOM Manipulation.</a:t>
            </a:r>
          </a:p>
          <a:p>
            <a:r>
              <a:rPr lang="en-US" sz="2800" dirty="0" smtClean="0"/>
              <a:t>CSS Manipulation</a:t>
            </a:r>
          </a:p>
          <a:p>
            <a:r>
              <a:rPr lang="en-US" sz="2800" dirty="0" smtClean="0"/>
              <a:t>JavaScript Event Handling methods.</a:t>
            </a:r>
          </a:p>
          <a:p>
            <a:r>
              <a:rPr lang="en-US" sz="2800" dirty="0" smtClean="0"/>
              <a:t>Effects and Animations</a:t>
            </a:r>
          </a:p>
          <a:p>
            <a:r>
              <a:rPr lang="en-US" sz="2800" dirty="0" smtClean="0"/>
              <a:t>JQuery is also having lot of plugins for most of the complicated tasks in JavaScript. </a:t>
            </a:r>
          </a:p>
          <a:p>
            <a:r>
              <a:rPr lang="en-US" sz="2800" dirty="0" smtClean="0"/>
              <a:t>JQuery code works perfectly in all the modern browsers.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31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59" y="357184"/>
            <a:ext cx="9404723" cy="1400530"/>
          </a:xfrm>
        </p:spPr>
        <p:txBody>
          <a:bodyPr/>
          <a:lstStyle/>
          <a:p>
            <a:r>
              <a:rPr lang="en-US" dirty="0" smtClean="0"/>
              <a:t>Link JQuery to any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19" y="1757714"/>
            <a:ext cx="10777065" cy="4490685"/>
          </a:xfrm>
        </p:spPr>
        <p:txBody>
          <a:bodyPr>
            <a:noAutofit/>
          </a:bodyPr>
          <a:lstStyle/>
          <a:p>
            <a:r>
              <a:rPr lang="en-US" sz="2800" dirty="0" smtClean="0"/>
              <a:t>JQuery comes along with two versions</a:t>
            </a:r>
          </a:p>
          <a:p>
            <a:pPr lvl="1"/>
            <a:r>
              <a:rPr lang="en-US" sz="2800" dirty="0" smtClean="0"/>
              <a:t> Production version (minified version)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Development version (non minified version)</a:t>
            </a:r>
          </a:p>
          <a:p>
            <a:r>
              <a:rPr lang="en-US" sz="2800" dirty="0" smtClean="0"/>
              <a:t>We can install JQuery  using the following ways</a:t>
            </a:r>
          </a:p>
          <a:p>
            <a:pPr lvl="1"/>
            <a:r>
              <a:rPr lang="en-US" sz="2800" dirty="0" smtClean="0"/>
              <a:t> CDN link</a:t>
            </a:r>
          </a:p>
          <a:p>
            <a:pPr lvl="2"/>
            <a:r>
              <a:rPr lang="en-US" sz="2800" dirty="0" smtClean="0"/>
              <a:t> Google CDN link</a:t>
            </a:r>
          </a:p>
          <a:p>
            <a:pPr lvl="2"/>
            <a:r>
              <a:rPr lang="en-US" sz="2800" dirty="0" smtClean="0"/>
              <a:t> Microsoft CDN Link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Offline version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pic>
        <p:nvPicPr>
          <p:cNvPr id="1026" name="Picture 2" descr="Image result for jquery synta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0" y="1853248"/>
            <a:ext cx="7775868" cy="42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15" y="1965277"/>
            <a:ext cx="11354938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document.ready 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321" y="1429922"/>
            <a:ext cx="8753230" cy="2496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776" y="4299045"/>
            <a:ext cx="104268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This statement is to prevent any JQuery code running before the document finished loading.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It </a:t>
            </a:r>
            <a:r>
              <a:rPr lang="en-US" sz="2400" dirty="0">
                <a:latin typeface="+mj-lt"/>
              </a:rPr>
              <a:t>is good practice to wait for the document to be fully loaded and ready before working with it.</a:t>
            </a:r>
            <a:endParaRPr lang="en-US" sz="2400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97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115" y="2052918"/>
            <a:ext cx="10140287" cy="4238699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Element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$(‘p’)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ID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$(‘#main-nav’)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Class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$(‘.container’)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Attribute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$(“input[type=‘text’]”)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Pseudo classes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$(‘tr:even’)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Way</a:t>
            </a:r>
          </a:p>
          <a:p>
            <a:pPr lvl="1"/>
            <a:r>
              <a:rPr lang="en-US" sz="3200" dirty="0" smtClean="0"/>
              <a:t>Using </a:t>
            </a:r>
            <a:r>
              <a:rPr lang="en-US" sz="3200" dirty="0" smtClean="0">
                <a:solidFill>
                  <a:srgbClr val="FFC000"/>
                </a:solidFill>
              </a:rPr>
              <a:t>&lt;Script&gt;</a:t>
            </a: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/>
              <a:t>tag</a:t>
            </a:r>
          </a:p>
          <a:p>
            <a:r>
              <a:rPr lang="en-US" sz="3200" dirty="0" smtClean="0"/>
              <a:t>External Way</a:t>
            </a:r>
          </a:p>
          <a:p>
            <a:pPr lvl="1"/>
            <a:r>
              <a:rPr lang="en-US" sz="3200" dirty="0" smtClean="0"/>
              <a:t>Using separate </a:t>
            </a:r>
            <a:r>
              <a:rPr lang="en-US" sz="3200" dirty="0" smtClean="0">
                <a:solidFill>
                  <a:srgbClr val="FFC000"/>
                </a:solidFill>
              </a:rPr>
              <a:t>.js </a:t>
            </a:r>
            <a:r>
              <a:rPr lang="en-US" sz="3200" dirty="0" smtClean="0"/>
              <a:t>File.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87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</TotalTime>
  <Words>842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Comic Sans MS</vt:lpstr>
      <vt:lpstr>Wingdings</vt:lpstr>
      <vt:lpstr>Wingdings 3</vt:lpstr>
      <vt:lpstr>Ion</vt:lpstr>
      <vt:lpstr>JQuery</vt:lpstr>
      <vt:lpstr>JQuery</vt:lpstr>
      <vt:lpstr>Features of JQuery</vt:lpstr>
      <vt:lpstr>Link JQuery to any website</vt:lpstr>
      <vt:lpstr>JQuery Syntax</vt:lpstr>
      <vt:lpstr>JQuery Examples</vt:lpstr>
      <vt:lpstr>The document.ready event</vt:lpstr>
      <vt:lpstr>JQuery selectors</vt:lpstr>
      <vt:lpstr>JQuery Usage</vt:lpstr>
      <vt:lpstr>JQuery Events</vt:lpstr>
      <vt:lpstr>Common DOM Event</vt:lpstr>
      <vt:lpstr>PowerPoint Presentation</vt:lpstr>
      <vt:lpstr>AJAX Introduction</vt:lpstr>
      <vt:lpstr>AJAX</vt:lpstr>
      <vt:lpstr>AJAX</vt:lpstr>
      <vt:lpstr>How AJAX Works</vt:lpstr>
      <vt:lpstr>XMLHttpRequest Object</vt:lpstr>
      <vt:lpstr>PowerPoint Presentation</vt:lpstr>
      <vt:lpstr>The onreadystatechange Property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NAVEEN</dc:creator>
  <cp:lastModifiedBy>thenaveensaggam@gmail.com</cp:lastModifiedBy>
  <cp:revision>113</cp:revision>
  <dcterms:created xsi:type="dcterms:W3CDTF">2018-02-13T06:01:08Z</dcterms:created>
  <dcterms:modified xsi:type="dcterms:W3CDTF">2018-07-22T13:13:33Z</dcterms:modified>
</cp:coreProperties>
</file>