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65" r:id="rId3"/>
    <p:sldId id="266" r:id="rId4"/>
    <p:sldId id="268" r:id="rId5"/>
    <p:sldId id="257" r:id="rId6"/>
    <p:sldId id="279" r:id="rId7"/>
    <p:sldId id="277" r:id="rId8"/>
    <p:sldId id="278" r:id="rId9"/>
    <p:sldId id="280" r:id="rId10"/>
    <p:sldId id="258" r:id="rId11"/>
    <p:sldId id="281" r:id="rId12"/>
    <p:sldId id="282" r:id="rId13"/>
    <p:sldId id="284" r:id="rId14"/>
    <p:sldId id="285" r:id="rId15"/>
    <p:sldId id="286" r:id="rId16"/>
    <p:sldId id="287" r:id="rId17"/>
    <p:sldId id="283" r:id="rId18"/>
    <p:sldId id="288" r:id="rId19"/>
    <p:sldId id="289" r:id="rId20"/>
    <p:sldId id="290" r:id="rId21"/>
    <p:sldId id="267" r:id="rId22"/>
    <p:sldId id="291" r:id="rId23"/>
    <p:sldId id="259" r:id="rId24"/>
    <p:sldId id="292" r:id="rId25"/>
    <p:sldId id="303" r:id="rId26"/>
    <p:sldId id="293" r:id="rId27"/>
    <p:sldId id="294" r:id="rId28"/>
    <p:sldId id="295" r:id="rId29"/>
    <p:sldId id="269" r:id="rId30"/>
    <p:sldId id="296" r:id="rId31"/>
    <p:sldId id="297" r:id="rId32"/>
    <p:sldId id="260" r:id="rId33"/>
    <p:sldId id="261" r:id="rId34"/>
    <p:sldId id="298" r:id="rId35"/>
    <p:sldId id="299" r:id="rId36"/>
    <p:sldId id="300" r:id="rId37"/>
    <p:sldId id="262" r:id="rId38"/>
    <p:sldId id="270" r:id="rId39"/>
    <p:sldId id="263" r:id="rId40"/>
    <p:sldId id="264" r:id="rId41"/>
    <p:sldId id="271" r:id="rId42"/>
    <p:sldId id="272" r:id="rId43"/>
    <p:sldId id="273" r:id="rId44"/>
    <p:sldId id="274" r:id="rId45"/>
    <p:sldId id="275" r:id="rId46"/>
    <p:sldId id="276" r:id="rId47"/>
    <p:sldId id="301" r:id="rId48"/>
    <p:sldId id="30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ABFF"/>
    <a:srgbClr val="0055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08"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884FD5-078F-452E-9E34-3872B0A18C88}" type="datetimeFigureOut">
              <a:rPr lang="en-US" smtClean="0"/>
              <a:t>10/25/2018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BAA53-6A34-431E-B8E9-25A409D958DC}" type="slidenum">
              <a:rPr lang="en-US" smtClean="0"/>
              <a:t>‹#›</a:t>
            </a:fld>
            <a:endParaRPr lang="en-US"/>
          </a:p>
        </p:txBody>
      </p:sp>
    </p:spTree>
    <p:extLst>
      <p:ext uri="{BB962C8B-B14F-4D97-AF65-F5344CB8AC3E}">
        <p14:creationId xmlns:p14="http://schemas.microsoft.com/office/powerpoint/2010/main" val="1095641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FBAA53-6A34-431E-B8E9-25A409D958DC}" type="slidenum">
              <a:rPr lang="en-US" smtClean="0"/>
              <a:t>5</a:t>
            </a:fld>
            <a:endParaRPr lang="en-US"/>
          </a:p>
        </p:txBody>
      </p:sp>
    </p:spTree>
    <p:extLst>
      <p:ext uri="{BB962C8B-B14F-4D97-AF65-F5344CB8AC3E}">
        <p14:creationId xmlns:p14="http://schemas.microsoft.com/office/powerpoint/2010/main" val="3703643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657431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896538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1427301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3502369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B85655-92EE-4FFE-AD52-8C3D789CC0B5}"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16894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B85655-92EE-4FFE-AD52-8C3D789CC0B5}"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323322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B85655-92EE-4FFE-AD52-8C3D789CC0B5}" type="datetimeFigureOut">
              <a:rPr lang="en-US" smtClean="0"/>
              <a:t>10/25/2018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543245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B85655-92EE-4FFE-AD52-8C3D789CC0B5}" type="datetimeFigureOut">
              <a:rPr lang="en-US" smtClean="0"/>
              <a:t>10/25/2018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1550526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85655-92EE-4FFE-AD52-8C3D789CC0B5}" type="datetimeFigureOut">
              <a:rPr lang="en-US" smtClean="0"/>
              <a:t>10/25/2018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514793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85655-92EE-4FFE-AD52-8C3D789CC0B5}"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645029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85655-92EE-4FFE-AD52-8C3D789CC0B5}"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766576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85655-92EE-4FFE-AD52-8C3D789CC0B5}" type="datetimeFigureOut">
              <a:rPr lang="en-US" smtClean="0"/>
              <a:t>10/25/2018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069B4-E387-48AB-9C15-347FA448AD14}" type="slidenum">
              <a:rPr lang="en-US" smtClean="0"/>
              <a:t>‹#›</a:t>
            </a:fld>
            <a:endParaRPr lang="en-US"/>
          </a:p>
        </p:txBody>
      </p:sp>
    </p:spTree>
    <p:extLst>
      <p:ext uri="{BB962C8B-B14F-4D97-AF65-F5344CB8AC3E}">
        <p14:creationId xmlns:p14="http://schemas.microsoft.com/office/powerpoint/2010/main" val="439331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9105" y="2250141"/>
            <a:ext cx="9493623" cy="584775"/>
          </a:xfrm>
          <a:prstGeom prst="rect">
            <a:avLst/>
          </a:prstGeom>
          <a:noFill/>
        </p:spPr>
        <p:txBody>
          <a:bodyPr wrap="square" rtlCol="0">
            <a:spAutoFit/>
          </a:bodyPr>
          <a:lstStyle/>
          <a:p>
            <a:r>
              <a:rPr lang="en-US" sz="3200" dirty="0" smtClean="0">
                <a:latin typeface="Arial Rounded MT Bold" panose="020F0704030504030204" pitchFamily="34" charset="0"/>
              </a:rPr>
              <a:t>Tutorials for </a:t>
            </a:r>
            <a:r>
              <a:rPr lang="en-US" sz="3200" dirty="0" err="1" smtClean="0">
                <a:latin typeface="Arial Rounded MT Bold" panose="020F0704030504030204" pitchFamily="34" charset="0"/>
              </a:rPr>
              <a:t>HiRA</a:t>
            </a:r>
            <a:r>
              <a:rPr lang="en-US" sz="3200" dirty="0" smtClean="0">
                <a:latin typeface="Arial Rounded MT Bold" panose="020F0704030504030204" pitchFamily="34" charset="0"/>
              </a:rPr>
              <a:t>  </a:t>
            </a:r>
            <a:r>
              <a:rPr lang="en-US" sz="3200" dirty="0" err="1" smtClean="0">
                <a:latin typeface="Arial Rounded MT Bold" panose="020F0704030504030204" pitchFamily="34" charset="0"/>
              </a:rPr>
              <a:t>CsICalibrations</a:t>
            </a:r>
            <a:r>
              <a:rPr lang="en-US" sz="3200" dirty="0" smtClean="0">
                <a:latin typeface="Arial Rounded MT Bold" panose="020F0704030504030204" pitchFamily="34" charset="0"/>
              </a:rPr>
              <a:t> </a:t>
            </a:r>
            <a:endParaRPr lang="en-US" sz="3200" dirty="0">
              <a:latin typeface="Arial Rounded MT Bold" panose="020F0704030504030204" pitchFamily="34" charset="0"/>
            </a:endParaRPr>
          </a:p>
        </p:txBody>
      </p:sp>
    </p:spTree>
    <p:extLst>
      <p:ext uri="{BB962C8B-B14F-4D97-AF65-F5344CB8AC3E}">
        <p14:creationId xmlns:p14="http://schemas.microsoft.com/office/powerpoint/2010/main" val="3646259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032" y="223228"/>
            <a:ext cx="2005677"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1:</a:t>
            </a:r>
            <a:r>
              <a:rPr lang="en-US" b="1" u="sng"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Open file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77" y="1008529"/>
            <a:ext cx="3953427" cy="2410161"/>
          </a:xfrm>
          <a:prstGeom prst="rect">
            <a:avLst/>
          </a:prstGeom>
        </p:spPr>
      </p:pic>
      <p:cxnSp>
        <p:nvCxnSpPr>
          <p:cNvPr id="11" name="Straight Arrow Connector 10"/>
          <p:cNvCxnSpPr/>
          <p:nvPr/>
        </p:nvCxnSpPr>
        <p:spPr>
          <a:xfrm>
            <a:off x="753589" y="1380562"/>
            <a:ext cx="457199" cy="89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5032" y="1242062"/>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flipV="1">
            <a:off x="932883" y="1642325"/>
            <a:ext cx="407893" cy="23847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54663" y="1742976"/>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2</a:t>
            </a:r>
            <a:endParaRPr lang="en-US" sz="1200" b="1" dirty="0">
              <a:solidFill>
                <a:srgbClr val="FF0000"/>
              </a:solidFill>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8046" y="873669"/>
            <a:ext cx="4293579" cy="2545021"/>
          </a:xfrm>
          <a:prstGeom prst="rect">
            <a:avLst/>
          </a:prstGeom>
        </p:spPr>
      </p:pic>
      <p:cxnSp>
        <p:nvCxnSpPr>
          <p:cNvPr id="18" name="Straight Arrow Connector 17"/>
          <p:cNvCxnSpPr/>
          <p:nvPr/>
        </p:nvCxnSpPr>
        <p:spPr>
          <a:xfrm>
            <a:off x="6109447" y="1642325"/>
            <a:ext cx="457199" cy="89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40195" y="1503825"/>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3</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89906" y="3790682"/>
            <a:ext cx="1499128"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2: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Plot </a:t>
            </a: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514" y="4320071"/>
            <a:ext cx="3962953" cy="2362530"/>
          </a:xfrm>
          <a:prstGeom prst="rect">
            <a:avLst/>
          </a:prstGeom>
        </p:spPr>
      </p:pic>
      <p:sp>
        <p:nvSpPr>
          <p:cNvPr id="22" name="Oval 21"/>
          <p:cNvSpPr/>
          <p:nvPr/>
        </p:nvSpPr>
        <p:spPr>
          <a:xfrm>
            <a:off x="1091402" y="4912170"/>
            <a:ext cx="1967483" cy="378287"/>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H="1">
            <a:off x="3461657" y="4766057"/>
            <a:ext cx="342403" cy="2922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632858" y="4489058"/>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6109447" y="476695"/>
            <a:ext cx="4819811" cy="400110"/>
          </a:xfrm>
          <a:prstGeom prst="rect">
            <a:avLst/>
          </a:prstGeom>
          <a:noFill/>
        </p:spPr>
        <p:txBody>
          <a:bodyPr wrap="square" rtlCol="0">
            <a:spAutoFit/>
          </a:bodyPr>
          <a:lstStyle/>
          <a:p>
            <a:r>
              <a:rPr lang="en-US" sz="2000" dirty="0" smtClean="0">
                <a:solidFill>
                  <a:srgbClr val="FF0000"/>
                </a:solidFill>
              </a:rPr>
              <a:t>Step 1:   Chose the correct data to be fitted</a:t>
            </a:r>
            <a:endParaRPr lang="en-US" sz="2000" dirty="0">
              <a:solidFill>
                <a:srgbClr val="FF0000"/>
              </a:solidFill>
            </a:endParaRPr>
          </a:p>
        </p:txBody>
      </p:sp>
      <p:sp>
        <p:nvSpPr>
          <p:cNvPr id="27" name="TextBox 26"/>
          <p:cNvSpPr txBox="1"/>
          <p:nvPr/>
        </p:nvSpPr>
        <p:spPr>
          <a:xfrm>
            <a:off x="2075143" y="3999956"/>
            <a:ext cx="4819811" cy="400110"/>
          </a:xfrm>
          <a:prstGeom prst="rect">
            <a:avLst/>
          </a:prstGeom>
          <a:noFill/>
        </p:spPr>
        <p:txBody>
          <a:bodyPr wrap="square" rtlCol="0">
            <a:spAutoFit/>
          </a:bodyPr>
          <a:lstStyle/>
          <a:p>
            <a:r>
              <a:rPr lang="en-US" sz="2000" dirty="0" smtClean="0">
                <a:solidFill>
                  <a:srgbClr val="FF0000"/>
                </a:solidFill>
              </a:rPr>
              <a:t>Step2: Chose a certain telescope to plot</a:t>
            </a:r>
            <a:endParaRPr lang="en-US" sz="2000" dirty="0">
              <a:solidFill>
                <a:srgbClr val="FF0000"/>
              </a:solidFill>
            </a:endParaRPr>
          </a:p>
        </p:txBody>
      </p:sp>
    </p:spTree>
    <p:extLst>
      <p:ext uri="{BB962C8B-B14F-4D97-AF65-F5344CB8AC3E}">
        <p14:creationId xmlns:p14="http://schemas.microsoft.com/office/powerpoint/2010/main" val="240610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6804170"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3: </a:t>
            </a:r>
            <a:r>
              <a:rPr lang="en-US" b="1" dirty="0" smtClean="0">
                <a:latin typeface="Times New Roman" panose="02020603050405020304" pitchFamily="18" charset="0"/>
                <a:cs typeface="Times New Roman" panose="02020603050405020304" pitchFamily="18" charset="0"/>
              </a:rPr>
              <a:t>  Set charge Z and mass A, draw the clicks for each particle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58" y="912842"/>
            <a:ext cx="4056311" cy="2418186"/>
          </a:xfrm>
          <a:prstGeom prst="rect">
            <a:avLst/>
          </a:prstGeom>
        </p:spPr>
      </p:pic>
      <p:sp>
        <p:nvSpPr>
          <p:cNvPr id="4" name="Oval 3"/>
          <p:cNvSpPr/>
          <p:nvPr/>
        </p:nvSpPr>
        <p:spPr>
          <a:xfrm>
            <a:off x="1799682" y="1990525"/>
            <a:ext cx="780941" cy="291201"/>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336647" y="1980419"/>
            <a:ext cx="780941" cy="29042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26648" y="1261834"/>
            <a:ext cx="4819811" cy="400110"/>
          </a:xfrm>
          <a:prstGeom prst="rect">
            <a:avLst/>
          </a:prstGeom>
          <a:noFill/>
        </p:spPr>
        <p:txBody>
          <a:bodyPr wrap="square" rtlCol="0">
            <a:spAutoFit/>
          </a:bodyPr>
          <a:lstStyle/>
          <a:p>
            <a:r>
              <a:rPr lang="en-US" sz="2000" dirty="0" smtClean="0">
                <a:solidFill>
                  <a:srgbClr val="FF0000"/>
                </a:solidFill>
              </a:rPr>
              <a:t>Step3: chose a certain particle to draw</a:t>
            </a:r>
            <a:endParaRPr lang="en-US" sz="2000" dirty="0">
              <a:solidFill>
                <a:srgbClr val="FF0000"/>
              </a:solidFill>
            </a:endParaRPr>
          </a:p>
        </p:txBody>
      </p:sp>
      <p:cxnSp>
        <p:nvCxnSpPr>
          <p:cNvPr id="7" name="Straight Arrow Connector 6"/>
          <p:cNvCxnSpPr/>
          <p:nvPr/>
        </p:nvCxnSpPr>
        <p:spPr>
          <a:xfrm flipH="1">
            <a:off x="4423328" y="1904652"/>
            <a:ext cx="342403" cy="2922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93308" y="1703420"/>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392" y="2770997"/>
            <a:ext cx="5610171" cy="4073172"/>
          </a:xfrm>
          <a:prstGeom prst="rect">
            <a:avLst/>
          </a:prstGeom>
        </p:spPr>
      </p:pic>
      <p:sp>
        <p:nvSpPr>
          <p:cNvPr id="12" name="TextBox 11"/>
          <p:cNvSpPr txBox="1"/>
          <p:nvPr/>
        </p:nvSpPr>
        <p:spPr>
          <a:xfrm>
            <a:off x="1799682" y="4376137"/>
            <a:ext cx="3791477" cy="400110"/>
          </a:xfrm>
          <a:prstGeom prst="rect">
            <a:avLst/>
          </a:prstGeom>
          <a:noFill/>
        </p:spPr>
        <p:txBody>
          <a:bodyPr wrap="square" rtlCol="0">
            <a:spAutoFit/>
          </a:bodyPr>
          <a:lstStyle/>
          <a:p>
            <a:r>
              <a:rPr lang="en-US" sz="2000" dirty="0" smtClean="0">
                <a:solidFill>
                  <a:srgbClr val="FF0000"/>
                </a:solidFill>
              </a:rPr>
              <a:t>Click the center of the line</a:t>
            </a:r>
            <a:endParaRPr lang="en-US" sz="2000" dirty="0">
              <a:solidFill>
                <a:srgbClr val="FF0000"/>
              </a:solidFill>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1773" y="590351"/>
            <a:ext cx="5038072" cy="4061191"/>
          </a:xfrm>
          <a:prstGeom prst="rect">
            <a:avLst/>
          </a:prstGeom>
        </p:spPr>
      </p:pic>
      <p:sp>
        <p:nvSpPr>
          <p:cNvPr id="14" name="TextBox 13"/>
          <p:cNvSpPr txBox="1"/>
          <p:nvPr/>
        </p:nvSpPr>
        <p:spPr>
          <a:xfrm>
            <a:off x="7420448" y="2366964"/>
            <a:ext cx="4350188" cy="400110"/>
          </a:xfrm>
          <a:prstGeom prst="rect">
            <a:avLst/>
          </a:prstGeom>
          <a:noFill/>
        </p:spPr>
        <p:txBody>
          <a:bodyPr wrap="square" rtlCol="0">
            <a:spAutoFit/>
          </a:bodyPr>
          <a:lstStyle/>
          <a:p>
            <a:r>
              <a:rPr lang="en-US" sz="2000" dirty="0" smtClean="0">
                <a:solidFill>
                  <a:srgbClr val="FF0000"/>
                </a:solidFill>
              </a:rPr>
              <a:t>Then, the clicks will be saved in the list.</a:t>
            </a:r>
            <a:endParaRPr lang="en-US" sz="2000" dirty="0">
              <a:solidFill>
                <a:srgbClr val="FF0000"/>
              </a:solidFill>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3625" y="4576192"/>
            <a:ext cx="5823839" cy="2052018"/>
          </a:xfrm>
          <a:prstGeom prst="rect">
            <a:avLst/>
          </a:prstGeom>
        </p:spPr>
      </p:pic>
      <p:sp>
        <p:nvSpPr>
          <p:cNvPr id="16" name="Oval 15"/>
          <p:cNvSpPr/>
          <p:nvPr/>
        </p:nvSpPr>
        <p:spPr>
          <a:xfrm>
            <a:off x="5921548" y="6402810"/>
            <a:ext cx="3673994" cy="29042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281221" y="5211866"/>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2</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18" name="Straight Arrow Connector 17"/>
          <p:cNvCxnSpPr>
            <a:stCxn id="17" idx="1"/>
          </p:cNvCxnSpPr>
          <p:nvPr/>
        </p:nvCxnSpPr>
        <p:spPr>
          <a:xfrm flipH="1" flipV="1">
            <a:off x="1578429" y="5072743"/>
            <a:ext cx="702792" cy="27762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156829" y="5470211"/>
            <a:ext cx="248783" cy="51214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633982" y="5488865"/>
            <a:ext cx="24936" cy="68700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1872343" y="5379645"/>
            <a:ext cx="442202" cy="3462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738747" y="5513280"/>
            <a:ext cx="333066" cy="7661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422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5786905"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4</a:t>
            </a:r>
            <a:r>
              <a:rPr lang="en-US" b="1" dirty="0" smtClean="0">
                <a:latin typeface="Times New Roman" panose="02020603050405020304" pitchFamily="18" charset="0"/>
                <a:cs typeface="Times New Roman" panose="02020603050405020304" pitchFamily="18" charset="0"/>
              </a:rPr>
              <a:t>:   After drawing the clicks for all particles, then fit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117" y="978838"/>
            <a:ext cx="4086795" cy="2810267"/>
          </a:xfrm>
          <a:prstGeom prst="rect">
            <a:avLst/>
          </a:prstGeom>
        </p:spPr>
      </p:pic>
      <p:cxnSp>
        <p:nvCxnSpPr>
          <p:cNvPr id="4" name="Straight Arrow Connector 3"/>
          <p:cNvCxnSpPr/>
          <p:nvPr/>
        </p:nvCxnSpPr>
        <p:spPr>
          <a:xfrm>
            <a:off x="1156360" y="890471"/>
            <a:ext cx="457200" cy="4446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57434" y="665700"/>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8" name="Oval 7"/>
          <p:cNvSpPr/>
          <p:nvPr/>
        </p:nvSpPr>
        <p:spPr>
          <a:xfrm>
            <a:off x="1555285" y="2194828"/>
            <a:ext cx="1558029" cy="48305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113314" y="2030028"/>
            <a:ext cx="3791477" cy="707886"/>
          </a:xfrm>
          <a:prstGeom prst="rect">
            <a:avLst/>
          </a:prstGeom>
          <a:noFill/>
        </p:spPr>
        <p:txBody>
          <a:bodyPr wrap="square" rtlCol="0">
            <a:spAutoFit/>
          </a:bodyPr>
          <a:lstStyle/>
          <a:p>
            <a:r>
              <a:rPr lang="en-US" sz="2000" dirty="0" smtClean="0">
                <a:solidFill>
                  <a:srgbClr val="FF0000"/>
                </a:solidFill>
              </a:rPr>
              <a:t>Two fit function, the one with14 parameters is recommended</a:t>
            </a:r>
            <a:endParaRPr lang="en-US" sz="2000" dirty="0">
              <a:solidFill>
                <a:srgbClr val="FF0000"/>
              </a:solidFill>
            </a:endParaRPr>
          </a:p>
        </p:txBody>
      </p:sp>
      <p:cxnSp>
        <p:nvCxnSpPr>
          <p:cNvPr id="10" name="Straight Arrow Connector 9"/>
          <p:cNvCxnSpPr/>
          <p:nvPr/>
        </p:nvCxnSpPr>
        <p:spPr>
          <a:xfrm flipV="1">
            <a:off x="737703" y="2536713"/>
            <a:ext cx="1098682" cy="1136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96650" y="2483732"/>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2</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16" name="Straight Arrow Connector 15"/>
          <p:cNvCxnSpPr/>
          <p:nvPr/>
        </p:nvCxnSpPr>
        <p:spPr>
          <a:xfrm flipH="1">
            <a:off x="1946528" y="926419"/>
            <a:ext cx="235499" cy="6162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896000" y="665700"/>
            <a:ext cx="1881343"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3   </a:t>
            </a:r>
            <a:r>
              <a:rPr lang="en-US" sz="1200" b="1" dirty="0" err="1" smtClean="0">
                <a:solidFill>
                  <a:srgbClr val="FF0000"/>
                </a:solidFill>
                <a:latin typeface="Times New Roman" panose="02020603050405020304" pitchFamily="18" charset="0"/>
                <a:cs typeface="Times New Roman" panose="02020603050405020304" pitchFamily="18" charset="0"/>
              </a:rPr>
              <a:t>Init</a:t>
            </a:r>
            <a:r>
              <a:rPr lang="en-US" sz="1200" b="1" dirty="0" smtClean="0">
                <a:solidFill>
                  <a:srgbClr val="FF0000"/>
                </a:solidFill>
                <a:latin typeface="Times New Roman" panose="02020603050405020304" pitchFamily="18" charset="0"/>
                <a:cs typeface="Times New Roman" panose="02020603050405020304" pitchFamily="18" charset="0"/>
              </a:rPr>
              <a:t> Fit </a:t>
            </a:r>
            <a:endParaRPr lang="en-US" sz="1200" b="1" dirty="0">
              <a:solidFill>
                <a:srgbClr val="FF0000"/>
              </a:solidFill>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9490" y="878636"/>
            <a:ext cx="4194681" cy="2923262"/>
          </a:xfrm>
          <a:prstGeom prst="rect">
            <a:avLst/>
          </a:prstGeom>
        </p:spPr>
      </p:pic>
      <p:sp>
        <p:nvSpPr>
          <p:cNvPr id="20" name="TextBox 19"/>
          <p:cNvSpPr txBox="1"/>
          <p:nvPr/>
        </p:nvSpPr>
        <p:spPr>
          <a:xfrm>
            <a:off x="6602716" y="1294464"/>
            <a:ext cx="1881343"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4</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21" name="Straight Arrow Connector 20"/>
          <p:cNvCxnSpPr/>
          <p:nvPr/>
        </p:nvCxnSpPr>
        <p:spPr>
          <a:xfrm>
            <a:off x="7271244" y="1460769"/>
            <a:ext cx="1132527" cy="2292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3629" y="3838037"/>
            <a:ext cx="5220142" cy="2949498"/>
          </a:xfrm>
          <a:prstGeom prst="rect">
            <a:avLst/>
          </a:prstGeom>
        </p:spPr>
      </p:pic>
      <p:sp>
        <p:nvSpPr>
          <p:cNvPr id="26" name="Oval 25"/>
          <p:cNvSpPr/>
          <p:nvPr/>
        </p:nvSpPr>
        <p:spPr>
          <a:xfrm>
            <a:off x="2836671" y="6329568"/>
            <a:ext cx="2203415" cy="48305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490650" y="5732513"/>
            <a:ext cx="3245328" cy="646331"/>
          </a:xfrm>
          <a:prstGeom prst="rect">
            <a:avLst/>
          </a:prstGeom>
          <a:noFill/>
        </p:spPr>
        <p:txBody>
          <a:bodyPr wrap="square"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Click Fit, until the </a:t>
            </a:r>
            <a:r>
              <a:rPr lang="en-US" b="1" dirty="0" err="1" smtClean="0">
                <a:solidFill>
                  <a:srgbClr val="FF0000"/>
                </a:solidFill>
                <a:latin typeface="Times New Roman" panose="02020603050405020304" pitchFamily="18" charset="0"/>
                <a:cs typeface="Times New Roman" panose="02020603050405020304" pitchFamily="18" charset="0"/>
              </a:rPr>
              <a:t>ChiSquare</a:t>
            </a:r>
            <a:r>
              <a:rPr lang="en-US" b="1" dirty="0" smtClean="0">
                <a:solidFill>
                  <a:srgbClr val="FF0000"/>
                </a:solidFill>
                <a:latin typeface="Times New Roman" panose="02020603050405020304" pitchFamily="18" charset="0"/>
                <a:cs typeface="Times New Roman" panose="02020603050405020304" pitchFamily="18" charset="0"/>
              </a:rPr>
              <a:t> is minimum! </a:t>
            </a:r>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5599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2873544"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5</a:t>
            </a:r>
            <a:r>
              <a:rPr lang="en-US" b="1" dirty="0" smtClean="0">
                <a:latin typeface="Times New Roman" panose="02020603050405020304" pitchFamily="18" charset="0"/>
                <a:cs typeface="Times New Roman" panose="02020603050405020304" pitchFamily="18" charset="0"/>
              </a:rPr>
              <a:t>:  Check the fit result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129" y="803288"/>
            <a:ext cx="3993528" cy="278307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315" y="899767"/>
            <a:ext cx="4668390" cy="2783079"/>
          </a:xfrm>
          <a:prstGeom prst="rect">
            <a:avLst/>
          </a:prstGeom>
        </p:spPr>
      </p:pic>
      <p:sp>
        <p:nvSpPr>
          <p:cNvPr id="5" name="Oval 4"/>
          <p:cNvSpPr/>
          <p:nvPr/>
        </p:nvSpPr>
        <p:spPr>
          <a:xfrm>
            <a:off x="1555285" y="2194828"/>
            <a:ext cx="2668372" cy="42862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583438" y="1873511"/>
            <a:ext cx="3791477" cy="400110"/>
          </a:xfrm>
          <a:prstGeom prst="rect">
            <a:avLst/>
          </a:prstGeom>
          <a:noFill/>
        </p:spPr>
        <p:txBody>
          <a:bodyPr wrap="square" rtlCol="0">
            <a:spAutoFit/>
          </a:bodyPr>
          <a:lstStyle/>
          <a:p>
            <a:r>
              <a:rPr lang="en-US" sz="2000" dirty="0" smtClean="0">
                <a:solidFill>
                  <a:srgbClr val="FF0000"/>
                </a:solidFill>
              </a:rPr>
              <a:t>Chose a certain particle</a:t>
            </a:r>
            <a:endParaRPr lang="en-US" sz="2000" dirty="0">
              <a:solidFill>
                <a:srgbClr val="FF0000"/>
              </a:solidFill>
            </a:endParaRPr>
          </a:p>
        </p:txBody>
      </p:sp>
      <p:sp>
        <p:nvSpPr>
          <p:cNvPr id="7" name="TextBox 6"/>
          <p:cNvSpPr txBox="1"/>
          <p:nvPr/>
        </p:nvSpPr>
        <p:spPr>
          <a:xfrm>
            <a:off x="6363230" y="1272692"/>
            <a:ext cx="1881343"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8" name="Straight Arrow Connector 7"/>
          <p:cNvCxnSpPr/>
          <p:nvPr/>
        </p:nvCxnSpPr>
        <p:spPr>
          <a:xfrm>
            <a:off x="6868885" y="1507316"/>
            <a:ext cx="1186544" cy="2779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2708" y="2067470"/>
            <a:ext cx="6643729" cy="4838905"/>
          </a:xfrm>
          <a:prstGeom prst="rect">
            <a:avLst/>
          </a:prstGeom>
        </p:spPr>
      </p:pic>
      <p:sp>
        <p:nvSpPr>
          <p:cNvPr id="12" name="TextBox 11"/>
          <p:cNvSpPr txBox="1"/>
          <p:nvPr/>
        </p:nvSpPr>
        <p:spPr>
          <a:xfrm>
            <a:off x="6667066" y="4650494"/>
            <a:ext cx="3791477" cy="707886"/>
          </a:xfrm>
          <a:prstGeom prst="rect">
            <a:avLst/>
          </a:prstGeom>
          <a:noFill/>
        </p:spPr>
        <p:txBody>
          <a:bodyPr wrap="square" rtlCol="0">
            <a:spAutoFit/>
          </a:bodyPr>
          <a:lstStyle/>
          <a:p>
            <a:r>
              <a:rPr lang="en-US" sz="2000" dirty="0" smtClean="0">
                <a:solidFill>
                  <a:srgbClr val="FF0000"/>
                </a:solidFill>
              </a:rPr>
              <a:t>We can see if the fit and the clicks match or not</a:t>
            </a:r>
            <a:endParaRPr lang="en-US" sz="2000" dirty="0">
              <a:solidFill>
                <a:srgbClr val="FF0000"/>
              </a:solidFill>
            </a:endParaRPr>
          </a:p>
        </p:txBody>
      </p:sp>
    </p:spTree>
    <p:extLst>
      <p:ext uri="{BB962C8B-B14F-4D97-AF65-F5344CB8AC3E}">
        <p14:creationId xmlns:p14="http://schemas.microsoft.com/office/powerpoint/2010/main" val="880972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8520153" cy="400110"/>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6</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One of the most powerful function of DEEFIT--------</a:t>
            </a:r>
            <a:r>
              <a:rPr lang="en-US" sz="2000" b="1" dirty="0" smtClean="0">
                <a:solidFill>
                  <a:srgbClr val="FF0000"/>
                </a:solidFill>
                <a:latin typeface="Times New Roman" panose="02020603050405020304" pitchFamily="18" charset="0"/>
                <a:cs typeface="Times New Roman" panose="02020603050405020304" pitchFamily="18" charset="0"/>
              </a:rPr>
              <a:t> “particle prediction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50" y="1087755"/>
            <a:ext cx="5484035" cy="399425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599" y="1087755"/>
            <a:ext cx="5246917" cy="4079055"/>
          </a:xfrm>
          <a:prstGeom prst="rect">
            <a:avLst/>
          </a:prstGeom>
        </p:spPr>
      </p:pic>
      <p:sp>
        <p:nvSpPr>
          <p:cNvPr id="5" name="TextBox 4"/>
          <p:cNvSpPr txBox="1"/>
          <p:nvPr/>
        </p:nvSpPr>
        <p:spPr>
          <a:xfrm>
            <a:off x="7679437" y="2773339"/>
            <a:ext cx="3791477" cy="707886"/>
          </a:xfrm>
          <a:prstGeom prst="rect">
            <a:avLst/>
          </a:prstGeom>
          <a:noFill/>
        </p:spPr>
        <p:txBody>
          <a:bodyPr wrap="square" rtlCol="0">
            <a:spAutoFit/>
          </a:bodyPr>
          <a:lstStyle/>
          <a:p>
            <a:r>
              <a:rPr lang="en-US" sz="2000" dirty="0" smtClean="0">
                <a:solidFill>
                  <a:srgbClr val="FF0000"/>
                </a:solidFill>
              </a:rPr>
              <a:t>According to the fit result, triton should be here!</a:t>
            </a:r>
            <a:endParaRPr lang="en-US" sz="2000" dirty="0">
              <a:solidFill>
                <a:srgbClr val="FF0000"/>
              </a:solidFill>
            </a:endParaRPr>
          </a:p>
        </p:txBody>
      </p:sp>
      <p:cxnSp>
        <p:nvCxnSpPr>
          <p:cNvPr id="6" name="Straight Arrow Connector 5"/>
          <p:cNvCxnSpPr/>
          <p:nvPr/>
        </p:nvCxnSpPr>
        <p:spPr>
          <a:xfrm flipH="1">
            <a:off x="8310809" y="3396343"/>
            <a:ext cx="540745" cy="6790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6635" y="5416967"/>
            <a:ext cx="9385822" cy="1015663"/>
          </a:xfrm>
          <a:prstGeom prst="rect">
            <a:avLst/>
          </a:prstGeom>
          <a:noFill/>
          <a:ln w="28575">
            <a:solidFill>
              <a:srgbClr val="C00000"/>
            </a:solidFill>
          </a:ln>
        </p:spPr>
        <p:txBody>
          <a:bodyPr wrap="square" rtlCol="0">
            <a:spAutoFit/>
          </a:bodyPr>
          <a:lstStyle/>
          <a:p>
            <a:r>
              <a:rPr lang="en-US" sz="2000" dirty="0" smtClean="0">
                <a:solidFill>
                  <a:srgbClr val="0070C0"/>
                </a:solidFill>
              </a:rPr>
              <a:t>    In this tutorial, we just draw the clicks for proton, according to the fit result, we can predict where are the other particles. Of cause, with more particles to do the fit, we will get more accurate predictions!</a:t>
            </a:r>
            <a:endParaRPr lang="en-US" sz="2000" dirty="0">
              <a:solidFill>
                <a:srgbClr val="0070C0"/>
              </a:solidFill>
            </a:endParaRPr>
          </a:p>
        </p:txBody>
      </p:sp>
    </p:spTree>
    <p:extLst>
      <p:ext uri="{BB962C8B-B14F-4D97-AF65-F5344CB8AC3E}">
        <p14:creationId xmlns:p14="http://schemas.microsoft.com/office/powerpoint/2010/main" val="191917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4046942"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7</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Delete one click and redo the fit</a:t>
            </a:r>
            <a:endParaRPr lang="en-US" sz="2000" b="1" dirty="0" smtClean="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637" y="1500544"/>
            <a:ext cx="4586476" cy="2873324"/>
          </a:xfrm>
          <a:prstGeom prst="rect">
            <a:avLst/>
          </a:prstGeom>
        </p:spPr>
      </p:pic>
      <p:sp>
        <p:nvSpPr>
          <p:cNvPr id="4" name="TextBox 3"/>
          <p:cNvSpPr txBox="1"/>
          <p:nvPr/>
        </p:nvSpPr>
        <p:spPr>
          <a:xfrm>
            <a:off x="126620" y="899396"/>
            <a:ext cx="9516451" cy="400110"/>
          </a:xfrm>
          <a:prstGeom prst="rect">
            <a:avLst/>
          </a:prstGeom>
          <a:noFill/>
          <a:ln w="28575">
            <a:noFill/>
          </a:ln>
        </p:spPr>
        <p:txBody>
          <a:bodyPr wrap="square" rtlCol="0">
            <a:spAutoFit/>
          </a:bodyPr>
          <a:lstStyle/>
          <a:p>
            <a:r>
              <a:rPr lang="en-US" sz="2000" dirty="0" smtClean="0">
                <a:solidFill>
                  <a:srgbClr val="0070C0"/>
                </a:solidFill>
              </a:rPr>
              <a:t>  If we don’t satisfied with the fit result, then delete some clicks,  and redo the clicks</a:t>
            </a:r>
            <a:endParaRPr lang="en-US" sz="2000" dirty="0">
              <a:solidFill>
                <a:srgbClr val="0070C0"/>
              </a:solidFill>
            </a:endParaRPr>
          </a:p>
        </p:txBody>
      </p:sp>
      <p:sp>
        <p:nvSpPr>
          <p:cNvPr id="5" name="Oval 4"/>
          <p:cNvSpPr/>
          <p:nvPr/>
        </p:nvSpPr>
        <p:spPr>
          <a:xfrm>
            <a:off x="1480458" y="3653514"/>
            <a:ext cx="1687285" cy="720354"/>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787" y="4607564"/>
            <a:ext cx="9738042" cy="2132296"/>
          </a:xfrm>
          <a:prstGeom prst="rect">
            <a:avLst/>
          </a:prstGeom>
        </p:spPr>
      </p:pic>
    </p:spTree>
    <p:extLst>
      <p:ext uri="{BB962C8B-B14F-4D97-AF65-F5344CB8AC3E}">
        <p14:creationId xmlns:p14="http://schemas.microsoft.com/office/powerpoint/2010/main" val="4174716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1864613"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8</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Analysis</a:t>
            </a:r>
            <a:endParaRPr lang="en-US" sz="2000" b="1" dirty="0" smtClean="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564" y="2111882"/>
            <a:ext cx="4976407" cy="3113259"/>
          </a:xfrm>
          <a:prstGeom prst="rect">
            <a:avLst/>
          </a:prstGeom>
        </p:spPr>
      </p:pic>
      <p:sp>
        <p:nvSpPr>
          <p:cNvPr id="4" name="Oval 3"/>
          <p:cNvSpPr/>
          <p:nvPr/>
        </p:nvSpPr>
        <p:spPr>
          <a:xfrm>
            <a:off x="1524001" y="2709500"/>
            <a:ext cx="2492828" cy="131037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8779" y="721832"/>
            <a:ext cx="5639587" cy="5058481"/>
          </a:xfrm>
          <a:prstGeom prst="rect">
            <a:avLst/>
          </a:prstGeom>
        </p:spPr>
      </p:pic>
      <p:sp>
        <p:nvSpPr>
          <p:cNvPr id="6" name="TextBox 5"/>
          <p:cNvSpPr txBox="1"/>
          <p:nvPr/>
        </p:nvSpPr>
        <p:spPr>
          <a:xfrm>
            <a:off x="7973353" y="2728228"/>
            <a:ext cx="2607562" cy="400110"/>
          </a:xfrm>
          <a:prstGeom prst="rect">
            <a:avLst/>
          </a:prstGeom>
          <a:noFill/>
        </p:spPr>
        <p:txBody>
          <a:bodyPr wrap="square" rtlCol="0">
            <a:spAutoFit/>
          </a:bodyPr>
          <a:lstStyle/>
          <a:p>
            <a:r>
              <a:rPr lang="en-US" sz="2000" dirty="0" smtClean="0">
                <a:solidFill>
                  <a:srgbClr val="FF0000"/>
                </a:solidFill>
              </a:rPr>
              <a:t>Mass distributions</a:t>
            </a:r>
            <a:endParaRPr lang="en-US" sz="2000" dirty="0">
              <a:solidFill>
                <a:srgbClr val="FF0000"/>
              </a:solidFill>
            </a:endParaRPr>
          </a:p>
        </p:txBody>
      </p:sp>
      <p:sp>
        <p:nvSpPr>
          <p:cNvPr id="7" name="TextBox 6"/>
          <p:cNvSpPr txBox="1"/>
          <p:nvPr/>
        </p:nvSpPr>
        <p:spPr>
          <a:xfrm>
            <a:off x="1991233" y="280495"/>
            <a:ext cx="4978780" cy="400110"/>
          </a:xfrm>
          <a:prstGeom prst="rect">
            <a:avLst/>
          </a:prstGeom>
          <a:noFill/>
          <a:ln w="28575">
            <a:noFill/>
          </a:ln>
        </p:spPr>
        <p:txBody>
          <a:bodyPr wrap="square" rtlCol="0">
            <a:spAutoFit/>
          </a:bodyPr>
          <a:lstStyle/>
          <a:p>
            <a:r>
              <a:rPr lang="en-US" sz="2000" dirty="0" smtClean="0">
                <a:solidFill>
                  <a:srgbClr val="0070C0"/>
                </a:solidFill>
              </a:rPr>
              <a:t>  Sea “docdeefit1.1.pdf” for </a:t>
            </a:r>
            <a:r>
              <a:rPr lang="en-US" sz="2000" dirty="0" err="1" smtClean="0">
                <a:solidFill>
                  <a:srgbClr val="0070C0"/>
                </a:solidFill>
              </a:rPr>
              <a:t>detials</a:t>
            </a:r>
            <a:endParaRPr lang="en-US" sz="2000" dirty="0">
              <a:solidFill>
                <a:srgbClr val="0070C0"/>
              </a:solidFill>
            </a:endParaRPr>
          </a:p>
        </p:txBody>
      </p:sp>
    </p:spTree>
    <p:extLst>
      <p:ext uri="{BB962C8B-B14F-4D97-AF65-F5344CB8AC3E}">
        <p14:creationId xmlns:p14="http://schemas.microsoft.com/office/powerpoint/2010/main" val="151343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9116598"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9</a:t>
            </a:r>
            <a:r>
              <a:rPr lang="en-US" dirty="0" smtClean="0">
                <a:latin typeface="Times New Roman" panose="02020603050405020304" pitchFamily="18" charset="0"/>
                <a:cs typeface="Times New Roman" panose="02020603050405020304" pitchFamily="18" charset="0"/>
              </a:rPr>
              <a:t>:  If the fit result is good enough(the </a:t>
            </a:r>
            <a:r>
              <a:rPr lang="en-US" dirty="0" err="1" smtClean="0">
                <a:latin typeface="Times New Roman" panose="02020603050405020304" pitchFamily="18" charset="0"/>
                <a:cs typeface="Times New Roman" panose="02020603050405020304" pitchFamily="18" charset="0"/>
              </a:rPr>
              <a:t>ChiSqurae</a:t>
            </a:r>
            <a:r>
              <a:rPr lang="en-US" dirty="0" smtClean="0">
                <a:latin typeface="Times New Roman" panose="02020603050405020304" pitchFamily="18" charset="0"/>
                <a:cs typeface="Times New Roman" panose="02020603050405020304" pitchFamily="18" charset="0"/>
              </a:rPr>
              <a:t> is small enough ), then save fit parameters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0178" y="665700"/>
            <a:ext cx="4194681" cy="2923262"/>
          </a:xfrm>
          <a:prstGeom prst="rect">
            <a:avLst/>
          </a:prstGeom>
        </p:spPr>
      </p:pic>
      <p:cxnSp>
        <p:nvCxnSpPr>
          <p:cNvPr id="4" name="Straight Arrow Connector 3"/>
          <p:cNvCxnSpPr/>
          <p:nvPr/>
        </p:nvCxnSpPr>
        <p:spPr>
          <a:xfrm>
            <a:off x="7753104" y="2611057"/>
            <a:ext cx="457200" cy="4446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183853" y="2355962"/>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53465" y="769778"/>
            <a:ext cx="6008915" cy="646331"/>
          </a:xfrm>
          <a:prstGeom prst="rect">
            <a:avLst/>
          </a:prstGeom>
          <a:noFill/>
          <a:ln w="28575">
            <a:solidFill>
              <a:srgbClr val="C00000"/>
            </a:solidFill>
          </a:ln>
        </p:spPr>
        <p:txBody>
          <a:bodyPr wrap="square" rtlCol="0">
            <a:spAutoFit/>
          </a:bodyPr>
          <a:lstStyle/>
          <a:p>
            <a:r>
              <a:rPr lang="en-US" dirty="0" smtClean="0">
                <a:solidFill>
                  <a:srgbClr val="0070C0"/>
                </a:solidFill>
              </a:rPr>
              <a:t>We can also load the parameters next time when we want to improve the fit!</a:t>
            </a:r>
            <a:endParaRPr lang="en-US" dirty="0">
              <a:solidFill>
                <a:srgbClr val="0070C0"/>
              </a:solidFill>
            </a:endParaRPr>
          </a:p>
        </p:txBody>
      </p:sp>
      <p:sp>
        <p:nvSpPr>
          <p:cNvPr id="7" name="Rectangle 6"/>
          <p:cNvSpPr/>
          <p:nvPr/>
        </p:nvSpPr>
        <p:spPr>
          <a:xfrm>
            <a:off x="126620" y="4044991"/>
            <a:ext cx="2473754"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10</a:t>
            </a:r>
            <a:r>
              <a:rPr lang="en-US" dirty="0" smtClean="0">
                <a:latin typeface="Times New Roman" panose="02020603050405020304" pitchFamily="18" charset="0"/>
                <a:cs typeface="Times New Roman" panose="02020603050405020304" pitchFamily="18" charset="0"/>
              </a:rPr>
              <a:t>:  Save the clicks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4483" y="3691692"/>
            <a:ext cx="4586476" cy="2873324"/>
          </a:xfrm>
          <a:prstGeom prst="rect">
            <a:avLst/>
          </a:prstGeom>
        </p:spPr>
      </p:pic>
      <p:cxnSp>
        <p:nvCxnSpPr>
          <p:cNvPr id="9" name="Straight Arrow Connector 8"/>
          <p:cNvCxnSpPr/>
          <p:nvPr/>
        </p:nvCxnSpPr>
        <p:spPr>
          <a:xfrm>
            <a:off x="6446100" y="4573086"/>
            <a:ext cx="737753" cy="22231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842435" y="4442101"/>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232445" y="4795400"/>
            <a:ext cx="6008915" cy="646331"/>
          </a:xfrm>
          <a:prstGeom prst="rect">
            <a:avLst/>
          </a:prstGeom>
          <a:noFill/>
          <a:ln w="28575">
            <a:solidFill>
              <a:srgbClr val="C00000"/>
            </a:solidFill>
          </a:ln>
        </p:spPr>
        <p:txBody>
          <a:bodyPr wrap="square" rtlCol="0">
            <a:spAutoFit/>
          </a:bodyPr>
          <a:lstStyle/>
          <a:p>
            <a:r>
              <a:rPr lang="en-US" dirty="0" smtClean="0">
                <a:solidFill>
                  <a:srgbClr val="0070C0"/>
                </a:solidFill>
              </a:rPr>
              <a:t>We can also load the click file next time when we want to improve the fit!</a:t>
            </a:r>
            <a:endParaRPr lang="en-US" dirty="0">
              <a:solidFill>
                <a:srgbClr val="0070C0"/>
              </a:solidFill>
            </a:endParaRPr>
          </a:p>
        </p:txBody>
      </p:sp>
    </p:spTree>
    <p:extLst>
      <p:ext uri="{BB962C8B-B14F-4D97-AF65-F5344CB8AC3E}">
        <p14:creationId xmlns:p14="http://schemas.microsoft.com/office/powerpoint/2010/main" val="148198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86" y="131123"/>
            <a:ext cx="4989507" cy="646331"/>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Use the DEEFIT parameters to get ∆E-E points: </a:t>
            </a:r>
          </a:p>
          <a:p>
            <a:r>
              <a:rPr lang="en-US" b="1" dirty="0" smtClean="0">
                <a:latin typeface="Times New Roman" panose="02020603050405020304" pitchFamily="18" charset="0"/>
                <a:cs typeface="Times New Roman" panose="02020603050405020304" pitchFamily="18" charset="0"/>
              </a:rPr>
              <a:t> </a:t>
            </a:r>
          </a:p>
        </p:txBody>
      </p:sp>
      <p:sp>
        <p:nvSpPr>
          <p:cNvPr id="5" name="TextBox 4"/>
          <p:cNvSpPr txBox="1"/>
          <p:nvPr/>
        </p:nvSpPr>
        <p:spPr>
          <a:xfrm>
            <a:off x="87086" y="1363754"/>
            <a:ext cx="5641361" cy="369331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To find  the range of ∆E-E line of each particle for all the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telescopes. Save as </a:t>
            </a:r>
            <a:r>
              <a:rPr lang="en-US" i="1" dirty="0" smtClean="0">
                <a:solidFill>
                  <a:srgbClr val="00B050"/>
                </a:solidFill>
                <a:latin typeface="Times New Roman" panose="02020603050405020304" pitchFamily="18" charset="0"/>
                <a:cs typeface="Times New Roman" panose="02020603050405020304" pitchFamily="18" charset="0"/>
              </a:rPr>
              <a:t>/calibrations/DEEFITCut.dat</a:t>
            </a:r>
          </a:p>
          <a:p>
            <a:endParaRPr lang="en-US" i="1" dirty="0" smtClean="0">
              <a:solidFill>
                <a:srgbClr val="00B05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Read the cut file and the fit parameter, calculate</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errCsIV</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errESi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errCsIE</a:t>
            </a:r>
            <a:r>
              <a:rPr lang="en-US" dirty="0" smtClean="0">
                <a:latin typeface="Times New Roman" panose="02020603050405020304" pitchFamily="18" charset="0"/>
                <a:cs typeface="Times New Roman" panose="02020603050405020304" pitchFamily="18" charset="0"/>
              </a:rPr>
              <a:t> with</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certain channel step.</a:t>
            </a: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(It takes a long time to calculate all the particles for</a:t>
            </a: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all the telescopes, so it would be better to take more</a:t>
            </a: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points at one time, and then extract as many points </a:t>
            </a: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as we want from this file when we do some analysis.)</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Extract a few points(about 20 points for each particle)</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86" y="481637"/>
            <a:ext cx="8258205" cy="646331"/>
          </a:xfrm>
          <a:prstGeom prst="rect">
            <a:avLst/>
          </a:prstGeom>
        </p:spPr>
        <p:txBody>
          <a:bodyPr wrap="square">
            <a:spAutoFit/>
          </a:bodyPr>
          <a:lstStyle/>
          <a:p>
            <a:r>
              <a:rPr lang="en-US" b="1" dirty="0">
                <a:solidFill>
                  <a:srgbClr val="81ABFF"/>
                </a:solidFill>
                <a:latin typeface="Times New Roman" panose="02020603050405020304" pitchFamily="18" charset="0"/>
                <a:cs typeface="Times New Roman" panose="02020603050405020304" pitchFamily="18" charset="0"/>
              </a:rPr>
              <a:t>(macro to be used:  </a:t>
            </a:r>
            <a:r>
              <a:rPr lang="en-US" b="1" dirty="0" smtClean="0">
                <a:solidFill>
                  <a:srgbClr val="81ABFF"/>
                </a:solidFill>
                <a:latin typeface="Times New Roman" panose="02020603050405020304" pitchFamily="18" charset="0"/>
                <a:cs typeface="Times New Roman" panose="02020603050405020304" pitchFamily="18" charset="0"/>
              </a:rPr>
              <a:t>DEEFITReadCutFile.cpp)</a:t>
            </a:r>
          </a:p>
          <a:p>
            <a:r>
              <a:rPr lang="en-US" b="1" dirty="0">
                <a:solidFill>
                  <a:srgbClr val="81ABFF"/>
                </a:solidFill>
                <a:latin typeface="Times New Roman" panose="02020603050405020304" pitchFamily="18" charset="0"/>
                <a:cs typeface="Times New Roman" panose="02020603050405020304" pitchFamily="18" charset="0"/>
              </a:rPr>
              <a:t>(macro to be used:  DEEFITExtractPoints.cpp)</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0442" y="546848"/>
            <a:ext cx="6492948" cy="6106228"/>
          </a:xfrm>
          <a:prstGeom prst="rect">
            <a:avLst/>
          </a:prstGeom>
        </p:spPr>
      </p:pic>
    </p:spTree>
    <p:extLst>
      <p:ext uri="{BB962C8B-B14F-4D97-AF65-F5344CB8AC3E}">
        <p14:creationId xmlns:p14="http://schemas.microsoft.com/office/powerpoint/2010/main" val="1761884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86" y="131123"/>
            <a:ext cx="3974486" cy="646331"/>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To estimate the errors of ∆E-E points: </a:t>
            </a:r>
          </a:p>
          <a:p>
            <a:r>
              <a:rPr lang="en-US" b="1" dirty="0" smtClean="0">
                <a:latin typeface="Times New Roman" panose="02020603050405020304" pitchFamily="18" charset="0"/>
                <a:cs typeface="Times New Roman" panose="02020603050405020304" pitchFamily="18" charset="0"/>
              </a:rPr>
              <a:t> </a:t>
            </a:r>
          </a:p>
        </p:txBody>
      </p:sp>
      <p:sp>
        <p:nvSpPr>
          <p:cNvPr id="3" name="Rectangle 2"/>
          <p:cNvSpPr/>
          <p:nvPr/>
        </p:nvSpPr>
        <p:spPr>
          <a:xfrm>
            <a:off x="199157" y="721190"/>
            <a:ext cx="10540561" cy="2862322"/>
          </a:xfrm>
          <a:prstGeom prst="rect">
            <a:avLst/>
          </a:prstGeom>
        </p:spPr>
        <p:txBody>
          <a:bodyPr wrap="square">
            <a:spAutoFit/>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 For errors of voltage: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CsICalibrationModule.GetVoltageValue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XChannel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numtel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numcsi</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err_CsIV</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errPercentageCsIV</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CsIV</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r>
              <a:rPr lang="en-US" dirty="0" smtClean="0">
                <a:solidFill>
                  <a:srgbClr val="00B050"/>
                </a:solidFill>
                <a:latin typeface="Times New Roman" panose="02020603050405020304" pitchFamily="18" charset="0"/>
                <a:cs typeface="Times New Roman" panose="02020603050405020304" pitchFamily="18" charset="0"/>
              </a:rPr>
              <a:t>add 1% errors by hand</a:t>
            </a:r>
          </a:p>
          <a:p>
            <a:endParaRPr lang="en-US" dirty="0" smtClean="0">
              <a:solidFill>
                <a:srgbClr val="00B050"/>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 For energy loss in Si:</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ESi</a:t>
            </a:r>
            <a:r>
              <a:rPr lang="en-US" dirty="0" smtClean="0">
                <a:latin typeface="Times New Roman" panose="02020603050405020304" pitchFamily="18" charset="0"/>
                <a:cs typeface="Times New Roman" panose="02020603050405020304" pitchFamily="18" charset="0"/>
              </a:rPr>
              <a:t>  = </a:t>
            </a:r>
            <a:r>
              <a:rPr lang="en-US" dirty="0" smtClean="0"/>
              <a:t> </a:t>
            </a:r>
            <a:r>
              <a:rPr lang="en-US" dirty="0"/>
              <a:t>func14(input, par</a:t>
            </a:r>
            <a:r>
              <a:rPr lang="en-US" dirty="0" smtClean="0"/>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err_ESi</a:t>
            </a:r>
            <a:r>
              <a:rPr lang="en-US" dirty="0" smtClean="0">
                <a:latin typeface="Times New Roman" panose="02020603050405020304" pitchFamily="18" charset="0"/>
                <a:cs typeface="Times New Roman" panose="02020603050405020304" pitchFamily="18" charset="0"/>
              </a:rPr>
              <a:t> = </a:t>
            </a:r>
            <a:r>
              <a:rPr lang="en-US" dirty="0"/>
              <a:t> </a:t>
            </a:r>
            <a:r>
              <a:rPr lang="en-US" dirty="0" err="1"/>
              <a:t>errPercentageESi</a:t>
            </a:r>
            <a:r>
              <a:rPr lang="en-US" dirty="0"/>
              <a:t> *</a:t>
            </a:r>
            <a:r>
              <a:rPr lang="en-US" dirty="0" err="1"/>
              <a:t>ESi</a:t>
            </a:r>
            <a:r>
              <a:rPr lang="en-US" dirty="0" smtClean="0"/>
              <a:t>; </a:t>
            </a:r>
            <a:r>
              <a:rPr lang="en-US" dirty="0">
                <a:latin typeface="Times New Roman" panose="02020603050405020304" pitchFamily="18" charset="0"/>
                <a:cs typeface="Times New Roman" panose="02020603050405020304" pitchFamily="18" charset="0"/>
              </a:rPr>
              <a:t>// </a:t>
            </a:r>
            <a:r>
              <a:rPr lang="en-US" dirty="0">
                <a:solidFill>
                  <a:srgbClr val="00B050"/>
                </a:solidFill>
                <a:latin typeface="Times New Roman" panose="02020603050405020304" pitchFamily="18" charset="0"/>
                <a:cs typeface="Times New Roman" panose="02020603050405020304" pitchFamily="18" charset="0"/>
              </a:rPr>
              <a:t>add 1% errors by hand</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(3) For errors of </a:t>
            </a:r>
            <a:r>
              <a:rPr lang="en-US" dirty="0" err="1" smtClean="0">
                <a:latin typeface="Times New Roman" panose="02020603050405020304" pitchFamily="18" charset="0"/>
                <a:cs typeface="Times New Roman" panose="02020603050405020304" pitchFamily="18" charset="0"/>
              </a:rPr>
              <a:t>CsIE</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506" y="3856726"/>
            <a:ext cx="9380503" cy="903533"/>
          </a:xfrm>
          <a:prstGeom prst="rect">
            <a:avLst/>
          </a:prstGeom>
        </p:spPr>
      </p:pic>
      <p:sp>
        <p:nvSpPr>
          <p:cNvPr id="6" name="Rectangle 5"/>
          <p:cNvSpPr/>
          <p:nvPr/>
        </p:nvSpPr>
        <p:spPr>
          <a:xfrm>
            <a:off x="87086" y="536524"/>
            <a:ext cx="4733027" cy="369332"/>
          </a:xfrm>
          <a:prstGeom prst="rect">
            <a:avLst/>
          </a:prstGeom>
        </p:spPr>
        <p:txBody>
          <a:bodyPr wrap="none">
            <a:spAutoFit/>
          </a:bodyPr>
          <a:lstStyle/>
          <a:p>
            <a:r>
              <a:rPr lang="en-US" b="1" dirty="0">
                <a:solidFill>
                  <a:srgbClr val="81ABFF"/>
                </a:solidFill>
                <a:latin typeface="Times New Roman" panose="02020603050405020304" pitchFamily="18" charset="0"/>
                <a:cs typeface="Times New Roman" panose="02020603050405020304" pitchFamily="18" charset="0"/>
              </a:rPr>
              <a:t>(macro to be used:  DEEFITReadCutFile.cpp)</a:t>
            </a:r>
          </a:p>
        </p:txBody>
      </p:sp>
    </p:spTree>
    <p:extLst>
      <p:ext uri="{BB962C8B-B14F-4D97-AF65-F5344CB8AC3E}">
        <p14:creationId xmlns:p14="http://schemas.microsoft.com/office/powerpoint/2010/main" val="24747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878728" y="2554252"/>
            <a:ext cx="2360579" cy="540000"/>
          </a:xfrm>
          <a:prstGeom prst="rect">
            <a:avLst/>
          </a:prstGeom>
          <a:noFill/>
          <a:ln w="25400">
            <a:solidFill>
              <a:srgbClr val="FF0000"/>
            </a:solidFill>
          </a:ln>
        </p:spPr>
        <p:txBody>
          <a:bodyPr wrap="square" rtlCol="0" anchor="ctr" anchorCtr="0">
            <a:noAutofit/>
          </a:bodyPr>
          <a:lstStyle/>
          <a:p>
            <a:r>
              <a:rPr lang="en-US" altLang="zh-CN" b="1" dirty="0" smtClean="0">
                <a:latin typeface="Times New Roman" panose="02020603050405020304" pitchFamily="18" charset="0"/>
                <a:cs typeface="Times New Roman" panose="02020603050405020304" pitchFamily="18" charset="0"/>
              </a:rPr>
              <a:t>       DE – E points</a:t>
            </a:r>
            <a:endParaRPr lang="zh-CN" altLang="en-US" b="1"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4880035" y="6252560"/>
            <a:ext cx="2360579" cy="540000"/>
          </a:xfrm>
          <a:prstGeom prst="rect">
            <a:avLst/>
          </a:prstGeom>
          <a:noFill/>
          <a:ln w="25400">
            <a:solidFill>
              <a:schemeClr val="tx1"/>
            </a:solidFill>
          </a:ln>
        </p:spPr>
        <p:txBody>
          <a:bodyPr wrap="square" rtlCol="0" anchor="ctr" anchorCtr="0">
            <a:noAutofit/>
          </a:bodyPr>
          <a:lstStyle/>
          <a:p>
            <a:r>
              <a:rPr lang="en-US" altLang="zh-CN" dirty="0" smtClean="0"/>
              <a:t>       </a:t>
            </a:r>
            <a:r>
              <a:rPr lang="en-US" altLang="zh-CN" dirty="0" smtClean="0">
                <a:latin typeface="Times New Roman" panose="02020603050405020304" pitchFamily="18" charset="0"/>
                <a:cs typeface="Times New Roman" panose="02020603050405020304" pitchFamily="18" charset="0"/>
              </a:rPr>
              <a:t>Ca+CH2 Data</a:t>
            </a:r>
            <a:endParaRPr lang="zh-CN" altLang="en-US" dirty="0">
              <a:latin typeface="Times New Roman" panose="02020603050405020304" pitchFamily="18" charset="0"/>
              <a:cs typeface="Times New Roman" panose="02020603050405020304" pitchFamily="18" charset="0"/>
            </a:endParaRPr>
          </a:p>
        </p:txBody>
      </p:sp>
      <p:sp>
        <p:nvSpPr>
          <p:cNvPr id="23" name="文本框 22"/>
          <p:cNvSpPr txBox="1"/>
          <p:nvPr/>
        </p:nvSpPr>
        <p:spPr>
          <a:xfrm>
            <a:off x="9054826" y="2574467"/>
            <a:ext cx="2448130" cy="528656"/>
          </a:xfrm>
          <a:prstGeom prst="rect">
            <a:avLst/>
          </a:prstGeom>
          <a:noFill/>
          <a:ln w="25400">
            <a:solidFill>
              <a:srgbClr val="00B0F0"/>
            </a:solidFill>
          </a:ln>
        </p:spPr>
        <p:txBody>
          <a:bodyPr wrap="square" rtlCol="0" anchor="ctr" anchorCtr="0">
            <a:noAutofit/>
          </a:bodyPr>
          <a:lstStyle/>
          <a:p>
            <a:r>
              <a:rPr lang="en-US" altLang="zh-CN" b="1" dirty="0" smtClean="0">
                <a:latin typeface="Times New Roman" panose="02020603050405020304" pitchFamily="18" charset="0"/>
                <a:cs typeface="Times New Roman" panose="02020603050405020304" pitchFamily="18" charset="0"/>
              </a:rPr>
              <a:t>Punch Through points</a:t>
            </a:r>
            <a:endParaRPr lang="zh-CN" altLang="en-US" b="1" dirty="0">
              <a:latin typeface="Times New Roman" panose="02020603050405020304" pitchFamily="18" charset="0"/>
              <a:cs typeface="Times New Roman" panose="02020603050405020304" pitchFamily="18" charset="0"/>
            </a:endParaRPr>
          </a:p>
        </p:txBody>
      </p:sp>
      <p:sp>
        <p:nvSpPr>
          <p:cNvPr id="24" name="文本框 23"/>
          <p:cNvSpPr txBox="1"/>
          <p:nvPr/>
        </p:nvSpPr>
        <p:spPr>
          <a:xfrm>
            <a:off x="4880035" y="5014494"/>
            <a:ext cx="2360579" cy="540000"/>
          </a:xfrm>
          <a:prstGeom prst="rect">
            <a:avLst/>
          </a:prstGeom>
          <a:noFill/>
          <a:ln w="25400">
            <a:solidFill>
              <a:schemeClr val="tx1"/>
            </a:solidFill>
          </a:ln>
        </p:spPr>
        <p:txBody>
          <a:bodyPr wrap="square" rtlCol="0" anchor="ctr" anchorCtr="0">
            <a:noAutofit/>
          </a:bodyPr>
          <a:lstStyle/>
          <a:p>
            <a:r>
              <a:rPr lang="en-US" altLang="zh-CN" dirty="0" smtClean="0"/>
              <a:t>       </a:t>
            </a:r>
            <a:r>
              <a:rPr lang="en-US" altLang="zh-CN" dirty="0" smtClean="0">
                <a:latin typeface="Times New Roman" panose="02020603050405020304" pitchFamily="18" charset="0"/>
                <a:cs typeface="Times New Roman" panose="02020603050405020304" pitchFamily="18" charset="0"/>
              </a:rPr>
              <a:t>Kinematics Line</a:t>
            </a:r>
            <a:endParaRPr lang="zh-CN" altLang="en-US" dirty="0">
              <a:latin typeface="Times New Roman" panose="02020603050405020304" pitchFamily="18" charset="0"/>
              <a:cs typeface="Times New Roman" panose="02020603050405020304" pitchFamily="18" charset="0"/>
            </a:endParaRPr>
          </a:p>
        </p:txBody>
      </p:sp>
      <p:sp>
        <p:nvSpPr>
          <p:cNvPr id="25" name="文本框 24"/>
          <p:cNvSpPr txBox="1"/>
          <p:nvPr/>
        </p:nvSpPr>
        <p:spPr>
          <a:xfrm>
            <a:off x="9062961" y="4108648"/>
            <a:ext cx="2439995" cy="589812"/>
          </a:xfrm>
          <a:prstGeom prst="rect">
            <a:avLst/>
          </a:prstGeom>
          <a:noFill/>
          <a:ln w="25400">
            <a:solidFill>
              <a:schemeClr val="tx1"/>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CsILength</a:t>
            </a:r>
            <a:endParaRPr lang="en-US" altLang="zh-CN" dirty="0" smtClean="0">
              <a:latin typeface="Times New Roman" panose="02020603050405020304" pitchFamily="18" charset="0"/>
              <a:cs typeface="Times New Roman" panose="02020603050405020304" pitchFamily="18" charset="0"/>
            </a:endParaRPr>
          </a:p>
        </p:txBody>
      </p:sp>
      <p:sp>
        <p:nvSpPr>
          <p:cNvPr id="26" name="文本框 25"/>
          <p:cNvSpPr txBox="1"/>
          <p:nvPr/>
        </p:nvSpPr>
        <p:spPr>
          <a:xfrm>
            <a:off x="4880035" y="3757488"/>
            <a:ext cx="2360579" cy="540000"/>
          </a:xfrm>
          <a:prstGeom prst="rect">
            <a:avLst/>
          </a:prstGeom>
          <a:noFill/>
          <a:ln w="25400">
            <a:solidFill>
              <a:schemeClr val="tx1"/>
            </a:solidFill>
          </a:ln>
        </p:spPr>
        <p:txBody>
          <a:bodyPr wrap="square" rtlCol="0" anchor="ctr" anchorCtr="0">
            <a:noAutofit/>
          </a:bodyPr>
          <a:lstStyle/>
          <a:p>
            <a:r>
              <a:rPr lang="en-US" altLang="zh-CN" dirty="0" smtClean="0"/>
              <a:t>    </a:t>
            </a:r>
            <a:r>
              <a:rPr lang="en-US" altLang="zh-CN" dirty="0" smtClean="0">
                <a:latin typeface="Times New Roman" panose="02020603050405020304" pitchFamily="18" charset="0"/>
                <a:cs typeface="Times New Roman" panose="02020603050405020304" pitchFamily="18" charset="0"/>
              </a:rPr>
              <a:t>Cuts, Projection</a:t>
            </a:r>
            <a:endParaRPr lang="zh-CN" altLang="en-US" dirty="0">
              <a:latin typeface="Times New Roman" panose="02020603050405020304" pitchFamily="18" charset="0"/>
              <a:cs typeface="Times New Roman" panose="02020603050405020304" pitchFamily="18" charset="0"/>
            </a:endParaRPr>
          </a:p>
        </p:txBody>
      </p:sp>
      <p:sp>
        <p:nvSpPr>
          <p:cNvPr id="27" name="文本框 26"/>
          <p:cNvSpPr txBox="1"/>
          <p:nvPr/>
        </p:nvSpPr>
        <p:spPr>
          <a:xfrm>
            <a:off x="4880035" y="2554252"/>
            <a:ext cx="2360579" cy="540000"/>
          </a:xfrm>
          <a:prstGeom prst="rect">
            <a:avLst/>
          </a:prstGeom>
          <a:noFill/>
          <a:ln w="25400">
            <a:solidFill>
              <a:srgbClr val="00B050"/>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Kinematics points</a:t>
            </a:r>
            <a:endParaRPr lang="zh-CN" altLang="en-US" b="1" dirty="0">
              <a:latin typeface="Times New Roman" panose="02020603050405020304" pitchFamily="18" charset="0"/>
              <a:cs typeface="Times New Roman" panose="02020603050405020304" pitchFamily="18" charset="0"/>
            </a:endParaRPr>
          </a:p>
        </p:txBody>
      </p:sp>
      <p:sp>
        <p:nvSpPr>
          <p:cNvPr id="28" name="文本框 27"/>
          <p:cNvSpPr txBox="1"/>
          <p:nvPr/>
        </p:nvSpPr>
        <p:spPr>
          <a:xfrm>
            <a:off x="4880035" y="1298943"/>
            <a:ext cx="2360579" cy="540000"/>
          </a:xfrm>
          <a:prstGeom prst="rect">
            <a:avLst/>
          </a:prstGeom>
          <a:noFill/>
          <a:ln w="41275">
            <a:solidFill>
              <a:schemeClr val="tx1"/>
            </a:solidFill>
            <a:prstDash val="solid"/>
          </a:ln>
        </p:spPr>
        <p:txBody>
          <a:bodyPr wrap="square" rtlCol="0" anchor="ctr" anchorCtr="0">
            <a:noAutofit/>
          </a:bodyPr>
          <a:lstStyle/>
          <a:p>
            <a:r>
              <a:rPr lang="en-US" altLang="zh-CN" b="1" dirty="0" smtClean="0">
                <a:latin typeface="Times New Roman" panose="02020603050405020304" pitchFamily="18" charset="0"/>
                <a:cs typeface="Times New Roman" panose="02020603050405020304" pitchFamily="18" charset="0"/>
              </a:rPr>
              <a:t>     </a:t>
            </a:r>
            <a:r>
              <a:rPr lang="en-US" altLang="zh-CN" b="1" dirty="0" err="1" smtClean="0">
                <a:solidFill>
                  <a:srgbClr val="FF0000"/>
                </a:solidFill>
                <a:latin typeface="Times New Roman" panose="02020603050405020304" pitchFamily="18" charset="0"/>
                <a:cs typeface="Times New Roman" panose="02020603050405020304" pitchFamily="18" charset="0"/>
              </a:rPr>
              <a:t>CsI</a:t>
            </a:r>
            <a:r>
              <a:rPr lang="en-US" altLang="zh-CN" b="1" dirty="0" smtClean="0">
                <a:solidFill>
                  <a:srgbClr val="FF0000"/>
                </a:solidFill>
                <a:latin typeface="Times New Roman" panose="02020603050405020304" pitchFamily="18" charset="0"/>
                <a:cs typeface="Times New Roman" panose="02020603050405020304" pitchFamily="18" charset="0"/>
              </a:rPr>
              <a:t> Calibrations</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29" name="文本框 28"/>
          <p:cNvSpPr txBox="1"/>
          <p:nvPr/>
        </p:nvSpPr>
        <p:spPr>
          <a:xfrm>
            <a:off x="878728" y="4391909"/>
            <a:ext cx="2360579" cy="540000"/>
          </a:xfrm>
          <a:prstGeom prst="rect">
            <a:avLst/>
          </a:prstGeom>
          <a:noFill/>
          <a:ln w="25400">
            <a:solidFill>
              <a:schemeClr val="tx1"/>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DE-E Data</a:t>
            </a:r>
            <a:endParaRPr lang="zh-CN" altLang="en-US" dirty="0">
              <a:latin typeface="Times New Roman" panose="02020603050405020304" pitchFamily="18" charset="0"/>
              <a:cs typeface="Times New Roman" panose="02020603050405020304" pitchFamily="18" charset="0"/>
            </a:endParaRPr>
          </a:p>
        </p:txBody>
      </p:sp>
      <p:cxnSp>
        <p:nvCxnSpPr>
          <p:cNvPr id="33" name="直接箭头连接符 32"/>
          <p:cNvCxnSpPr>
            <a:stCxn id="29" idx="0"/>
          </p:cNvCxnSpPr>
          <p:nvPr/>
        </p:nvCxnSpPr>
        <p:spPr>
          <a:xfrm flipH="1" flipV="1">
            <a:off x="2059017" y="3094252"/>
            <a:ext cx="1" cy="129765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2" idx="0"/>
          </p:cNvCxnSpPr>
          <p:nvPr/>
        </p:nvCxnSpPr>
        <p:spPr>
          <a:xfrm flipH="1" flipV="1">
            <a:off x="6060324" y="5554494"/>
            <a:ext cx="1" cy="69806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6037590" y="4289898"/>
            <a:ext cx="0" cy="72459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6037590" y="3103123"/>
            <a:ext cx="0" cy="65436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V="1">
            <a:off x="6037590" y="1887166"/>
            <a:ext cx="0" cy="656364"/>
          </a:xfrm>
          <a:prstGeom prst="straightConnector1">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5" idx="0"/>
            <a:endCxn id="23" idx="2"/>
          </p:cNvCxnSpPr>
          <p:nvPr/>
        </p:nvCxnSpPr>
        <p:spPr>
          <a:xfrm flipH="1" flipV="1">
            <a:off x="10278891" y="3103123"/>
            <a:ext cx="4068" cy="10055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肘形连接符 62"/>
          <p:cNvCxnSpPr>
            <a:endCxn id="28" idx="1"/>
          </p:cNvCxnSpPr>
          <p:nvPr/>
        </p:nvCxnSpPr>
        <p:spPr>
          <a:xfrm flipV="1">
            <a:off x="2059018" y="1568943"/>
            <a:ext cx="2821017" cy="949569"/>
          </a:xfrm>
          <a:prstGeom prst="bentConnector3">
            <a:avLst>
              <a:gd name="adj1" fmla="val 69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肘形连接符 64"/>
          <p:cNvCxnSpPr>
            <a:stCxn id="23" idx="0"/>
            <a:endCxn id="28" idx="3"/>
          </p:cNvCxnSpPr>
          <p:nvPr/>
        </p:nvCxnSpPr>
        <p:spPr>
          <a:xfrm rot="16200000" flipV="1">
            <a:off x="8256991" y="552566"/>
            <a:ext cx="1005524" cy="3038277"/>
          </a:xfrm>
          <a:prstGeom prst="bentConnector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4880035" y="218943"/>
            <a:ext cx="2360579" cy="540000"/>
          </a:xfrm>
          <a:prstGeom prst="rect">
            <a:avLst/>
          </a:prstGeom>
          <a:noFill/>
          <a:ln w="28575">
            <a:solidFill>
              <a:srgbClr val="7030A0"/>
            </a:solidFill>
            <a:prstDash val="sysDash"/>
          </a:ln>
        </p:spPr>
        <p:txBody>
          <a:bodyPr wrap="square" rtlCol="0" anchor="ctr" anchorCtr="0">
            <a:noAutofit/>
          </a:bodyPr>
          <a:lstStyle/>
          <a:p>
            <a:r>
              <a:rPr lang="en-US" altLang="zh-CN" b="1" dirty="0" smtClean="0">
                <a:solidFill>
                  <a:srgbClr val="FF0000"/>
                </a:solidFill>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Fragmentation Data</a:t>
            </a:r>
            <a:endParaRPr lang="zh-CN" altLang="en-US" b="1" dirty="0">
              <a:latin typeface="Times New Roman" panose="02020603050405020304" pitchFamily="18" charset="0"/>
              <a:cs typeface="Times New Roman" panose="02020603050405020304" pitchFamily="18" charset="0"/>
            </a:endParaRPr>
          </a:p>
        </p:txBody>
      </p:sp>
      <p:cxnSp>
        <p:nvCxnSpPr>
          <p:cNvPr id="94" name="直接箭头连接符 93"/>
          <p:cNvCxnSpPr>
            <a:stCxn id="88" idx="2"/>
            <a:endCxn id="28" idx="0"/>
          </p:cNvCxnSpPr>
          <p:nvPr/>
        </p:nvCxnSpPr>
        <p:spPr>
          <a:xfrm>
            <a:off x="6060325" y="758943"/>
            <a:ext cx="0" cy="540000"/>
          </a:xfrm>
          <a:prstGeom prst="straightConnector1">
            <a:avLst/>
          </a:prstGeom>
          <a:ln w="381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1154344" y="3482284"/>
            <a:ext cx="904673" cy="370899"/>
          </a:xfrm>
          <a:prstGeom prst="rect">
            <a:avLst/>
          </a:prstGeom>
          <a:noFill/>
          <a:ln>
            <a:noFill/>
          </a:ln>
        </p:spPr>
        <p:txBody>
          <a:bodyPr wrap="square" rtlCol="0">
            <a:spAutoFit/>
          </a:bodyPr>
          <a:lstStyle/>
          <a:p>
            <a:r>
              <a:rPr lang="en-US" altLang="zh-CN" b="1" dirty="0" smtClean="0">
                <a:solidFill>
                  <a:srgbClr val="FFC000"/>
                </a:solidFill>
              </a:rPr>
              <a:t>Step 1</a:t>
            </a:r>
            <a:endParaRPr lang="zh-CN" altLang="en-US" b="1" dirty="0">
              <a:solidFill>
                <a:srgbClr val="FFC000"/>
              </a:solidFill>
            </a:endParaRPr>
          </a:p>
        </p:txBody>
      </p:sp>
      <p:sp>
        <p:nvSpPr>
          <p:cNvPr id="97" name="文本框 96"/>
          <p:cNvSpPr txBox="1"/>
          <p:nvPr/>
        </p:nvSpPr>
        <p:spPr>
          <a:xfrm>
            <a:off x="5155651" y="5731501"/>
            <a:ext cx="904673" cy="370899"/>
          </a:xfrm>
          <a:prstGeom prst="rect">
            <a:avLst/>
          </a:prstGeom>
          <a:noFill/>
          <a:ln>
            <a:noFill/>
          </a:ln>
        </p:spPr>
        <p:txBody>
          <a:bodyPr wrap="square" rtlCol="0">
            <a:spAutoFit/>
          </a:bodyPr>
          <a:lstStyle/>
          <a:p>
            <a:r>
              <a:rPr lang="en-US" altLang="zh-CN" b="1" dirty="0" smtClean="0">
                <a:solidFill>
                  <a:srgbClr val="FFC000"/>
                </a:solidFill>
              </a:rPr>
              <a:t>Step 2</a:t>
            </a:r>
            <a:endParaRPr lang="zh-CN" altLang="en-US" b="1" dirty="0">
              <a:solidFill>
                <a:srgbClr val="FFC000"/>
              </a:solidFill>
            </a:endParaRPr>
          </a:p>
        </p:txBody>
      </p:sp>
      <p:sp>
        <p:nvSpPr>
          <p:cNvPr id="98" name="文本框 97"/>
          <p:cNvSpPr txBox="1"/>
          <p:nvPr/>
        </p:nvSpPr>
        <p:spPr>
          <a:xfrm>
            <a:off x="5102140" y="4470541"/>
            <a:ext cx="904673" cy="370899"/>
          </a:xfrm>
          <a:prstGeom prst="rect">
            <a:avLst/>
          </a:prstGeom>
          <a:noFill/>
          <a:ln>
            <a:noFill/>
          </a:ln>
        </p:spPr>
        <p:txBody>
          <a:bodyPr wrap="square" rtlCol="0">
            <a:spAutoFit/>
          </a:bodyPr>
          <a:lstStyle/>
          <a:p>
            <a:r>
              <a:rPr lang="en-US" altLang="zh-CN" b="1" dirty="0" smtClean="0">
                <a:solidFill>
                  <a:srgbClr val="FFC000"/>
                </a:solidFill>
              </a:rPr>
              <a:t>Step 3</a:t>
            </a:r>
            <a:endParaRPr lang="zh-CN" altLang="en-US" b="1" dirty="0">
              <a:solidFill>
                <a:srgbClr val="FFC000"/>
              </a:solidFill>
            </a:endParaRPr>
          </a:p>
        </p:txBody>
      </p:sp>
      <p:sp>
        <p:nvSpPr>
          <p:cNvPr id="99" name="文本框 98"/>
          <p:cNvSpPr txBox="1"/>
          <p:nvPr/>
        </p:nvSpPr>
        <p:spPr>
          <a:xfrm>
            <a:off x="5097277" y="3240420"/>
            <a:ext cx="904673" cy="370899"/>
          </a:xfrm>
          <a:prstGeom prst="rect">
            <a:avLst/>
          </a:prstGeom>
          <a:noFill/>
          <a:ln>
            <a:noFill/>
          </a:ln>
        </p:spPr>
        <p:txBody>
          <a:bodyPr wrap="square" rtlCol="0">
            <a:spAutoFit/>
          </a:bodyPr>
          <a:lstStyle/>
          <a:p>
            <a:r>
              <a:rPr lang="en-US" altLang="zh-CN" b="1" dirty="0" smtClean="0">
                <a:solidFill>
                  <a:srgbClr val="FFC000"/>
                </a:solidFill>
              </a:rPr>
              <a:t>Step 4</a:t>
            </a:r>
            <a:endParaRPr lang="zh-CN" altLang="en-US" b="1" dirty="0">
              <a:solidFill>
                <a:srgbClr val="FFC000"/>
              </a:solidFill>
            </a:endParaRPr>
          </a:p>
        </p:txBody>
      </p:sp>
      <p:sp>
        <p:nvSpPr>
          <p:cNvPr id="100" name="文本框 99"/>
          <p:cNvSpPr txBox="1"/>
          <p:nvPr/>
        </p:nvSpPr>
        <p:spPr>
          <a:xfrm>
            <a:off x="9338578" y="3359287"/>
            <a:ext cx="904673" cy="370899"/>
          </a:xfrm>
          <a:prstGeom prst="rect">
            <a:avLst/>
          </a:prstGeom>
          <a:noFill/>
          <a:ln>
            <a:noFill/>
          </a:ln>
        </p:spPr>
        <p:txBody>
          <a:bodyPr wrap="square" rtlCol="0">
            <a:spAutoFit/>
          </a:bodyPr>
          <a:lstStyle/>
          <a:p>
            <a:r>
              <a:rPr lang="en-US" altLang="zh-CN" b="1" dirty="0" smtClean="0">
                <a:solidFill>
                  <a:srgbClr val="FFC000"/>
                </a:solidFill>
              </a:rPr>
              <a:t>Step 5</a:t>
            </a:r>
            <a:endParaRPr lang="zh-CN" altLang="en-US" b="1" dirty="0">
              <a:solidFill>
                <a:srgbClr val="FFC000"/>
              </a:solidFill>
            </a:endParaRPr>
          </a:p>
        </p:txBody>
      </p:sp>
      <p:sp>
        <p:nvSpPr>
          <p:cNvPr id="30" name="文本框 29"/>
          <p:cNvSpPr txBox="1"/>
          <p:nvPr/>
        </p:nvSpPr>
        <p:spPr>
          <a:xfrm>
            <a:off x="8680308" y="218943"/>
            <a:ext cx="1598583" cy="540000"/>
          </a:xfrm>
          <a:prstGeom prst="rect">
            <a:avLst/>
          </a:prstGeom>
          <a:noFill/>
          <a:ln w="25400">
            <a:solidFill>
              <a:srgbClr val="FFC000"/>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WMU Data</a:t>
            </a:r>
            <a:endParaRPr lang="zh-CN" altLang="en-US" b="1" dirty="0">
              <a:latin typeface="Times New Roman" panose="02020603050405020304" pitchFamily="18" charset="0"/>
              <a:cs typeface="Times New Roman" panose="02020603050405020304" pitchFamily="18" charset="0"/>
            </a:endParaRPr>
          </a:p>
        </p:txBody>
      </p:sp>
      <p:cxnSp>
        <p:nvCxnSpPr>
          <p:cNvPr id="6" name="直接箭头连接符 5"/>
          <p:cNvCxnSpPr>
            <a:stCxn id="30" idx="1"/>
          </p:cNvCxnSpPr>
          <p:nvPr/>
        </p:nvCxnSpPr>
        <p:spPr>
          <a:xfrm flipH="1">
            <a:off x="6887183" y="488943"/>
            <a:ext cx="1793125" cy="810000"/>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631225" y="3621019"/>
            <a:ext cx="1789139" cy="390300"/>
          </a:xfrm>
          <a:prstGeom prst="rect">
            <a:avLst/>
          </a:prstGeom>
          <a:noFill/>
          <a:ln w="25400">
            <a:solidFill>
              <a:srgbClr val="FF0000"/>
            </a:solidFill>
            <a:prstDash val="sysDot"/>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Si Calibration</a:t>
            </a:r>
            <a:endParaRPr lang="zh-CN" altLang="en-US" dirty="0">
              <a:latin typeface="Times New Roman" panose="02020603050405020304" pitchFamily="18" charset="0"/>
              <a:cs typeface="Times New Roman" panose="02020603050405020304" pitchFamily="18" charset="0"/>
            </a:endParaRPr>
          </a:p>
        </p:txBody>
      </p:sp>
      <p:sp>
        <p:nvSpPr>
          <p:cNvPr id="34" name="文本框 33"/>
          <p:cNvSpPr txBox="1"/>
          <p:nvPr/>
        </p:nvSpPr>
        <p:spPr>
          <a:xfrm>
            <a:off x="7372214" y="3564846"/>
            <a:ext cx="1873388" cy="390300"/>
          </a:xfrm>
          <a:prstGeom prst="rect">
            <a:avLst/>
          </a:prstGeom>
          <a:noFill/>
          <a:ln w="25400">
            <a:solidFill>
              <a:srgbClr val="00B050"/>
            </a:solidFill>
            <a:prstDash val="sysDot"/>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Beam  Geometry</a:t>
            </a:r>
            <a:endParaRPr lang="zh-CN" altLang="en-US" dirty="0">
              <a:latin typeface="Times New Roman" panose="02020603050405020304" pitchFamily="18" charset="0"/>
              <a:cs typeface="Times New Roman" panose="02020603050405020304" pitchFamily="18" charset="0"/>
            </a:endParaRPr>
          </a:p>
        </p:txBody>
      </p:sp>
      <p:cxnSp>
        <p:nvCxnSpPr>
          <p:cNvPr id="4" name="直接箭头连接符 3"/>
          <p:cNvCxnSpPr>
            <a:stCxn id="32" idx="0"/>
          </p:cNvCxnSpPr>
          <p:nvPr/>
        </p:nvCxnSpPr>
        <p:spPr>
          <a:xfrm flipH="1" flipV="1">
            <a:off x="2847474" y="3103123"/>
            <a:ext cx="678321" cy="517896"/>
          </a:xfrm>
          <a:prstGeom prst="straightConnector1">
            <a:avLst/>
          </a:prstGeom>
          <a:ln w="3492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flipV="1">
            <a:off x="7226015" y="2907029"/>
            <a:ext cx="1194578" cy="667318"/>
          </a:xfrm>
          <a:prstGeom prst="straightConnector1">
            <a:avLst/>
          </a:prstGeom>
          <a:ln w="34925">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203598" y="3146062"/>
            <a:ext cx="1410509" cy="369332"/>
          </a:xfrm>
          <a:prstGeom prst="rect">
            <a:avLst/>
          </a:prstGeom>
          <a:noFill/>
        </p:spPr>
        <p:txBody>
          <a:bodyPr wrap="square" rtlCol="0">
            <a:spAutoFit/>
          </a:bodyPr>
          <a:lstStyle/>
          <a:p>
            <a:r>
              <a:rPr lang="en-US" altLang="zh-CN" dirty="0" smtClean="0">
                <a:solidFill>
                  <a:srgbClr val="FF0000"/>
                </a:solidFill>
              </a:rPr>
              <a:t>affect</a:t>
            </a:r>
            <a:endParaRPr lang="zh-CN" altLang="en-US" dirty="0">
              <a:solidFill>
                <a:srgbClr val="FF0000"/>
              </a:solidFill>
            </a:endParaRPr>
          </a:p>
        </p:txBody>
      </p:sp>
      <p:sp>
        <p:nvSpPr>
          <p:cNvPr id="41" name="文本框 40"/>
          <p:cNvSpPr txBox="1"/>
          <p:nvPr/>
        </p:nvSpPr>
        <p:spPr>
          <a:xfrm>
            <a:off x="7750978" y="2959427"/>
            <a:ext cx="1410509" cy="369332"/>
          </a:xfrm>
          <a:prstGeom prst="rect">
            <a:avLst/>
          </a:prstGeom>
          <a:noFill/>
        </p:spPr>
        <p:txBody>
          <a:bodyPr wrap="square" rtlCol="0">
            <a:spAutoFit/>
          </a:bodyPr>
          <a:lstStyle/>
          <a:p>
            <a:r>
              <a:rPr lang="en-US" altLang="zh-CN" dirty="0" smtClean="0">
                <a:solidFill>
                  <a:srgbClr val="FF0000"/>
                </a:solidFill>
              </a:rPr>
              <a:t>affect</a:t>
            </a:r>
            <a:endParaRPr lang="zh-CN" altLang="en-US" dirty="0">
              <a:solidFill>
                <a:srgbClr val="FF0000"/>
              </a:solidFill>
            </a:endParaRPr>
          </a:p>
        </p:txBody>
      </p:sp>
      <p:sp>
        <p:nvSpPr>
          <p:cNvPr id="2" name="TextBox 1"/>
          <p:cNvSpPr txBox="1"/>
          <p:nvPr/>
        </p:nvSpPr>
        <p:spPr>
          <a:xfrm>
            <a:off x="484094" y="271286"/>
            <a:ext cx="3936270" cy="369332"/>
          </a:xfrm>
          <a:prstGeom prst="rect">
            <a:avLst/>
          </a:prstGeom>
          <a:noFill/>
        </p:spPr>
        <p:txBody>
          <a:bodyPr wrap="square" rtlCol="0">
            <a:spAutoFit/>
          </a:bodyPr>
          <a:lstStyle/>
          <a:p>
            <a:r>
              <a:rPr lang="en-US" dirty="0" smtClean="0"/>
              <a:t>What we need to do </a:t>
            </a:r>
            <a:r>
              <a:rPr lang="en-US" dirty="0" err="1" smtClean="0"/>
              <a:t>CsI</a:t>
            </a:r>
            <a:r>
              <a:rPr lang="en-US" dirty="0" smtClean="0"/>
              <a:t> Calibrations?</a:t>
            </a:r>
            <a:endParaRPr lang="en-US" dirty="0"/>
          </a:p>
        </p:txBody>
      </p:sp>
    </p:spTree>
    <p:extLst>
      <p:ext uri="{BB962C8B-B14F-4D97-AF65-F5344CB8AC3E}">
        <p14:creationId xmlns:p14="http://schemas.microsoft.com/office/powerpoint/2010/main" val="2711141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9391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02432" y="2302512"/>
            <a:ext cx="8002181"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2. How to </a:t>
            </a:r>
            <a:r>
              <a:rPr lang="en-US" altLang="zh-CN" sz="44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kinematics points?</a:t>
            </a:r>
          </a:p>
        </p:txBody>
      </p:sp>
    </p:spTree>
    <p:extLst>
      <p:ext uri="{BB962C8B-B14F-4D97-AF65-F5344CB8AC3E}">
        <p14:creationId xmlns:p14="http://schemas.microsoft.com/office/powerpoint/2010/main" val="1273967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1708"/>
            <a:ext cx="3704860"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Extension: what is kinematics line? </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71191" y="733330"/>
            <a:ext cx="10134506" cy="646331"/>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 For two-body reaction kinematics, the final states can be completely determined by the initial conditions:</a:t>
            </a:r>
          </a:p>
          <a:p>
            <a:r>
              <a:rPr lang="en-US" b="1" i="1" dirty="0">
                <a:solidFill>
                  <a:srgbClr val="00B050"/>
                </a:solidFill>
                <a:latin typeface="Times New Roman" panose="02020603050405020304" pitchFamily="18" charset="0"/>
                <a:cs typeface="Times New Roman" panose="02020603050405020304" pitchFamily="18" charset="0"/>
              </a:rPr>
              <a:t> </a:t>
            </a:r>
            <a:r>
              <a:rPr lang="en-US" b="1" i="1" dirty="0" smtClean="0">
                <a:solidFill>
                  <a:srgbClr val="00B050"/>
                </a:solidFill>
                <a:latin typeface="Times New Roman" panose="02020603050405020304" pitchFamily="18" charset="0"/>
                <a:cs typeface="Times New Roman" panose="02020603050405020304" pitchFamily="18" charset="0"/>
              </a:rPr>
              <a:t>   for a certain scattering angle, the energy of emitting particles are fixed</a:t>
            </a:r>
            <a:r>
              <a:rPr lang="en-US" dirty="0" smtClean="0">
                <a:latin typeface="Times New Roman" panose="02020603050405020304" pitchFamily="18" charset="0"/>
                <a:cs typeface="Times New Roman" panose="02020603050405020304" pitchFamily="18" charset="0"/>
              </a:rPr>
              <a:t>. The correlation looks like: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526" y="1379661"/>
            <a:ext cx="3591174" cy="3200677"/>
          </a:xfrm>
          <a:prstGeom prst="rect">
            <a:avLst/>
          </a:prstGeom>
        </p:spPr>
      </p:pic>
      <p:sp>
        <p:nvSpPr>
          <p:cNvPr id="5" name="文本框 6"/>
          <p:cNvSpPr txBox="1"/>
          <p:nvPr/>
        </p:nvSpPr>
        <p:spPr>
          <a:xfrm>
            <a:off x="2445128" y="1750099"/>
            <a:ext cx="2519464" cy="369332"/>
          </a:xfrm>
          <a:prstGeom prst="rect">
            <a:avLst/>
          </a:prstGeom>
          <a:noFill/>
        </p:spPr>
        <p:txBody>
          <a:bodyPr wrap="square" rtlCol="0">
            <a:spAutoFit/>
          </a:bodyPr>
          <a:lstStyle/>
          <a:p>
            <a:r>
              <a:rPr lang="en-US" altLang="zh-CN" dirty="0" smtClean="0">
                <a:solidFill>
                  <a:srgbClr val="FF0000"/>
                </a:solidFill>
              </a:rPr>
              <a:t>NIM A 501(2003) 367</a:t>
            </a:r>
            <a:endParaRPr lang="zh-CN" altLang="en-US" dirty="0">
              <a:solidFill>
                <a:srgbClr val="FF0000"/>
              </a:solidFill>
            </a:endParaRPr>
          </a:p>
        </p:txBody>
      </p:sp>
      <p:pic>
        <p:nvPicPr>
          <p:cNvPr id="6"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5306" y="1551415"/>
            <a:ext cx="4177907" cy="2819189"/>
          </a:xfrm>
          <a:prstGeom prst="rect">
            <a:avLst/>
          </a:prstGeom>
        </p:spPr>
      </p:pic>
      <p:sp>
        <p:nvSpPr>
          <p:cNvPr id="8" name="TextBox 7"/>
          <p:cNvSpPr txBox="1"/>
          <p:nvPr/>
        </p:nvSpPr>
        <p:spPr>
          <a:xfrm>
            <a:off x="371191" y="4765295"/>
            <a:ext cx="8084906" cy="646331"/>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 The kinematics line should be a continuous line,  </a:t>
            </a:r>
            <a:r>
              <a:rPr lang="en-US" b="1" i="1" dirty="0" smtClean="0">
                <a:solidFill>
                  <a:srgbClr val="00B050"/>
                </a:solidFill>
                <a:latin typeface="Times New Roman" panose="02020603050405020304" pitchFamily="18" charset="0"/>
                <a:cs typeface="Times New Roman" panose="02020603050405020304" pitchFamily="18" charset="0"/>
              </a:rPr>
              <a:t>the range of angle is determined </a:t>
            </a:r>
          </a:p>
          <a:p>
            <a:r>
              <a:rPr lang="en-US" b="1" i="1" dirty="0" smtClean="0">
                <a:solidFill>
                  <a:srgbClr val="00B050"/>
                </a:solidFill>
                <a:latin typeface="Times New Roman" panose="02020603050405020304" pitchFamily="18" charset="0"/>
                <a:cs typeface="Times New Roman" panose="02020603050405020304" pitchFamily="18" charset="0"/>
              </a:rPr>
              <a:t>    by the size of the </a:t>
            </a:r>
            <a:r>
              <a:rPr lang="en-US" b="1" i="1" dirty="0" err="1" smtClean="0">
                <a:solidFill>
                  <a:srgbClr val="00B050"/>
                </a:solidFill>
                <a:latin typeface="Times New Roman" panose="02020603050405020304" pitchFamily="18" charset="0"/>
                <a:cs typeface="Times New Roman" panose="02020603050405020304" pitchFamily="18" charset="0"/>
              </a:rPr>
              <a:t>CsI</a:t>
            </a:r>
            <a:r>
              <a:rPr lang="en-US" b="1" i="1" dirty="0" smtClean="0">
                <a:solidFill>
                  <a:srgbClr val="00B050"/>
                </a:solidFill>
                <a:latin typeface="Times New Roman" panose="02020603050405020304" pitchFamily="18" charset="0"/>
                <a:cs typeface="Times New Roman" panose="02020603050405020304" pitchFamily="18" charset="0"/>
              </a:rPr>
              <a:t> crystal.</a:t>
            </a:r>
            <a:endParaRPr lang="en-US" b="1" i="1" dirty="0">
              <a:solidFill>
                <a:srgbClr val="00B050"/>
              </a:solidFill>
              <a:latin typeface="Times New Roman" panose="02020603050405020304" pitchFamily="18" charset="0"/>
              <a:cs typeface="Times New Roman" panose="02020603050405020304" pitchFamily="18" charset="0"/>
            </a:endParaRPr>
          </a:p>
        </p:txBody>
      </p:sp>
      <p:pic>
        <p:nvPicPr>
          <p:cNvPr id="9" name="Picture 20"/>
          <p:cNvPicPr>
            <a:picLocks noChangeAspect="1"/>
          </p:cNvPicPr>
          <p:nvPr/>
        </p:nvPicPr>
        <p:blipFill>
          <a:blip r:embed="rId4"/>
          <a:stretch>
            <a:fillRect/>
          </a:stretch>
        </p:blipFill>
        <p:spPr>
          <a:xfrm>
            <a:off x="8413007" y="4542358"/>
            <a:ext cx="2309247" cy="2023449"/>
          </a:xfrm>
          <a:prstGeom prst="rect">
            <a:avLst/>
          </a:prstGeom>
        </p:spPr>
      </p:pic>
      <p:sp>
        <p:nvSpPr>
          <p:cNvPr id="10" name="TextBox 9"/>
          <p:cNvSpPr txBox="1"/>
          <p:nvPr/>
        </p:nvSpPr>
        <p:spPr>
          <a:xfrm>
            <a:off x="354654" y="5720160"/>
            <a:ext cx="8018542"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 </a:t>
            </a:r>
            <a:r>
              <a:rPr lang="en-US" b="1" i="1" dirty="0" smtClean="0">
                <a:solidFill>
                  <a:srgbClr val="00B050"/>
                </a:solidFill>
                <a:latin typeface="Times New Roman" panose="02020603050405020304" pitchFamily="18" charset="0"/>
                <a:cs typeface="Times New Roman" panose="02020603050405020304" pitchFamily="18" charset="0"/>
              </a:rPr>
              <a:t>The energy width of the kinematics line comes from the energy resolution of </a:t>
            </a:r>
            <a:r>
              <a:rPr lang="en-US" b="1" i="1" dirty="0" err="1" smtClean="0">
                <a:solidFill>
                  <a:srgbClr val="00B050"/>
                </a:solidFill>
                <a:latin typeface="Times New Roman" panose="02020603050405020304" pitchFamily="18" charset="0"/>
                <a:cs typeface="Times New Roman" panose="02020603050405020304" pitchFamily="18" charset="0"/>
              </a:rPr>
              <a:t>CsI</a:t>
            </a:r>
            <a:r>
              <a:rPr lang="en-US" b="1" i="1" dirty="0" smtClean="0">
                <a:solidFill>
                  <a:srgbClr val="00B050"/>
                </a:solidFill>
                <a:latin typeface="Times New Roman" panose="02020603050405020304" pitchFamily="18" charset="0"/>
                <a:cs typeface="Times New Roman" panose="02020603050405020304" pitchFamily="18" charset="0"/>
              </a:rPr>
              <a:t>.</a:t>
            </a:r>
            <a:endParaRPr lang="en-US" b="1" i="1" dirty="0">
              <a:solidFill>
                <a:srgbClr val="00B050"/>
              </a:solidFill>
              <a:latin typeface="Times New Roman" panose="02020603050405020304" pitchFamily="18" charset="0"/>
              <a:cs typeface="Times New Roman" panose="02020603050405020304" pitchFamily="18" charset="0"/>
            </a:endParaRPr>
          </a:p>
        </p:txBody>
      </p:sp>
      <p:sp>
        <p:nvSpPr>
          <p:cNvPr id="11" name="文本框 6"/>
          <p:cNvSpPr txBox="1"/>
          <p:nvPr/>
        </p:nvSpPr>
        <p:spPr>
          <a:xfrm>
            <a:off x="8540886" y="4173026"/>
            <a:ext cx="2519464" cy="369332"/>
          </a:xfrm>
          <a:prstGeom prst="rect">
            <a:avLst/>
          </a:prstGeom>
          <a:noFill/>
        </p:spPr>
        <p:txBody>
          <a:bodyPr wrap="square" rtlCol="0">
            <a:spAutoFit/>
          </a:bodyPr>
          <a:lstStyle/>
          <a:p>
            <a:r>
              <a:rPr lang="en-US" altLang="zh-CN" dirty="0" err="1" smtClean="0">
                <a:solidFill>
                  <a:srgbClr val="FF0000"/>
                </a:solidFill>
              </a:rPr>
              <a:t>HiRA.fTheta</a:t>
            </a:r>
            <a:r>
              <a:rPr lang="en-US" altLang="zh-CN" dirty="0" smtClean="0">
                <a:solidFill>
                  <a:srgbClr val="FF0000"/>
                </a:solidFill>
              </a:rPr>
              <a:t>(Degree)</a:t>
            </a:r>
            <a:endParaRPr lang="zh-CN" altLang="en-US" dirty="0">
              <a:solidFill>
                <a:srgbClr val="FF0000"/>
              </a:solidFill>
            </a:endParaRPr>
          </a:p>
        </p:txBody>
      </p:sp>
      <p:sp>
        <p:nvSpPr>
          <p:cNvPr id="12" name="文本框 7"/>
          <p:cNvSpPr txBox="1"/>
          <p:nvPr/>
        </p:nvSpPr>
        <p:spPr>
          <a:xfrm rot="10800000">
            <a:off x="6518947" y="1924548"/>
            <a:ext cx="461665" cy="2110902"/>
          </a:xfrm>
          <a:prstGeom prst="rect">
            <a:avLst/>
          </a:prstGeom>
          <a:noFill/>
        </p:spPr>
        <p:txBody>
          <a:bodyPr vert="eaVert" wrap="square" rtlCol="0">
            <a:spAutoFit/>
          </a:bodyPr>
          <a:lstStyle/>
          <a:p>
            <a:r>
              <a:rPr lang="en-US" altLang="zh-CN" dirty="0" err="1" smtClean="0">
                <a:solidFill>
                  <a:srgbClr val="FF0000"/>
                </a:solidFill>
              </a:rPr>
              <a:t>HiRA.fEnergycsi</a:t>
            </a:r>
            <a:r>
              <a:rPr lang="en-US" altLang="zh-CN" dirty="0" smtClean="0">
                <a:solidFill>
                  <a:srgbClr val="FF0000"/>
                </a:solidFill>
              </a:rPr>
              <a:t> (</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6520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5179" y="179628"/>
            <a:ext cx="4899739"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a:t>
            </a:r>
            <a:r>
              <a:rPr lang="en-US" b="1" u="sng" dirty="0">
                <a:latin typeface="Times New Roman" panose="02020603050405020304" pitchFamily="18" charset="0"/>
                <a:cs typeface="Times New Roman" panose="02020603050405020304" pitchFamily="18" charset="0"/>
              </a:rPr>
              <a:t>1</a:t>
            </a:r>
            <a:r>
              <a:rPr lang="en-US" b="1" u="sng" dirty="0" smtClean="0">
                <a:latin typeface="Times New Roman" panose="02020603050405020304" pitchFamily="18" charset="0"/>
                <a:cs typeface="Times New Roman" panose="02020603050405020304" pitchFamily="18" charset="0"/>
              </a:rPr>
              <a:t>:  Build Histograms for Kinematics Lines </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51010" y="1003081"/>
            <a:ext cx="8982635" cy="923330"/>
          </a:xfrm>
          <a:prstGeom prst="rect">
            <a:avLst/>
          </a:prstGeom>
          <a:noFill/>
        </p:spPr>
        <p:txBody>
          <a:bodyPr wrap="square" rtlCol="0">
            <a:spAutoFit/>
          </a:bodyPr>
          <a:lstStyle/>
          <a:p>
            <a:pPr marL="342900" indent="-342900">
              <a:buAutoNum type="arabicParenBoth"/>
            </a:pPr>
            <a:r>
              <a:rPr lang="en-US" dirty="0" smtClean="0">
                <a:latin typeface="Times New Roman" panose="02020603050405020304" pitchFamily="18" charset="0"/>
                <a:cs typeface="Times New Roman" panose="02020603050405020304" pitchFamily="18" charset="0"/>
              </a:rPr>
              <a:t>The raw kinematics data can be saved as a tree with different branches, e.g.                      </a:t>
            </a:r>
            <a:r>
              <a:rPr lang="en-US" dirty="0" err="1" smtClean="0">
                <a:latin typeface="Times New Roman" panose="02020603050405020304" pitchFamily="18" charset="0"/>
                <a:cs typeface="Times New Roman" panose="02020603050405020304" pitchFamily="18" charset="0"/>
              </a:rPr>
              <a:t>HiRA.fmulti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HiRA.fnumtel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HiRA.fnumcsi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HiRA.fEnergycsi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HiRA.fTheta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We need </a:t>
            </a:r>
            <a:r>
              <a:rPr lang="en-US" b="1" dirty="0" err="1" smtClean="0">
                <a:solidFill>
                  <a:srgbClr val="FF0000"/>
                </a:solidFill>
                <a:latin typeface="Times New Roman" panose="02020603050405020304" pitchFamily="18" charset="0"/>
                <a:cs typeface="Times New Roman" panose="02020603050405020304" pitchFamily="18" charset="0"/>
              </a:rPr>
              <a:t>HiRA.fEnergycsi</a:t>
            </a:r>
            <a:r>
              <a:rPr lang="en-US" dirty="0" smtClean="0">
                <a:solidFill>
                  <a:srgbClr val="0070C0"/>
                </a:solidFill>
                <a:latin typeface="Times New Roman" panose="02020603050405020304" pitchFamily="18" charset="0"/>
                <a:cs typeface="Times New Roman" panose="02020603050405020304" pitchFamily="18" charset="0"/>
              </a:rPr>
              <a:t> &amp;&amp; </a:t>
            </a:r>
            <a:r>
              <a:rPr lang="en-US" dirty="0" err="1" smtClean="0">
                <a:solidFill>
                  <a:srgbClr val="FF0000"/>
                </a:solidFill>
                <a:latin typeface="Times New Roman" panose="02020603050405020304" pitchFamily="18" charset="0"/>
                <a:cs typeface="Times New Roman" panose="02020603050405020304" pitchFamily="18" charset="0"/>
              </a:rPr>
              <a:t>HiRA.fTheta</a:t>
            </a:r>
            <a:r>
              <a:rPr lang="en-US" dirty="0" smtClean="0">
                <a:solidFill>
                  <a:srgbClr val="0070C0"/>
                </a:solidFill>
                <a:latin typeface="Times New Roman" panose="02020603050405020304" pitchFamily="18" charset="0"/>
                <a:cs typeface="Times New Roman" panose="02020603050405020304" pitchFamily="18" charset="0"/>
              </a:rPr>
              <a:t> to build the histograms of kinematics lines</a:t>
            </a: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6"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928" y="2121006"/>
            <a:ext cx="2796990" cy="4700613"/>
          </a:xfrm>
          <a:prstGeom prst="rect">
            <a:avLst/>
          </a:prstGeom>
        </p:spPr>
      </p:pic>
      <p:sp>
        <p:nvSpPr>
          <p:cNvPr id="7" name="圆角矩形 5"/>
          <p:cNvSpPr/>
          <p:nvPr/>
        </p:nvSpPr>
        <p:spPr>
          <a:xfrm>
            <a:off x="2667198" y="4292690"/>
            <a:ext cx="1306279" cy="178622"/>
          </a:xfrm>
          <a:prstGeom prst="roundRect">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17"/>
          <p:cNvSpPr/>
          <p:nvPr/>
        </p:nvSpPr>
        <p:spPr>
          <a:xfrm>
            <a:off x="2667198" y="6036831"/>
            <a:ext cx="1351999" cy="200338"/>
          </a:xfrm>
          <a:prstGeom prst="roundRect">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6707" y="2121006"/>
            <a:ext cx="4982926" cy="3362404"/>
          </a:xfrm>
          <a:prstGeom prst="rect">
            <a:avLst/>
          </a:prstGeom>
        </p:spPr>
      </p:pic>
      <p:sp>
        <p:nvSpPr>
          <p:cNvPr id="10" name="文本框 6"/>
          <p:cNvSpPr txBox="1"/>
          <p:nvPr/>
        </p:nvSpPr>
        <p:spPr>
          <a:xfrm>
            <a:off x="8408170" y="5298744"/>
            <a:ext cx="2519464" cy="369332"/>
          </a:xfrm>
          <a:prstGeom prst="rect">
            <a:avLst/>
          </a:prstGeom>
          <a:noFill/>
        </p:spPr>
        <p:txBody>
          <a:bodyPr wrap="square" rtlCol="0">
            <a:spAutoFit/>
          </a:bodyPr>
          <a:lstStyle/>
          <a:p>
            <a:r>
              <a:rPr lang="en-US" altLang="zh-CN" dirty="0" err="1" smtClean="0">
                <a:solidFill>
                  <a:srgbClr val="FF0000"/>
                </a:solidFill>
              </a:rPr>
              <a:t>HiRA.fTheta</a:t>
            </a:r>
            <a:r>
              <a:rPr lang="en-US" altLang="zh-CN" dirty="0" smtClean="0">
                <a:solidFill>
                  <a:srgbClr val="FF0000"/>
                </a:solidFill>
              </a:rPr>
              <a:t>(Degree)</a:t>
            </a:r>
            <a:endParaRPr lang="zh-CN" altLang="en-US" dirty="0">
              <a:solidFill>
                <a:srgbClr val="FF0000"/>
              </a:solidFill>
            </a:endParaRPr>
          </a:p>
        </p:txBody>
      </p:sp>
      <p:sp>
        <p:nvSpPr>
          <p:cNvPr id="11" name="文本框 7"/>
          <p:cNvSpPr txBox="1"/>
          <p:nvPr/>
        </p:nvSpPr>
        <p:spPr>
          <a:xfrm rot="10800000">
            <a:off x="5685874" y="2836068"/>
            <a:ext cx="461665" cy="2110902"/>
          </a:xfrm>
          <a:prstGeom prst="rect">
            <a:avLst/>
          </a:prstGeom>
          <a:noFill/>
        </p:spPr>
        <p:txBody>
          <a:bodyPr vert="eaVert" wrap="square" rtlCol="0">
            <a:spAutoFit/>
          </a:bodyPr>
          <a:lstStyle/>
          <a:p>
            <a:r>
              <a:rPr lang="en-US" altLang="zh-CN" dirty="0" err="1" smtClean="0">
                <a:solidFill>
                  <a:srgbClr val="FF0000"/>
                </a:solidFill>
              </a:rPr>
              <a:t>HiRA.fEnergycsi</a:t>
            </a:r>
            <a:r>
              <a:rPr lang="en-US" altLang="zh-CN" dirty="0" smtClean="0">
                <a:solidFill>
                  <a:srgbClr val="FF0000"/>
                </a:solidFill>
              </a:rPr>
              <a:t> (</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sp>
        <p:nvSpPr>
          <p:cNvPr id="12" name="Rectangle 11"/>
          <p:cNvSpPr/>
          <p:nvPr/>
        </p:nvSpPr>
        <p:spPr>
          <a:xfrm>
            <a:off x="8520292" y="3432876"/>
            <a:ext cx="1736373" cy="369332"/>
          </a:xfrm>
          <a:prstGeom prst="rect">
            <a:avLst/>
          </a:prstGeom>
        </p:spPr>
        <p:txBody>
          <a:bodyPr wrap="none">
            <a:spAutoFit/>
          </a:bodyPr>
          <a:lstStyle/>
          <a:p>
            <a:r>
              <a:rPr lang="en-US" dirty="0" smtClean="0">
                <a:solidFill>
                  <a:srgbClr val="0070C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kinematics lines</a:t>
            </a:r>
          </a:p>
        </p:txBody>
      </p:sp>
      <p:sp>
        <p:nvSpPr>
          <p:cNvPr id="2" name="Rectangle 1"/>
          <p:cNvSpPr/>
          <p:nvPr/>
        </p:nvSpPr>
        <p:spPr>
          <a:xfrm>
            <a:off x="149965" y="508824"/>
            <a:ext cx="8258205" cy="369332"/>
          </a:xfrm>
          <a:prstGeom prst="rect">
            <a:avLst/>
          </a:prstGeom>
        </p:spPr>
        <p:txBody>
          <a:bodyPr wrap="square">
            <a:spAutoFit/>
          </a:bodyPr>
          <a:lstStyle/>
          <a:p>
            <a:r>
              <a:rPr lang="en-US" b="1" dirty="0">
                <a:solidFill>
                  <a:srgbClr val="81ABFF"/>
                </a:solidFill>
                <a:latin typeface="Times New Roman" panose="02020603050405020304" pitchFamily="18" charset="0"/>
                <a:cs typeface="Times New Roman" panose="02020603050405020304" pitchFamily="18" charset="0"/>
              </a:rPr>
              <a:t>(macro to be used:  </a:t>
            </a:r>
            <a:r>
              <a:rPr lang="en-US" b="1" dirty="0" smtClean="0">
                <a:solidFill>
                  <a:srgbClr val="81ABFF"/>
                </a:solidFill>
                <a:latin typeface="Times New Roman" panose="02020603050405020304" pitchFamily="18" charset="0"/>
                <a:cs typeface="Times New Roman" panose="02020603050405020304" pitchFamily="18" charset="0"/>
              </a:rPr>
              <a:t>CsIKinematicLineBuildHistogram.cpp)</a:t>
            </a:r>
            <a:endParaRPr lang="en-US" b="1" u="sng" dirty="0">
              <a:solidFill>
                <a:srgbClr val="81AB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501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945" y="170988"/>
            <a:ext cx="4290598"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2: Make cuts for the kinematics lines</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204260" y="2321936"/>
            <a:ext cx="11489499" cy="1477328"/>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(1) Within </a:t>
            </a:r>
            <a:r>
              <a:rPr lang="en-US" altLang="zh-CN" dirty="0">
                <a:latin typeface="Times New Roman" panose="02020603050405020304" pitchFamily="18" charset="0"/>
                <a:cs typeface="Times New Roman" panose="02020603050405020304" pitchFamily="18" charset="0"/>
              </a:rPr>
              <a:t>the cut region, take samples points of a constant bin step in X-axis, </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         make </a:t>
            </a:r>
            <a:r>
              <a:rPr lang="en-US" altLang="zh-CN" dirty="0">
                <a:latin typeface="Times New Roman" panose="02020603050405020304" pitchFamily="18" charset="0"/>
                <a:cs typeface="Times New Roman" panose="02020603050405020304" pitchFamily="18" charset="0"/>
              </a:rPr>
              <a:t>projection  </a:t>
            </a:r>
            <a:r>
              <a:rPr lang="en-US" dirty="0">
                <a:latin typeface="Times New Roman" panose="02020603050405020304" pitchFamily="18" charset="0"/>
                <a:cs typeface="Times New Roman" panose="02020603050405020304" pitchFamily="18" charset="0"/>
              </a:rPr>
              <a:t>to </a:t>
            </a:r>
            <a:r>
              <a:rPr lang="en-US" dirty="0" smtClean="0">
                <a:latin typeface="Times New Roman" panose="02020603050405020304" pitchFamily="18" charset="0"/>
                <a:cs typeface="Times New Roman" panose="02020603050405020304" pitchFamily="18" charset="0"/>
              </a:rPr>
              <a:t>Y-axis:</a:t>
            </a:r>
          </a:p>
          <a:p>
            <a:r>
              <a:rPr lang="en-US" dirty="0" smtClean="0">
                <a:latin typeface="Times New Roman" panose="02020603050405020304" pitchFamily="18" charset="0"/>
                <a:cs typeface="Times New Roman" panose="02020603050405020304" pitchFamily="18" charset="0"/>
              </a:rPr>
              <a:t>         </a:t>
            </a:r>
            <a:r>
              <a:rPr lang="en-US" altLang="zh-CN" dirty="0" smtClean="0">
                <a:solidFill>
                  <a:srgbClr val="00B050"/>
                </a:solidFill>
                <a:latin typeface="Times New Roman" panose="02020603050405020304" pitchFamily="18" charset="0"/>
                <a:cs typeface="Times New Roman" panose="02020603050405020304" pitchFamily="18" charset="0"/>
              </a:rPr>
              <a:t>For </a:t>
            </a:r>
            <a:r>
              <a:rPr lang="en-US" altLang="zh-CN" dirty="0">
                <a:solidFill>
                  <a:srgbClr val="00B050"/>
                </a:solidFill>
                <a:latin typeface="Times New Roman" panose="02020603050405020304" pitchFamily="18" charset="0"/>
                <a:cs typeface="Times New Roman" panose="02020603050405020304" pitchFamily="18" charset="0"/>
              </a:rPr>
              <a:t>high statistics, do Gaussian Fit</a:t>
            </a:r>
          </a:p>
          <a:p>
            <a:r>
              <a:rPr lang="en-US" altLang="zh-CN" dirty="0">
                <a:solidFill>
                  <a:srgbClr val="00B050"/>
                </a:solidFill>
                <a:latin typeface="Times New Roman" panose="02020603050405020304" pitchFamily="18" charset="0"/>
                <a:cs typeface="Times New Roman" panose="02020603050405020304" pitchFamily="18" charset="0"/>
              </a:rPr>
              <a:t>   </a:t>
            </a:r>
            <a:r>
              <a:rPr lang="en-US" altLang="zh-CN" dirty="0" smtClean="0">
                <a:solidFill>
                  <a:srgbClr val="00B050"/>
                </a:solidFill>
                <a:latin typeface="Times New Roman" panose="02020603050405020304" pitchFamily="18" charset="0"/>
                <a:cs typeface="Times New Roman" panose="02020603050405020304" pitchFamily="18" charset="0"/>
              </a:rPr>
              <a:t>      For </a:t>
            </a:r>
            <a:r>
              <a:rPr lang="en-US" altLang="zh-CN" dirty="0">
                <a:solidFill>
                  <a:srgbClr val="00B050"/>
                </a:solidFill>
                <a:latin typeface="Times New Roman" panose="02020603050405020304" pitchFamily="18" charset="0"/>
                <a:cs typeface="Times New Roman" panose="02020603050405020304" pitchFamily="18" charset="0"/>
              </a:rPr>
              <a:t>low statistics, get mean </a:t>
            </a:r>
            <a:r>
              <a:rPr lang="en-US" altLang="zh-CN" dirty="0" smtClean="0">
                <a:solidFill>
                  <a:srgbClr val="00B050"/>
                </a:solidFill>
                <a:latin typeface="Times New Roman" panose="02020603050405020304" pitchFamily="18" charset="0"/>
                <a:cs typeface="Times New Roman" panose="02020603050405020304" pitchFamily="18" charset="0"/>
              </a:rPr>
              <a:t>values</a:t>
            </a:r>
          </a:p>
          <a:p>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49945" y="540320"/>
            <a:ext cx="9615873" cy="923330"/>
          </a:xfrm>
          <a:prstGeom prst="rect">
            <a:avLst/>
          </a:prstGeom>
        </p:spPr>
        <p:txBody>
          <a:bodyPr wrap="square">
            <a:spAutoFit/>
          </a:bodyPr>
          <a:lstStyle/>
          <a:p>
            <a:r>
              <a:rPr lang="en-US" b="1" dirty="0" smtClean="0">
                <a:solidFill>
                  <a:srgbClr val="81ABFF"/>
                </a:solidFill>
                <a:latin typeface="Times New Roman" panose="02020603050405020304" pitchFamily="18" charset="0"/>
                <a:cs typeface="Times New Roman" panose="02020603050405020304" pitchFamily="18" charset="0"/>
              </a:rPr>
              <a:t>(</a:t>
            </a:r>
            <a:r>
              <a:rPr lang="en-US" b="1" dirty="0">
                <a:solidFill>
                  <a:srgbClr val="81ABFF"/>
                </a:solidFill>
                <a:latin typeface="Times New Roman" panose="02020603050405020304" pitchFamily="18" charset="0"/>
                <a:cs typeface="Times New Roman" panose="02020603050405020304" pitchFamily="18" charset="0"/>
              </a:rPr>
              <a:t>macro to be used:  CsIKinematicHistogramCutForProtons.cpp</a:t>
            </a:r>
            <a:r>
              <a:rPr lang="en-US" b="1" dirty="0" smtClean="0">
                <a:solidFill>
                  <a:srgbClr val="81ABFF"/>
                </a:solidFill>
                <a:latin typeface="Times New Roman" panose="02020603050405020304" pitchFamily="18" charset="0"/>
                <a:cs typeface="Times New Roman" panose="02020603050405020304" pitchFamily="18" charset="0"/>
              </a:rPr>
              <a:t>)</a:t>
            </a:r>
            <a:endParaRPr lang="en-US" altLang="zh-CN" dirty="0" smtClean="0">
              <a:solidFill>
                <a:srgbClr val="81ABFF"/>
              </a:solidFill>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(1) Make cuts for all the kinematics lines (maybe no kinematics lines for some telescopes )</a:t>
            </a:r>
          </a:p>
          <a:p>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209443" y="1549929"/>
            <a:ext cx="4681731"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a:t>
            </a:r>
            <a:r>
              <a:rPr lang="en-US" b="1" u="sng" dirty="0">
                <a:latin typeface="Times New Roman" panose="02020603050405020304" pitchFamily="18" charset="0"/>
                <a:cs typeface="Times New Roman" panose="02020603050405020304" pitchFamily="18" charset="0"/>
              </a:rPr>
              <a:t>3</a:t>
            </a:r>
            <a:r>
              <a:rPr lang="en-US" b="1" u="sng" dirty="0" smtClean="0">
                <a:latin typeface="Times New Roman" panose="02020603050405020304" pitchFamily="18" charset="0"/>
                <a:cs typeface="Times New Roman" panose="02020603050405020304" pitchFamily="18" charset="0"/>
              </a:rPr>
              <a:t>: Make projection to get the data points</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204260" y="1934636"/>
            <a:ext cx="9373828" cy="369332"/>
          </a:xfrm>
          <a:prstGeom prst="rect">
            <a:avLst/>
          </a:prstGeom>
        </p:spPr>
        <p:txBody>
          <a:bodyPr wrap="square">
            <a:spAutoFit/>
          </a:bodyPr>
          <a:lstStyle/>
          <a:p>
            <a:r>
              <a:rPr lang="en-US" b="1" dirty="0">
                <a:solidFill>
                  <a:srgbClr val="81ABFF"/>
                </a:solidFill>
                <a:latin typeface="Times New Roman" panose="02020603050405020304" pitchFamily="18" charset="0"/>
                <a:cs typeface="Times New Roman" panose="02020603050405020304" pitchFamily="18" charset="0"/>
              </a:rPr>
              <a:t>(macro to be used:  CsIKinematicLineProjection.cpp)</a:t>
            </a:r>
            <a:endParaRPr lang="en-US" altLang="zh-CN" dirty="0">
              <a:solidFill>
                <a:srgbClr val="81ABFF"/>
              </a:solidFill>
              <a:latin typeface="Times New Roman" panose="02020603050405020304" pitchFamily="18" charset="0"/>
              <a:cs typeface="Times New Roman" panose="02020603050405020304" pitchFamily="18" charset="0"/>
            </a:endParaRPr>
          </a:p>
        </p:txBody>
      </p:sp>
      <p:sp>
        <p:nvSpPr>
          <p:cNvPr id="7" name="Rectangle 6"/>
          <p:cNvSpPr/>
          <p:nvPr/>
        </p:nvSpPr>
        <p:spPr>
          <a:xfrm>
            <a:off x="320801" y="3432622"/>
            <a:ext cx="6902823" cy="369332"/>
          </a:xfrm>
          <a:prstGeom prst="rect">
            <a:avLst/>
          </a:prstGeom>
        </p:spPr>
        <p:txBody>
          <a:bodyPr wrap="square">
            <a:spAutoFit/>
          </a:bodyPr>
          <a:lstStyle/>
          <a:p>
            <a:pPr marL="285750" indent="-285750">
              <a:buFont typeface="Symbol" panose="05050102010706020507" pitchFamily="18" charset="2"/>
              <a:buChar char="Þ"/>
            </a:pPr>
            <a:r>
              <a:rPr lang="en-US" b="1" i="1" dirty="0" err="1">
                <a:latin typeface="Times New Roman" panose="02020603050405020304" pitchFamily="18" charset="0"/>
                <a:cs typeface="Times New Roman" panose="02020603050405020304" pitchFamily="18" charset="0"/>
              </a:rPr>
              <a:t>ThetaMean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ThetaMin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ThetaMax</a:t>
            </a:r>
            <a:r>
              <a:rPr lang="en-US" b="1" i="1" dirty="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 &amp;&amp; </a:t>
            </a:r>
            <a:r>
              <a:rPr lang="en-US" b="1" i="1" dirty="0" err="1" smtClean="0">
                <a:latin typeface="Times New Roman" panose="02020603050405020304" pitchFamily="18" charset="0"/>
                <a:cs typeface="Times New Roman" panose="02020603050405020304" pitchFamily="18" charset="0"/>
              </a:rPr>
              <a:t>ECsI_Ch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err_ECsI_Ch</a:t>
            </a:r>
            <a:r>
              <a:rPr lang="en-US" b="1" i="1" dirty="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  </a:t>
            </a:r>
          </a:p>
        </p:txBody>
      </p:sp>
      <p:sp>
        <p:nvSpPr>
          <p:cNvPr id="8" name="Rectangle 7"/>
          <p:cNvSpPr/>
          <p:nvPr/>
        </p:nvSpPr>
        <p:spPr>
          <a:xfrm>
            <a:off x="204260" y="4085935"/>
            <a:ext cx="11489499" cy="646331"/>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(2) Use </a:t>
            </a:r>
            <a:r>
              <a:rPr lang="en-US" altLang="zh-CN" dirty="0" err="1" smtClean="0">
                <a:latin typeface="Times New Roman" panose="02020603050405020304" pitchFamily="18" charset="0"/>
                <a:cs typeface="Times New Roman" panose="02020603050405020304" pitchFamily="18" charset="0"/>
              </a:rPr>
              <a:t>ECsI_Ch</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ThetaMean</a:t>
            </a:r>
            <a:r>
              <a:rPr lang="en-US" altLang="zh-CN" dirty="0" smtClean="0">
                <a:latin typeface="Times New Roman" panose="02020603050405020304" pitchFamily="18" charset="0"/>
                <a:cs typeface="Times New Roman" panose="02020603050405020304" pitchFamily="18" charset="0"/>
              </a:rPr>
              <a:t> to calculate </a:t>
            </a:r>
            <a:r>
              <a:rPr lang="en-US" altLang="zh-CN" dirty="0" err="1" smtClean="0">
                <a:latin typeface="Times New Roman" panose="02020603050405020304" pitchFamily="18" charset="0"/>
                <a:cs typeface="Times New Roman" panose="02020603050405020304" pitchFamily="18" charset="0"/>
              </a:rPr>
              <a:t>CsI_V</a:t>
            </a:r>
            <a:r>
              <a:rPr lang="en-US" altLang="zh-CN" dirty="0" smtClean="0">
                <a:latin typeface="Times New Roman" panose="02020603050405020304" pitchFamily="18" charset="0"/>
                <a:cs typeface="Times New Roman" panose="02020603050405020304" pitchFamily="18" charset="0"/>
              </a:rPr>
              <a:t> and </a:t>
            </a:r>
            <a:r>
              <a:rPr lang="en-US" altLang="zh-CN" dirty="0" err="1" smtClean="0">
                <a:latin typeface="Times New Roman" panose="02020603050405020304" pitchFamily="18" charset="0"/>
                <a:cs typeface="Times New Roman" panose="02020603050405020304" pitchFamily="18" charset="0"/>
              </a:rPr>
              <a:t>EnergyValue</a:t>
            </a:r>
            <a:r>
              <a:rPr lang="en-US" altLang="zh-CN" dirty="0" smtClean="0">
                <a:latin typeface="Times New Roman" panose="02020603050405020304" pitchFamily="18" charset="0"/>
                <a:cs typeface="Times New Roman" panose="02020603050405020304" pitchFamily="18" charset="0"/>
              </a:rPr>
              <a:t> </a:t>
            </a:r>
            <a:endParaRPr lang="en-US" altLang="zh-CN" dirty="0" smtClean="0">
              <a:solidFill>
                <a:srgbClr val="00B050"/>
              </a:solidFill>
              <a:latin typeface="Times New Roman" panose="02020603050405020304" pitchFamily="18" charset="0"/>
              <a:cs typeface="Times New Roman" panose="02020603050405020304" pitchFamily="18" charset="0"/>
            </a:endParaRPr>
          </a:p>
          <a:p>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9" name="Rectangle 8"/>
          <p:cNvSpPr/>
          <p:nvPr/>
        </p:nvSpPr>
        <p:spPr>
          <a:xfrm>
            <a:off x="369956" y="4498711"/>
            <a:ext cx="5896038" cy="369332"/>
          </a:xfrm>
          <a:prstGeom prst="rect">
            <a:avLst/>
          </a:prstGeom>
        </p:spPr>
        <p:txBody>
          <a:bodyPr wrap="none">
            <a:spAutoFit/>
          </a:bodyPr>
          <a:lstStyle/>
          <a:p>
            <a:pPr marL="285750" indent="-285750">
              <a:buFont typeface="Symbol" panose="05050102010706020507" pitchFamily="18" charset="2"/>
              <a:buChar char="Þ"/>
            </a:pPr>
            <a:r>
              <a:rPr lang="en-US" b="1" i="1" dirty="0" err="1">
                <a:latin typeface="Times New Roman" panose="02020603050405020304" pitchFamily="18" charset="0"/>
                <a:cs typeface="Times New Roman" panose="02020603050405020304" pitchFamily="18" charset="0"/>
              </a:rPr>
              <a:t>EnergyValue</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err_EnergyValue</a:t>
            </a:r>
            <a:r>
              <a:rPr lang="en-US" b="1" i="1" dirty="0">
                <a:latin typeface="Times New Roman" panose="02020603050405020304" pitchFamily="18" charset="0"/>
                <a:cs typeface="Times New Roman" panose="02020603050405020304" pitchFamily="18" charset="0"/>
              </a:rPr>
              <a:t>   &amp;&amp;  </a:t>
            </a:r>
            <a:r>
              <a:rPr lang="en-US" b="1" i="1" dirty="0" err="1">
                <a:latin typeface="Times New Roman" panose="02020603050405020304" pitchFamily="18" charset="0"/>
                <a:cs typeface="Times New Roman" panose="02020603050405020304" pitchFamily="18" charset="0"/>
              </a:rPr>
              <a:t>CsI_V</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err_CsI_V</a:t>
            </a:r>
            <a:r>
              <a:rPr lang="en-US" b="1" i="1" dirty="0">
                <a:solidFill>
                  <a:srgbClr val="FF0000"/>
                </a:solidFill>
                <a:latin typeface="Times New Roman" panose="02020603050405020304" pitchFamily="18" charset="0"/>
                <a:cs typeface="Times New Roman" panose="02020603050405020304" pitchFamily="18" charset="0"/>
              </a:rPr>
              <a:t> </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777" y="3613051"/>
            <a:ext cx="4890622" cy="3167139"/>
          </a:xfrm>
          <a:prstGeom prst="rect">
            <a:avLst/>
          </a:prstGeom>
        </p:spPr>
      </p:pic>
      <p:pic>
        <p:nvPicPr>
          <p:cNvPr id="11"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09743" y="1171718"/>
            <a:ext cx="3793407" cy="2441333"/>
          </a:xfrm>
          <a:prstGeom prst="rect">
            <a:avLst/>
          </a:prstGeom>
          <a:ln>
            <a:solidFill>
              <a:srgbClr val="FF0000"/>
            </a:solidFill>
          </a:ln>
        </p:spPr>
      </p:pic>
      <p:sp>
        <p:nvSpPr>
          <p:cNvPr id="12" name="矩形 29"/>
          <p:cNvSpPr/>
          <p:nvPr/>
        </p:nvSpPr>
        <p:spPr>
          <a:xfrm>
            <a:off x="9074600" y="2119302"/>
            <a:ext cx="1680973" cy="369332"/>
          </a:xfrm>
          <a:prstGeom prst="rect">
            <a:avLst/>
          </a:prstGeom>
        </p:spPr>
        <p:txBody>
          <a:bodyPr wrap="none">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Get Mean Value</a:t>
            </a:r>
            <a:endParaRPr lang="en-US" altLang="zh-CN" dirty="0">
              <a:solidFill>
                <a:srgbClr val="FF000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04259" y="5165979"/>
            <a:ext cx="11489499" cy="646331"/>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(3) Just take a few points (4 points, for example) in the cut region. </a:t>
            </a:r>
            <a:endParaRPr lang="en-US" altLang="zh-CN" dirty="0" smtClean="0">
              <a:solidFill>
                <a:srgbClr val="00B050"/>
              </a:solidFill>
              <a:latin typeface="Times New Roman" panose="02020603050405020304" pitchFamily="18" charset="0"/>
              <a:cs typeface="Times New Roman" panose="02020603050405020304" pitchFamily="18" charset="0"/>
            </a:endParaRPr>
          </a:p>
          <a:p>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204260" y="5700215"/>
            <a:ext cx="6928518" cy="923330"/>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(4)  Draw the points. If it is in the cut region and in the center of the </a:t>
            </a:r>
          </a:p>
          <a:p>
            <a:r>
              <a:rPr lang="en-US" altLang="zh-CN" dirty="0" smtClean="0">
                <a:latin typeface="Times New Roman" panose="02020603050405020304" pitchFamily="18" charset="0"/>
                <a:cs typeface="Times New Roman" panose="02020603050405020304" pitchFamily="18" charset="0"/>
              </a:rPr>
              <a:t>       kinematics line. I think it is a good data point. Otherwise, redo the</a:t>
            </a:r>
          </a:p>
          <a:p>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cut, and repeat this step.</a:t>
            </a:r>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877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12" y="3424136"/>
            <a:ext cx="5466945" cy="3362733"/>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915" y="33183"/>
            <a:ext cx="5642042" cy="3390953"/>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6520" y="70747"/>
            <a:ext cx="5408578" cy="3480812"/>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69" y="3313570"/>
            <a:ext cx="5194569" cy="3512767"/>
          </a:xfrm>
          <a:prstGeom prst="rect">
            <a:avLst/>
          </a:prstGeom>
        </p:spPr>
      </p:pic>
      <p:sp>
        <p:nvSpPr>
          <p:cNvPr id="7" name="矩形 6"/>
          <p:cNvSpPr/>
          <p:nvPr/>
        </p:nvSpPr>
        <p:spPr>
          <a:xfrm>
            <a:off x="3675791" y="2061838"/>
            <a:ext cx="134524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Gaussian Fit</a:t>
            </a:r>
          </a:p>
        </p:txBody>
      </p:sp>
      <p:sp>
        <p:nvSpPr>
          <p:cNvPr id="8" name="矩形 7"/>
          <p:cNvSpPr/>
          <p:nvPr/>
        </p:nvSpPr>
        <p:spPr>
          <a:xfrm>
            <a:off x="9577238" y="2061838"/>
            <a:ext cx="134524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Gaussian Fit</a:t>
            </a:r>
          </a:p>
        </p:txBody>
      </p:sp>
      <p:sp>
        <p:nvSpPr>
          <p:cNvPr id="9" name="矩形 8"/>
          <p:cNvSpPr/>
          <p:nvPr/>
        </p:nvSpPr>
        <p:spPr>
          <a:xfrm>
            <a:off x="3675791" y="4939706"/>
            <a:ext cx="134524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Gaussian Fit</a:t>
            </a:r>
          </a:p>
        </p:txBody>
      </p:sp>
      <p:sp>
        <p:nvSpPr>
          <p:cNvPr id="3" name="TextBox 2"/>
          <p:cNvSpPr txBox="1"/>
          <p:nvPr/>
        </p:nvSpPr>
        <p:spPr>
          <a:xfrm>
            <a:off x="3980330" y="3056685"/>
            <a:ext cx="6472518" cy="523220"/>
          </a:xfrm>
          <a:prstGeom prst="rect">
            <a:avLst/>
          </a:prstGeom>
          <a:noFill/>
        </p:spPr>
        <p:txBody>
          <a:bodyPr wrap="square" rtlCol="0">
            <a:spAutoFit/>
          </a:bodyPr>
          <a:lstStyle/>
          <a:p>
            <a:r>
              <a:rPr lang="en-US" sz="2800" dirty="0" smtClean="0">
                <a:solidFill>
                  <a:srgbClr val="FF0000"/>
                </a:solidFill>
              </a:rPr>
              <a:t>Here is a good cut as an example!</a:t>
            </a:r>
            <a:endParaRPr lang="en-US" sz="2800" dirty="0">
              <a:solidFill>
                <a:srgbClr val="FF0000"/>
              </a:solidFill>
            </a:endParaRPr>
          </a:p>
        </p:txBody>
      </p:sp>
    </p:spTree>
    <p:extLst>
      <p:ext uri="{BB962C8B-B14F-4D97-AF65-F5344CB8AC3E}">
        <p14:creationId xmlns:p14="http://schemas.microsoft.com/office/powerpoint/2010/main" val="1303594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3505"/>
            <a:ext cx="3745577"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4: Estimate the errors of points</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87420" y="717177"/>
            <a:ext cx="2842651" cy="369332"/>
          </a:xfrm>
          <a:prstGeom prst="rect">
            <a:avLst/>
          </a:prstGeom>
          <a:noFill/>
        </p:spPr>
        <p:txBody>
          <a:bodyPr wrap="square" rtlCol="0">
            <a:spAutoFit/>
          </a:bodyPr>
          <a:lstStyle/>
          <a:p>
            <a:r>
              <a:rPr lang="en-US" b="1" i="1" dirty="0" smtClean="0">
                <a:latin typeface="Times New Roman" panose="02020603050405020304" pitchFamily="18" charset="0"/>
                <a:cs typeface="Times New Roman" panose="02020603050405020304" pitchFamily="18" charset="0"/>
              </a:rPr>
              <a:t>(1) Errors from calculation</a:t>
            </a:r>
            <a:endParaRPr lang="en-US" b="1" i="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87420" y="3455290"/>
            <a:ext cx="4572839" cy="369332"/>
          </a:xfrm>
          <a:prstGeom prst="rect">
            <a:avLst/>
          </a:prstGeom>
          <a:noFill/>
        </p:spPr>
        <p:txBody>
          <a:bodyPr wrap="square" rtlCol="0">
            <a:spAutoFit/>
          </a:bodyPr>
          <a:lstStyle/>
          <a:p>
            <a:r>
              <a:rPr lang="en-US" b="1" i="1" dirty="0" smtClean="0">
                <a:latin typeface="Times New Roman" panose="02020603050405020304" pitchFamily="18" charset="0"/>
                <a:cs typeface="Times New Roman" panose="02020603050405020304" pitchFamily="18" charset="0"/>
              </a:rPr>
              <a:t>(2) Errors from geometry and beam energy </a:t>
            </a:r>
            <a:endParaRPr lang="en-US" b="1" i="1" dirty="0">
              <a:latin typeface="Times New Roman" panose="02020603050405020304" pitchFamily="18" charset="0"/>
              <a:cs typeface="Times New Roman" panose="02020603050405020304" pitchFamily="18" charset="0"/>
            </a:endParaRPr>
          </a:p>
        </p:txBody>
      </p:sp>
      <p:sp>
        <p:nvSpPr>
          <p:cNvPr id="6" name="Rectangle 5"/>
          <p:cNvSpPr/>
          <p:nvPr/>
        </p:nvSpPr>
        <p:spPr>
          <a:xfrm>
            <a:off x="4500278" y="3455290"/>
            <a:ext cx="7100047" cy="369332"/>
          </a:xfrm>
          <a:prstGeom prst="rect">
            <a:avLst/>
          </a:prstGeom>
        </p:spPr>
        <p:txBody>
          <a:bodyPr wrap="square">
            <a:spAutoFit/>
          </a:bodyPr>
          <a:lstStyle/>
          <a:p>
            <a:r>
              <a:rPr lang="en-US" b="1" dirty="0" smtClean="0">
                <a:solidFill>
                  <a:srgbClr val="81ABFF"/>
                </a:solidFill>
                <a:latin typeface="Times New Roman" panose="02020603050405020304" pitchFamily="18" charset="0"/>
                <a:cs typeface="Times New Roman" panose="02020603050405020304" pitchFamily="18" charset="0"/>
              </a:rPr>
              <a:t>(macro to be used: CsIKinematicPointsCorrection.cpp)</a:t>
            </a:r>
            <a:endParaRPr lang="en-US" altLang="zh-CN" b="1" dirty="0">
              <a:solidFill>
                <a:srgbClr val="81ABFF"/>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27" y="1143671"/>
            <a:ext cx="4496427" cy="44773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957" y="1157960"/>
            <a:ext cx="3877216" cy="41915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127" y="1794031"/>
            <a:ext cx="9402487" cy="438211"/>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127" y="2449155"/>
            <a:ext cx="6154009" cy="428685"/>
          </a:xfrm>
          <a:prstGeom prst="rect">
            <a:avLst/>
          </a:prstGeom>
        </p:spPr>
      </p:pic>
      <p:sp>
        <p:nvSpPr>
          <p:cNvPr id="11" name="Rectangle 10"/>
          <p:cNvSpPr/>
          <p:nvPr/>
        </p:nvSpPr>
        <p:spPr>
          <a:xfrm>
            <a:off x="2967314" y="722248"/>
            <a:ext cx="7100047" cy="369332"/>
          </a:xfrm>
          <a:prstGeom prst="rect">
            <a:avLst/>
          </a:prstGeom>
        </p:spPr>
        <p:txBody>
          <a:bodyPr wrap="square">
            <a:spAutoFit/>
          </a:bodyPr>
          <a:lstStyle/>
          <a:p>
            <a:r>
              <a:rPr lang="en-US" b="1" dirty="0" smtClean="0">
                <a:solidFill>
                  <a:srgbClr val="81ABFF"/>
                </a:solidFill>
                <a:latin typeface="Times New Roman" panose="02020603050405020304" pitchFamily="18" charset="0"/>
                <a:cs typeface="Times New Roman" panose="02020603050405020304" pitchFamily="18" charset="0"/>
              </a:rPr>
              <a:t>(macro to be used: CsIKinematicLineProjection.cpp)</a:t>
            </a:r>
            <a:endParaRPr lang="en-US" altLang="zh-CN" b="1" dirty="0">
              <a:solidFill>
                <a:srgbClr val="81ABFF"/>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1147479" y="1191132"/>
            <a:ext cx="1694329" cy="366620"/>
          </a:xfrm>
          <a:prstGeom prst="rect">
            <a:avLst/>
          </a:prstGeom>
          <a:noFill/>
        </p:spPr>
        <p:txBody>
          <a:bodyPr wrap="square" rtlCol="0">
            <a:spAutoFit/>
          </a:bodyPr>
          <a:lstStyle/>
          <a:p>
            <a:r>
              <a:rPr lang="en-US" b="1" dirty="0" smtClean="0">
                <a:solidFill>
                  <a:srgbClr val="FF0000"/>
                </a:solidFill>
              </a:rPr>
              <a:t>Get mean value</a:t>
            </a:r>
            <a:endParaRPr lang="en-US" b="1" dirty="0">
              <a:solidFill>
                <a:srgbClr val="FF0000"/>
              </a:solidFill>
            </a:endParaRPr>
          </a:p>
        </p:txBody>
      </p:sp>
      <p:sp>
        <p:nvSpPr>
          <p:cNvPr id="13" name="TextBox 12"/>
          <p:cNvSpPr txBox="1"/>
          <p:nvPr/>
        </p:nvSpPr>
        <p:spPr>
          <a:xfrm>
            <a:off x="6355973" y="1143671"/>
            <a:ext cx="1694329" cy="366620"/>
          </a:xfrm>
          <a:prstGeom prst="rect">
            <a:avLst/>
          </a:prstGeom>
          <a:noFill/>
        </p:spPr>
        <p:txBody>
          <a:bodyPr wrap="square" rtlCol="0">
            <a:spAutoFit/>
          </a:bodyPr>
          <a:lstStyle/>
          <a:p>
            <a:r>
              <a:rPr lang="en-US" b="1" dirty="0" smtClean="0">
                <a:solidFill>
                  <a:srgbClr val="FF0000"/>
                </a:solidFill>
              </a:rPr>
              <a:t>Gaussian fit</a:t>
            </a:r>
            <a:endParaRPr lang="en-US" b="1" dirty="0">
              <a:solidFill>
                <a:srgbClr val="FF0000"/>
              </a:solidFill>
            </a:endParaRPr>
          </a:p>
        </p:txBody>
      </p:sp>
      <p:sp>
        <p:nvSpPr>
          <p:cNvPr id="14" name="TextBox 13"/>
          <p:cNvSpPr txBox="1"/>
          <p:nvPr/>
        </p:nvSpPr>
        <p:spPr>
          <a:xfrm>
            <a:off x="459127" y="3955118"/>
            <a:ext cx="8048379" cy="646331"/>
          </a:xfrm>
          <a:prstGeom prst="rect">
            <a:avLst/>
          </a:prstGeom>
          <a:noFill/>
        </p:spPr>
        <p:txBody>
          <a:bodyPr wrap="square" rtlCol="0">
            <a:spAutoFit/>
          </a:bodyPr>
          <a:lstStyle/>
          <a:p>
            <a:r>
              <a:rPr lang="en-US" dirty="0" smtClean="0"/>
              <a:t>●   </a:t>
            </a:r>
            <a:r>
              <a:rPr lang="en-US" altLang="zh-CN" dirty="0" smtClean="0">
                <a:latin typeface="Times New Roman" panose="02020603050405020304" pitchFamily="18" charset="0"/>
                <a:cs typeface="Times New Roman" panose="02020603050405020304" pitchFamily="18" charset="0"/>
              </a:rPr>
              <a:t>For </a:t>
            </a:r>
            <a:r>
              <a:rPr lang="en-US" altLang="zh-CN" dirty="0">
                <a:latin typeface="Times New Roman" panose="02020603050405020304" pitchFamily="18" charset="0"/>
                <a:cs typeface="Times New Roman" panose="02020603050405020304" pitchFamily="18" charset="0"/>
              </a:rPr>
              <a:t>each pixel, we calculate the </a:t>
            </a:r>
            <a:r>
              <a:rPr lang="en-US" altLang="zh-CN" dirty="0" err="1">
                <a:latin typeface="Times New Roman" panose="02020603050405020304" pitchFamily="18" charset="0"/>
                <a:cs typeface="Times New Roman" panose="02020603050405020304" pitchFamily="18" charset="0"/>
              </a:rPr>
              <a:t>PixelTheta</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Err_PixelTheta</a:t>
            </a:r>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     </a:t>
            </a:r>
            <a:r>
              <a:rPr lang="en-US" altLang="zh-CN" b="1" dirty="0">
                <a:solidFill>
                  <a:srgbClr val="00B050"/>
                </a:solidFill>
                <a:latin typeface="Times New Roman" panose="02020603050405020304" pitchFamily="18" charset="0"/>
                <a:cs typeface="Times New Roman" panose="02020603050405020304" pitchFamily="18" charset="0"/>
              </a:rPr>
              <a:t>If </a:t>
            </a:r>
            <a:r>
              <a:rPr lang="en-US" altLang="zh-CN" b="1" dirty="0" err="1">
                <a:solidFill>
                  <a:srgbClr val="00B050"/>
                </a:solidFill>
                <a:latin typeface="Times New Roman" panose="02020603050405020304" pitchFamily="18" charset="0"/>
                <a:cs typeface="Times New Roman" panose="02020603050405020304" pitchFamily="18" charset="0"/>
              </a:rPr>
              <a:t>ThetaMin</a:t>
            </a:r>
            <a:r>
              <a:rPr lang="en-US" altLang="zh-CN" b="1" dirty="0">
                <a:solidFill>
                  <a:srgbClr val="00B050"/>
                </a:solidFill>
                <a:latin typeface="Times New Roman" panose="02020603050405020304" pitchFamily="18" charset="0"/>
                <a:cs typeface="Times New Roman" panose="02020603050405020304" pitchFamily="18" charset="0"/>
              </a:rPr>
              <a:t> &lt; </a:t>
            </a:r>
            <a:r>
              <a:rPr lang="en-US" altLang="zh-CN" b="1" dirty="0" err="1">
                <a:solidFill>
                  <a:srgbClr val="00B050"/>
                </a:solidFill>
                <a:latin typeface="Times New Roman" panose="02020603050405020304" pitchFamily="18" charset="0"/>
                <a:cs typeface="Times New Roman" panose="02020603050405020304" pitchFamily="18" charset="0"/>
              </a:rPr>
              <a:t>PixelTheta</a:t>
            </a:r>
            <a:r>
              <a:rPr lang="en-US" altLang="zh-CN" b="1" dirty="0">
                <a:solidFill>
                  <a:srgbClr val="00B050"/>
                </a:solidFill>
                <a:latin typeface="Times New Roman" panose="02020603050405020304" pitchFamily="18" charset="0"/>
                <a:cs typeface="Times New Roman" panose="02020603050405020304" pitchFamily="18" charset="0"/>
              </a:rPr>
              <a:t> &lt; </a:t>
            </a:r>
            <a:r>
              <a:rPr lang="en-US" altLang="zh-CN" b="1" dirty="0" err="1">
                <a:solidFill>
                  <a:srgbClr val="00B050"/>
                </a:solidFill>
                <a:latin typeface="Times New Roman" panose="02020603050405020304" pitchFamily="18" charset="0"/>
                <a:cs typeface="Times New Roman" panose="02020603050405020304" pitchFamily="18" charset="0"/>
              </a:rPr>
              <a:t>ThetaMax</a:t>
            </a:r>
            <a:r>
              <a:rPr lang="en-US" altLang="zh-CN" b="1" dirty="0">
                <a:solidFill>
                  <a:srgbClr val="00B050"/>
                </a:solidFill>
                <a:latin typeface="Times New Roman" panose="02020603050405020304" pitchFamily="18" charset="0"/>
                <a:cs typeface="Times New Roman" panose="02020603050405020304" pitchFamily="18" charset="0"/>
              </a:rPr>
              <a:t> : calculate the </a:t>
            </a:r>
            <a:r>
              <a:rPr lang="en-US" altLang="zh-CN" b="1" dirty="0" err="1">
                <a:solidFill>
                  <a:srgbClr val="00B050"/>
                </a:solidFill>
                <a:latin typeface="Times New Roman" panose="02020603050405020304" pitchFamily="18" charset="0"/>
                <a:cs typeface="Times New Roman" panose="02020603050405020304" pitchFamily="18" charset="0"/>
              </a:rPr>
              <a:t>AverageErr_PixelTheta</a:t>
            </a:r>
            <a:endParaRPr lang="en-US" altLang="zh-CN" b="1" dirty="0">
              <a:solidFill>
                <a:srgbClr val="00B05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459127" y="4741722"/>
            <a:ext cx="7400810" cy="369332"/>
          </a:xfrm>
          <a:prstGeom prst="rect">
            <a:avLst/>
          </a:prstGeom>
        </p:spPr>
        <p:txBody>
          <a:bodyPr wrap="square">
            <a:spAutoFit/>
          </a:bodyPr>
          <a:lstStyle/>
          <a:p>
            <a:r>
              <a:rPr lang="en-US" dirty="0"/>
              <a:t>● </a:t>
            </a:r>
            <a:r>
              <a:rPr lang="en-US" dirty="0" smtClean="0"/>
              <a:t> </a:t>
            </a:r>
            <a:r>
              <a:rPr lang="en-US" altLang="zh-CN" dirty="0" smtClean="0">
                <a:latin typeface="Times New Roman" panose="02020603050405020304" pitchFamily="18" charset="0"/>
                <a:cs typeface="Times New Roman" panose="02020603050405020304" pitchFamily="18" charset="0"/>
              </a:rPr>
              <a:t>Use </a:t>
            </a:r>
            <a:r>
              <a:rPr lang="en-US" altLang="zh-CN" b="1" dirty="0" err="1">
                <a:solidFill>
                  <a:srgbClr val="00B050"/>
                </a:solidFill>
                <a:latin typeface="Times New Roman" panose="02020603050405020304" pitchFamily="18" charset="0"/>
                <a:cs typeface="Times New Roman" panose="02020603050405020304" pitchFamily="18" charset="0"/>
              </a:rPr>
              <a:t>AverageErr_PixelTheta</a:t>
            </a:r>
            <a:r>
              <a:rPr lang="en-US" altLang="zh-CN" b="1" dirty="0">
                <a:solidFill>
                  <a:srgbClr val="00B05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 calculate the errors of </a:t>
            </a:r>
            <a:r>
              <a:rPr lang="en-US" altLang="zh-CN" dirty="0" err="1">
                <a:latin typeface="Times New Roman" panose="02020603050405020304" pitchFamily="18" charset="0"/>
                <a:cs typeface="Times New Roman" panose="02020603050405020304" pitchFamily="18" charset="0"/>
              </a:rPr>
              <a:t>ECsI</a:t>
            </a:r>
            <a:r>
              <a:rPr lang="en-US" altLang="zh-CN" dirty="0">
                <a:latin typeface="Times New Roman" panose="02020603050405020304" pitchFamily="18" charset="0"/>
                <a:cs typeface="Times New Roman" panose="02020603050405020304" pitchFamily="18" charset="0"/>
              </a:rPr>
              <a:t> (MeV)</a:t>
            </a:r>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88547" y="3940828"/>
            <a:ext cx="3069344" cy="2795906"/>
          </a:xfrm>
          <a:prstGeom prst="rect">
            <a:avLst/>
          </a:prstGeom>
        </p:spPr>
      </p:pic>
    </p:spTree>
    <p:extLst>
      <p:ext uri="{BB962C8B-B14F-4D97-AF65-F5344CB8AC3E}">
        <p14:creationId xmlns:p14="http://schemas.microsoft.com/office/powerpoint/2010/main" val="2312024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689" y="1118992"/>
            <a:ext cx="9793067" cy="2791215"/>
          </a:xfrm>
          <a:prstGeom prst="rect">
            <a:avLst/>
          </a:prstGeom>
        </p:spPr>
      </p:pic>
      <p:sp>
        <p:nvSpPr>
          <p:cNvPr id="3" name="Rectangle 2"/>
          <p:cNvSpPr/>
          <p:nvPr/>
        </p:nvSpPr>
        <p:spPr>
          <a:xfrm>
            <a:off x="340405" y="393557"/>
            <a:ext cx="7109062"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  The method to estimate the errors of kinematics points in the program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603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304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33491" y="2257689"/>
            <a:ext cx="8862792"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4400" b="1" u="sng" dirty="0">
                <a:solidFill>
                  <a:schemeClr val="tx1">
                    <a:lumMod val="95000"/>
                    <a:lumOff val="5000"/>
                  </a:schemeClr>
                </a:solidFill>
                <a:latin typeface="Times New Roman" panose="02020603050405020304" pitchFamily="18" charset="0"/>
                <a:cs typeface="Times New Roman" panose="02020603050405020304" pitchFamily="18" charset="0"/>
              </a:rPr>
              <a:t>3</a:t>
            </a:r>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How to </a:t>
            </a:r>
            <a:r>
              <a:rPr lang="en-US" altLang="zh-CN" sz="44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punch-through points?</a:t>
            </a:r>
          </a:p>
        </p:txBody>
      </p:sp>
    </p:spTree>
    <p:extLst>
      <p:ext uri="{BB962C8B-B14F-4D97-AF65-F5344CB8AC3E}">
        <p14:creationId xmlns:p14="http://schemas.microsoft.com/office/powerpoint/2010/main" val="3765826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6313" y="554396"/>
            <a:ext cx="9866840"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I. How to </a:t>
            </a:r>
            <a:r>
              <a:rPr lang="en-US" altLang="zh-CN" sz="44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different kinds of datasets?</a:t>
            </a:r>
          </a:p>
        </p:txBody>
      </p:sp>
      <p:sp>
        <p:nvSpPr>
          <p:cNvPr id="3" name="文本框 1"/>
          <p:cNvSpPr txBox="1"/>
          <p:nvPr/>
        </p:nvSpPr>
        <p:spPr>
          <a:xfrm>
            <a:off x="1016313" y="1794459"/>
            <a:ext cx="8127686" cy="769441"/>
          </a:xfrm>
          <a:prstGeom prst="rect">
            <a:avLst/>
          </a:prstGeom>
          <a:noFill/>
        </p:spPr>
        <p:txBody>
          <a:bodyPr wrap="square" rtlCol="0">
            <a:spAutoFit/>
          </a:bodyPr>
          <a:lstStyle/>
          <a:p>
            <a:r>
              <a:rPr lang="en-US" altLang="zh-CN" sz="44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1. How to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et ∆E-E points?</a:t>
            </a:r>
          </a:p>
        </p:txBody>
      </p:sp>
      <p:sp>
        <p:nvSpPr>
          <p:cNvPr id="4" name="文本框 1"/>
          <p:cNvSpPr txBox="1"/>
          <p:nvPr/>
        </p:nvSpPr>
        <p:spPr>
          <a:xfrm>
            <a:off x="1079067" y="2853463"/>
            <a:ext cx="8127686" cy="769441"/>
          </a:xfrm>
          <a:prstGeom prst="rect">
            <a:avLst/>
          </a:prstGeom>
          <a:noFill/>
        </p:spPr>
        <p:txBody>
          <a:bodyPr wrap="square" rtlCol="0">
            <a:spAutoFit/>
          </a:bodyPr>
          <a:lstStyle/>
          <a:p>
            <a:r>
              <a:rPr lang="en-US" altLang="zh-CN" sz="44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2</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How to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et kinematic points?</a:t>
            </a:r>
          </a:p>
        </p:txBody>
      </p:sp>
      <p:sp>
        <p:nvSpPr>
          <p:cNvPr id="5" name="文本框 1"/>
          <p:cNvSpPr txBox="1"/>
          <p:nvPr/>
        </p:nvSpPr>
        <p:spPr>
          <a:xfrm>
            <a:off x="1079067" y="3912467"/>
            <a:ext cx="8127686" cy="769441"/>
          </a:xfrm>
          <a:prstGeom prst="rect">
            <a:avLst/>
          </a:prstGeom>
          <a:noFill/>
        </p:spPr>
        <p:txBody>
          <a:bodyPr wrap="square" rtlCol="0">
            <a:spAutoFit/>
          </a:bodyPr>
          <a:lstStyle/>
          <a:p>
            <a:r>
              <a:rPr lang="en-US" altLang="zh-CN" sz="44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3</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How to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et punch-through points?</a:t>
            </a:r>
          </a:p>
        </p:txBody>
      </p:sp>
    </p:spTree>
    <p:extLst>
      <p:ext uri="{BB962C8B-B14F-4D97-AF65-F5344CB8AC3E}">
        <p14:creationId xmlns:p14="http://schemas.microsoft.com/office/powerpoint/2010/main" val="598562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2903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2755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7361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4897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4204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8716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71421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3187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11395" y="2006679"/>
            <a:ext cx="8199405"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II. How to do simultaneous fit?</a:t>
            </a:r>
          </a:p>
        </p:txBody>
      </p:sp>
    </p:spTree>
    <p:extLst>
      <p:ext uri="{BB962C8B-B14F-4D97-AF65-F5344CB8AC3E}">
        <p14:creationId xmlns:p14="http://schemas.microsoft.com/office/powerpoint/2010/main" val="1593889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1202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89302" y="1146066"/>
            <a:ext cx="6448927"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1. How to </a:t>
            </a:r>
            <a:r>
              <a:rPr lang="en-US" altLang="zh-CN" sz="44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∆E-E points?</a:t>
            </a:r>
          </a:p>
        </p:txBody>
      </p:sp>
      <p:sp>
        <p:nvSpPr>
          <p:cNvPr id="3" name="TextBox 2"/>
          <p:cNvSpPr txBox="1"/>
          <p:nvPr/>
        </p:nvSpPr>
        <p:spPr>
          <a:xfrm>
            <a:off x="3609947" y="3648635"/>
            <a:ext cx="5128282" cy="1723549"/>
          </a:xfrm>
          <a:prstGeom prst="rect">
            <a:avLst/>
          </a:prstGeom>
          <a:noFill/>
        </p:spPr>
        <p:txBody>
          <a:bodyPr wrap="square" rtlCol="0">
            <a:spAutoFit/>
          </a:bodyPr>
          <a:lstStyle/>
          <a:p>
            <a:r>
              <a:rPr lang="en-US" sz="3200" b="1" dirty="0" smtClean="0">
                <a:solidFill>
                  <a:srgbClr val="00B050"/>
                </a:solidFill>
                <a:latin typeface="Times New Roman" panose="02020603050405020304" pitchFamily="18" charset="0"/>
                <a:cs typeface="Times New Roman" panose="02020603050405020304" pitchFamily="18" charset="0"/>
              </a:rPr>
              <a:t>Two methods:</a:t>
            </a:r>
            <a:endParaRPr lang="en-US" sz="3200" b="1" dirty="0">
              <a:solidFill>
                <a:srgbClr val="00B050"/>
              </a:solidFill>
              <a:latin typeface="Times New Roman" panose="02020603050405020304" pitchFamily="18" charset="0"/>
              <a:cs typeface="Times New Roman" panose="02020603050405020304" pitchFamily="18" charset="0"/>
            </a:endParaRPr>
          </a:p>
          <a:p>
            <a:r>
              <a:rPr lang="en-US" sz="2800" b="1" dirty="0" smtClean="0">
                <a:solidFill>
                  <a:srgbClr val="00B050"/>
                </a:solidFill>
                <a:latin typeface="Times New Roman" panose="02020603050405020304" pitchFamily="18" charset="0"/>
                <a:cs typeface="Times New Roman" panose="02020603050405020304" pitchFamily="18" charset="0"/>
              </a:rPr>
              <a:t>1. Projection method</a:t>
            </a:r>
          </a:p>
          <a:p>
            <a:r>
              <a:rPr lang="en-US" sz="2800" b="1" dirty="0" smtClean="0">
                <a:solidFill>
                  <a:srgbClr val="00B050"/>
                </a:solidFill>
                <a:latin typeface="Times New Roman" panose="02020603050405020304" pitchFamily="18" charset="0"/>
                <a:cs typeface="Times New Roman" panose="02020603050405020304" pitchFamily="18" charset="0"/>
              </a:rPr>
              <a:t>2. DEEFIT method</a:t>
            </a:r>
            <a:endParaRPr lang="en-US" sz="2800" b="1" dirty="0">
              <a:solidFill>
                <a:srgbClr val="00B050"/>
              </a:solidFill>
              <a:latin typeface="Times New Roman" panose="02020603050405020304" pitchFamily="18" charset="0"/>
              <a:cs typeface="Times New Roman" panose="02020603050405020304" pitchFamily="18" charset="0"/>
            </a:endParaRPr>
          </a:p>
          <a:p>
            <a:r>
              <a:rPr lang="en-US" b="1" dirty="0" smtClean="0">
                <a:solidFill>
                  <a:schemeClr val="tx1">
                    <a:lumMod val="95000"/>
                    <a:lumOff val="5000"/>
                  </a:schemeClr>
                </a:solidFill>
              </a:rPr>
              <a:t> </a:t>
            </a:r>
            <a:endParaRPr lang="en-US" b="1" dirty="0">
              <a:solidFill>
                <a:schemeClr val="tx1">
                  <a:lumMod val="95000"/>
                  <a:lumOff val="5000"/>
                </a:schemeClr>
              </a:solidFill>
            </a:endParaRPr>
          </a:p>
        </p:txBody>
      </p:sp>
      <p:sp>
        <p:nvSpPr>
          <p:cNvPr id="4" name="TextBox 3"/>
          <p:cNvSpPr txBox="1"/>
          <p:nvPr/>
        </p:nvSpPr>
        <p:spPr>
          <a:xfrm>
            <a:off x="2949624" y="2171309"/>
            <a:ext cx="4670376" cy="830997"/>
          </a:xfrm>
          <a:prstGeom prst="rect">
            <a:avLst/>
          </a:prstGeom>
          <a:noFill/>
          <a:ln w="28575">
            <a:solidFill>
              <a:srgbClr val="FF0000"/>
            </a:solidFill>
          </a:ln>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Notes:</a:t>
            </a:r>
            <a:r>
              <a:rPr lang="en-US" altLang="zh-CN" sz="2400" b="1" dirty="0" smtClean="0">
                <a:solidFill>
                  <a:srgbClr val="0070C0"/>
                </a:solidFill>
                <a:latin typeface="Times New Roman" panose="02020603050405020304" pitchFamily="18" charset="0"/>
                <a:cs typeface="Times New Roman" panose="02020603050405020304" pitchFamily="18" charset="0"/>
              </a:rPr>
              <a:t> ∆E-E points depend on the calibrations of silicon strip!</a:t>
            </a:r>
            <a:r>
              <a:rPr lang="en-US" sz="2400" b="1" dirty="0" smtClean="0">
                <a:solidFill>
                  <a:srgbClr val="0070C0"/>
                </a:solidFill>
                <a:latin typeface="Times New Roman" panose="02020603050405020304" pitchFamily="18" charset="0"/>
                <a:cs typeface="Times New Roman" panose="02020603050405020304" pitchFamily="18" charset="0"/>
              </a:rPr>
              <a:t> </a:t>
            </a:r>
            <a:endParaRPr 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575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73522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4866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4888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27500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31984" y="2257689"/>
            <a:ext cx="6567828"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Some basic questions?</a:t>
            </a:r>
          </a:p>
        </p:txBody>
      </p:sp>
    </p:spTree>
    <p:extLst>
      <p:ext uri="{BB962C8B-B14F-4D97-AF65-F5344CB8AC3E}">
        <p14:creationId xmlns:p14="http://schemas.microsoft.com/office/powerpoint/2010/main" val="15623489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001" y="2034988"/>
            <a:ext cx="5673163" cy="4059368"/>
          </a:xfrm>
          <a:prstGeom prst="rect">
            <a:avLst/>
          </a:prstGeom>
        </p:spPr>
      </p:pic>
      <p:sp>
        <p:nvSpPr>
          <p:cNvPr id="3" name="TextBox 2"/>
          <p:cNvSpPr txBox="1"/>
          <p:nvPr/>
        </p:nvSpPr>
        <p:spPr>
          <a:xfrm>
            <a:off x="466165" y="448235"/>
            <a:ext cx="4312023" cy="369332"/>
          </a:xfrm>
          <a:prstGeom prst="rect">
            <a:avLst/>
          </a:prstGeom>
          <a:noFill/>
        </p:spPr>
        <p:txBody>
          <a:bodyPr wrap="square" rtlCol="0">
            <a:spAutoFit/>
          </a:bodyPr>
          <a:lstStyle/>
          <a:p>
            <a:r>
              <a:rPr lang="en-US" b="1" u="sng" dirty="0" smtClean="0">
                <a:latin typeface="Times New Roman" panose="02020603050405020304" pitchFamily="18" charset="0"/>
                <a:cs typeface="Times New Roman" panose="02020603050405020304" pitchFamily="18" charset="0"/>
              </a:rPr>
              <a:t>Q1: How to build the ∆E-E spectra?</a:t>
            </a: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347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471" y="1497620"/>
            <a:ext cx="2782282" cy="4675895"/>
          </a:xfrm>
          <a:prstGeom prst="rect">
            <a:avLst/>
          </a:prstGeom>
        </p:spPr>
      </p:pic>
      <p:sp>
        <p:nvSpPr>
          <p:cNvPr id="3" name="TextBox 2"/>
          <p:cNvSpPr txBox="1"/>
          <p:nvPr/>
        </p:nvSpPr>
        <p:spPr>
          <a:xfrm>
            <a:off x="403412" y="286871"/>
            <a:ext cx="4796117" cy="369332"/>
          </a:xfrm>
          <a:prstGeom prst="rect">
            <a:avLst/>
          </a:prstGeom>
          <a:noFill/>
        </p:spPr>
        <p:txBody>
          <a:bodyPr wrap="square" rtlCol="0">
            <a:spAutoFit/>
          </a:bodyPr>
          <a:lstStyle/>
          <a:p>
            <a:r>
              <a:rPr lang="en-US" b="1" u="sng" dirty="0" smtClean="0">
                <a:latin typeface="Times New Roman" panose="02020603050405020304" pitchFamily="18" charset="0"/>
                <a:cs typeface="Times New Roman" panose="02020603050405020304" pitchFamily="18" charset="0"/>
              </a:rPr>
              <a:t>Q2: How to build kinematics data ?</a:t>
            </a: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3618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412" y="286871"/>
            <a:ext cx="6678706" cy="369332"/>
          </a:xfrm>
          <a:prstGeom prst="rect">
            <a:avLst/>
          </a:prstGeom>
          <a:noFill/>
        </p:spPr>
        <p:txBody>
          <a:bodyPr wrap="square" rtlCol="0">
            <a:spAutoFit/>
          </a:bodyPr>
          <a:lstStyle/>
          <a:p>
            <a:r>
              <a:rPr lang="en-US" b="1" u="sng" dirty="0" smtClean="0">
                <a:latin typeface="Times New Roman" panose="02020603050405020304" pitchFamily="18" charset="0"/>
                <a:cs typeface="Times New Roman" panose="02020603050405020304" pitchFamily="18" charset="0"/>
              </a:rPr>
              <a:t>Q3: </a:t>
            </a:r>
            <a:r>
              <a:rPr lang="en-US" b="1" u="sng" dirty="0" smtClean="0">
                <a:latin typeface="Times New Roman" panose="02020603050405020304" pitchFamily="18" charset="0"/>
                <a:cs typeface="Times New Roman" panose="02020603050405020304" pitchFamily="18" charset="0"/>
              </a:rPr>
              <a:t>How to </a:t>
            </a:r>
            <a:r>
              <a:rPr lang="en-US" b="1" u="sng" dirty="0" smtClean="0">
                <a:latin typeface="Times New Roman" panose="02020603050405020304" pitchFamily="18" charset="0"/>
                <a:cs typeface="Times New Roman" panose="02020603050405020304" pitchFamily="18" charset="0"/>
              </a:rPr>
              <a:t>use Fermi function fit to get punch-through points</a:t>
            </a:r>
            <a:r>
              <a:rPr lang="en-US" b="1" u="sng" dirty="0" smtClean="0">
                <a:latin typeface="Times New Roman" panose="02020603050405020304" pitchFamily="18" charset="0"/>
                <a:cs typeface="Times New Roman" panose="02020603050405020304" pitchFamily="18" charset="0"/>
              </a:rPr>
              <a:t> </a:t>
            </a:r>
            <a:r>
              <a:rPr lang="en-US" b="1" u="sng" dirty="0" smtClean="0">
                <a:latin typeface="Times New Roman" panose="02020603050405020304" pitchFamily="18" charset="0"/>
                <a:cs typeface="Times New Roman" panose="02020603050405020304" pitchFamily="18" charset="0"/>
              </a:rPr>
              <a:t>?</a:t>
            </a:r>
            <a:endParaRPr lang="en-US" b="1"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765158" y="1434445"/>
            <a:ext cx="6008152" cy="4304685"/>
          </a:xfrm>
          <a:prstGeom prst="rect">
            <a:avLst/>
          </a:prstGeom>
        </p:spPr>
      </p:pic>
      <p:sp>
        <p:nvSpPr>
          <p:cNvPr id="5" name="TextBox 4"/>
          <p:cNvSpPr txBox="1"/>
          <p:nvPr/>
        </p:nvSpPr>
        <p:spPr>
          <a:xfrm rot="16200000">
            <a:off x="8380928" y="3110577"/>
            <a:ext cx="2024913" cy="276999"/>
          </a:xfrm>
          <a:prstGeom prst="rect">
            <a:avLst/>
          </a:prstGeom>
          <a:noFill/>
        </p:spPr>
        <p:txBody>
          <a:bodyPr wrap="none" rtlCol="0">
            <a:spAutoFit/>
          </a:bodyPr>
          <a:lstStyle/>
          <a:p>
            <a:r>
              <a:rPr lang="en-US" sz="1200" b="1" dirty="0" smtClean="0">
                <a:solidFill>
                  <a:srgbClr val="FF0000"/>
                </a:solidFill>
              </a:rPr>
              <a:t>Current punch through point</a:t>
            </a:r>
            <a:endParaRPr lang="en-US" sz="1200" b="1" dirty="0">
              <a:solidFill>
                <a:srgbClr val="FF0000"/>
              </a:solidFill>
            </a:endParaRPr>
          </a:p>
        </p:txBody>
      </p:sp>
      <p:sp>
        <p:nvSpPr>
          <p:cNvPr id="6" name="TextBox 5"/>
          <p:cNvSpPr txBox="1"/>
          <p:nvPr/>
        </p:nvSpPr>
        <p:spPr>
          <a:xfrm rot="16200000">
            <a:off x="8694721" y="3624240"/>
            <a:ext cx="1905330" cy="276999"/>
          </a:xfrm>
          <a:prstGeom prst="rect">
            <a:avLst/>
          </a:prstGeom>
          <a:noFill/>
        </p:spPr>
        <p:txBody>
          <a:bodyPr wrap="none" rtlCol="0">
            <a:spAutoFit/>
          </a:bodyPr>
          <a:lstStyle/>
          <a:p>
            <a:r>
              <a:rPr lang="en-US" sz="1200" b="1" dirty="0" smtClean="0">
                <a:solidFill>
                  <a:srgbClr val="FF0000"/>
                </a:solidFill>
              </a:rPr>
              <a:t>Prediction via </a:t>
            </a:r>
            <a:r>
              <a:rPr lang="en-US" sz="1200" b="1" dirty="0" err="1" smtClean="0">
                <a:solidFill>
                  <a:srgbClr val="FF0000"/>
                </a:solidFill>
              </a:rPr>
              <a:t>exrapolation</a:t>
            </a:r>
            <a:endParaRPr lang="en-US" sz="1200" b="1" dirty="0">
              <a:solidFill>
                <a:srgbClr val="FF0000"/>
              </a:solidFill>
            </a:endParaRPr>
          </a:p>
        </p:txBody>
      </p:sp>
    </p:spTree>
    <p:extLst>
      <p:ext uri="{BB962C8B-B14F-4D97-AF65-F5344CB8AC3E}">
        <p14:creationId xmlns:p14="http://schemas.microsoft.com/office/powerpoint/2010/main" val="27122655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2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718" y="178081"/>
            <a:ext cx="2715095" cy="400110"/>
          </a:xfrm>
          <a:prstGeom prst="rect">
            <a:avLst/>
          </a:prstGeom>
        </p:spPr>
        <p:txBody>
          <a:bodyPr wrap="square">
            <a:spAutoFit/>
          </a:bodyPr>
          <a:lstStyle/>
          <a:p>
            <a:r>
              <a:rPr lang="en-US" sz="2000" b="1" dirty="0" smtClean="0">
                <a:solidFill>
                  <a:srgbClr val="00B050"/>
                </a:solidFill>
                <a:latin typeface="Times New Roman" panose="02020603050405020304" pitchFamily="18" charset="0"/>
                <a:cs typeface="Times New Roman" panose="02020603050405020304" pitchFamily="18" charset="0"/>
              </a:rPr>
              <a:t>1. Projection method</a:t>
            </a:r>
          </a:p>
        </p:txBody>
      </p:sp>
      <p:sp>
        <p:nvSpPr>
          <p:cNvPr id="3" name="TextBox 2"/>
          <p:cNvSpPr txBox="1"/>
          <p:nvPr/>
        </p:nvSpPr>
        <p:spPr>
          <a:xfrm>
            <a:off x="305036" y="735135"/>
            <a:ext cx="9116870" cy="1015663"/>
          </a:xfrm>
          <a:prstGeom prst="rect">
            <a:avLst/>
          </a:prstGeom>
          <a:noFill/>
          <a:ln w="28575">
            <a:solidFill>
              <a:srgbClr val="FF0000"/>
            </a:solidFill>
          </a:ln>
        </p:spPr>
        <p:txBody>
          <a:bodyPr wrap="square" rtlCol="0">
            <a:spAutoFit/>
          </a:bodyPr>
          <a:lstStyle/>
          <a:p>
            <a:r>
              <a:rPr lang="en-US" sz="2000" b="1" dirty="0" smtClean="0">
                <a:solidFill>
                  <a:srgbClr val="0070C0"/>
                </a:solidFill>
                <a:latin typeface="Times New Roman" panose="02020603050405020304" pitchFamily="18" charset="0"/>
                <a:cs typeface="Times New Roman" panose="02020603050405020304" pitchFamily="18" charset="0"/>
              </a:rPr>
              <a:t>Notes:  For those particles travel through silicon strips and stop in the </a:t>
            </a:r>
            <a:r>
              <a:rPr lang="en-US" sz="2000" b="1" dirty="0" err="1" smtClean="0">
                <a:solidFill>
                  <a:srgbClr val="0070C0"/>
                </a:solidFill>
                <a:latin typeface="Times New Roman" panose="02020603050405020304" pitchFamily="18" charset="0"/>
                <a:cs typeface="Times New Roman" panose="02020603050405020304" pitchFamily="18" charset="0"/>
              </a:rPr>
              <a:t>CsI</a:t>
            </a:r>
            <a:r>
              <a:rPr lang="en-US" sz="2000" b="1" dirty="0" smtClean="0">
                <a:solidFill>
                  <a:srgbClr val="0070C0"/>
                </a:solidFill>
                <a:latin typeface="Times New Roman" panose="02020603050405020304" pitchFamily="18" charset="0"/>
                <a:cs typeface="Times New Roman" panose="02020603050405020304" pitchFamily="18" charset="0"/>
              </a:rPr>
              <a:t>, from the ∆E-E spectra, we know the energy loss</a:t>
            </a:r>
            <a:r>
              <a:rPr lang="en-US" sz="2000" b="1" i="1" dirty="0">
                <a:solidFill>
                  <a:srgbClr val="FF0000"/>
                </a:solidFill>
                <a:latin typeface="Times New Roman" panose="02020603050405020304" pitchFamily="18" charset="0"/>
                <a:cs typeface="Times New Roman" panose="02020603050405020304" pitchFamily="18" charset="0"/>
              </a:rPr>
              <a:t>[</a:t>
            </a:r>
            <a:r>
              <a:rPr lang="en-US" sz="2000" b="1" i="1" dirty="0" smtClean="0">
                <a:solidFill>
                  <a:srgbClr val="FF0000"/>
                </a:solidFill>
                <a:latin typeface="Times New Roman" panose="02020603050405020304" pitchFamily="18" charset="0"/>
                <a:cs typeface="Times New Roman" panose="02020603050405020304" pitchFamily="18" charset="0"/>
              </a:rPr>
              <a:t>∆E(MeV), calibrated</a:t>
            </a:r>
            <a:r>
              <a:rPr lang="en-US" sz="2000" b="1" dirty="0">
                <a:solidFill>
                  <a:srgbClr val="FF0000"/>
                </a:solidFill>
                <a:latin typeface="Times New Roman" panose="02020603050405020304" pitchFamily="18" charset="0"/>
                <a:cs typeface="Times New Roman" panose="02020603050405020304" pitchFamily="18" charset="0"/>
              </a:rPr>
              <a:t>]</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smtClean="0">
                <a:solidFill>
                  <a:srgbClr val="0070C0"/>
                </a:solidFill>
                <a:latin typeface="Times New Roman" panose="02020603050405020304" pitchFamily="18" charset="0"/>
                <a:cs typeface="Times New Roman" panose="02020603050405020304" pitchFamily="18" charset="0"/>
              </a:rPr>
              <a:t>in silicon strips, and the energy deposited in </a:t>
            </a:r>
            <a:r>
              <a:rPr lang="en-US" sz="2000" b="1" dirty="0" err="1" smtClean="0">
                <a:solidFill>
                  <a:srgbClr val="0070C0"/>
                </a:solidFill>
                <a:latin typeface="Times New Roman" panose="02020603050405020304" pitchFamily="18" charset="0"/>
                <a:cs typeface="Times New Roman" panose="02020603050405020304" pitchFamily="18" charset="0"/>
              </a:rPr>
              <a:t>CsI</a:t>
            </a:r>
            <a:r>
              <a:rPr lang="en-US" sz="2000" b="1" dirty="0" smtClean="0">
                <a:solidFill>
                  <a:srgbClr val="0070C0"/>
                </a:solidFill>
                <a:latin typeface="Times New Roman" panose="02020603050405020304" pitchFamily="18" charset="0"/>
                <a:cs typeface="Times New Roman" panose="02020603050405020304" pitchFamily="18" charset="0"/>
              </a:rPr>
              <a:t> </a:t>
            </a:r>
            <a:r>
              <a:rPr lang="en-US" sz="2000" b="1" i="1" dirty="0">
                <a:solidFill>
                  <a:srgbClr val="FF0000"/>
                </a:solidFill>
                <a:latin typeface="Times New Roman" panose="02020603050405020304" pitchFamily="18" charset="0"/>
                <a:cs typeface="Times New Roman" panose="02020603050405020304" pitchFamily="18" charset="0"/>
              </a:rPr>
              <a:t>[</a:t>
            </a:r>
            <a:r>
              <a:rPr lang="en-US" sz="2000" b="1" i="1" dirty="0" err="1" smtClean="0">
                <a:solidFill>
                  <a:srgbClr val="FF0000"/>
                </a:solidFill>
                <a:latin typeface="Times New Roman" panose="02020603050405020304" pitchFamily="18" charset="0"/>
                <a:cs typeface="Times New Roman" panose="02020603050405020304" pitchFamily="18" charset="0"/>
              </a:rPr>
              <a:t>ECsI</a:t>
            </a:r>
            <a:r>
              <a:rPr lang="en-US" sz="2000" b="1" i="1" dirty="0" smtClean="0">
                <a:solidFill>
                  <a:srgbClr val="FF0000"/>
                </a:solidFill>
                <a:latin typeface="Times New Roman" panose="02020603050405020304" pitchFamily="18" charset="0"/>
                <a:cs typeface="Times New Roman" panose="02020603050405020304" pitchFamily="18" charset="0"/>
              </a:rPr>
              <a:t>(</a:t>
            </a:r>
            <a:r>
              <a:rPr lang="en-US" sz="2000" b="1" i="1" dirty="0" err="1" smtClean="0">
                <a:solidFill>
                  <a:srgbClr val="FF0000"/>
                </a:solidFill>
                <a:latin typeface="Times New Roman" panose="02020603050405020304" pitchFamily="18" charset="0"/>
                <a:cs typeface="Times New Roman" panose="02020603050405020304" pitchFamily="18" charset="0"/>
              </a:rPr>
              <a:t>ch</a:t>
            </a:r>
            <a:r>
              <a:rPr lang="en-US" sz="2000" b="1" i="1" dirty="0" smtClean="0">
                <a:solidFill>
                  <a:srgbClr val="FF0000"/>
                </a:solidFill>
                <a:latin typeface="Times New Roman" panose="02020603050405020304" pitchFamily="18" charset="0"/>
                <a:cs typeface="Times New Roman" panose="02020603050405020304" pitchFamily="18" charset="0"/>
              </a:rPr>
              <a:t>)].</a:t>
            </a:r>
            <a:endParaRPr lang="en-US" sz="2000" b="1" i="1"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1718" y="2186373"/>
            <a:ext cx="12048564" cy="3139321"/>
          </a:xfrm>
          <a:prstGeom prst="rect">
            <a:avLst/>
          </a:prstGeom>
          <a:noFill/>
        </p:spPr>
        <p:txBody>
          <a:bodyPr wrap="square" rtlCol="0">
            <a:spAutoFit/>
          </a:bodyPr>
          <a:lstStyle/>
          <a:p>
            <a:r>
              <a:rPr lang="en-US" b="1" u="sng" dirty="0" smtClean="0"/>
              <a:t>Step 1: </a:t>
            </a:r>
            <a:r>
              <a:rPr lang="en-US" b="1" dirty="0" smtClean="0">
                <a:solidFill>
                  <a:schemeClr val="bg2">
                    <a:lumMod val="75000"/>
                  </a:schemeClr>
                </a:solidFill>
                <a:latin typeface="Times New Roman" panose="02020603050405020304" pitchFamily="18" charset="0"/>
                <a:cs typeface="Times New Roman" panose="02020603050405020304" pitchFamily="18" charset="0"/>
              </a:rPr>
              <a:t>   </a:t>
            </a:r>
            <a:r>
              <a:rPr lang="en-US" b="1" dirty="0" smtClean="0">
                <a:solidFill>
                  <a:srgbClr val="81ABFF"/>
                </a:solidFill>
                <a:latin typeface="Times New Roman" panose="02020603050405020304" pitchFamily="18" charset="0"/>
                <a:cs typeface="Times New Roman" panose="02020603050405020304" pitchFamily="18" charset="0"/>
              </a:rPr>
              <a:t>(macro to be used:  00DEEProfilingPoints/ macro_PunchThroughCuts.cxx) </a:t>
            </a:r>
            <a:endParaRPr lang="en-US" b="1" u="sng" dirty="0" smtClean="0">
              <a:solidFill>
                <a:srgbClr val="81ABFF"/>
              </a:solidFill>
            </a:endParaRPr>
          </a:p>
          <a:p>
            <a:r>
              <a:rPr lang="en-US" dirty="0"/>
              <a:t> </a:t>
            </a:r>
            <a:r>
              <a:rPr lang="en-US" dirty="0" smtClean="0">
                <a:latin typeface="Times New Roman" panose="02020603050405020304" pitchFamily="18" charset="0"/>
                <a:cs typeface="Times New Roman" panose="02020603050405020304" pitchFamily="18" charset="0"/>
              </a:rPr>
              <a:t>● Do a </a:t>
            </a:r>
            <a:r>
              <a:rPr lang="en-US" dirty="0" smtClean="0">
                <a:solidFill>
                  <a:srgbClr val="FF0000"/>
                </a:solidFill>
                <a:latin typeface="Times New Roman" panose="02020603050405020304" pitchFamily="18" charset="0"/>
                <a:cs typeface="Times New Roman" panose="02020603050405020304" pitchFamily="18" charset="0"/>
              </a:rPr>
              <a:t>cut </a:t>
            </a:r>
            <a:r>
              <a:rPr lang="en-US" dirty="0" smtClean="0">
                <a:latin typeface="Times New Roman" panose="02020603050405020304" pitchFamily="18" charset="0"/>
                <a:cs typeface="Times New Roman" panose="02020603050405020304" pitchFamily="18" charset="0"/>
              </a:rPr>
              <a:t>for each particle in the ∆E-E spectra                 </a:t>
            </a:r>
          </a:p>
          <a:p>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smtClean="0">
                <a:solidFill>
                  <a:schemeClr val="bg2">
                    <a:lumMod val="75000"/>
                  </a:schemeClr>
                </a:solidFill>
                <a:latin typeface="Times New Roman" panose="02020603050405020304" pitchFamily="18" charset="0"/>
                <a:cs typeface="Times New Roman" panose="02020603050405020304" pitchFamily="18" charset="0"/>
              </a:rPr>
              <a:t>                                </a:t>
            </a:r>
            <a:r>
              <a:rPr lang="en-US" b="1" u="sng" dirty="0" smtClean="0">
                <a:latin typeface="Times New Roman" panose="02020603050405020304" pitchFamily="18" charset="0"/>
                <a:cs typeface="Times New Roman" panose="02020603050405020304" pitchFamily="18" charset="0"/>
              </a:rPr>
              <a:t>      </a:t>
            </a:r>
          </a:p>
          <a:p>
            <a:r>
              <a:rPr lang="en-US" b="1" u="sng" dirty="0" smtClean="0">
                <a:latin typeface="Times New Roman" panose="02020603050405020304" pitchFamily="18" charset="0"/>
                <a:cs typeface="Times New Roman" panose="02020603050405020304" pitchFamily="18" charset="0"/>
              </a:rPr>
              <a:t>Step 2:</a:t>
            </a:r>
            <a:r>
              <a:rPr lang="en-US" b="1" dirty="0" smtClean="0">
                <a:solidFill>
                  <a:schemeClr val="bg2">
                    <a:lumMod val="75000"/>
                  </a:schemeClr>
                </a:solidFill>
                <a:latin typeface="Times New Roman" panose="02020603050405020304" pitchFamily="18" charset="0"/>
                <a:cs typeface="Times New Roman" panose="02020603050405020304" pitchFamily="18" charset="0"/>
              </a:rPr>
              <a:t>   </a:t>
            </a:r>
            <a:r>
              <a:rPr lang="en-US" b="1" dirty="0" smtClean="0">
                <a:solidFill>
                  <a:srgbClr val="81ABFF"/>
                </a:solidFill>
                <a:latin typeface="Times New Roman" panose="02020603050405020304" pitchFamily="18" charset="0"/>
                <a:cs typeface="Times New Roman" panose="02020603050405020304" pitchFamily="18" charset="0"/>
              </a:rPr>
              <a:t>(macro to be used:  00DEEProfilingPoints/ macro_CsIDEEProfiling.cpp)</a:t>
            </a:r>
            <a:r>
              <a:rPr lang="en-US" b="1" u="sng" dirty="0" smtClean="0">
                <a:solidFill>
                  <a:srgbClr val="81ABFF"/>
                </a:solidFill>
              </a:rPr>
              <a:t>  </a:t>
            </a:r>
            <a:endParaRPr lang="en-US" b="1" u="sng" dirty="0">
              <a:solidFill>
                <a:srgbClr val="81ABFF"/>
              </a:solidFill>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Within the cut region, take samples points of a constant bin step in X-axis, make projection  </a:t>
            </a:r>
            <a:r>
              <a:rPr lang="en-US" dirty="0" smtClean="0">
                <a:latin typeface="Times New Roman" panose="02020603050405020304" pitchFamily="18" charset="0"/>
                <a:cs typeface="Times New Roman" panose="02020603050405020304" pitchFamily="18" charset="0"/>
              </a:rPr>
              <a:t>to Y-axis, do Gaussian fit.</a:t>
            </a:r>
          </a:p>
          <a:p>
            <a:r>
              <a:rPr lang="en-US" dirty="0" smtClean="0"/>
              <a:t>                                                    =&gt;  </a:t>
            </a:r>
            <a:r>
              <a:rPr lang="en-US" b="1" i="1" dirty="0" smtClean="0">
                <a:latin typeface="Times New Roman" panose="02020603050405020304" pitchFamily="18" charset="0"/>
                <a:cs typeface="Times New Roman" panose="02020603050405020304" pitchFamily="18" charset="0"/>
              </a:rPr>
              <a:t>∆E(MeV), err ∆E(MeV) &amp;&amp; </a:t>
            </a:r>
            <a:r>
              <a:rPr lang="en-US" b="1" i="1" dirty="0" err="1" smtClean="0">
                <a:latin typeface="Times New Roman" panose="02020603050405020304" pitchFamily="18" charset="0"/>
                <a:cs typeface="Times New Roman" panose="02020603050405020304" pitchFamily="18" charset="0"/>
              </a:rPr>
              <a:t>ECsI</a:t>
            </a:r>
            <a:r>
              <a:rPr lang="en-US" b="1" i="1" dirty="0" smtClean="0">
                <a:latin typeface="Times New Roman" panose="02020603050405020304" pitchFamily="18" charset="0"/>
                <a:cs typeface="Times New Roman" panose="02020603050405020304" pitchFamily="18" charset="0"/>
              </a:rPr>
              <a:t>(</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errECsI</a:t>
            </a:r>
            <a:r>
              <a:rPr lang="en-US" b="1" i="1" dirty="0" smtClean="0">
                <a:latin typeface="Times New Roman" panose="02020603050405020304" pitchFamily="18" charset="0"/>
                <a:cs typeface="Times New Roman" panose="02020603050405020304" pitchFamily="18" charset="0"/>
              </a:rPr>
              <a:t>=0.5(</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a:t>
            </a:r>
            <a:r>
              <a:rPr lang="en-US" b="1" i="1" dirty="0" smtClean="0">
                <a:solidFill>
                  <a:srgbClr val="FF0000"/>
                </a:solidFill>
                <a:latin typeface="Times New Roman" panose="02020603050405020304" pitchFamily="18" charset="0"/>
                <a:cs typeface="Times New Roman" panose="02020603050405020304" pitchFamily="18" charset="0"/>
              </a:rPr>
              <a:t>  </a:t>
            </a:r>
            <a:r>
              <a:rPr lang="en-US" b="1" i="1" dirty="0" smtClean="0">
                <a:solidFill>
                  <a:schemeClr val="bg2">
                    <a:lumMod val="75000"/>
                  </a:schemeClr>
                </a:solidFill>
                <a:latin typeface="Times New Roman" panose="02020603050405020304" pitchFamily="18" charset="0"/>
                <a:cs typeface="Times New Roman" panose="02020603050405020304" pitchFamily="18" charset="0"/>
              </a:rPr>
              <a:t>(set by hand)</a:t>
            </a:r>
          </a:p>
          <a:p>
            <a:endParaRPr lang="en-US" dirty="0" smtClean="0">
              <a:solidFill>
                <a:schemeClr val="bg2">
                  <a:lumMod val="75000"/>
                </a:schemeClr>
              </a:solidFill>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Use </a:t>
            </a:r>
            <a:r>
              <a:rPr lang="en-US" i="1" dirty="0" err="1" smtClean="0">
                <a:solidFill>
                  <a:srgbClr val="FF0000"/>
                </a:solidFill>
                <a:latin typeface="Times New Roman" panose="02020603050405020304" pitchFamily="18" charset="0"/>
                <a:cs typeface="Times New Roman" panose="02020603050405020304" pitchFamily="18" charset="0"/>
              </a:rPr>
              <a:t>pulser</a:t>
            </a:r>
            <a:r>
              <a:rPr lang="en-US" i="1" dirty="0" smtClean="0">
                <a:solidFill>
                  <a:srgbClr val="FF0000"/>
                </a:solidFill>
                <a:latin typeface="Times New Roman" panose="02020603050405020304" pitchFamily="18" charset="0"/>
                <a:cs typeface="Times New Roman" panose="02020603050405020304" pitchFamily="18" charset="0"/>
              </a:rPr>
              <a:t> calibration </a:t>
            </a:r>
            <a:r>
              <a:rPr lang="en-US" dirty="0" smtClean="0">
                <a:latin typeface="Times New Roman" panose="02020603050405020304" pitchFamily="18" charset="0"/>
                <a:cs typeface="Times New Roman" panose="02020603050405020304" pitchFamily="18" charset="0"/>
              </a:rPr>
              <a:t>data to convert energy deposited in </a:t>
            </a:r>
            <a:r>
              <a:rPr lang="en-US" dirty="0" err="1" smtClean="0">
                <a:latin typeface="Times New Roman" panose="02020603050405020304" pitchFamily="18" charset="0"/>
                <a:cs typeface="Times New Roman" panose="02020603050405020304" pitchFamily="18" charset="0"/>
              </a:rPr>
              <a:t>CsI</a:t>
            </a:r>
            <a:r>
              <a:rPr lang="en-US" dirty="0" smtClean="0">
                <a:latin typeface="Times New Roman" panose="02020603050405020304" pitchFamily="18" charset="0"/>
                <a:cs typeface="Times New Roman" panose="02020603050405020304" pitchFamily="18" charset="0"/>
              </a:rPr>
              <a:t> from channels </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ECsI</a:t>
            </a:r>
            <a:r>
              <a:rPr lang="en-US"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ch</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 voltages </a:t>
            </a:r>
            <a:r>
              <a:rPr lang="en-US"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CsIV</a:t>
            </a:r>
            <a:r>
              <a:rPr lang="en-US" dirty="0" smtClean="0">
                <a:solidFill>
                  <a:srgbClr val="FF0000"/>
                </a:solidFill>
                <a:latin typeface="Times New Roman" panose="02020603050405020304" pitchFamily="18" charset="0"/>
                <a:cs typeface="Times New Roman" panose="02020603050405020304" pitchFamily="18" charset="0"/>
              </a:rPr>
              <a:t>(V)]  </a:t>
            </a:r>
          </a:p>
          <a:p>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[Notes: </a:t>
            </a:r>
            <a:r>
              <a:rPr lang="en-US" dirty="0" err="1" smtClean="0">
                <a:solidFill>
                  <a:srgbClr val="00B050"/>
                </a:solidFill>
                <a:latin typeface="Times New Roman" panose="02020603050405020304" pitchFamily="18" charset="0"/>
                <a:cs typeface="Times New Roman" panose="02020603050405020304" pitchFamily="18" charset="0"/>
              </a:rPr>
              <a:t>pulser</a:t>
            </a:r>
            <a:r>
              <a:rPr lang="en-US" dirty="0" smtClean="0">
                <a:solidFill>
                  <a:srgbClr val="00B050"/>
                </a:solidFill>
                <a:latin typeface="Times New Roman" panose="02020603050405020304" pitchFamily="18" charset="0"/>
                <a:cs typeface="Times New Roman" panose="02020603050405020304" pitchFamily="18" charset="0"/>
              </a:rPr>
              <a:t> calibration data can be attained by using precision pulse generator]</a:t>
            </a:r>
          </a:p>
          <a:p>
            <a:r>
              <a:rPr lang="en-US" dirty="0" smtClean="0"/>
              <a:t>                 =&gt;  </a:t>
            </a:r>
            <a:r>
              <a:rPr lang="en-US" b="1" i="1" dirty="0" smtClean="0">
                <a:latin typeface="Times New Roman" panose="02020603050405020304" pitchFamily="18" charset="0"/>
                <a:cs typeface="Times New Roman" panose="02020603050405020304" pitchFamily="18" charset="0"/>
              </a:rPr>
              <a:t>∆E(MeV), </a:t>
            </a:r>
            <a:r>
              <a:rPr lang="en-US" b="1" i="1" dirty="0" err="1" smtClean="0">
                <a:latin typeface="Times New Roman" panose="02020603050405020304" pitchFamily="18" charset="0"/>
                <a:cs typeface="Times New Roman" panose="02020603050405020304" pitchFamily="18" charset="0"/>
              </a:rPr>
              <a:t>err∆E</a:t>
            </a:r>
            <a:r>
              <a:rPr lang="en-US" b="1" i="1" dirty="0" smtClean="0">
                <a:latin typeface="Times New Roman" panose="02020603050405020304" pitchFamily="18" charset="0"/>
                <a:cs typeface="Times New Roman" panose="02020603050405020304" pitchFamily="18" charset="0"/>
              </a:rPr>
              <a:t>(MeV) &amp;&amp; </a:t>
            </a:r>
            <a:r>
              <a:rPr lang="en-US" b="1" i="1" dirty="0" err="1" smtClean="0">
                <a:latin typeface="Times New Roman" panose="02020603050405020304" pitchFamily="18" charset="0"/>
                <a:cs typeface="Times New Roman" panose="02020603050405020304" pitchFamily="18" charset="0"/>
              </a:rPr>
              <a:t>ECsI</a:t>
            </a:r>
            <a:r>
              <a:rPr lang="en-US" b="1" i="1" dirty="0" smtClean="0">
                <a:latin typeface="Times New Roman" panose="02020603050405020304" pitchFamily="18" charset="0"/>
                <a:cs typeface="Times New Roman" panose="02020603050405020304" pitchFamily="18" charset="0"/>
              </a:rPr>
              <a:t>(</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errECsI</a:t>
            </a:r>
            <a:r>
              <a:rPr lang="en-US" b="1" i="1" dirty="0" smtClean="0">
                <a:latin typeface="Times New Roman" panose="02020603050405020304" pitchFamily="18" charset="0"/>
                <a:cs typeface="Times New Roman" panose="02020603050405020304" pitchFamily="18" charset="0"/>
              </a:rPr>
              <a:t>=0.5(</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 &amp;&amp; </a:t>
            </a:r>
            <a:r>
              <a:rPr lang="en-US" b="1" i="1" dirty="0" err="1" smtClean="0">
                <a:latin typeface="Times New Roman" panose="02020603050405020304" pitchFamily="18" charset="0"/>
                <a:cs typeface="Times New Roman" panose="02020603050405020304" pitchFamily="18" charset="0"/>
              </a:rPr>
              <a:t>CsIV</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errCsIV</a:t>
            </a:r>
            <a:endParaRPr lang="en-US" b="1" i="1"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144647" y="5325694"/>
            <a:ext cx="10499990" cy="1200329"/>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3</a:t>
            </a:r>
            <a:r>
              <a:rPr lang="en-US" b="1" u="sng" dirty="0" smtClean="0">
                <a:solidFill>
                  <a:srgbClr val="81ABFF"/>
                </a:solidFill>
                <a:latin typeface="Times New Roman" panose="02020603050405020304" pitchFamily="18" charset="0"/>
                <a:cs typeface="Times New Roman" panose="02020603050405020304" pitchFamily="18" charset="0"/>
              </a:rPr>
              <a:t>: </a:t>
            </a:r>
            <a:r>
              <a:rPr lang="en-US" b="1" dirty="0" smtClean="0">
                <a:solidFill>
                  <a:srgbClr val="81ABFF"/>
                </a:solidFill>
                <a:latin typeface="Times New Roman" panose="02020603050405020304" pitchFamily="18" charset="0"/>
                <a:cs typeface="Times New Roman" panose="02020603050405020304" pitchFamily="18" charset="0"/>
              </a:rPr>
              <a:t>   (macro to be used:  00DEEProfilingPoints/ macro_CsIPIDCalibrationPointsFromProfiling.cpp)</a:t>
            </a:r>
            <a:endParaRPr lang="en-US" b="1" u="sng" dirty="0">
              <a:solidFill>
                <a:srgbClr val="81ABFF"/>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Use </a:t>
            </a:r>
            <a:r>
              <a:rPr lang="en-US" i="1" dirty="0" smtClean="0">
                <a:solidFill>
                  <a:srgbClr val="FF0000"/>
                </a:solidFill>
                <a:latin typeface="Times New Roman" panose="02020603050405020304" pitchFamily="18" charset="0"/>
                <a:cs typeface="Times New Roman" panose="02020603050405020304" pitchFamily="18" charset="0"/>
              </a:rPr>
              <a:t>LISE module </a:t>
            </a:r>
            <a:r>
              <a:rPr lang="en-US" dirty="0" smtClean="0">
                <a:latin typeface="Times New Roman" panose="02020603050405020304" pitchFamily="18" charset="0"/>
                <a:cs typeface="Times New Roman" panose="02020603050405020304" pitchFamily="18" charset="0"/>
              </a:rPr>
              <a:t>to calculate the energy deposited in </a:t>
            </a:r>
            <a:r>
              <a:rPr lang="en-US" dirty="0" err="1" smtClean="0">
                <a:latin typeface="Times New Roman" panose="02020603050405020304" pitchFamily="18" charset="0"/>
                <a:cs typeface="Times New Roman" panose="02020603050405020304" pitchFamily="18" charset="0"/>
              </a:rPr>
              <a:t>CsI</a:t>
            </a:r>
            <a:r>
              <a:rPr lang="en-US" dirty="0" smtClean="0">
                <a:latin typeface="Times New Roman" panose="02020603050405020304" pitchFamily="18" charset="0"/>
                <a:cs typeface="Times New Roman" panose="02020603050405020304" pitchFamily="18" charset="0"/>
              </a:rPr>
              <a:t> in MeV </a:t>
            </a:r>
            <a:r>
              <a:rPr lang="en-US"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CsIE</a:t>
            </a:r>
            <a:r>
              <a:rPr lang="en-US" dirty="0" smtClean="0">
                <a:solidFill>
                  <a:srgbClr val="FF0000"/>
                </a:solidFill>
                <a:latin typeface="Times New Roman" panose="02020603050405020304" pitchFamily="18" charset="0"/>
                <a:cs typeface="Times New Roman" panose="02020603050405020304" pitchFamily="18" charset="0"/>
              </a:rPr>
              <a:t>(MeV)]</a:t>
            </a:r>
          </a:p>
          <a:p>
            <a:r>
              <a:rPr lang="en-US" dirty="0" smtClean="0"/>
              <a:t>                                                      =&gt;  </a:t>
            </a:r>
            <a:r>
              <a:rPr lang="en-US" b="1" i="1" dirty="0" err="1" smtClean="0">
                <a:latin typeface="Times New Roman" panose="02020603050405020304" pitchFamily="18" charset="0"/>
                <a:cs typeface="Times New Roman" panose="02020603050405020304" pitchFamily="18" charset="0"/>
              </a:rPr>
              <a:t>CsIV</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errCsIV</a:t>
            </a:r>
            <a:r>
              <a:rPr lang="en-US" b="1" i="1" dirty="0" smtClean="0">
                <a:latin typeface="Times New Roman" panose="02020603050405020304" pitchFamily="18" charset="0"/>
                <a:cs typeface="Times New Roman" panose="02020603050405020304" pitchFamily="18" charset="0"/>
              </a:rPr>
              <a:t> &amp;&amp; </a:t>
            </a:r>
            <a:r>
              <a:rPr lang="en-US" b="1" i="1" dirty="0" err="1" smtClean="0">
                <a:latin typeface="Times New Roman" panose="02020603050405020304" pitchFamily="18" charset="0"/>
                <a:cs typeface="Times New Roman" panose="02020603050405020304" pitchFamily="18" charset="0"/>
              </a:rPr>
              <a:t>CsIE</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errCsIE</a:t>
            </a:r>
            <a:endParaRPr lang="en-US" b="1" i="1" dirty="0" smtClean="0">
              <a:latin typeface="Times New Roman" panose="02020603050405020304" pitchFamily="18" charset="0"/>
              <a:cs typeface="Times New Roman" panose="02020603050405020304" pitchFamily="18" charset="0"/>
            </a:endParaRPr>
          </a:p>
          <a:p>
            <a:endParaRPr lang="en-US"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862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545" y="178405"/>
            <a:ext cx="10540561" cy="4524315"/>
          </a:xfrm>
          <a:prstGeom prst="rect">
            <a:avLst/>
          </a:prstGeom>
        </p:spPr>
        <p:txBody>
          <a:bodyPr wrap="square">
            <a:spAutoFit/>
          </a:bodyPr>
          <a:lstStyle/>
          <a:p>
            <a:r>
              <a:rPr lang="en-US" b="1" u="sng" dirty="0" smtClean="0">
                <a:latin typeface="Times New Roman" panose="02020603050405020304" pitchFamily="18" charset="0"/>
                <a:cs typeface="Times New Roman" panose="02020603050405020304" pitchFamily="18" charset="0"/>
              </a:rPr>
              <a:t>Step 4:</a:t>
            </a:r>
            <a:r>
              <a:rPr lang="en-US" dirty="0" smtClean="0">
                <a:latin typeface="Times New Roman" panose="02020603050405020304" pitchFamily="18" charset="0"/>
                <a:cs typeface="Times New Roman" panose="02020603050405020304" pitchFamily="18" charset="0"/>
              </a:rPr>
              <a:t>   To estimate the </a:t>
            </a:r>
            <a:r>
              <a:rPr lang="en-US" dirty="0" err="1" smtClean="0">
                <a:latin typeface="Times New Roman" panose="02020603050405020304" pitchFamily="18" charset="0"/>
                <a:cs typeface="Times New Roman" panose="02020603050405020304" pitchFamily="18" charset="0"/>
              </a:rPr>
              <a:t>the</a:t>
            </a:r>
            <a:r>
              <a:rPr lang="en-US" dirty="0" smtClean="0">
                <a:latin typeface="Times New Roman" panose="02020603050405020304" pitchFamily="18" charset="0"/>
                <a:cs typeface="Times New Roman" panose="02020603050405020304" pitchFamily="18" charset="0"/>
              </a:rPr>
              <a:t> errors of ∆E-E points</a:t>
            </a:r>
          </a:p>
          <a:p>
            <a:r>
              <a:rPr lang="en-US" b="1" dirty="0">
                <a:solidFill>
                  <a:srgbClr val="81ABFF"/>
                </a:solidFill>
                <a:latin typeface="Times New Roman" panose="02020603050405020304" pitchFamily="18" charset="0"/>
                <a:cs typeface="Times New Roman" panose="02020603050405020304" pitchFamily="18" charset="0"/>
              </a:rPr>
              <a:t>(macro to be used:  00DEEProfilingPoints/ macro_CsIDEEProfiling.cpp</a:t>
            </a:r>
            <a:r>
              <a:rPr lang="en-US" b="1" dirty="0" smtClean="0">
                <a:solidFill>
                  <a:srgbClr val="81ABFF"/>
                </a:solidFill>
                <a:latin typeface="Times New Roman" panose="02020603050405020304" pitchFamily="18" charset="0"/>
                <a:cs typeface="Times New Roman" panose="02020603050405020304" pitchFamily="18" charset="0"/>
              </a:rPr>
              <a:t>)</a:t>
            </a:r>
          </a:p>
          <a:p>
            <a:r>
              <a:rPr lang="en-US" b="1" dirty="0" smtClean="0">
                <a:solidFill>
                  <a:srgbClr val="81ABFF"/>
                </a:solidFill>
                <a:latin typeface="Times New Roman" panose="02020603050405020304" pitchFamily="18" charset="0"/>
                <a:cs typeface="Times New Roman" panose="02020603050405020304" pitchFamily="18" charset="0"/>
              </a:rPr>
              <a:t>(</a:t>
            </a:r>
            <a:r>
              <a:rPr lang="en-US" b="1" dirty="0">
                <a:solidFill>
                  <a:srgbClr val="81ABFF"/>
                </a:solidFill>
                <a:latin typeface="Times New Roman" panose="02020603050405020304" pitchFamily="18" charset="0"/>
                <a:cs typeface="Times New Roman" panose="02020603050405020304" pitchFamily="18" charset="0"/>
              </a:rPr>
              <a:t>macro to be used:  00DEEProfilingPoints/ macro_CsIPIDCalibrationPointsFromProfiling.cpp)</a:t>
            </a:r>
            <a:endParaRPr lang="en-US" b="1" u="sng" dirty="0">
              <a:solidFill>
                <a:srgbClr val="81ABFF"/>
              </a:solidFill>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For a certain channel  number of </a:t>
            </a:r>
            <a:r>
              <a:rPr lang="en-US" dirty="0" err="1" smtClean="0">
                <a:latin typeface="Times New Roman" panose="02020603050405020304" pitchFamily="18" charset="0"/>
                <a:cs typeface="Times New Roman" panose="02020603050405020304" pitchFamily="18" charset="0"/>
              </a:rPr>
              <a:t>CsIch</a:t>
            </a:r>
            <a:r>
              <a:rPr lang="en-US" dirty="0" smtClean="0">
                <a:latin typeface="Times New Roman" panose="02020603050405020304" pitchFamily="18" charset="0"/>
                <a:cs typeface="Times New Roman" panose="02020603050405020304" pitchFamily="18" charset="0"/>
              </a:rPr>
              <a:t>, the error </a:t>
            </a:r>
            <a:r>
              <a:rPr lang="en-US" dirty="0" err="1" smtClean="0">
                <a:latin typeface="Times New Roman" panose="02020603050405020304" pitchFamily="18" charset="0"/>
                <a:cs typeface="Times New Roman" panose="02020603050405020304" pitchFamily="18" charset="0"/>
              </a:rPr>
              <a:t>err_CsIch</a:t>
            </a:r>
            <a:r>
              <a:rPr lang="en-US" dirty="0" smtClean="0">
                <a:latin typeface="Times New Roman" panose="02020603050405020304" pitchFamily="18" charset="0"/>
                <a:cs typeface="Times New Roman" panose="02020603050405020304" pitchFamily="18" charset="0"/>
              </a:rPr>
              <a:t>=0.5, set by hand</a:t>
            </a:r>
          </a:p>
          <a:p>
            <a:r>
              <a:rPr lang="en-US" dirty="0"/>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errors of voltage: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CsICalibrationModule.GetVoltageValue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CsIch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telnum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csinum</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err_CsIV</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CsICalibrationModule.GetVoltageValue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CsIch+err_CsIch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telnum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csinum</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a:t>
            </a:r>
          </a:p>
          <a:p>
            <a:endParaRPr lang="en-US" dirty="0" smtClean="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For Gaussian fit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ESi</a:t>
            </a:r>
            <a:r>
              <a:rPr lang="en-US" dirty="0" smtClean="0">
                <a:latin typeface="Times New Roman" panose="02020603050405020304" pitchFamily="18" charset="0"/>
                <a:cs typeface="Times New Roman" panose="02020603050405020304" pitchFamily="18" charset="0"/>
              </a:rPr>
              <a:t> = </a:t>
            </a:r>
            <a:r>
              <a:rPr lang="en-US" dirty="0" err="1"/>
              <a:t>fit_result</a:t>
            </a:r>
            <a:r>
              <a:rPr lang="en-US" dirty="0"/>
              <a:t>-&gt;</a:t>
            </a:r>
            <a:r>
              <a:rPr lang="en-US" dirty="0" err="1"/>
              <a:t>GetParameter</a:t>
            </a:r>
            <a:r>
              <a:rPr lang="en-US" dirty="0"/>
              <a:t>(1</a:t>
            </a:r>
            <a:r>
              <a:rPr lang="en-US" dirty="0" smtClean="0"/>
              <a:t>);  </a:t>
            </a:r>
          </a:p>
          <a:p>
            <a:r>
              <a:rPr lang="en-US" dirty="0">
                <a:solidFill>
                  <a:srgbClr val="00B050"/>
                </a:solidFill>
              </a:rPr>
              <a:t> </a:t>
            </a:r>
            <a:r>
              <a:rPr lang="en-US" dirty="0" smtClean="0">
                <a:solidFill>
                  <a:srgbClr val="00B050"/>
                </a:solidFill>
              </a:rPr>
              <a:t>               // the center of the Gaussian peak</a:t>
            </a:r>
            <a:endParaRPr lang="en-US" dirty="0" smtClean="0">
              <a:solidFill>
                <a:srgbClr val="00B05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err_ESi</a:t>
            </a:r>
            <a:r>
              <a:rPr lang="en-US" dirty="0" smtClean="0">
                <a:latin typeface="Times New Roman" panose="02020603050405020304" pitchFamily="18" charset="0"/>
                <a:cs typeface="Times New Roman" panose="02020603050405020304" pitchFamily="18" charset="0"/>
              </a:rPr>
              <a:t> = </a:t>
            </a:r>
            <a:r>
              <a:rPr lang="en-US" dirty="0" err="1"/>
              <a:t>fit_result</a:t>
            </a:r>
            <a:r>
              <a:rPr lang="en-US" dirty="0"/>
              <a:t>-&gt;</a:t>
            </a:r>
            <a:r>
              <a:rPr lang="en-US" dirty="0" err="1" smtClean="0"/>
              <a:t>GetParError</a:t>
            </a:r>
            <a:r>
              <a:rPr lang="en-US" dirty="0" smtClean="0"/>
              <a:t>(1);    </a:t>
            </a:r>
          </a:p>
          <a:p>
            <a:r>
              <a:rPr lang="en-US" dirty="0">
                <a:solidFill>
                  <a:srgbClr val="00B050"/>
                </a:solidFill>
              </a:rPr>
              <a:t> </a:t>
            </a:r>
            <a:r>
              <a:rPr lang="en-US" dirty="0" smtClean="0">
                <a:solidFill>
                  <a:srgbClr val="00B050"/>
                </a:solidFill>
              </a:rPr>
              <a:t>              // the error of the center of Gaussian fit</a:t>
            </a:r>
          </a:p>
          <a:p>
            <a:endParaRPr lang="en-US" dirty="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errors of </a:t>
            </a:r>
            <a:r>
              <a:rPr lang="en-US" dirty="0" err="1" smtClean="0">
                <a:latin typeface="Times New Roman" panose="02020603050405020304" pitchFamily="18" charset="0"/>
                <a:cs typeface="Times New Roman" panose="02020603050405020304" pitchFamily="18" charset="0"/>
              </a:rPr>
              <a:t>CsIE</a:t>
            </a:r>
            <a:endParaRPr lang="en-US" dirty="0" smtClean="0">
              <a:latin typeface="Times New Roman" panose="02020603050405020304" pitchFamily="18" charset="0"/>
              <a:cs typeface="Times New Roman" panose="02020603050405020304" pitchFamily="18" charset="0"/>
            </a:endParaRPr>
          </a:p>
        </p:txBody>
      </p:sp>
      <p:pic>
        <p:nvPicPr>
          <p:cNvPr id="3"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8976" y="2477394"/>
            <a:ext cx="6122109" cy="4380606"/>
          </a:xfrm>
          <a:prstGeom prst="rect">
            <a:avLst/>
          </a:prstGeom>
        </p:spPr>
      </p:pic>
      <p:sp>
        <p:nvSpPr>
          <p:cNvPr id="4" name="文本框 24"/>
          <p:cNvSpPr txBox="1"/>
          <p:nvPr/>
        </p:nvSpPr>
        <p:spPr>
          <a:xfrm>
            <a:off x="5726686" y="2842811"/>
            <a:ext cx="2370519" cy="369332"/>
          </a:xfrm>
          <a:prstGeom prst="rect">
            <a:avLst/>
          </a:prstGeom>
          <a:noFill/>
        </p:spPr>
        <p:txBody>
          <a:bodyPr wrap="square" rtlCol="0">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∆E</a:t>
            </a:r>
            <a:r>
              <a:rPr lang="en-US" altLang="zh-CN" dirty="0" smtClean="0">
                <a:solidFill>
                  <a:srgbClr val="FF0000"/>
                </a:solidFill>
              </a:rPr>
              <a:t>(MeV)</a:t>
            </a:r>
            <a:endParaRPr lang="zh-CN" altLang="en-US" dirty="0">
              <a:solidFill>
                <a:srgbClr val="FF0000"/>
              </a:solidFill>
            </a:endParaRPr>
          </a:p>
        </p:txBody>
      </p:sp>
      <p:sp>
        <p:nvSpPr>
          <p:cNvPr id="5" name="文本框 25"/>
          <p:cNvSpPr txBox="1"/>
          <p:nvPr/>
        </p:nvSpPr>
        <p:spPr>
          <a:xfrm>
            <a:off x="11169342" y="6463499"/>
            <a:ext cx="2370519" cy="369332"/>
          </a:xfrm>
          <a:prstGeom prst="rect">
            <a:avLst/>
          </a:prstGeom>
          <a:noFill/>
        </p:spPr>
        <p:txBody>
          <a:bodyPr wrap="square" rtlCol="0">
            <a:spAutoFit/>
          </a:bodyPr>
          <a:lstStyle/>
          <a:p>
            <a:r>
              <a:rPr lang="en-US" altLang="zh-CN" dirty="0" err="1" smtClean="0">
                <a:solidFill>
                  <a:srgbClr val="FF0000"/>
                </a:solidFill>
              </a:rPr>
              <a:t>ECsI</a:t>
            </a:r>
            <a:r>
              <a:rPr lang="en-US" altLang="zh-CN" dirty="0" smtClean="0">
                <a:solidFill>
                  <a:srgbClr val="FF0000"/>
                </a:solidFill>
              </a:rPr>
              <a:t>(</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cxnSp>
        <p:nvCxnSpPr>
          <p:cNvPr id="6" name="直接连接符 29"/>
          <p:cNvCxnSpPr/>
          <p:nvPr/>
        </p:nvCxnSpPr>
        <p:spPr>
          <a:xfrm>
            <a:off x="7312531" y="5053439"/>
            <a:ext cx="19455" cy="1333779"/>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 name="直接连接符 32"/>
          <p:cNvCxnSpPr/>
          <p:nvPr/>
        </p:nvCxnSpPr>
        <p:spPr>
          <a:xfrm flipH="1">
            <a:off x="6589896" y="5035071"/>
            <a:ext cx="742090"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8" name="任意多边形 43"/>
          <p:cNvSpPr/>
          <p:nvPr/>
        </p:nvSpPr>
        <p:spPr>
          <a:xfrm>
            <a:off x="6633669" y="4871045"/>
            <a:ext cx="398835" cy="364787"/>
          </a:xfrm>
          <a:custGeom>
            <a:avLst/>
            <a:gdLst>
              <a:gd name="connsiteX0" fmla="*/ 0 w 379379"/>
              <a:gd name="connsiteY0" fmla="*/ 0 h 476656"/>
              <a:gd name="connsiteX1" fmla="*/ 19455 w 379379"/>
              <a:gd name="connsiteY1" fmla="*/ 48639 h 476656"/>
              <a:gd name="connsiteX2" fmla="*/ 48638 w 379379"/>
              <a:gd name="connsiteY2" fmla="*/ 107005 h 476656"/>
              <a:gd name="connsiteX3" fmla="*/ 136187 w 379379"/>
              <a:gd name="connsiteY3" fmla="*/ 136188 h 476656"/>
              <a:gd name="connsiteX4" fmla="*/ 165370 w 379379"/>
              <a:gd name="connsiteY4" fmla="*/ 145915 h 476656"/>
              <a:gd name="connsiteX5" fmla="*/ 214008 w 379379"/>
              <a:gd name="connsiteY5" fmla="*/ 155643 h 476656"/>
              <a:gd name="connsiteX6" fmla="*/ 301557 w 379379"/>
              <a:gd name="connsiteY6" fmla="*/ 175098 h 476656"/>
              <a:gd name="connsiteX7" fmla="*/ 379379 w 379379"/>
              <a:gd name="connsiteY7" fmla="*/ 214009 h 476656"/>
              <a:gd name="connsiteX8" fmla="*/ 369651 w 379379"/>
              <a:gd name="connsiteY8" fmla="*/ 243192 h 476656"/>
              <a:gd name="connsiteX9" fmla="*/ 340468 w 379379"/>
              <a:gd name="connsiteY9" fmla="*/ 262647 h 476656"/>
              <a:gd name="connsiteX10" fmla="*/ 243191 w 379379"/>
              <a:gd name="connsiteY10" fmla="*/ 282103 h 476656"/>
              <a:gd name="connsiteX11" fmla="*/ 214008 w 379379"/>
              <a:gd name="connsiteY11" fmla="*/ 291830 h 476656"/>
              <a:gd name="connsiteX12" fmla="*/ 155642 w 379379"/>
              <a:gd name="connsiteY12" fmla="*/ 301558 h 476656"/>
              <a:gd name="connsiteX13" fmla="*/ 97276 w 379379"/>
              <a:gd name="connsiteY13" fmla="*/ 330741 h 476656"/>
              <a:gd name="connsiteX14" fmla="*/ 38910 w 379379"/>
              <a:gd name="connsiteY14" fmla="*/ 350196 h 476656"/>
              <a:gd name="connsiteX15" fmla="*/ 9727 w 379379"/>
              <a:gd name="connsiteY15" fmla="*/ 398834 h 476656"/>
              <a:gd name="connsiteX16" fmla="*/ 0 w 379379"/>
              <a:gd name="connsiteY16" fmla="*/ 476656 h 476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9379" h="476656">
                <a:moveTo>
                  <a:pt x="0" y="0"/>
                </a:moveTo>
                <a:cubicBezTo>
                  <a:pt x="6485" y="16213"/>
                  <a:pt x="13324" y="32289"/>
                  <a:pt x="19455" y="48639"/>
                </a:cubicBezTo>
                <a:cubicBezTo>
                  <a:pt x="28948" y="73955"/>
                  <a:pt x="27978" y="86345"/>
                  <a:pt x="48638" y="107005"/>
                </a:cubicBezTo>
                <a:cubicBezTo>
                  <a:pt x="77650" y="136017"/>
                  <a:pt x="94264" y="126872"/>
                  <a:pt x="136187" y="136188"/>
                </a:cubicBezTo>
                <a:cubicBezTo>
                  <a:pt x="146197" y="138412"/>
                  <a:pt x="155422" y="143428"/>
                  <a:pt x="165370" y="145915"/>
                </a:cubicBezTo>
                <a:cubicBezTo>
                  <a:pt x="181410" y="149925"/>
                  <a:pt x="197968" y="151633"/>
                  <a:pt x="214008" y="155643"/>
                </a:cubicBezTo>
                <a:cubicBezTo>
                  <a:pt x="309786" y="179588"/>
                  <a:pt x="140972" y="148336"/>
                  <a:pt x="301557" y="175098"/>
                </a:cubicBezTo>
                <a:cubicBezTo>
                  <a:pt x="368624" y="197454"/>
                  <a:pt x="345421" y="180053"/>
                  <a:pt x="379379" y="214009"/>
                </a:cubicBezTo>
                <a:cubicBezTo>
                  <a:pt x="376136" y="223737"/>
                  <a:pt x="376057" y="235185"/>
                  <a:pt x="369651" y="243192"/>
                </a:cubicBezTo>
                <a:cubicBezTo>
                  <a:pt x="362348" y="252321"/>
                  <a:pt x="351214" y="258042"/>
                  <a:pt x="340468" y="262647"/>
                </a:cubicBezTo>
                <a:cubicBezTo>
                  <a:pt x="319595" y="271592"/>
                  <a:pt x="259904" y="278389"/>
                  <a:pt x="243191" y="282103"/>
                </a:cubicBezTo>
                <a:cubicBezTo>
                  <a:pt x="233181" y="284327"/>
                  <a:pt x="224018" y="289606"/>
                  <a:pt x="214008" y="291830"/>
                </a:cubicBezTo>
                <a:cubicBezTo>
                  <a:pt x="194754" y="296109"/>
                  <a:pt x="174896" y="297279"/>
                  <a:pt x="155642" y="301558"/>
                </a:cubicBezTo>
                <a:cubicBezTo>
                  <a:pt x="102427" y="313384"/>
                  <a:pt x="149746" y="307422"/>
                  <a:pt x="97276" y="330741"/>
                </a:cubicBezTo>
                <a:cubicBezTo>
                  <a:pt x="78536" y="339070"/>
                  <a:pt x="38910" y="350196"/>
                  <a:pt x="38910" y="350196"/>
                </a:cubicBezTo>
                <a:cubicBezTo>
                  <a:pt x="18481" y="370626"/>
                  <a:pt x="15339" y="367968"/>
                  <a:pt x="9727" y="398834"/>
                </a:cubicBezTo>
                <a:cubicBezTo>
                  <a:pt x="5051" y="424555"/>
                  <a:pt x="0" y="476656"/>
                  <a:pt x="0" y="476656"/>
                </a:cubicBezTo>
              </a:path>
            </a:pathLst>
          </a:custGeom>
          <a:noFill/>
          <a:ln w="222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45"/>
          <p:cNvSpPr txBox="1"/>
          <p:nvPr/>
        </p:nvSpPr>
        <p:spPr>
          <a:xfrm>
            <a:off x="7312531" y="6054019"/>
            <a:ext cx="768485"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CsIch</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0" name="文本框 46"/>
          <p:cNvSpPr txBox="1"/>
          <p:nvPr/>
        </p:nvSpPr>
        <p:spPr>
          <a:xfrm>
            <a:off x="5743390" y="4871045"/>
            <a:ext cx="952752"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ESi</a:t>
            </a:r>
            <a:r>
              <a:rPr lang="en-US" altLang="zh-CN" dirty="0" smtClean="0">
                <a:solidFill>
                  <a:srgbClr val="FF0000"/>
                </a:solidFill>
                <a:latin typeface="Times New Roman" panose="02020603050405020304" pitchFamily="18" charset="0"/>
                <a:cs typeface="Times New Roman" panose="02020603050405020304" pitchFamily="18" charset="0"/>
              </a:rPr>
              <a:t>(∆E)</a:t>
            </a:r>
            <a:endParaRPr lang="zh-CN" altLang="en-US" dirty="0">
              <a:solidFill>
                <a:srgbClr val="FF0000"/>
              </a:solidFill>
              <a:latin typeface="Times New Roman" panose="02020603050405020304" pitchFamily="18" charset="0"/>
              <a:cs typeface="Times New Roman" panose="02020603050405020304" pitchFamily="18" charset="0"/>
            </a:endParaRPr>
          </a:p>
        </p:txBody>
      </p:sp>
      <p:pic>
        <p:nvPicPr>
          <p:cNvPr id="14"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45" y="5341930"/>
            <a:ext cx="6826315" cy="1306235"/>
          </a:xfrm>
          <a:prstGeom prst="rect">
            <a:avLst/>
          </a:prstGeom>
        </p:spPr>
      </p:pic>
    </p:spTree>
    <p:extLst>
      <p:ext uri="{BB962C8B-B14F-4D97-AF65-F5344CB8AC3E}">
        <p14:creationId xmlns:p14="http://schemas.microsoft.com/office/powerpoint/2010/main" val="978802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63299" y="187369"/>
            <a:ext cx="1236236"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Notice </a:t>
            </a:r>
            <a:r>
              <a:rPr lang="en-US" b="1" u="sng" dirty="0">
                <a:latin typeface="Times New Roman" panose="02020603050405020304" pitchFamily="18" charset="0"/>
                <a:cs typeface="Times New Roman" panose="02020603050405020304" pitchFamily="18" charset="0"/>
              </a:rPr>
              <a:t>1</a:t>
            </a:r>
            <a:r>
              <a:rPr lang="en-US" b="1" u="sng" dirty="0" smtClean="0">
                <a:latin typeface="Times New Roman" panose="02020603050405020304" pitchFamily="18" charset="0"/>
                <a:cs typeface="Times New Roman" panose="02020603050405020304" pitchFamily="18" charset="0"/>
              </a:rPr>
              <a:t>:   </a:t>
            </a:r>
            <a:endParaRPr lang="en-US" dirty="0"/>
          </a:p>
        </p:txBody>
      </p:sp>
      <p:pic>
        <p:nvPicPr>
          <p:cNvPr id="12"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258" y="1143394"/>
            <a:ext cx="6122109" cy="4380606"/>
          </a:xfrm>
          <a:prstGeom prst="rect">
            <a:avLst/>
          </a:prstGeom>
        </p:spPr>
      </p:pic>
      <p:sp>
        <p:nvSpPr>
          <p:cNvPr id="13" name="文本框 24"/>
          <p:cNvSpPr txBox="1"/>
          <p:nvPr/>
        </p:nvSpPr>
        <p:spPr>
          <a:xfrm>
            <a:off x="320968" y="1508811"/>
            <a:ext cx="2370519" cy="369332"/>
          </a:xfrm>
          <a:prstGeom prst="rect">
            <a:avLst/>
          </a:prstGeom>
          <a:noFill/>
        </p:spPr>
        <p:txBody>
          <a:bodyPr wrap="square" rtlCol="0">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∆E</a:t>
            </a:r>
            <a:r>
              <a:rPr lang="en-US" altLang="zh-CN" dirty="0" smtClean="0">
                <a:solidFill>
                  <a:srgbClr val="FF0000"/>
                </a:solidFill>
              </a:rPr>
              <a:t>(MeV)</a:t>
            </a:r>
            <a:endParaRPr lang="zh-CN" altLang="en-US" dirty="0">
              <a:solidFill>
                <a:srgbClr val="FF0000"/>
              </a:solidFill>
            </a:endParaRPr>
          </a:p>
        </p:txBody>
      </p:sp>
      <p:sp>
        <p:nvSpPr>
          <p:cNvPr id="14" name="文本框 25"/>
          <p:cNvSpPr txBox="1"/>
          <p:nvPr/>
        </p:nvSpPr>
        <p:spPr>
          <a:xfrm>
            <a:off x="5763624" y="5129499"/>
            <a:ext cx="2370519" cy="369332"/>
          </a:xfrm>
          <a:prstGeom prst="rect">
            <a:avLst/>
          </a:prstGeom>
          <a:noFill/>
        </p:spPr>
        <p:txBody>
          <a:bodyPr wrap="square" rtlCol="0">
            <a:spAutoFit/>
          </a:bodyPr>
          <a:lstStyle/>
          <a:p>
            <a:r>
              <a:rPr lang="en-US" altLang="zh-CN" dirty="0" err="1" smtClean="0">
                <a:solidFill>
                  <a:srgbClr val="FF0000"/>
                </a:solidFill>
              </a:rPr>
              <a:t>ECsI</a:t>
            </a:r>
            <a:r>
              <a:rPr lang="en-US" altLang="zh-CN" dirty="0" smtClean="0">
                <a:solidFill>
                  <a:srgbClr val="FF0000"/>
                </a:solidFill>
              </a:rPr>
              <a:t>(</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cxnSp>
        <p:nvCxnSpPr>
          <p:cNvPr id="15" name="直接连接符 29"/>
          <p:cNvCxnSpPr/>
          <p:nvPr/>
        </p:nvCxnSpPr>
        <p:spPr>
          <a:xfrm>
            <a:off x="1906813" y="3719439"/>
            <a:ext cx="19455" cy="1333779"/>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32"/>
          <p:cNvCxnSpPr/>
          <p:nvPr/>
        </p:nvCxnSpPr>
        <p:spPr>
          <a:xfrm flipH="1">
            <a:off x="1184178" y="3701071"/>
            <a:ext cx="742090"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7" name="任意多边形 43"/>
          <p:cNvSpPr/>
          <p:nvPr/>
        </p:nvSpPr>
        <p:spPr>
          <a:xfrm>
            <a:off x="1227951" y="3537045"/>
            <a:ext cx="398835" cy="364787"/>
          </a:xfrm>
          <a:custGeom>
            <a:avLst/>
            <a:gdLst>
              <a:gd name="connsiteX0" fmla="*/ 0 w 379379"/>
              <a:gd name="connsiteY0" fmla="*/ 0 h 476656"/>
              <a:gd name="connsiteX1" fmla="*/ 19455 w 379379"/>
              <a:gd name="connsiteY1" fmla="*/ 48639 h 476656"/>
              <a:gd name="connsiteX2" fmla="*/ 48638 w 379379"/>
              <a:gd name="connsiteY2" fmla="*/ 107005 h 476656"/>
              <a:gd name="connsiteX3" fmla="*/ 136187 w 379379"/>
              <a:gd name="connsiteY3" fmla="*/ 136188 h 476656"/>
              <a:gd name="connsiteX4" fmla="*/ 165370 w 379379"/>
              <a:gd name="connsiteY4" fmla="*/ 145915 h 476656"/>
              <a:gd name="connsiteX5" fmla="*/ 214008 w 379379"/>
              <a:gd name="connsiteY5" fmla="*/ 155643 h 476656"/>
              <a:gd name="connsiteX6" fmla="*/ 301557 w 379379"/>
              <a:gd name="connsiteY6" fmla="*/ 175098 h 476656"/>
              <a:gd name="connsiteX7" fmla="*/ 379379 w 379379"/>
              <a:gd name="connsiteY7" fmla="*/ 214009 h 476656"/>
              <a:gd name="connsiteX8" fmla="*/ 369651 w 379379"/>
              <a:gd name="connsiteY8" fmla="*/ 243192 h 476656"/>
              <a:gd name="connsiteX9" fmla="*/ 340468 w 379379"/>
              <a:gd name="connsiteY9" fmla="*/ 262647 h 476656"/>
              <a:gd name="connsiteX10" fmla="*/ 243191 w 379379"/>
              <a:gd name="connsiteY10" fmla="*/ 282103 h 476656"/>
              <a:gd name="connsiteX11" fmla="*/ 214008 w 379379"/>
              <a:gd name="connsiteY11" fmla="*/ 291830 h 476656"/>
              <a:gd name="connsiteX12" fmla="*/ 155642 w 379379"/>
              <a:gd name="connsiteY12" fmla="*/ 301558 h 476656"/>
              <a:gd name="connsiteX13" fmla="*/ 97276 w 379379"/>
              <a:gd name="connsiteY13" fmla="*/ 330741 h 476656"/>
              <a:gd name="connsiteX14" fmla="*/ 38910 w 379379"/>
              <a:gd name="connsiteY14" fmla="*/ 350196 h 476656"/>
              <a:gd name="connsiteX15" fmla="*/ 9727 w 379379"/>
              <a:gd name="connsiteY15" fmla="*/ 398834 h 476656"/>
              <a:gd name="connsiteX16" fmla="*/ 0 w 379379"/>
              <a:gd name="connsiteY16" fmla="*/ 476656 h 476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9379" h="476656">
                <a:moveTo>
                  <a:pt x="0" y="0"/>
                </a:moveTo>
                <a:cubicBezTo>
                  <a:pt x="6485" y="16213"/>
                  <a:pt x="13324" y="32289"/>
                  <a:pt x="19455" y="48639"/>
                </a:cubicBezTo>
                <a:cubicBezTo>
                  <a:pt x="28948" y="73955"/>
                  <a:pt x="27978" y="86345"/>
                  <a:pt x="48638" y="107005"/>
                </a:cubicBezTo>
                <a:cubicBezTo>
                  <a:pt x="77650" y="136017"/>
                  <a:pt x="94264" y="126872"/>
                  <a:pt x="136187" y="136188"/>
                </a:cubicBezTo>
                <a:cubicBezTo>
                  <a:pt x="146197" y="138412"/>
                  <a:pt x="155422" y="143428"/>
                  <a:pt x="165370" y="145915"/>
                </a:cubicBezTo>
                <a:cubicBezTo>
                  <a:pt x="181410" y="149925"/>
                  <a:pt x="197968" y="151633"/>
                  <a:pt x="214008" y="155643"/>
                </a:cubicBezTo>
                <a:cubicBezTo>
                  <a:pt x="309786" y="179588"/>
                  <a:pt x="140972" y="148336"/>
                  <a:pt x="301557" y="175098"/>
                </a:cubicBezTo>
                <a:cubicBezTo>
                  <a:pt x="368624" y="197454"/>
                  <a:pt x="345421" y="180053"/>
                  <a:pt x="379379" y="214009"/>
                </a:cubicBezTo>
                <a:cubicBezTo>
                  <a:pt x="376136" y="223737"/>
                  <a:pt x="376057" y="235185"/>
                  <a:pt x="369651" y="243192"/>
                </a:cubicBezTo>
                <a:cubicBezTo>
                  <a:pt x="362348" y="252321"/>
                  <a:pt x="351214" y="258042"/>
                  <a:pt x="340468" y="262647"/>
                </a:cubicBezTo>
                <a:cubicBezTo>
                  <a:pt x="319595" y="271592"/>
                  <a:pt x="259904" y="278389"/>
                  <a:pt x="243191" y="282103"/>
                </a:cubicBezTo>
                <a:cubicBezTo>
                  <a:pt x="233181" y="284327"/>
                  <a:pt x="224018" y="289606"/>
                  <a:pt x="214008" y="291830"/>
                </a:cubicBezTo>
                <a:cubicBezTo>
                  <a:pt x="194754" y="296109"/>
                  <a:pt x="174896" y="297279"/>
                  <a:pt x="155642" y="301558"/>
                </a:cubicBezTo>
                <a:cubicBezTo>
                  <a:pt x="102427" y="313384"/>
                  <a:pt x="149746" y="307422"/>
                  <a:pt x="97276" y="330741"/>
                </a:cubicBezTo>
                <a:cubicBezTo>
                  <a:pt x="78536" y="339070"/>
                  <a:pt x="38910" y="350196"/>
                  <a:pt x="38910" y="350196"/>
                </a:cubicBezTo>
                <a:cubicBezTo>
                  <a:pt x="18481" y="370626"/>
                  <a:pt x="15339" y="367968"/>
                  <a:pt x="9727" y="398834"/>
                </a:cubicBezTo>
                <a:cubicBezTo>
                  <a:pt x="5051" y="424555"/>
                  <a:pt x="0" y="476656"/>
                  <a:pt x="0" y="476656"/>
                </a:cubicBezTo>
              </a:path>
            </a:pathLst>
          </a:custGeom>
          <a:noFill/>
          <a:ln w="222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45"/>
          <p:cNvSpPr txBox="1"/>
          <p:nvPr/>
        </p:nvSpPr>
        <p:spPr>
          <a:xfrm>
            <a:off x="1906813" y="4720019"/>
            <a:ext cx="768485"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CsIch</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9" name="文本框 46"/>
          <p:cNvSpPr txBox="1"/>
          <p:nvPr/>
        </p:nvSpPr>
        <p:spPr>
          <a:xfrm>
            <a:off x="337672" y="3537045"/>
            <a:ext cx="952752"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Esi</a:t>
            </a:r>
            <a:r>
              <a:rPr lang="en-US" altLang="zh-CN" dirty="0" smtClean="0">
                <a:solidFill>
                  <a:srgbClr val="FF0000"/>
                </a:solidFill>
                <a:latin typeface="Times New Roman" panose="02020603050405020304" pitchFamily="18" charset="0"/>
                <a:cs typeface="Times New Roman" panose="02020603050405020304" pitchFamily="18" charset="0"/>
              </a:rPr>
              <a:t>(∆E)</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20" name="文本框 21"/>
          <p:cNvSpPr txBox="1"/>
          <p:nvPr/>
        </p:nvSpPr>
        <p:spPr>
          <a:xfrm>
            <a:off x="3076349" y="3149031"/>
            <a:ext cx="1564106" cy="646331"/>
          </a:xfrm>
          <a:prstGeom prst="rect">
            <a:avLst/>
          </a:prstGeom>
          <a:solidFill>
            <a:srgbClr val="FF0000"/>
          </a:solidFill>
        </p:spPr>
        <p:txBody>
          <a:bodyPr wrap="square" rtlCol="0">
            <a:spAutoFit/>
          </a:bodyPr>
          <a:lstStyle/>
          <a:p>
            <a:r>
              <a:rPr lang="en-US" altLang="zh-CN" b="1" dirty="0" smtClean="0"/>
              <a:t>    </a:t>
            </a:r>
            <a:r>
              <a:rPr lang="en-US" altLang="zh-CN" b="1" dirty="0" err="1" smtClean="0"/>
              <a:t>MidEnergy</a:t>
            </a:r>
            <a:endParaRPr lang="en-US" altLang="zh-CN" b="1" dirty="0" smtClean="0"/>
          </a:p>
          <a:p>
            <a:r>
              <a:rPr lang="en-US" altLang="zh-CN" b="1" dirty="0"/>
              <a:t> </a:t>
            </a:r>
            <a:r>
              <a:rPr lang="en-US" altLang="zh-CN" b="1" dirty="0" smtClean="0"/>
              <a:t>  fewer points</a:t>
            </a:r>
            <a:endParaRPr lang="zh-CN" altLang="en-US" b="1" dirty="0"/>
          </a:p>
        </p:txBody>
      </p:sp>
      <p:pic>
        <p:nvPicPr>
          <p:cNvPr id="21"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352" y="1696783"/>
            <a:ext cx="4818836" cy="3448064"/>
          </a:xfrm>
          <a:prstGeom prst="rect">
            <a:avLst/>
          </a:prstGeom>
        </p:spPr>
      </p:pic>
      <p:sp>
        <p:nvSpPr>
          <p:cNvPr id="22" name="文本框 1"/>
          <p:cNvSpPr txBox="1"/>
          <p:nvPr/>
        </p:nvSpPr>
        <p:spPr>
          <a:xfrm>
            <a:off x="8893659" y="2701521"/>
            <a:ext cx="1564106" cy="646331"/>
          </a:xfrm>
          <a:prstGeom prst="rect">
            <a:avLst/>
          </a:prstGeom>
          <a:solidFill>
            <a:srgbClr val="FF0000"/>
          </a:solidFill>
        </p:spPr>
        <p:txBody>
          <a:bodyPr wrap="square" rtlCol="0">
            <a:spAutoFit/>
          </a:bodyPr>
          <a:lstStyle/>
          <a:p>
            <a:r>
              <a:rPr lang="en-US" altLang="zh-CN" b="1" dirty="0" smtClean="0"/>
              <a:t>   </a:t>
            </a:r>
            <a:r>
              <a:rPr lang="en-US" altLang="zh-CN" b="1" dirty="0" err="1" smtClean="0"/>
              <a:t>LowEnergy</a:t>
            </a:r>
            <a:endParaRPr lang="en-US" altLang="zh-CN" b="1" dirty="0" smtClean="0"/>
          </a:p>
          <a:p>
            <a:r>
              <a:rPr lang="en-US" altLang="zh-CN" b="1" dirty="0"/>
              <a:t>  </a:t>
            </a:r>
            <a:r>
              <a:rPr lang="en-US" altLang="zh-CN" b="1" dirty="0" smtClean="0"/>
              <a:t> more points</a:t>
            </a:r>
            <a:endParaRPr lang="zh-CN" altLang="en-US" b="1" dirty="0"/>
          </a:p>
        </p:txBody>
      </p:sp>
      <p:sp>
        <p:nvSpPr>
          <p:cNvPr id="23" name="TextBox 22"/>
          <p:cNvSpPr txBox="1"/>
          <p:nvPr/>
        </p:nvSpPr>
        <p:spPr>
          <a:xfrm>
            <a:off x="242599" y="800956"/>
            <a:ext cx="11680460" cy="369332"/>
          </a:xfrm>
          <a:prstGeom prst="rect">
            <a:avLst/>
          </a:prstGeom>
          <a:noFill/>
        </p:spPr>
        <p:txBody>
          <a:bodyPr wrap="square" rtlCol="0">
            <a:spAutoFit/>
          </a:bodyPr>
          <a:lstStyle/>
          <a:p>
            <a:r>
              <a:rPr lang="en-US" dirty="0" smtClean="0"/>
              <a:t>1. Since low energy points (smaller </a:t>
            </a:r>
            <a:r>
              <a:rPr lang="en-US" dirty="0" err="1" smtClean="0"/>
              <a:t>ECsI</a:t>
            </a:r>
            <a:r>
              <a:rPr lang="en-US" dirty="0" smtClean="0"/>
              <a:t>) are more reliable, I would like to take a little bit more  points at low energy </a:t>
            </a:r>
            <a:r>
              <a:rPr lang="en-US" dirty="0" err="1" smtClean="0"/>
              <a:t>regoin</a:t>
            </a:r>
            <a:r>
              <a:rPr lang="en-US" dirty="0" smtClean="0"/>
              <a:t> </a:t>
            </a:r>
            <a:endParaRPr lang="en-US" dirty="0"/>
          </a:p>
        </p:txBody>
      </p:sp>
    </p:spTree>
    <p:extLst>
      <p:ext uri="{BB962C8B-B14F-4D97-AF65-F5344CB8AC3E}">
        <p14:creationId xmlns:p14="http://schemas.microsoft.com/office/powerpoint/2010/main" val="136846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299" y="187369"/>
            <a:ext cx="1236236"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Notice 2:   </a:t>
            </a:r>
            <a:endParaRPr lang="en-US" dirty="0"/>
          </a:p>
        </p:txBody>
      </p:sp>
      <p:pic>
        <p:nvPicPr>
          <p:cNvPr id="3"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655" y="1246983"/>
            <a:ext cx="10138336" cy="1334406"/>
          </a:xfrm>
          <a:prstGeom prst="rect">
            <a:avLst/>
          </a:prstGeom>
        </p:spPr>
      </p:pic>
      <p:sp>
        <p:nvSpPr>
          <p:cNvPr id="4" name="TextBox 3"/>
          <p:cNvSpPr txBox="1"/>
          <p:nvPr/>
        </p:nvSpPr>
        <p:spPr>
          <a:xfrm>
            <a:off x="402655" y="717176"/>
            <a:ext cx="8759273" cy="369332"/>
          </a:xfrm>
          <a:prstGeom prst="rect">
            <a:avLst/>
          </a:prstGeom>
          <a:noFill/>
        </p:spPr>
        <p:txBody>
          <a:bodyPr wrap="square" rtlCol="0">
            <a:spAutoFit/>
          </a:bodyPr>
          <a:lstStyle/>
          <a:p>
            <a:r>
              <a:rPr lang="en-US" dirty="0" smtClean="0"/>
              <a:t>1. The way to calculate the energy deposited in </a:t>
            </a:r>
            <a:r>
              <a:rPr lang="en-US" dirty="0" err="1" smtClean="0"/>
              <a:t>CsI</a:t>
            </a:r>
            <a:r>
              <a:rPr lang="en-US" dirty="0" smtClean="0"/>
              <a:t> by using the energy loss in silicon (∆E) </a:t>
            </a:r>
            <a:endParaRPr lang="en-US" dirty="0"/>
          </a:p>
        </p:txBody>
      </p:sp>
      <p:sp>
        <p:nvSpPr>
          <p:cNvPr id="5" name="TextBox 4"/>
          <p:cNvSpPr txBox="1"/>
          <p:nvPr/>
        </p:nvSpPr>
        <p:spPr>
          <a:xfrm>
            <a:off x="304043" y="3048000"/>
            <a:ext cx="8759273" cy="369332"/>
          </a:xfrm>
          <a:prstGeom prst="rect">
            <a:avLst/>
          </a:prstGeom>
          <a:noFill/>
        </p:spPr>
        <p:txBody>
          <a:bodyPr wrap="square" rtlCol="0">
            <a:spAutoFit/>
          </a:bodyPr>
          <a:lstStyle/>
          <a:p>
            <a:r>
              <a:rPr lang="en-US" dirty="0" smtClean="0"/>
              <a:t>2. An example of the calibration of </a:t>
            </a:r>
            <a:r>
              <a:rPr lang="en-US" dirty="0" err="1" smtClean="0"/>
              <a:t>CsI</a:t>
            </a:r>
            <a:endParaRPr lang="en-US" dirty="0"/>
          </a:p>
        </p:txBody>
      </p:sp>
      <p:pic>
        <p:nvPicPr>
          <p:cNvPr id="6"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2291" y="2937943"/>
            <a:ext cx="5714986" cy="3678009"/>
          </a:xfrm>
          <a:prstGeom prst="rect">
            <a:avLst/>
          </a:prstGeom>
        </p:spPr>
      </p:pic>
    </p:spTree>
    <p:extLst>
      <p:ext uri="{BB962C8B-B14F-4D97-AF65-F5344CB8AC3E}">
        <p14:creationId xmlns:p14="http://schemas.microsoft.com/office/powerpoint/2010/main" val="4002442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718" y="178081"/>
            <a:ext cx="2715095" cy="400110"/>
          </a:xfrm>
          <a:prstGeom prst="rect">
            <a:avLst/>
          </a:prstGeom>
        </p:spPr>
        <p:txBody>
          <a:bodyPr wrap="square">
            <a:spAutoFit/>
          </a:bodyPr>
          <a:lstStyle/>
          <a:p>
            <a:r>
              <a:rPr lang="en-US" sz="2000" b="1" dirty="0">
                <a:solidFill>
                  <a:srgbClr val="00B050"/>
                </a:solidFill>
                <a:latin typeface="Times New Roman" panose="02020603050405020304" pitchFamily="18" charset="0"/>
                <a:cs typeface="Times New Roman" panose="02020603050405020304" pitchFamily="18" charset="0"/>
              </a:rPr>
              <a:t>2</a:t>
            </a:r>
            <a:r>
              <a:rPr lang="en-US" sz="2000" b="1" dirty="0" smtClean="0">
                <a:solidFill>
                  <a:srgbClr val="00B050"/>
                </a:solidFill>
                <a:latin typeface="Times New Roman" panose="02020603050405020304" pitchFamily="18" charset="0"/>
                <a:cs typeface="Times New Roman" panose="02020603050405020304" pitchFamily="18" charset="0"/>
              </a:rPr>
              <a:t>. DEEFIT method</a:t>
            </a:r>
            <a:endParaRPr lang="en-US" sz="2000" b="1" dirty="0">
              <a:solidFill>
                <a:srgbClr val="00B05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05035" y="735135"/>
            <a:ext cx="10963599" cy="707886"/>
          </a:xfrm>
          <a:prstGeom prst="rect">
            <a:avLst/>
          </a:prstGeom>
          <a:noFill/>
          <a:ln w="28575">
            <a:solidFill>
              <a:srgbClr val="FF0000"/>
            </a:solidFill>
          </a:ln>
        </p:spPr>
        <p:txBody>
          <a:bodyPr wrap="square" rtlCol="0">
            <a:spAutoFit/>
          </a:bodyPr>
          <a:lstStyle/>
          <a:p>
            <a:r>
              <a:rPr lang="en-US" sz="2000" b="1" i="1" dirty="0" smtClean="0">
                <a:solidFill>
                  <a:srgbClr val="0070C0"/>
                </a:solidFill>
                <a:latin typeface="Times New Roman" panose="02020603050405020304" pitchFamily="18" charset="0"/>
                <a:cs typeface="Times New Roman" panose="02020603050405020304" pitchFamily="18" charset="0"/>
              </a:rPr>
              <a:t>DEEFIT: A tool </a:t>
            </a:r>
            <a:r>
              <a:rPr lang="en-US" sz="2000" i="1" dirty="0" smtClean="0">
                <a:solidFill>
                  <a:srgbClr val="0070C0"/>
                </a:solidFill>
                <a:latin typeface="Times New Roman" panose="02020603050405020304" pitchFamily="18" charset="0"/>
                <a:cs typeface="Times New Roman" panose="02020603050405020304" pitchFamily="18" charset="0"/>
              </a:rPr>
              <a:t>for </a:t>
            </a:r>
            <a:r>
              <a:rPr lang="en-US" sz="2000" b="1" i="1" dirty="0" smtClean="0">
                <a:solidFill>
                  <a:srgbClr val="FF0000"/>
                </a:solidFill>
                <a:latin typeface="Times New Roman" panose="02020603050405020304" pitchFamily="18" charset="0"/>
                <a:cs typeface="Times New Roman" panose="02020603050405020304" pitchFamily="18" charset="0"/>
              </a:rPr>
              <a:t>charge and mass identification </a:t>
            </a:r>
            <a:r>
              <a:rPr lang="en-US" sz="2000" b="1" i="1" dirty="0" smtClean="0">
                <a:solidFill>
                  <a:srgbClr val="0070C0"/>
                </a:solidFill>
                <a:latin typeface="Times New Roman" panose="02020603050405020304" pitchFamily="18" charset="0"/>
                <a:cs typeface="Times New Roman" panose="02020603050405020304" pitchFamily="18" charset="0"/>
              </a:rPr>
              <a:t>in Si-</a:t>
            </a:r>
            <a:r>
              <a:rPr lang="en-US" sz="2000" b="1" i="1" dirty="0" err="1" smtClean="0">
                <a:solidFill>
                  <a:srgbClr val="0070C0"/>
                </a:solidFill>
                <a:latin typeface="Times New Roman" panose="02020603050405020304" pitchFamily="18" charset="0"/>
                <a:cs typeface="Times New Roman" panose="02020603050405020304" pitchFamily="18" charset="0"/>
              </a:rPr>
              <a:t>CsI</a:t>
            </a:r>
            <a:r>
              <a:rPr lang="en-US" sz="2000" b="1" i="1" dirty="0" smtClean="0">
                <a:solidFill>
                  <a:srgbClr val="0070C0"/>
                </a:solidFill>
                <a:latin typeface="Times New Roman" panose="02020603050405020304" pitchFamily="18" charset="0"/>
                <a:cs typeface="Times New Roman" panose="02020603050405020304" pitchFamily="18" charset="0"/>
              </a:rPr>
              <a:t> matrices od the CHIMERA detector</a:t>
            </a:r>
          </a:p>
          <a:p>
            <a:r>
              <a:rPr lang="en-US" sz="2000" b="1" i="1" dirty="0" smtClean="0">
                <a:solidFill>
                  <a:srgbClr val="0070C0"/>
                </a:solidFill>
                <a:latin typeface="Times New Roman" panose="02020603050405020304" pitchFamily="18" charset="0"/>
                <a:cs typeface="Times New Roman" panose="02020603050405020304" pitchFamily="18" charset="0"/>
              </a:rPr>
              <a:t>See the readme “docdeefit.1.1.pdf” inside the DEEFIT folder</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03645" y="2097742"/>
            <a:ext cx="10416753" cy="1938992"/>
          </a:xfrm>
          <a:prstGeom prst="rect">
            <a:avLst/>
          </a:prstGeom>
          <a:noFill/>
        </p:spPr>
        <p:txBody>
          <a:bodyPr wrap="square" rtlCol="0">
            <a:spAutoFit/>
          </a:bodyPr>
          <a:lstStyle/>
          <a:p>
            <a:r>
              <a:rPr lang="en-US" sz="2000" b="1" u="sng" dirty="0" smtClean="0">
                <a:latin typeface="Times New Roman" panose="02020603050405020304" pitchFamily="18" charset="0"/>
                <a:cs typeface="Times New Roman" panose="02020603050405020304" pitchFamily="18" charset="0"/>
              </a:rPr>
              <a:t>The procedures are based on the followings:</a:t>
            </a:r>
          </a:p>
          <a:p>
            <a:r>
              <a:rPr lang="en-US" sz="2000" dirty="0" smtClean="0">
                <a:latin typeface="Times New Roman" panose="02020603050405020304" pitchFamily="18" charset="0"/>
                <a:cs typeface="Times New Roman" panose="02020603050405020304" pitchFamily="18" charset="0"/>
              </a:rPr>
              <a:t>(1) Obtain a set of raw data for a set of telescopes with a well defined ∆E-E spectra</a:t>
            </a:r>
          </a:p>
          <a:p>
            <a:r>
              <a:rPr lang="en-US" sz="2000" dirty="0" smtClean="0">
                <a:latin typeface="Times New Roman" panose="02020603050405020304" pitchFamily="18" charset="0"/>
                <a:cs typeface="Times New Roman" panose="02020603050405020304" pitchFamily="18" charset="0"/>
              </a:rPr>
              <a:t>(2) Draw  a set of sampling clicks for selected Z and M in the Si-</a:t>
            </a:r>
            <a:r>
              <a:rPr lang="en-US" sz="2000" dirty="0" err="1" smtClean="0">
                <a:latin typeface="Times New Roman" panose="02020603050405020304" pitchFamily="18" charset="0"/>
                <a:cs typeface="Times New Roman" panose="02020603050405020304" pitchFamily="18" charset="0"/>
              </a:rPr>
              <a:t>CsI</a:t>
            </a:r>
            <a:r>
              <a:rPr lang="en-US" sz="2000" dirty="0" smtClean="0">
                <a:latin typeface="Times New Roman" panose="02020603050405020304" pitchFamily="18" charset="0"/>
                <a:cs typeface="Times New Roman" panose="02020603050405020304" pitchFamily="18" charset="0"/>
              </a:rPr>
              <a:t> matrix</a:t>
            </a:r>
          </a:p>
          <a:p>
            <a:r>
              <a:rPr lang="en-US" sz="2000" dirty="0" smtClean="0">
                <a:latin typeface="Times New Roman" panose="02020603050405020304" pitchFamily="18" charset="0"/>
                <a:cs typeface="Times New Roman" panose="02020603050405020304" pitchFamily="18" charset="0"/>
              </a:rPr>
              <a:t>(3) Fit the data(click points) with a multi-dimensional function </a:t>
            </a:r>
          </a:p>
          <a:p>
            <a:r>
              <a:rPr lang="en-US" sz="2000" dirty="0" smtClean="0">
                <a:latin typeface="Times New Roman" panose="02020603050405020304" pitchFamily="18" charset="0"/>
                <a:cs typeface="Times New Roman" panose="02020603050405020304" pitchFamily="18" charset="0"/>
              </a:rPr>
              <a:t>(4) Get charge and mass identification by an iterative procedure based on the previous fit result.</a:t>
            </a:r>
          </a:p>
          <a:p>
            <a:r>
              <a:rPr lang="en-US" sz="2000" dirty="0" smtClean="0">
                <a:latin typeface="Times New Roman" panose="02020603050405020304" pitchFamily="18" charset="0"/>
                <a:cs typeface="Times New Roman" panose="02020603050405020304" pitchFamily="18" charset="0"/>
              </a:rPr>
              <a:t>(5) Check the goodness of the results on charge and mass spectra.</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403645" y="4322123"/>
            <a:ext cx="4346062" cy="923330"/>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How to run DEEFIT: </a:t>
            </a:r>
          </a:p>
          <a:p>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Standalone version (I use this version):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simply sun “</a:t>
            </a:r>
            <a:r>
              <a:rPr lang="en-US" dirty="0" err="1" smtClean="0">
                <a:solidFill>
                  <a:srgbClr val="00B050"/>
                </a:solidFill>
                <a:latin typeface="Times New Roman" panose="02020603050405020304" pitchFamily="18" charset="0"/>
                <a:cs typeface="Times New Roman" panose="02020603050405020304" pitchFamily="18" charset="0"/>
              </a:rPr>
              <a:t>deefit_S</a:t>
            </a:r>
            <a:r>
              <a:rPr lang="en-US" dirty="0" smtClean="0">
                <a:solidFill>
                  <a:srgbClr val="00B050"/>
                </a:solidFill>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deefit_S</a:t>
            </a:r>
            <a:endParaRPr lang="en-US" b="1"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6834" y="4219971"/>
            <a:ext cx="3962953" cy="2362530"/>
          </a:xfrm>
          <a:prstGeom prst="rect">
            <a:avLst/>
          </a:prstGeom>
        </p:spPr>
      </p:pic>
    </p:spTree>
    <p:extLst>
      <p:ext uri="{BB962C8B-B14F-4D97-AF65-F5344CB8AC3E}">
        <p14:creationId xmlns:p14="http://schemas.microsoft.com/office/powerpoint/2010/main" val="1365130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1387</TotalTime>
  <Words>1812</Words>
  <Application>Microsoft Office PowerPoint</Application>
  <PresentationFormat>Widescreen</PresentationFormat>
  <Paragraphs>222</Paragraphs>
  <Slides>48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宋体</vt:lpstr>
      <vt:lpstr>Arial</vt:lpstr>
      <vt:lpstr>Arial Rounded MT Bold</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NSCL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Guan, Fenhai</dc:creator>
  <cp:lastModifiedBy>Guan, Fenhai</cp:lastModifiedBy>
  <cp:revision>135</cp:revision>
  <dcterms:created xsi:type="dcterms:W3CDTF">2018-10-22T20:50:47Z</dcterms:created>
  <dcterms:modified xsi:type="dcterms:W3CDTF">2018-10-26T01:50:15Z</dcterms:modified>
</cp:coreProperties>
</file>