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1" r:id="rId2"/>
    <p:sldId id="256" r:id="rId3"/>
    <p:sldId id="259" r:id="rId4"/>
    <p:sldId id="260" r:id="rId5"/>
    <p:sldId id="263" r:id="rId6"/>
    <p:sldId id="264" r:id="rId7"/>
    <p:sldId id="265" r:id="rId8"/>
    <p:sldId id="262" r:id="rId9"/>
    <p:sldId id="269" r:id="rId10"/>
    <p:sldId id="270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FB68E-0BF6-4F50-894F-05F919509A4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A9A80-4375-46D6-A3E8-864587C35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06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A9A80-4375-46D6-A3E8-864587C352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26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97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74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70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9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0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3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78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07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55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88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39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484C7-CE74-40BE-9A81-F48CEFF7399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22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017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3808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056021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Date: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Source: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967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056021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Date: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Source: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758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056021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Date: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Source: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07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205" y="294901"/>
            <a:ext cx="6338994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Date: 2018-10-15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Source: google &lt;Triggering in Particle Physics Experiments&gt;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05" y="1385991"/>
            <a:ext cx="8184589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1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8191240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Date: 2018-11-01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Source</a:t>
            </a:r>
            <a:r>
              <a:rPr lang="en-US" altLang="zh-CN" dirty="0">
                <a:solidFill>
                  <a:srgbClr val="FF0000"/>
                </a:solidFill>
              </a:rPr>
              <a:t>: https://cds.cern.ch/record/941318/files/p361.pdf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08626" y="832919"/>
            <a:ext cx="2534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Luminosity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9176" y="1571706"/>
                <a:ext cx="7792888" cy="50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● count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76" y="1571706"/>
                <a:ext cx="7792888" cy="508537"/>
              </a:xfrm>
              <a:prstGeom prst="rect">
                <a:avLst/>
              </a:prstGeom>
              <a:blipFill rotWithShape="0">
                <a:blip r:embed="rId2"/>
                <a:stretch>
                  <a:fillRect l="-704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9176" y="2219959"/>
                <a:ext cx="7792888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● Computation of fixed target luminosity</a:t>
                </a:r>
              </a:p>
              <a:p>
                <a:endParaRPr lang="en-US" dirty="0"/>
              </a:p>
              <a:p>
                <a:r>
                  <a:rPr lang="en-US" dirty="0" smtClean="0"/>
                  <a:t>      ●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beam flux: </a:t>
                </a:r>
                <a14:m>
                  <m:oMath xmlns:m="http://schemas.openxmlformats.org/officeDocument/2006/math">
                    <m:r>
                      <a:rPr lang="el-G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dirty="0" smtClean="0"/>
                  <a:t>the number of particle per second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● when the target is homogeneous and larger than the </a:t>
                </a:r>
                <a:endParaRPr lang="en-US" dirty="0"/>
              </a:p>
              <a:p>
                <a:r>
                  <a:rPr lang="en-US" dirty="0" smtClean="0"/>
                  <a:t>          incoming beam, the distribution of beam is not important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for the luminosity.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● the target is described by its number density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 smtClean="0"/>
                  <a:t> and its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, the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luminosity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76" y="2219959"/>
                <a:ext cx="7792888" cy="2862322"/>
              </a:xfrm>
              <a:prstGeom prst="rect">
                <a:avLst/>
              </a:prstGeom>
              <a:blipFill rotWithShape="0">
                <a:blip r:embed="rId3"/>
                <a:stretch>
                  <a:fillRect l="-704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922" y="3241141"/>
            <a:ext cx="4799603" cy="2948447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>
          <a:xfrm rot="16200000">
            <a:off x="8709435" y="3071437"/>
            <a:ext cx="253497" cy="531390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932908" y="2473600"/>
            <a:ext cx="2337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Number of interaction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per beam particle 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70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9325069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Date: 2018-11-01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Source:https</a:t>
            </a:r>
            <a:r>
              <a:rPr lang="en-US" altLang="zh-CN" dirty="0">
                <a:solidFill>
                  <a:srgbClr val="FF0000"/>
                </a:solidFill>
              </a:rPr>
              <a:t>://facultystaff.richmond.edu/~</a:t>
            </a:r>
            <a:r>
              <a:rPr lang="en-US" altLang="zh-CN" dirty="0" err="1">
                <a:solidFill>
                  <a:srgbClr val="FF0000"/>
                </a:solidFill>
              </a:rPr>
              <a:t>ggilfoyl</a:t>
            </a:r>
            <a:r>
              <a:rPr lang="en-US" altLang="zh-CN" dirty="0">
                <a:solidFill>
                  <a:srgbClr val="FF0000"/>
                </a:solidFill>
              </a:rPr>
              <a:t>/research/nuclearCrossSections.pdf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643" y="878186"/>
            <a:ext cx="5196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measure cross section?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6748" y="1571706"/>
            <a:ext cx="296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● </a:t>
            </a:r>
            <a:r>
              <a:rPr lang="en-US" b="1" dirty="0" smtClean="0">
                <a:solidFill>
                  <a:srgbClr val="FF0000"/>
                </a:solidFill>
              </a:rPr>
              <a:t>Types of cross sections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530" y="1642896"/>
            <a:ext cx="6306897" cy="477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0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534" y="114098"/>
            <a:ext cx="406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● </a:t>
            </a:r>
            <a:r>
              <a:rPr lang="en-US" b="1" dirty="0" smtClean="0">
                <a:solidFill>
                  <a:srgbClr val="FF0000"/>
                </a:solidFill>
              </a:rPr>
              <a:t>Measurement of Cross section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4" y="1195057"/>
            <a:ext cx="5948473" cy="4599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311" y="1272760"/>
            <a:ext cx="5970027" cy="444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056021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Date: 2018-11-06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Source: Talk to Daniele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84348" y="1158844"/>
            <a:ext cx="3413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basic concepts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162" y="1885421"/>
            <a:ext cx="9130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● 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an event ? What is an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entry? What is multiplicity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  <a:r>
              <a:rPr lang="en-US" dirty="0" smtClean="0"/>
              <a:t>   ● </a:t>
            </a:r>
            <a:r>
              <a:rPr lang="en-US" b="1" dirty="0" smtClean="0">
                <a:solidFill>
                  <a:srgbClr val="00B050"/>
                </a:solidFill>
              </a:rPr>
              <a:t>event:</a:t>
            </a:r>
            <a:r>
              <a:rPr lang="en-US" dirty="0" smtClean="0"/>
              <a:t> the results after </a:t>
            </a:r>
            <a:r>
              <a:rPr lang="en-US" b="1" dirty="0" smtClean="0">
                <a:solidFill>
                  <a:srgbClr val="FF0000"/>
                </a:solidFill>
              </a:rPr>
              <a:t>a fundamental interaction </a:t>
            </a:r>
            <a:r>
              <a:rPr lang="en-US" dirty="0" smtClean="0"/>
              <a:t>took place between subatomic particles</a:t>
            </a:r>
          </a:p>
          <a:p>
            <a:r>
              <a:rPr lang="en-US" dirty="0"/>
              <a:t> </a:t>
            </a:r>
            <a:r>
              <a:rPr lang="en-US" dirty="0" smtClean="0"/>
              <a:t>   ● </a:t>
            </a:r>
            <a:r>
              <a:rPr lang="en-US" b="1" dirty="0" smtClean="0">
                <a:solidFill>
                  <a:srgbClr val="00B050"/>
                </a:solidFill>
              </a:rPr>
              <a:t>an entry: </a:t>
            </a:r>
            <a:r>
              <a:rPr lang="en-US" dirty="0" smtClean="0"/>
              <a:t>the same as an entry, including </a:t>
            </a:r>
            <a:r>
              <a:rPr lang="en-US" b="1" dirty="0" smtClean="0">
                <a:solidFill>
                  <a:srgbClr val="FF0000"/>
                </a:solidFill>
              </a:rPr>
              <a:t>particles detected in one trigger period</a:t>
            </a:r>
          </a:p>
          <a:p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</a:t>
            </a:r>
            <a:r>
              <a:rPr lang="en-US" dirty="0" smtClean="0"/>
              <a:t>● </a:t>
            </a:r>
            <a:r>
              <a:rPr lang="en-US" b="1" dirty="0" smtClean="0">
                <a:solidFill>
                  <a:srgbClr val="00B050"/>
                </a:solidFill>
              </a:rPr>
              <a:t>multiplicity: </a:t>
            </a:r>
            <a:r>
              <a:rPr lang="en-US" dirty="0" smtClean="0"/>
              <a:t>the number of particles detected in an entry (within one trigger period)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48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056021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Date: 2018-11-07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Source: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61874" y="513188"/>
            <a:ext cx="504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快度</a:t>
            </a:r>
            <a:r>
              <a:rPr lang="en-US" altLang="zh-CN" b="1" dirty="0" smtClean="0"/>
              <a:t>(Rapidity)    </a:t>
            </a:r>
            <a:r>
              <a:rPr lang="zh-CN" altLang="en-US" b="1" dirty="0"/>
              <a:t>赝快</a:t>
            </a:r>
            <a:r>
              <a:rPr lang="zh-CN" altLang="en-US" b="1" dirty="0" smtClean="0"/>
              <a:t>度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PseudoRapidity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  <p:sp>
        <p:nvSpPr>
          <p:cNvPr id="9" name="TextBox 4"/>
          <p:cNvSpPr txBox="1"/>
          <p:nvPr/>
        </p:nvSpPr>
        <p:spPr>
          <a:xfrm>
            <a:off x="604937" y="1109560"/>
            <a:ext cx="1158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●  Rapidity is a type of “velocity” while </a:t>
            </a:r>
            <a:r>
              <a:rPr lang="en-US" dirty="0" err="1" smtClean="0"/>
              <a:t>pseudorapidity</a:t>
            </a:r>
            <a:r>
              <a:rPr lang="en-US" dirty="0" smtClean="0"/>
              <a:t> is a type of “angle” that tells us where we are in the detector.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4"/>
              <p:cNvSpPr txBox="1"/>
              <p:nvPr/>
            </p:nvSpPr>
            <p:spPr>
              <a:xfrm>
                <a:off x="604936" y="1787926"/>
                <a:ext cx="11587063" cy="1614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●  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赝快度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endParaRPr lang="en-US" altLang="zh-CN" b="1" dirty="0" smtClean="0">
                  <a:solidFill>
                    <a:srgbClr val="FF0000"/>
                  </a:solidFill>
                </a:endParaRPr>
              </a:p>
              <a:p>
                <a:endParaRPr lang="en-US" altLang="zh-CN" dirty="0" smtClean="0"/>
              </a:p>
              <a:p>
                <a:r>
                  <a:rPr lang="en-US" dirty="0"/>
                  <a:t>     </a:t>
                </a:r>
                <a:r>
                  <a:rPr lang="en-US" dirty="0" smtClean="0"/>
                  <a:t>● </a:t>
                </a:r>
                <a:r>
                  <a:rPr lang="zh-CN" altLang="en-US" dirty="0" smtClean="0"/>
                  <a:t>用来描述粒子的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运动方向与入射粒子的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夹角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 smtClean="0"/>
                  <a:t>        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𝑡𝑎𝑛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是与入射粒子的夹角</a:t>
                </a:r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1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36" y="1787926"/>
                <a:ext cx="11587063" cy="1614866"/>
              </a:xfrm>
              <a:prstGeom prst="rect">
                <a:avLst/>
              </a:prstGeom>
              <a:blipFill rotWithShape="0">
                <a:blip r:embed="rId2"/>
                <a:stretch>
                  <a:fillRect l="-421" t="-3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3/30/Pseudorapidity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149" y="2023427"/>
            <a:ext cx="257175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seudorapidity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473" y="1756049"/>
            <a:ext cx="2607577" cy="273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4"/>
              <p:cNvSpPr txBox="1"/>
              <p:nvPr/>
            </p:nvSpPr>
            <p:spPr>
              <a:xfrm>
                <a:off x="386093" y="3075176"/>
                <a:ext cx="494528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dirty="0" smtClean="0"/>
              </a:p>
              <a:p>
                <a:r>
                  <a:rPr lang="en-US" dirty="0"/>
                  <a:t>     </a:t>
                </a:r>
                <a:r>
                  <a:rPr lang="en-US" dirty="0" smtClean="0"/>
                  <a:t>● </a:t>
                </a:r>
                <a:r>
                  <a:rPr lang="zh-CN" altLang="en-US" dirty="0" smtClean="0"/>
                  <a:t>赝快度也可以表示为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动量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的函数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8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93" y="3075176"/>
                <a:ext cx="4945289" cy="9233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895771" y="3643593"/>
                <a:ext cx="3637598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artanh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71" y="3643593"/>
                <a:ext cx="3637598" cy="7146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895771" y="4275221"/>
                <a:ext cx="44457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是纵向动量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即动量沿着束流方向的分量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71" y="4275221"/>
                <a:ext cx="4445769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3115" r="-549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4"/>
              <p:cNvSpPr txBox="1"/>
              <p:nvPr/>
            </p:nvSpPr>
            <p:spPr>
              <a:xfrm>
                <a:off x="349998" y="4835064"/>
                <a:ext cx="5672475" cy="1363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dirty="0" smtClean="0"/>
              </a:p>
              <a:p>
                <a:r>
                  <a:rPr lang="en-US" dirty="0"/>
                  <a:t>     </a:t>
                </a:r>
                <a:r>
                  <a:rPr lang="en-US" dirty="0" smtClean="0"/>
                  <a:t>● </a:t>
                </a:r>
                <a:r>
                  <a:rPr lang="en-US" altLang="zh-CN" dirty="0"/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相对论条件下，数值上，赝快度近似等于快度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12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98" y="4835064"/>
                <a:ext cx="5672475" cy="136383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6323523" y="4560888"/>
                <a:ext cx="46130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523" y="4560888"/>
                <a:ext cx="461305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6472988" y="4944434"/>
                <a:ext cx="3445991" cy="4277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988" y="4944434"/>
                <a:ext cx="3445991" cy="427746"/>
              </a:xfrm>
              <a:prstGeom prst="rect">
                <a:avLst/>
              </a:prstGeom>
              <a:blipFill rotWithShape="0">
                <a:blip r:embed="rId10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6472988" y="5372180"/>
                <a:ext cx="3445991" cy="4277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988" y="5372180"/>
                <a:ext cx="3445991" cy="427746"/>
              </a:xfrm>
              <a:prstGeom prst="rect">
                <a:avLst/>
              </a:prstGeom>
              <a:blipFill rotWithShape="0">
                <a:blip r:embed="rId11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6206957" y="5884049"/>
                <a:ext cx="4114801" cy="934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den>
                          </m:f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957" y="5884049"/>
                <a:ext cx="4114801" cy="93455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46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4"/>
              <p:cNvSpPr txBox="1"/>
              <p:nvPr/>
            </p:nvSpPr>
            <p:spPr>
              <a:xfrm>
                <a:off x="169914" y="331952"/>
                <a:ext cx="1158706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●  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快度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endParaRPr lang="en-US" altLang="zh-CN" b="1" dirty="0" smtClean="0">
                  <a:solidFill>
                    <a:srgbClr val="FF0000"/>
                  </a:solidFill>
                </a:endParaRPr>
              </a:p>
              <a:p>
                <a:endParaRPr lang="en-US" altLang="zh-CN" dirty="0" smtClean="0"/>
              </a:p>
              <a:p>
                <a:r>
                  <a:rPr lang="en-US" dirty="0"/>
                  <a:t>     </a:t>
                </a:r>
                <a:r>
                  <a:rPr lang="en-US" dirty="0" smtClean="0"/>
                  <a:t>● </a:t>
                </a:r>
                <a:r>
                  <a:rPr lang="zh-CN" altLang="en-US" dirty="0"/>
                  <a:t>快</a:t>
                </a:r>
                <a:r>
                  <a:rPr lang="zh-CN" altLang="en-US" dirty="0" smtClean="0"/>
                  <a:t>度与一些基本物理量的对应关系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如右</a:t>
                </a:r>
                <a:r>
                  <a:rPr lang="en-US" altLang="zh-CN" dirty="0" smtClean="0"/>
                  <a:t>)</a:t>
                </a:r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3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14" y="331952"/>
                <a:ext cx="11587063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473" t="-4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9593878" y="1985696"/>
                <a:ext cx="13461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h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878" y="1985696"/>
                <a:ext cx="134613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9552585" y="1482545"/>
                <a:ext cx="1428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h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585" y="1482545"/>
                <a:ext cx="142872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9593878" y="2488847"/>
                <a:ext cx="15753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878" y="2488847"/>
                <a:ext cx="157530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9593878" y="2991998"/>
                <a:ext cx="16868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878" y="2991998"/>
                <a:ext cx="1686872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9550180" y="3537746"/>
                <a:ext cx="18087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180" y="3537746"/>
                <a:ext cx="1808700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9550180" y="1024449"/>
                <a:ext cx="1433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 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180" y="1024449"/>
                <a:ext cx="1433534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9593878" y="4040897"/>
                <a:ext cx="2008307" cy="623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sinh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878" y="4040897"/>
                <a:ext cx="2008307" cy="62376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9593878" y="4798477"/>
                <a:ext cx="2038763" cy="623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cosh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878" y="4798477"/>
                <a:ext cx="2038763" cy="62376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4"/>
          <p:cNvSpPr txBox="1"/>
          <p:nvPr/>
        </p:nvSpPr>
        <p:spPr>
          <a:xfrm>
            <a:off x="169914" y="1309817"/>
            <a:ext cx="1158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dirty="0"/>
              <a:t>     </a:t>
            </a:r>
            <a:r>
              <a:rPr lang="en-US" dirty="0" smtClean="0"/>
              <a:t>● </a:t>
            </a:r>
            <a:r>
              <a:rPr lang="zh-CN" altLang="en-US" dirty="0"/>
              <a:t>快</a:t>
            </a:r>
            <a:r>
              <a:rPr lang="zh-CN" altLang="en-US" dirty="0" smtClean="0"/>
              <a:t>度可以通过测量的动量和能量测量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802805" y="2104741"/>
                <a:ext cx="3127844" cy="68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05" y="2104741"/>
                <a:ext cx="3127844" cy="68544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4"/>
          <p:cNvSpPr txBox="1"/>
          <p:nvPr/>
        </p:nvSpPr>
        <p:spPr>
          <a:xfrm>
            <a:off x="169914" y="2832199"/>
            <a:ext cx="6407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dirty="0"/>
              <a:t>     </a:t>
            </a:r>
            <a:r>
              <a:rPr lang="en-US" dirty="0" smtClean="0"/>
              <a:t>● </a:t>
            </a:r>
            <a:r>
              <a:rPr lang="zh-CN" altLang="en-US" dirty="0" smtClean="0"/>
              <a:t>在粒子物理实验中，经常使用下面的定义：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802805" y="3564356"/>
                <a:ext cx="1738360" cy="6594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05" y="3564356"/>
                <a:ext cx="1738360" cy="65941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802805" y="4309593"/>
                <a:ext cx="45127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是纵向动量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即动量沿着束流方向的分量</a:t>
                </a:r>
                <a:endParaRPr lang="zh-CN" altLang="en-US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05" y="4309593"/>
                <a:ext cx="4512710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14754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1579075" y="340288"/>
                <a:ext cx="15753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075" y="340288"/>
                <a:ext cx="1575303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87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21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394</Words>
  <Application>Microsoft Office PowerPoint</Application>
  <PresentationFormat>宽屏</PresentationFormat>
  <Paragraphs>79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 Fenhai</dc:creator>
  <cp:lastModifiedBy>Guan Fenhai</cp:lastModifiedBy>
  <cp:revision>52</cp:revision>
  <dcterms:created xsi:type="dcterms:W3CDTF">2018-10-16T18:13:04Z</dcterms:created>
  <dcterms:modified xsi:type="dcterms:W3CDTF">2018-11-08T06:48:24Z</dcterms:modified>
</cp:coreProperties>
</file>