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65" r:id="rId6"/>
    <p:sldId id="266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2" r:id="rId15"/>
    <p:sldId id="268" r:id="rId16"/>
    <p:sldId id="269" r:id="rId17"/>
    <p:sldId id="258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1F9E-BB21-4ADB-B707-20B3786FE04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BF9E-7FFD-4F9A-8118-10949642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i.org/10.1016/j.nima.2017.12.08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2018-10-23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 https://groups.nscl.msu.edu/hira/05049/LASSA_Calibrations.pdf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9718" y="833718"/>
            <a:ext cx="38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Calibration on Silicon Detectors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3764" y="1595718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Th228, characterized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well-known alpha energies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alpha peak are separated by at least 0.1MeV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63" y="2443353"/>
            <a:ext cx="1079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silicon detector is placed in front of the double sided E silicon detector,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can be calibrated by 228Th source as discussed above; while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calibrate E detector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539" y="3638962"/>
            <a:ext cx="10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How to calibrate the double side SSD in our experiment?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71" y="817313"/>
            <a:ext cx="1162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Only two peaks in the pin source data: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6.062 MeV &amp;&amp; 8.785MeV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81" y="196164"/>
            <a:ext cx="4731944" cy="383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6218" y="651528"/>
            <a:ext cx="12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8.785MeV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2029" y="348951"/>
            <a:ext cx="271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unresolved peaks: 6.051MeV(25.1%) &amp; 6.090MeV(9.75%)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48467" y="1352032"/>
            <a:ext cx="3121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Combined via a weighted sum: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6.062MeV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● Steps to determine the thickness of dead layer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Initial calibration using Th228 source</a:t>
                </a:r>
                <a:r>
                  <a:rPr lang="en-US" dirty="0" smtClean="0"/>
                  <a:t>, with a reasonable guess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&lt;2&gt; To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find the central pixel</a:t>
                </a:r>
                <a:r>
                  <a:rPr lang="en-US" dirty="0" smtClean="0"/>
                  <a:t>: the pixel closest to the pin source.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The central pixel provides a good approximation to the precise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location of the pin source, which has relatively large solid angle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coverage.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Since the emission of alpha particle is isotropous,  the central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pixel should have more counts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● </a:t>
                </a:r>
                <a:r>
                  <a:rPr lang="en-US" dirty="0"/>
                  <a:t>The </a:t>
                </a:r>
                <a:r>
                  <a:rPr lang="en-US" dirty="0" smtClean="0"/>
                  <a:t>central pixel is at the intersection of the central front strip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and central back strip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" y="1617587"/>
                <a:ext cx="11627666" cy="3416320"/>
              </a:xfrm>
              <a:prstGeom prst="rect">
                <a:avLst/>
              </a:prstGeom>
              <a:blipFill rotWithShape="0">
                <a:blip r:embed="rId4"/>
                <a:stretch>
                  <a:fillRect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894" y="4181286"/>
            <a:ext cx="2845647" cy="24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6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64" y="885224"/>
            <a:ext cx="869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&lt;3&gt; Fit for each peak of each pixel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4" y="1419234"/>
            <a:ext cx="5163271" cy="543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: the front strip number of the 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: the back </a:t>
                </a:r>
                <a:r>
                  <a:rPr lang="en-US" dirty="0"/>
                  <a:t>strip number of the </a:t>
                </a:r>
                <a:r>
                  <a:rPr lang="en-US" dirty="0" smtClean="0"/>
                  <a:t>pixel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dirty="0"/>
                  <a:t>front strip number of the </a:t>
                </a:r>
                <a:r>
                  <a:rPr lang="en-US" dirty="0" smtClean="0"/>
                  <a:t>central pixel (the front pin source position)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the </a:t>
                </a:r>
                <a:r>
                  <a:rPr lang="en-US" dirty="0" smtClean="0"/>
                  <a:t>back </a:t>
                </a:r>
                <a:r>
                  <a:rPr lang="en-US" dirty="0"/>
                  <a:t>strip number of the central pixel (the </a:t>
                </a:r>
                <a:r>
                  <a:rPr lang="en-US" dirty="0" smtClean="0"/>
                  <a:t>back </a:t>
                </a:r>
                <a:r>
                  <a:rPr lang="en-US" dirty="0"/>
                  <a:t>pin source position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width of each strip(fixed to 1.95mm)</a:t>
                </a:r>
              </a:p>
              <a:p>
                <a:r>
                  <a:rPr lang="en-US" dirty="0" smtClean="0"/>
                  <a:t>h:  the distance from the pin source to the detector surface (fixed to 3.2mm)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initial energy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2199992"/>
                <a:ext cx="8184333" cy="2674322"/>
              </a:xfrm>
              <a:prstGeom prst="rect">
                <a:avLst/>
              </a:prstGeom>
              <a:blipFill rotWithShape="0">
                <a:blip r:embed="rId4"/>
                <a:stretch>
                  <a:fillRect l="-596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Only 2 free parameters: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3" y="4472412"/>
                <a:ext cx="556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9" y="133470"/>
            <a:ext cx="4059493" cy="3187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2" y="3321079"/>
            <a:ext cx="3690998" cy="3295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648" y="3702868"/>
                <a:ext cx="168113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49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9" y="787650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Si detector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122" y="1376127"/>
            <a:ext cx="1110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Dead layer has a </a:t>
            </a:r>
            <a:r>
              <a:rPr lang="en-US" b="1" dirty="0" smtClean="0">
                <a:solidFill>
                  <a:srgbClr val="00B050"/>
                </a:solidFill>
              </a:rPr>
              <a:t>smaller effect on relatively high energy particles </a:t>
            </a:r>
            <a:r>
              <a:rPr lang="en-US" dirty="0" smtClean="0"/>
              <a:t>that punch through the entire E </a:t>
            </a:r>
          </a:p>
          <a:p>
            <a:r>
              <a:rPr lang="en-US" dirty="0" smtClean="0"/>
              <a:t>      detector.  In this case, it’s important to understand the overall thickness of E since </a:t>
            </a:r>
            <a:r>
              <a:rPr lang="en-US" b="1" dirty="0" err="1" smtClean="0">
                <a:solidFill>
                  <a:srgbClr val="00B050"/>
                </a:solidFill>
              </a:rPr>
              <a:t>CsI</a:t>
            </a:r>
            <a:r>
              <a:rPr lang="en-US" b="1" dirty="0" smtClean="0">
                <a:solidFill>
                  <a:srgbClr val="00B050"/>
                </a:solidFill>
              </a:rPr>
              <a:t> are typically 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calibrated using particles that punch-through the E.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Two ways to calibrate a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crystal: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&lt;1&gt;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Kinematics points: </a:t>
                </a:r>
                <a:r>
                  <a:rPr lang="en-US" dirty="0" smtClean="0"/>
                  <a:t>elastically scatter light charge particle at known energies into the crystal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●  projectile: proton,  target: CH2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reaction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1" y="2518602"/>
                <a:ext cx="100765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6930" y="3753410"/>
            <a:ext cx="9598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●  </a:t>
            </a:r>
            <a:r>
              <a:rPr lang="en-US" dirty="0" smtClean="0"/>
              <a:t>In this experiment, since the kinematic relationship between scattering angle and energy is weak, </a:t>
            </a:r>
          </a:p>
          <a:p>
            <a:r>
              <a:rPr lang="en-US" dirty="0"/>
              <a:t> </a:t>
            </a:r>
            <a:r>
              <a:rPr lang="en-US" dirty="0" smtClean="0"/>
              <a:t>    this results in one elastically scattered proton calibration per crystal.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76" y="4106679"/>
            <a:ext cx="4025775" cy="27513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● For kinematic points: the higher energy peak corresponds to proton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elastic scattering off carbon, and the lower peak is from inelastic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=4.439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𝑀𝑒𝑉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9" y="4553532"/>
                <a:ext cx="6773393" cy="946991"/>
              </a:xfrm>
              <a:prstGeom prst="rect">
                <a:avLst/>
              </a:prstGeom>
              <a:blipFill rotWithShape="0">
                <a:blip r:embed="rId5"/>
                <a:stretch>
                  <a:fillRect l="-810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4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879" y="718417"/>
            <a:ext cx="3727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&lt;2&gt; </a:t>
            </a:r>
            <a:r>
              <a:rPr lang="en-US" b="1" dirty="0" smtClean="0">
                <a:solidFill>
                  <a:srgbClr val="FF0000"/>
                </a:solidFill>
              </a:rPr>
              <a:t>∆E-E points (Energy loss method)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2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7438818" y="5752863"/>
            <a:ext cx="47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Q1: </a:t>
            </a:r>
            <a:r>
              <a:rPr lang="zh-CN" altLang="en-US" dirty="0" smtClean="0"/>
              <a:t>放射源发射粒子是各向同性的吗</a:t>
            </a:r>
            <a:r>
              <a:rPr lang="zh-CN" altLang="en-US" dirty="0"/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1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61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4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5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4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</a:t>
            </a:r>
            <a:r>
              <a:rPr lang="en-US" altLang="zh-CN" sz="1600" dirty="0" smtClean="0">
                <a:solidFill>
                  <a:srgbClr val="FF0000"/>
                </a:solidFill>
              </a:rPr>
              <a:t>-10-27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Talk with Daniele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6947" y="955220"/>
            <a:ext cx="671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Si-Si-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detector data analysis procedures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2648" y="1664219"/>
            <a:ext cx="94137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Energy calibrations of Si detector with alpha source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Charge sharing method to determine the position of the hits: if the hit happens between two strips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Pixelization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Multiplicity analysis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Double hit or multi-hit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Particle Identification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5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Source: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8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579316"/>
            <a:ext cx="7811203" cy="62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2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04" y="1575303"/>
            <a:ext cx="90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The dead layer on the surface </a:t>
            </a:r>
            <a:r>
              <a:rPr lang="en-US" b="1" dirty="0" smtClean="0"/>
              <a:t>protects the active silicon wafer of the detector.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telescope: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High Resolution Array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configuration: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/>
                  <a:t>●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65-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single-sided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”, manufactured by Micron Semiconductor)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 </a:t>
                </a:r>
                <a:r>
                  <a:rPr lang="en-US" b="1" dirty="0" smtClean="0"/>
                  <a:t>1500-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double sided silicon strip detector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(“E”, </a:t>
                </a:r>
                <a:r>
                  <a:rPr lang="en-US" dirty="0">
                    <a:solidFill>
                      <a:srgbClr val="00B050"/>
                    </a:solidFill>
                  </a:rPr>
                  <a:t>manufactured by Micron Semiconductor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● an array of 4 </a:t>
                </a:r>
                <a:r>
                  <a:rPr lang="en-US" dirty="0" err="1" smtClean="0"/>
                  <a:t>CsI</a:t>
                </a:r>
                <a:r>
                  <a:rPr lang="en-US" dirty="0" smtClean="0"/>
                  <a:t> scintillator crystals, read-out by silicon photodiodes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3" y="1993499"/>
                <a:ext cx="982301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59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1602" y="3838669"/>
            <a:ext cx="999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At the front of each telescope: a thin </a:t>
            </a:r>
            <a:r>
              <a:rPr lang="en-US" dirty="0" err="1" smtClean="0"/>
              <a:t>mylar</a:t>
            </a:r>
            <a:r>
              <a:rPr lang="en-US" dirty="0" smtClean="0"/>
              <a:t> foil </a:t>
            </a:r>
            <a:r>
              <a:rPr lang="en-US" b="1" dirty="0" err="1" smtClean="0">
                <a:solidFill>
                  <a:srgbClr val="00B050"/>
                </a:solidFill>
              </a:rPr>
              <a:t>pretecting</a:t>
            </a:r>
            <a:r>
              <a:rPr lang="en-US" b="1" dirty="0" smtClean="0">
                <a:solidFill>
                  <a:srgbClr val="00B050"/>
                </a:solidFill>
              </a:rPr>
              <a:t> the sensitive silicon detectors</a:t>
            </a:r>
            <a:r>
              <a:rPr lang="en-US" dirty="0" smtClean="0"/>
              <a:t>, and also completing </a:t>
            </a:r>
            <a:r>
              <a:rPr lang="en-US" b="1" dirty="0" smtClean="0">
                <a:solidFill>
                  <a:srgbClr val="00B050"/>
                </a:solidFill>
              </a:rPr>
              <a:t>a Faraday cage around the detectors to minimize the noise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4176" y="4657266"/>
            <a:ext cx="609600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Faraday Cage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just an electronic isolation chamber. Or even more simply it’s a special container that prevents electrical signals or waves from passing through 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3312" y="4880187"/>
            <a:ext cx="453103" cy="27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90" y="807402"/>
            <a:ext cx="4682082" cy="4458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(4) The strips on the opposite sides of E detector are perpendicular to each other, so detecting a particle in both a front strip and a back strip results in a single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1.95mm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𝒎𝒎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“pixel”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925096"/>
                <a:ext cx="698022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78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(5) What can </a:t>
                </a:r>
                <a:r>
                  <a:rPr lang="en-US" dirty="0" err="1" smtClean="0"/>
                  <a:t>HiRA</a:t>
                </a:r>
                <a:r>
                  <a:rPr lang="en-US" dirty="0" smtClean="0"/>
                  <a:t> do?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    </a:t>
                </a:r>
                <a:r>
                  <a:rPr lang="en-US" dirty="0" smtClean="0"/>
                  <a:t>● Excellent energy resolution     =&gt; </a:t>
                </a:r>
                <a:r>
                  <a:rPr lang="en-US" b="1" dirty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energy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      ● Excellent position resolution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moving direction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</a:t>
                </a:r>
                <a:r>
                  <a:rPr lang="en-US" dirty="0" smtClean="0"/>
                  <a:t>● particle identification               =&gt; </a:t>
                </a:r>
                <a:r>
                  <a:rPr lang="en-US" b="1" dirty="0" smtClean="0"/>
                  <a:t>to detect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mass &amp;&amp; charge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                   we can get E(energy) and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groupCh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9" y="2043893"/>
                <a:ext cx="6980222" cy="1829668"/>
              </a:xfrm>
              <a:prstGeom prst="rect">
                <a:avLst/>
              </a:prstGeom>
              <a:blipFill rotWithShape="0">
                <a:blip r:embed="rId5"/>
                <a:stretch>
                  <a:fillRect l="-786" t="-1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9422" y="3463259"/>
            <a:ext cx="506994" cy="33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09" y="932507"/>
            <a:ext cx="407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Dead layer thickness determination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443" y="1464905"/>
            <a:ext cx="9098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r>
              <a:rPr lang="en-US" dirty="0" smtClean="0">
                <a:solidFill>
                  <a:srgbClr val="FF0000"/>
                </a:solidFill>
              </a:rPr>
              <a:t> Using Th228 alpha source to calibrate the </a:t>
            </a:r>
            <a:r>
              <a:rPr lang="en-US" dirty="0" err="1" smtClean="0">
                <a:solidFill>
                  <a:srgbClr val="FF0000"/>
                </a:solidFill>
              </a:rPr>
              <a:t>HiRA</a:t>
            </a:r>
            <a:r>
              <a:rPr lang="en-US" dirty="0" smtClean="0">
                <a:solidFill>
                  <a:srgbClr val="FF0000"/>
                </a:solidFill>
              </a:rPr>
              <a:t> E and ∆E detectors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50"/>
                </a:solidFill>
              </a:rPr>
              <a:t>3 advantages:</a:t>
            </a:r>
          </a:p>
          <a:p>
            <a:r>
              <a:rPr lang="en-US" dirty="0"/>
              <a:t> </a:t>
            </a:r>
            <a:r>
              <a:rPr lang="en-US" dirty="0" smtClean="0"/>
              <a:t>     ●  </a:t>
            </a:r>
            <a:r>
              <a:rPr lang="en-US" b="1" i="1" dirty="0" smtClean="0">
                <a:solidFill>
                  <a:srgbClr val="00B050"/>
                </a:solidFill>
              </a:rPr>
              <a:t>Six clearly separated peaks </a:t>
            </a:r>
            <a:r>
              <a:rPr lang="en-US" dirty="0" smtClean="0"/>
              <a:t>with energy from about 5 MeV to 9MeV</a:t>
            </a:r>
          </a:p>
          <a:p>
            <a:r>
              <a:rPr lang="en-US" dirty="0" smtClean="0"/>
              <a:t>      ● Th228 sources of various strengths are </a:t>
            </a:r>
            <a:r>
              <a:rPr lang="en-US" b="1" i="1" dirty="0" smtClean="0">
                <a:solidFill>
                  <a:srgbClr val="00B050"/>
                </a:solidFill>
              </a:rPr>
              <a:t>commercially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● Th228 has a </a:t>
            </a:r>
            <a:r>
              <a:rPr lang="en-US" b="1" i="1" dirty="0" smtClean="0">
                <a:solidFill>
                  <a:srgbClr val="00B050"/>
                </a:solidFill>
              </a:rPr>
              <a:t>relatively long half-life</a:t>
            </a:r>
            <a:r>
              <a:rPr lang="en-US" dirty="0" smtClean="0"/>
              <a:t>(1.9 year)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64" y="277683"/>
            <a:ext cx="3034661" cy="2889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(2)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How to get the Th228 source?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Electroplated</a:t>
                </a:r>
                <a:r>
                  <a:rPr lang="en-US" dirty="0" smtClean="0"/>
                  <a:t> onto a platinum surface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Then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fixed in an aluminum holder </a:t>
                </a:r>
                <a:r>
                  <a:rPr lang="en-US" dirty="0" smtClean="0"/>
                  <a:t>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gold window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2" y="2716993"/>
                <a:ext cx="9098733" cy="946991"/>
              </a:xfrm>
              <a:prstGeom prst="rect">
                <a:avLst/>
              </a:prstGeom>
              <a:blipFill rotWithShape="0">
                <a:blip r:embed="rId4"/>
                <a:stretch>
                  <a:fillRect l="-536" t="-3871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4441" y="3838114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Ideally, if an alpha source can be inserted between the </a:t>
            </a:r>
            <a:r>
              <a:rPr lang="en-US" dirty="0"/>
              <a:t>∆</a:t>
            </a:r>
            <a:r>
              <a:rPr lang="en-US" dirty="0" smtClean="0"/>
              <a:t>E and E detectors,</a:t>
            </a:r>
          </a:p>
          <a:p>
            <a:r>
              <a:rPr lang="en-US" dirty="0"/>
              <a:t> </a:t>
            </a:r>
            <a:r>
              <a:rPr lang="en-US" dirty="0" smtClean="0"/>
              <a:t>     the E detector can be calibrated without disassembling the </a:t>
            </a:r>
            <a:r>
              <a:rPr lang="en-US" dirty="0" err="1" smtClean="0"/>
              <a:t>HiRA</a:t>
            </a:r>
            <a:r>
              <a:rPr lang="en-US" dirty="0" smtClean="0"/>
              <a:t> telescope.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40" y="4658575"/>
            <a:ext cx="909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The pin </a:t>
            </a:r>
            <a:r>
              <a:rPr lang="en-US" dirty="0" smtClean="0">
                <a:solidFill>
                  <a:srgbClr val="FF0000"/>
                </a:solidFill>
              </a:rPr>
              <a:t>source </a:t>
            </a:r>
            <a:r>
              <a:rPr lang="en-US" b="1" i="1" dirty="0" smtClean="0">
                <a:solidFill>
                  <a:srgbClr val="FF0000"/>
                </a:solidFill>
              </a:rPr>
              <a:t>is primarily Pb212 </a:t>
            </a:r>
            <a:r>
              <a:rPr lang="en-US" dirty="0" smtClean="0"/>
              <a:t>(one of the isotopes from the decay chain</a:t>
            </a:r>
          </a:p>
          <a:p>
            <a:r>
              <a:rPr lang="en-US" dirty="0"/>
              <a:t> </a:t>
            </a:r>
            <a:r>
              <a:rPr lang="en-US" dirty="0" smtClean="0"/>
              <a:t>     of Th228)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440" y="5431520"/>
            <a:ext cx="909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 The </a:t>
            </a:r>
            <a:r>
              <a:rPr lang="en-US" dirty="0" err="1" smtClean="0"/>
              <a:t>HiRA</a:t>
            </a:r>
            <a:r>
              <a:rPr lang="en-US" dirty="0" smtClean="0"/>
              <a:t> telescope was designed so that the pin source mounted in the </a:t>
            </a:r>
          </a:p>
          <a:p>
            <a:r>
              <a:rPr lang="en-US" dirty="0"/>
              <a:t> </a:t>
            </a:r>
            <a:r>
              <a:rPr lang="en-US" dirty="0" smtClean="0"/>
              <a:t>     frame </a:t>
            </a:r>
            <a:r>
              <a:rPr lang="en-US" dirty="0" smtClean="0">
                <a:solidFill>
                  <a:srgbClr val="FF0000"/>
                </a:solidFill>
              </a:rPr>
              <a:t>sits </a:t>
            </a:r>
            <a:r>
              <a:rPr lang="en-US" b="1" i="1" dirty="0" smtClean="0">
                <a:solidFill>
                  <a:srgbClr val="FF0000"/>
                </a:solidFill>
              </a:rPr>
              <a:t>3.2mm above </a:t>
            </a:r>
            <a:r>
              <a:rPr lang="en-US" dirty="0" smtClean="0">
                <a:solidFill>
                  <a:srgbClr val="FF0000"/>
                </a:solidFill>
              </a:rPr>
              <a:t>the surface of the E detector </a:t>
            </a:r>
            <a:r>
              <a:rPr lang="en-US" dirty="0" smtClean="0"/>
              <a:t>when the frame </a:t>
            </a:r>
          </a:p>
          <a:p>
            <a:r>
              <a:rPr lang="en-US" dirty="0"/>
              <a:t> </a:t>
            </a:r>
            <a:r>
              <a:rPr lang="en-US" dirty="0" smtClean="0"/>
              <a:t>     is inserted into the slot.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19" y="3815817"/>
            <a:ext cx="4271548" cy="2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6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Date: </a:t>
            </a:r>
            <a:r>
              <a:rPr lang="en-US" sz="1600" dirty="0" smtClean="0">
                <a:solidFill>
                  <a:srgbClr val="FF0000"/>
                </a:solidFill>
              </a:rPr>
              <a:t>2018-10-28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Source:  </a:t>
            </a:r>
            <a:r>
              <a:rPr lang="en-US" sz="1600" dirty="0">
                <a:hlinkClick r:id="rId2" tooltip="Persistent link using digital object identifier"/>
              </a:rPr>
              <a:t>https://doi.org/10.1016/j.nima.2017.12.082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45" y="828959"/>
            <a:ext cx="1067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 The idea of testing the thickness of the dead layer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908" y="1370047"/>
            <a:ext cx="11627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● The </a:t>
            </a:r>
            <a:r>
              <a:rPr lang="en-US" b="1" i="1" dirty="0">
                <a:solidFill>
                  <a:srgbClr val="FF0000"/>
                </a:solidFill>
              </a:rPr>
              <a:t>dead layer is the only potential cause </a:t>
            </a:r>
            <a:r>
              <a:rPr lang="en-US" dirty="0"/>
              <a:t>of energy loss between the source and </a:t>
            </a:r>
            <a:r>
              <a:rPr lang="en-US" dirty="0" smtClean="0"/>
              <a:t>active</a:t>
            </a:r>
          </a:p>
          <a:p>
            <a:r>
              <a:rPr lang="en-US" dirty="0"/>
              <a:t> </a:t>
            </a:r>
            <a:r>
              <a:rPr lang="en-US" dirty="0" smtClean="0"/>
              <a:t>    volume</a:t>
            </a:r>
            <a:r>
              <a:rPr lang="en-US" dirty="0"/>
              <a:t>, as </a:t>
            </a:r>
            <a:r>
              <a:rPr lang="en-US" dirty="0" smtClean="0"/>
              <a:t>alpha particles </a:t>
            </a:r>
            <a:r>
              <a:rPr lang="en-US" dirty="0"/>
              <a:t>from </a:t>
            </a:r>
            <a:r>
              <a:rPr lang="en-US" dirty="0" smtClean="0"/>
              <a:t>  the </a:t>
            </a:r>
            <a:r>
              <a:rPr lang="en-US" dirty="0"/>
              <a:t>pin do not need to pass through a </a:t>
            </a:r>
            <a:r>
              <a:rPr lang="en-US" dirty="0">
                <a:solidFill>
                  <a:srgbClr val="00B050"/>
                </a:solidFill>
              </a:rPr>
              <a:t>gold window </a:t>
            </a:r>
            <a:r>
              <a:rPr lang="en-US" dirty="0"/>
              <a:t>or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Mylar foil </a:t>
            </a:r>
            <a:r>
              <a:rPr lang="en-US" dirty="0" smtClean="0"/>
              <a:t>to </a:t>
            </a:r>
            <a:r>
              <a:rPr lang="en-US" dirty="0"/>
              <a:t>reach the detector.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2908" y="2293377"/>
            <a:ext cx="11627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●  Some assumptions:</a:t>
            </a:r>
          </a:p>
          <a:p>
            <a:r>
              <a:rPr lang="en-US" dirty="0"/>
              <a:t> </a:t>
            </a:r>
            <a:r>
              <a:rPr lang="en-US" dirty="0" smtClean="0"/>
              <a:t>     &lt;1&gt; Assuming an effective dead layer of </a:t>
            </a:r>
            <a:r>
              <a:rPr lang="en-US" b="1" dirty="0" smtClean="0">
                <a:solidFill>
                  <a:srgbClr val="00B050"/>
                </a:solidFill>
              </a:rPr>
              <a:t>pure silicon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/>
              <a:t>   &lt;2&gt; Assuming a </a:t>
            </a:r>
            <a:r>
              <a:rPr lang="en-US" b="1" dirty="0" smtClean="0">
                <a:solidFill>
                  <a:srgbClr val="00B050"/>
                </a:solidFill>
              </a:rPr>
              <a:t>uniform dead layer</a:t>
            </a:r>
            <a:r>
              <a:rPr lang="en-US" dirty="0" smtClean="0"/>
              <a:t>, means a constant thickness of the dead layer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dirty="0"/>
              <a:t> </a:t>
            </a:r>
            <a:r>
              <a:rPr lang="en-US" dirty="0" smtClean="0"/>
              <a:t>&lt;3&gt; </a:t>
            </a:r>
            <a:r>
              <a:rPr lang="en-US" dirty="0"/>
              <a:t>Assuming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constant value for energy loss</a:t>
            </a:r>
            <a:r>
              <a:rPr lang="en-US" dirty="0" smtClean="0"/>
              <a:t>, since the thickness of the dead layer is very small.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908" y="3595567"/>
            <a:ext cx="11627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● Basic formula used for extraction of T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57" y="3964899"/>
                <a:ext cx="2021772" cy="768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75" y="3780233"/>
            <a:ext cx="3391373" cy="2753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E: detected energy in E detector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initial energy of alpha particle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emission angle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: stopping power of an alpha particle in Si at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/>
                  <a:t>    (assumed to be a constant)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978285"/>
                <a:ext cx="6096000" cy="1599284"/>
              </a:xfrm>
              <a:prstGeom prst="rect">
                <a:avLst/>
              </a:prstGeom>
              <a:blipFill rotWithShape="0">
                <a:blip r:embed="rId5"/>
                <a:stretch>
                  <a:fillRect l="-800" t="-2290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Observable quantities: E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1" y="5501457"/>
                <a:ext cx="439998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1139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58</cp:revision>
  <dcterms:created xsi:type="dcterms:W3CDTF">2018-10-24T01:48:48Z</dcterms:created>
  <dcterms:modified xsi:type="dcterms:W3CDTF">2018-10-29T02:12:29Z</dcterms:modified>
</cp:coreProperties>
</file>