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8" r:id="rId2"/>
    <p:sldId id="259" r:id="rId3"/>
    <p:sldId id="283" r:id="rId4"/>
    <p:sldId id="256" r:id="rId5"/>
    <p:sldId id="257" r:id="rId6"/>
    <p:sldId id="279" r:id="rId7"/>
    <p:sldId id="281" r:id="rId8"/>
    <p:sldId id="282" r:id="rId9"/>
    <p:sldId id="265" r:id="rId10"/>
    <p:sldId id="266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60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8" r:id="rId35"/>
    <p:sldId id="303" r:id="rId36"/>
    <p:sldId id="304" r:id="rId37"/>
    <p:sldId id="312" r:id="rId38"/>
    <p:sldId id="263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44BA-D827-4C5F-84CE-235CAC5CC0A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9003-F4DC-4184-820E-8661A476C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19C3-A3AD-4738-A8F3-054951D8AD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419" y="37236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23418" y="11183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电荷重心法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417" y="175198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光在晶体中的自吸收？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●  Two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2521" y="2328937"/>
            <a:ext cx="671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Scintillator—inorganic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12" y="537281"/>
            <a:ext cx="528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recalls: Mechanism of light production in </a:t>
            </a:r>
            <a:r>
              <a:rPr lang="en-US" dirty="0" err="1" smtClean="0"/>
              <a:t>CsI</a:t>
            </a:r>
            <a:r>
              <a:rPr lang="en-US" dirty="0" smtClean="0"/>
              <a:t>(Tl).</a:t>
            </a:r>
          </a:p>
          <a:p>
            <a:r>
              <a:rPr lang="en-US" dirty="0" smtClean="0"/>
              <a:t>(alkali halide inorganic crystal)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31772" y="302187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31772" y="213795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9246" y="3021876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107" y="1799402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1772" y="2137956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3438" y="2395250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1934" y="2952207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72892" y="2137956"/>
            <a:ext cx="1024462" cy="883919"/>
            <a:chOff x="5172892" y="2137956"/>
            <a:chExt cx="1024462" cy="88391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172892" y="2137956"/>
              <a:ext cx="418540" cy="883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99315" y="2356194"/>
              <a:ext cx="798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9095" y="2025918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Pure crystal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58427" y="617996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58427" y="529604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246" y="6189329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62" y="4957489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58427" y="5296043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0093" y="5553337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68589" y="6110294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750" y="5184005"/>
            <a:ext cx="151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Doped crystal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(impurities are added, Tl or Na)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93513" y="2393524"/>
            <a:ext cx="506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Forbidden band (an electron cannot be found here)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1179" y="1914528"/>
            <a:ext cx="601713" cy="1220206"/>
            <a:chOff x="4571179" y="1914528"/>
            <a:chExt cx="601713" cy="122020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54881" y="2137956"/>
              <a:ext cx="418011" cy="78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7932116">
              <a:off x="4091881" y="2393826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686697" y="5553337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86697" y="5888622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86697" y="5618651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93513" y="5449374"/>
            <a:ext cx="4511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Accessible states are created in the forbidden band</a:t>
            </a: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(activator)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49766" y="5089799"/>
            <a:ext cx="566570" cy="1220206"/>
            <a:chOff x="4649766" y="5089799"/>
            <a:chExt cx="566570" cy="122020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781536" y="5284068"/>
              <a:ext cx="434800" cy="800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7932116">
              <a:off x="4170468" y="5569097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22054" y="5568726"/>
            <a:ext cx="1423980" cy="338554"/>
            <a:chOff x="5809141" y="4802373"/>
            <a:chExt cx="1423980" cy="33855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829706" y="4856655"/>
              <a:ext cx="11315" cy="278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09141" y="4802373"/>
              <a:ext cx="1423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optical 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9095" y="1247994"/>
            <a:ext cx="1194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ionizing, a free electron is located in the conduction band and a hole is located in the valence band. The electron can return to the valence band emitting a photon (normally not in the visible range).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253" y="3832783"/>
            <a:ext cx="1194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the impurity is present, the hole will drift to an activation center and ionize it (because the ionization energy is much less for the activator centers than for a lattice site). When the electron, free to move in the conduction band, encounters the ionized activator, a recombination process takes place. A neutral activator is created in one of its excited states </a:t>
            </a:r>
            <a:r>
              <a:rPr lang="en-US" sz="1600" dirty="0" smtClean="0">
                <a:sym typeface="Wingdings" panose="05000000000000000000" pitchFamily="2" charset="2"/>
              </a:rPr>
              <a:t> decay via the emission of an optical photon.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292874" y="30949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6020" y="1766446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773" y="61996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5919" y="4871180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809666" y="5588957"/>
            <a:ext cx="966931" cy="457241"/>
            <a:chOff x="4809666" y="5588957"/>
            <a:chExt cx="966931" cy="457241"/>
          </a:xfrm>
        </p:grpSpPr>
        <p:sp>
          <p:nvSpPr>
            <p:cNvPr id="66" name="Right Arrow 65"/>
            <p:cNvSpPr/>
            <p:nvPr/>
          </p:nvSpPr>
          <p:spPr>
            <a:xfrm rot="19336704">
              <a:off x="4823630" y="5906861"/>
              <a:ext cx="944188" cy="139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250620">
              <a:off x="4809666" y="5588957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hole drift</a:t>
              </a:r>
              <a:endParaRPr lang="en-US" sz="1600" i="1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74188" y="5308018"/>
            <a:ext cx="308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ionized activator (luminescence center)</a:t>
            </a:r>
            <a:endParaRPr lang="en-US" sz="1400" b="1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5553814" y="5184661"/>
            <a:ext cx="1952732" cy="357594"/>
            <a:chOff x="5553814" y="5184661"/>
            <a:chExt cx="1952732" cy="357594"/>
          </a:xfrm>
        </p:grpSpPr>
        <p:sp>
          <p:nvSpPr>
            <p:cNvPr id="70" name="Right Arrow 69"/>
            <p:cNvSpPr/>
            <p:nvPr/>
          </p:nvSpPr>
          <p:spPr>
            <a:xfrm rot="2827642">
              <a:off x="5424801" y="5313674"/>
              <a:ext cx="357594" cy="9956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5892" y="5189186"/>
              <a:ext cx="1920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0000"/>
                  </a:solidFill>
                </a:rPr>
                <a:t>electron recombination</a:t>
              </a:r>
              <a:endParaRPr lang="en-US" sz="1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2018-10-31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Daniele’s group meeting talk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98319" y="26479"/>
            <a:ext cx="7761868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Mechanism of light production in </a:t>
            </a:r>
            <a:r>
              <a:rPr lang="en-US" sz="2400" b="1" dirty="0" err="1">
                <a:solidFill>
                  <a:srgbClr val="FF0000"/>
                </a:solidFill>
              </a:rPr>
              <a:t>CsI</a:t>
            </a:r>
            <a:r>
              <a:rPr lang="en-US" sz="2400" b="1" dirty="0">
                <a:solidFill>
                  <a:srgbClr val="FF0000"/>
                </a:solidFill>
              </a:rPr>
              <a:t>(Tl</a:t>
            </a:r>
            <a:r>
              <a:rPr lang="en-US" sz="2400" b="1" dirty="0" smtClean="0">
                <a:solidFill>
                  <a:srgbClr val="FF0000"/>
                </a:solidFill>
              </a:rPr>
              <a:t>) and light response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 animBg="1"/>
      <p:bldP spid="35" grpId="0"/>
      <p:bldP spid="47" grpId="0"/>
      <p:bldP spid="60" grpId="0"/>
      <p:bldP spid="62" grpId="0"/>
      <p:bldP spid="63" grpId="0"/>
      <p:bldP spid="64" grpId="0"/>
      <p:bldP spid="65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interaction of heavy charged particles with the </a:t>
            </a:r>
            <a:r>
              <a:rPr lang="en-US" dirty="0" err="1" smtClean="0"/>
              <a:t>CsI</a:t>
            </a:r>
            <a:r>
              <a:rPr lang="en-US" dirty="0" smtClean="0"/>
              <a:t>(Tl) occurs mainly via ionization mechanisms (and, in minor quantity, via interactions with nuclei in the lattice).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5726" y="4033621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efficiency of light production within the ionization column is limited by quenching effects:</a:t>
            </a:r>
            <a:endParaRPr lang="en-US" dirty="0"/>
          </a:p>
        </p:txBody>
      </p:sp>
      <p:cxnSp>
        <p:nvCxnSpPr>
          <p:cNvPr id="80" name="Straight Connector 79"/>
          <p:cNvCxnSpPr>
            <a:endCxn id="3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363505" y="4820260"/>
            <a:ext cx="20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Ideal light response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4631302" y="5189592"/>
            <a:ext cx="910046" cy="52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740117" y="4820260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Quenched light response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Furthermore, the light response is not a constant with the particle’s energy. A unified treatment of light response was proposed by Birks for alpha-particles in organic scintillators (J.B. Birks, Scintillation Counters, </a:t>
            </a:r>
            <a:r>
              <a:rPr lang="en-US" dirty="0" err="1" smtClean="0"/>
              <a:t>Pergamon</a:t>
            </a:r>
            <a:r>
              <a:rPr lang="en-US" dirty="0" smtClean="0"/>
              <a:t> Press, Oxford 1960, p. 93) and is normally applied also in the case of inorganic scintillators.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86725" y="257248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electronic stopping power</a:t>
            </a:r>
            <a:endParaRPr lang="en-US" sz="1400" b="1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276513" y="2512382"/>
            <a:ext cx="710212" cy="2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8382" y="1419719"/>
            <a:ext cx="22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Scintillation efficiency factor</a:t>
            </a:r>
            <a:endParaRPr lang="en-US" sz="1400" b="1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02382" y="1587554"/>
            <a:ext cx="141975" cy="3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3756" y="2757147"/>
            <a:ext cx="146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Quenching factor</a:t>
            </a:r>
            <a:endParaRPr lang="en-US" sz="1400" b="1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02382" y="2572482"/>
            <a:ext cx="411897" cy="2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726" y="4673152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formula can be analytically integrated by considering the following approximation valid for low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leads to the following formulations of the </a:t>
            </a:r>
            <a:r>
              <a:rPr lang="en-US" dirty="0" err="1" smtClean="0"/>
              <a:t>CsI</a:t>
            </a:r>
            <a:r>
              <a:rPr lang="en-US" dirty="0" smtClean="0"/>
              <a:t>(Tl) light response: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blipFill rotWithShape="0">
                <a:blip r:embed="rId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5726" y="1104361"/>
            <a:ext cx="473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Horn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t="-4444" r="-2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5726" y="2465375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N. Colonna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321 (1992) 529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_3)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35726" y="3641631"/>
            <a:ext cx="513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P.F. </a:t>
            </a:r>
            <a:r>
              <a:rPr lang="en-US" dirty="0" err="1" smtClean="0"/>
              <a:t>Mastinu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338 (1994) 419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5726" y="5134560"/>
            <a:ext cx="535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the scintillation efficiency </a:t>
            </a:r>
            <a:r>
              <a:rPr lang="en-US" dirty="0" err="1" smtClean="0"/>
              <a:t>dL</a:t>
            </a:r>
            <a:r>
              <a:rPr lang="en-US" dirty="0" smtClean="0"/>
              <a:t>/</a:t>
            </a:r>
            <a:r>
              <a:rPr lang="en-US" dirty="0" err="1" smtClean="0"/>
              <a:t>dE</a:t>
            </a:r>
            <a:r>
              <a:rPr lang="en-US" dirty="0" smtClean="0"/>
              <a:t> is not a function of the electronic stopping power only, but rather of a composed set of discrete functions: </a:t>
            </a:r>
            <a:r>
              <a:rPr lang="en-US" i="1" dirty="0" smtClean="0"/>
              <a:t>A. Meyer and R.B. Murray, Phys. Rev. 128 (1962) 98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54" y="1662019"/>
            <a:ext cx="27527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6" y="4962618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figure, from M. </a:t>
            </a:r>
            <a:r>
              <a:rPr lang="en-US" dirty="0" err="1" smtClean="0"/>
              <a:t>Parlog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674, shows that for the same average stopping power heavier isotopes have a greater light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effect of the so-called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-electrons (or knock-on electrons), i.e. modestly energetic electrons (~1keV) that are scattered outside of the primary ionization column caused by the incident ionizing radiation.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8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>
            <a:endCxn id="7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4472192" y="1597981"/>
            <a:ext cx="377310" cy="68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14611" y="1478540"/>
            <a:ext cx="38111" cy="75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179041" y="3159805"/>
            <a:ext cx="823929" cy="37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82964" y="147854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7417" y="142084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70837" y="338231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2409" y="1471268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82409" y="3448594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726" y="4201342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Knock-on electrons have access to a “virgin” region of the crystal, outside of the highly ionized region, where quenching effects don’t occur. This is a high-efficiency region of the crystal. The Birks formula has to be changed as follows: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𝑑𝐿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dL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rgbClr val="0070C0"/>
                    </a:solidFill>
                  </a:rPr>
                  <a:t>Fractional energy loss</a:t>
                </a:r>
                <a:r>
                  <a:rPr lang="en-US" sz="1600" dirty="0" smtClean="0"/>
                  <a:t>. This is the fraction of energy carried off by </a:t>
                </a:r>
                <a:r>
                  <a:rPr lang="en-US" sz="1600" dirty="0" smtClean="0">
                    <a:latin typeface="Symbol" panose="05050102010706020507" pitchFamily="18" charset="2"/>
                  </a:rPr>
                  <a:t>d</a:t>
                </a:r>
                <a:r>
                  <a:rPr lang="en-US" sz="1600" dirty="0" smtClean="0"/>
                  <a:t>-rays. Non-zero only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418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fractional energy loss is non-zero only when the energy exceed the threshold of delta-ray emission and it is more important for heavier isotopes (since light isotopes have a small efficiency of delta-ray production) and at higher energies. An empirical model for fractional energy loss calculation and its dependency on E/A was first given by Meyer and Murray.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5726" y="1749620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recent formulation is by </a:t>
            </a:r>
            <a:r>
              <a:rPr lang="en-US" dirty="0" err="1" smtClean="0"/>
              <a:t>Parlog</a:t>
            </a:r>
            <a:r>
              <a:rPr lang="en-US" dirty="0" smtClean="0"/>
              <a:t> (Recombination and nuclear quenching model). This leads to an approximate formula: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blipFill rotWithShape="0">
                <a:blip r:embed="rId2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6631619" y="3382393"/>
            <a:ext cx="35511" cy="39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71317" y="2796466"/>
            <a:ext cx="11540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Fractional energy loss (this is put artificially to 0 for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1" dirty="0" smtClean="0"/>
                  <a:t>)</a:t>
                </a:r>
                <a:endParaRPr lang="en-US" sz="1600" b="1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66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Threshold of delta-ray production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02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" y="4077747"/>
            <a:ext cx="4025189" cy="268650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72001" y="4962617"/>
            <a:ext cx="553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from O. Lopez et al., </a:t>
            </a:r>
            <a:r>
              <a:rPr lang="en-US" sz="1600" i="1" dirty="0" err="1" smtClean="0"/>
              <a:t>Nucl</a:t>
            </a:r>
            <a:r>
              <a:rPr lang="en-US" sz="1600" i="1" dirty="0" smtClean="0"/>
              <a:t>. Instr. Meth. A 884 (2018) 140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271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726" y="1122571"/>
            <a:ext cx="4976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Parlog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693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29954"/>
            <a:ext cx="4561730" cy="445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97456" y="2690342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Applied down to Z=5.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499582"/>
            <a:ext cx="2888709" cy="2419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26" y="1122571"/>
            <a:ext cx="473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D. Horn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8621" y="1642368"/>
            <a:ext cx="412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 formula valid over a range of light ions.</a:t>
            </a:r>
          </a:p>
          <a:p>
            <a:r>
              <a:rPr lang="en-US" sz="1600" dirty="0" smtClean="0"/>
              <a:t>Limited energy range available for protons.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5725" y="4069932"/>
            <a:ext cx="523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" y="4439264"/>
            <a:ext cx="3040596" cy="2347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blipFill rotWithShape="0">
                <a:blip r:embed="rId4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28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5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59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 Wagner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456 (2001) 290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2429516"/>
            <a:ext cx="2718924" cy="2087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better fit quality is obtained by fitting isotopes of each Z with an individual empirical formula.</a:t>
                </a:r>
              </a:p>
              <a:p>
                <a:r>
                  <a:rPr lang="en-US" b="0" dirty="0" smtClean="0"/>
                  <a:t>For Z=3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For Z=2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Z=1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Only 1 calibration point is present for 1H!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blipFill rotWithShape="0">
                <a:blip r:embed="rId3"/>
                <a:stretch>
                  <a:fillRect l="-667" t="-1471" r="-74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1836" y="2357719"/>
            <a:ext cx="80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Knowledges of ∆E1-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E2-E Detector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8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34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C.J.W. </a:t>
            </a:r>
            <a:r>
              <a:rPr lang="en-US" dirty="0" err="1" smtClean="0"/>
              <a:t>Twenhofel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B 51 (1990) 58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53004"/>
            <a:ext cx="378142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51" y="1759850"/>
            <a:ext cx="3733800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10" y="1873188"/>
            <a:ext cx="3846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Dedicated apparatus to measure light response of light particle exclusively.</a:t>
            </a:r>
          </a:p>
          <a:p>
            <a:endParaRPr lang="en-US" sz="1600" dirty="0"/>
          </a:p>
          <a:p>
            <a:r>
              <a:rPr lang="en-US" sz="1600" dirty="0" smtClean="0"/>
              <a:t>Saturation effects observed for Z&lt;=3, more important for Z=1. The onset of this effect is between 20 and 30 keVcm2/mg for Z=1, between 30 and 40 keVcm2/mg for Z=2 and about 70 keVcm2/mg for Z=3.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1" y="4105967"/>
            <a:ext cx="3235496" cy="2478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7130" y="5345435"/>
            <a:ext cx="143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Saturation effect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8104126" y="4864964"/>
            <a:ext cx="1341715" cy="6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blipFill rotWithShape="0">
                <a:blip r:embed="rId5"/>
                <a:stretch>
                  <a:fillRect l="-3719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67631" y="5848297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fits for Z&lt;3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467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Viesti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252 (1986) 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790950" cy="2562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6676" y="2104005"/>
            <a:ext cx="77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fit on Z=1 based on few calibration points. The same data was interpreted in terms of the previously explained saturation effects by </a:t>
            </a:r>
            <a:r>
              <a:rPr lang="en-US" dirty="0" err="1" smtClean="0"/>
              <a:t>Twenhofel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0" y="3065373"/>
            <a:ext cx="380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1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S. Aiello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369 (1996) 50-54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6676" y="2104005"/>
            <a:ext cx="77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saturation effect possibly observed also by Aiello et al.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819525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blipFill rotWithShape="0">
                <a:blip r:embed="rId3"/>
                <a:stretch>
                  <a:fillRect l="-3306" t="-4348" r="-4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16267" y="3036594"/>
            <a:ext cx="47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 for Z=1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clear that very few and fragmentary data is reported in the literature for Z=1 light response in </a:t>
            </a:r>
            <a:r>
              <a:rPr lang="en-US" dirty="0" err="1" smtClean="0"/>
              <a:t>CsI</a:t>
            </a:r>
            <a:r>
              <a:rPr lang="en-US" dirty="0" smtClean="0"/>
              <a:t>(Tl) (and inorganic scintillators in general).</a:t>
            </a:r>
          </a:p>
          <a:p>
            <a:endParaRPr lang="en-US" dirty="0"/>
          </a:p>
          <a:p>
            <a:r>
              <a:rPr lang="en-US" dirty="0" smtClean="0"/>
              <a:t>Since we are interested in proton energy spectra over a wide range of </a:t>
            </a:r>
            <a:r>
              <a:rPr lang="en-US" dirty="0"/>
              <a:t>energies (and for the first time we have good quality data of protons in a wide energy range), </a:t>
            </a:r>
            <a:r>
              <a:rPr lang="en-US" dirty="0" smtClean="0"/>
              <a:t>it is mandatory to explore the possible existence of saturation effects observed in the literature and build a proper fit formula.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5" y="2285662"/>
            <a:ext cx="6529007" cy="4194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046070" y="41323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(V)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5238" y="648043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(MeV)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4664" y="5719483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9046" y="401954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3He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423" y="341891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4He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2599" y="25277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6,7Li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8070" y="304958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7Be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28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4505" y="2414337"/>
            <a:ext cx="226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闪烁探测器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772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0"/>
            <a:ext cx="1001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-11-01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zh-CN" altLang="en-US" sz="1600" dirty="0">
                <a:solidFill>
                  <a:srgbClr val="FF0000"/>
                </a:solidFill>
              </a:rPr>
              <a:t>高能</a:t>
            </a:r>
            <a:r>
              <a:rPr lang="zh-CN" altLang="en-US" sz="1600" dirty="0" smtClean="0">
                <a:solidFill>
                  <a:srgbClr val="FF0000"/>
                </a:solidFill>
              </a:rPr>
              <a:t>所 </a:t>
            </a:r>
            <a:r>
              <a:rPr lang="en-US" altLang="zh-CN" sz="1600" dirty="0" smtClean="0">
                <a:solidFill>
                  <a:srgbClr val="FF0000"/>
                </a:solidFill>
              </a:rPr>
              <a:t>《</a:t>
            </a:r>
            <a:r>
              <a:rPr lang="zh-CN" altLang="en-US" sz="1600" dirty="0" smtClean="0">
                <a:solidFill>
                  <a:srgbClr val="FF0000"/>
                </a:solidFill>
              </a:rPr>
              <a:t>粒子探测器于数据获取， </a:t>
            </a:r>
            <a:r>
              <a:rPr lang="en-US" altLang="zh-CN" sz="1600" dirty="0" smtClean="0">
                <a:solidFill>
                  <a:srgbClr val="FF0000"/>
                </a:solidFill>
              </a:rPr>
              <a:t>Leo &lt;Techniques for Nuclear and Particle Physics Experiment&gt;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" y="74595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无机闪烁体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326427" y="1277599"/>
            <a:ext cx="1052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 </a:t>
            </a:r>
            <a:r>
              <a:rPr lang="zh-CN" altLang="en-US" sz="1600" dirty="0" smtClean="0"/>
              <a:t>无机闪烁体具有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快发光</a:t>
            </a:r>
            <a:r>
              <a:rPr lang="zh-CN" altLang="en-US" sz="1600" dirty="0" smtClean="0"/>
              <a:t>的特点，或者发光成分中有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快发光过程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。在闪烁晶体中加入金属或者稀土杂质，如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N</a:t>
            </a:r>
            <a:r>
              <a:rPr lang="en-US" altLang="zh-CN" sz="1600" dirty="0" err="1" smtClean="0"/>
              <a:t>aI</a:t>
            </a:r>
            <a:r>
              <a:rPr lang="en-US" altLang="zh-CN" sz="1600" dirty="0" smtClean="0"/>
              <a:t>(Tl), </a:t>
            </a:r>
            <a:r>
              <a:rPr lang="en-US" altLang="zh-CN" sz="1600" dirty="0" err="1" smtClean="0"/>
              <a:t>CsI</a:t>
            </a:r>
            <a:r>
              <a:rPr lang="en-US" altLang="zh-CN" sz="1600" dirty="0" smtClean="0"/>
              <a:t>(Tl), </a:t>
            </a:r>
            <a:r>
              <a:rPr lang="zh-CN" altLang="en-US" sz="1600" dirty="0" smtClean="0"/>
              <a:t>以杂质离子为发光中心，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发光衰减时间慢，但发光较强</a:t>
            </a:r>
            <a:r>
              <a:rPr lang="zh-CN" altLang="en-US" sz="1600" dirty="0" smtClean="0"/>
              <a:t>。利用这个特点，可以进行</a:t>
            </a:r>
            <a:r>
              <a:rPr lang="zh-CN" altLang="en-US" sz="1600" b="1" dirty="0" smtClean="0"/>
              <a:t>脉冲形状甄别。</a:t>
            </a:r>
            <a:endParaRPr lang="en-US" sz="1600" b="1" dirty="0"/>
          </a:p>
        </p:txBody>
      </p:sp>
      <p:sp>
        <p:nvSpPr>
          <p:cNvPr id="15" name="Rectangle 1"/>
          <p:cNvSpPr/>
          <p:nvPr/>
        </p:nvSpPr>
        <p:spPr>
          <a:xfrm>
            <a:off x="326427" y="2024683"/>
            <a:ext cx="10257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 </a:t>
            </a:r>
            <a:r>
              <a:rPr lang="zh-CN" altLang="en-US" sz="1600" dirty="0" smtClean="0"/>
              <a:t>从能带角度看，无机闪烁晶体是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绝缘体</a:t>
            </a:r>
            <a:r>
              <a:rPr lang="zh-CN" altLang="en-US" sz="1600" dirty="0" smtClean="0"/>
              <a:t>。因具有</a:t>
            </a:r>
            <a:r>
              <a:rPr lang="zh-CN" altLang="en-US" sz="1600" dirty="0" smtClean="0">
                <a:solidFill>
                  <a:srgbClr val="FF0000"/>
                </a:solidFill>
              </a:rPr>
              <a:t>发光快</a:t>
            </a:r>
            <a:r>
              <a:rPr lang="en-US" altLang="zh-CN" sz="1600" dirty="0" smtClean="0">
                <a:solidFill>
                  <a:srgbClr val="FF0000"/>
                </a:solidFill>
              </a:rPr>
              <a:t>(~10ns)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产额高</a:t>
            </a:r>
            <a:r>
              <a:rPr lang="zh-CN" altLang="en-US" sz="1600" dirty="0" smtClean="0"/>
              <a:t>，波长适合，密度大，</a:t>
            </a:r>
            <a:r>
              <a:rPr lang="zh-CN" altLang="en-US" sz="1600" dirty="0" smtClean="0">
                <a:solidFill>
                  <a:srgbClr val="FF0000"/>
                </a:solidFill>
              </a:rPr>
              <a:t>价格低</a:t>
            </a:r>
            <a:r>
              <a:rPr lang="zh-CN" altLang="en-US" sz="1600" dirty="0" smtClean="0"/>
              <a:t>的特点而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zh-CN" altLang="en-US" sz="1600" dirty="0" smtClean="0"/>
              <a:t>广泛应用于粒子物理与核物理实验中。</a:t>
            </a:r>
            <a:endParaRPr lang="en-US" sz="1600" dirty="0"/>
          </a:p>
        </p:txBody>
      </p:sp>
      <p:sp>
        <p:nvSpPr>
          <p:cNvPr id="16" name="Rectangle 1"/>
          <p:cNvSpPr/>
          <p:nvPr/>
        </p:nvSpPr>
        <p:spPr>
          <a:xfrm>
            <a:off x="326427" y="2682410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无机闪烁体的发光原理</a:t>
            </a:r>
            <a:endParaRPr 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68" y="3020964"/>
            <a:ext cx="4048247" cy="31640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25556" y="3093916"/>
                <a:ext cx="6292339" cy="95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+mn-ea"/>
                  </a:rPr>
                  <a:t>(1)</a:t>
                </a:r>
                <a:r>
                  <a:rPr lang="zh-CN" altLang="en-US" sz="1600" dirty="0" smtClean="0">
                    <a:latin typeface="+mn-ea"/>
                  </a:rPr>
                  <a:t>对于纯的闪烁</a:t>
                </a:r>
                <a:r>
                  <a:rPr lang="zh-CN" altLang="en-US" sz="1600" dirty="0" smtClean="0"/>
                  <a:t>晶体，粒子激发使得电子从价带跃迁到导带，电子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      退激时发射一个光子。闪烁晶体是绝缘体，能隙较大</a:t>
                </a:r>
                <a:r>
                  <a:rPr lang="en-US" altLang="zh-CN" sz="1600" dirty="0" smtClean="0"/>
                  <a:t>(~10eV),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发光</a:t>
                </a:r>
                <a:endParaRPr lang="en-US" altLang="zh-CN" sz="1600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过程很快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(~10ns)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光子能量高</a:t>
                </a:r>
                <a:r>
                  <a:rPr lang="en-US" altLang="zh-CN" sz="1600" dirty="0" smtClean="0"/>
                  <a:t>(</a:t>
                </a:r>
                <a:r>
                  <a:rPr lang="zh-CN" altLang="en-US" sz="1600" dirty="0" smtClean="0"/>
                  <a:t>多在紫外区，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altLang="zh-CN" sz="1600" dirty="0" smtClean="0"/>
                  <a:t>),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发光较弱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" y="3093916"/>
                <a:ext cx="6292339" cy="954749"/>
              </a:xfrm>
              <a:prstGeom prst="rect">
                <a:avLst/>
              </a:prstGeom>
              <a:blipFill rotWithShape="0">
                <a:blip r:embed="rId3"/>
                <a:stretch>
                  <a:fillRect l="-484" t="-3205" r="-581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25555" y="4048665"/>
            <a:ext cx="6292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在闪烁晶体中加入杂质，在禁带中形成中间能级，且有很宽的寿命分布。部分中间能级的电子在退激过程中发射一个光子，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短寿命能级的发光构成荧光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长寿命能级的发光构成磷光</a:t>
            </a:r>
            <a:r>
              <a:rPr lang="zh-CN" altLang="en-US" sz="1600" dirty="0" smtClean="0">
                <a:latin typeface="+mn-ea"/>
              </a:rPr>
              <a:t>。也有无辐射跃迁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即猝灭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44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>
            <a:off x="301488" y="379784"/>
            <a:ext cx="89090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能量分辨是无机闪烁体的主要性能</a:t>
            </a:r>
            <a:r>
              <a:rPr lang="zh-CN" altLang="en-US" sz="1600" dirty="0" smtClean="0"/>
              <a:t>。在低能粒子探测中，</a:t>
            </a:r>
            <a:r>
              <a:rPr lang="en-US" altLang="zh-CN" sz="1600" dirty="0" err="1" smtClean="0"/>
              <a:t>NaI</a:t>
            </a:r>
            <a:r>
              <a:rPr lang="en-US" altLang="zh-CN" sz="1600" dirty="0" smtClean="0"/>
              <a:t>(Tl), </a:t>
            </a:r>
            <a:r>
              <a:rPr lang="en-US" altLang="zh-CN" sz="1600" dirty="0" err="1" smtClean="0"/>
              <a:t>CsI</a:t>
            </a:r>
            <a:r>
              <a:rPr lang="en-US" altLang="zh-CN" sz="1600" dirty="0" smtClean="0"/>
              <a:t>(Tl)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Cs137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662keV gamma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射线的分辨率</a:t>
            </a:r>
            <a:r>
              <a:rPr lang="en-US" altLang="zh-CN" sz="1600" dirty="0" smtClean="0"/>
              <a:t>&lt;4%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endParaRPr lang="en-US" sz="1600" dirty="0"/>
          </a:p>
        </p:txBody>
      </p:sp>
      <p:sp>
        <p:nvSpPr>
          <p:cNvPr id="6" name="Rectangle 1"/>
          <p:cNvSpPr/>
          <p:nvPr/>
        </p:nvSpPr>
        <p:spPr>
          <a:xfrm>
            <a:off x="301488" y="1093658"/>
            <a:ext cx="99370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闪烁体的能量线性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(1) </a:t>
            </a:r>
            <a:r>
              <a:rPr lang="zh-CN" altLang="en-US" sz="1600" dirty="0" smtClean="0"/>
              <a:t>一般情况下，闪烁体的光输出与沉积能量呈线性关系。但由于</a:t>
            </a:r>
            <a:r>
              <a:rPr lang="en-US" altLang="zh-CN" sz="1600" dirty="0" smtClean="0"/>
              <a:t>quenching effect &amp;&amp; saturation effect</a:t>
            </a:r>
            <a:r>
              <a:rPr lang="zh-CN" altLang="en-US" sz="1600" dirty="0" smtClean="0"/>
              <a:t>的存在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zh-CN" altLang="en-US" sz="1600" dirty="0" smtClean="0"/>
              <a:t>使得光响应出现非线性。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(2) Quenching effect </a:t>
            </a:r>
            <a:r>
              <a:rPr lang="zh-CN" altLang="en-US" sz="1600" dirty="0" smtClean="0"/>
              <a:t>主要发生在重离子的低能端。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(3) Saturation effect </a:t>
            </a:r>
            <a:r>
              <a:rPr lang="zh-CN" altLang="en-US" sz="1600" dirty="0" smtClean="0"/>
              <a:t>只要发生在</a:t>
            </a:r>
            <a:r>
              <a:rPr lang="en-US" altLang="zh-CN" sz="1600" dirty="0" err="1" smtClean="0"/>
              <a:t>p,d,t</a:t>
            </a:r>
            <a:r>
              <a:rPr lang="zh-CN" altLang="en-US" sz="1600" dirty="0" smtClean="0"/>
              <a:t>的高能端</a:t>
            </a:r>
            <a:endParaRPr lang="en-US" sz="1600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15" y="2439731"/>
            <a:ext cx="380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2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210" y="144379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B050"/>
                </a:solidFill>
              </a:rPr>
              <a:t>有</a:t>
            </a:r>
            <a:r>
              <a:rPr lang="zh-CN" altLang="en-US" b="1" u="sng" dirty="0" smtClean="0">
                <a:solidFill>
                  <a:srgbClr val="00B050"/>
                </a:solidFill>
              </a:rPr>
              <a:t>机闪烁体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77852" y="748210"/>
            <a:ext cx="10208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/>
              <a:t>● </a:t>
            </a:r>
            <a:r>
              <a:rPr lang="zh-CN" altLang="en-US" sz="1600" dirty="0" smtClean="0"/>
              <a:t>有机闪烁体包括：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有机晶体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有机闪烁液体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塑料闪烁体</a:t>
            </a:r>
            <a:r>
              <a:rPr lang="zh-CN" altLang="en-US" sz="1600" dirty="0" smtClean="0"/>
              <a:t>。发射荧光波长</a:t>
            </a:r>
            <a:r>
              <a:rPr lang="en-US" altLang="zh-CN" sz="1600" dirty="0" smtClean="0"/>
              <a:t>350-500nm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发光衰减时间短，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3-5ns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2" y="2970707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B050"/>
                </a:solidFill>
              </a:rPr>
              <a:t>气体</a:t>
            </a:r>
            <a:r>
              <a:rPr lang="zh-CN" altLang="en-US" b="1" u="sng" dirty="0" smtClean="0">
                <a:solidFill>
                  <a:srgbClr val="00B050"/>
                </a:solidFill>
              </a:rPr>
              <a:t>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344362" y="3609538"/>
            <a:ext cx="752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气体多为惰性气体，发光效率低，光谱集中紫外区，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发光衰减时间较快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~10ns</a:t>
            </a:r>
            <a:r>
              <a:rPr lang="en-US" sz="1600" dirty="0" smtClean="0"/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210" y="144379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发光衰减时间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35" y="859414"/>
            <a:ext cx="571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on Silicon Detectors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4" y="2154750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4" y="33577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244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56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4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656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061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7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-10-30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039036" y="400109"/>
            <a:ext cx="537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Double-sided Silicon Strip Detector 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89" y="1543674"/>
            <a:ext cx="70193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What is a “pixel” ?</a:t>
            </a:r>
          </a:p>
          <a:p>
            <a:r>
              <a:rPr lang="en-US" dirty="0"/>
              <a:t> </a:t>
            </a:r>
            <a:r>
              <a:rPr lang="en-US" dirty="0" smtClean="0"/>
              <a:t>    ● Double-sided silicon strip detector can read out signal on both the </a:t>
            </a:r>
          </a:p>
          <a:p>
            <a:r>
              <a:rPr lang="en-US" dirty="0"/>
              <a:t> </a:t>
            </a:r>
            <a:r>
              <a:rPr lang="en-US" dirty="0" smtClean="0"/>
              <a:t>       sides. The back strips are perpendicular to the front strips. </a:t>
            </a:r>
            <a:r>
              <a:rPr lang="en-US" b="1" dirty="0" smtClean="0">
                <a:solidFill>
                  <a:srgbClr val="00B050"/>
                </a:solidFill>
              </a:rPr>
              <a:t>A “pixel”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means the overlap of a font strip and a back strip.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● Double-sided SSD also called “matrix detector”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89" y="3297071"/>
            <a:ext cx="8507505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What does a pixel works as a position sensitive detector?</a:t>
            </a:r>
          </a:p>
          <a:p>
            <a:r>
              <a:rPr lang="en-US" dirty="0" smtClean="0"/>
              <a:t>     </a:t>
            </a:r>
            <a:r>
              <a:rPr lang="en-US" dirty="0"/>
              <a:t> ● </a:t>
            </a:r>
            <a:r>
              <a:rPr lang="en-US" dirty="0" smtClean="0"/>
              <a:t>The position of SSD is </a:t>
            </a:r>
            <a:r>
              <a:rPr lang="en-US" b="1" dirty="0" smtClean="0"/>
              <a:t>determined by the pixel</a:t>
            </a:r>
            <a:r>
              <a:rPr lang="en-US" dirty="0" smtClean="0"/>
              <a:t>. When charge particle pass 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a SSD, ideally, there will be </a:t>
            </a:r>
            <a:r>
              <a:rPr lang="en-US" b="1" i="1" dirty="0" smtClean="0">
                <a:solidFill>
                  <a:srgbClr val="00B050"/>
                </a:solidFill>
              </a:rPr>
              <a:t>a same a energy signal on both a front strip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and a back strip</a:t>
            </a:r>
            <a:r>
              <a:rPr lang="en-US" dirty="0" smtClean="0"/>
              <a:t>, which determines the position of the particle hits the detector.</a:t>
            </a:r>
            <a:endParaRPr lang="en-US" dirty="0"/>
          </a:p>
          <a:p>
            <a:r>
              <a:rPr lang="en-US" dirty="0" smtClean="0"/>
              <a:t>      ● </a:t>
            </a:r>
            <a:r>
              <a:rPr lang="en-US" b="1" dirty="0" smtClean="0">
                <a:solidFill>
                  <a:srgbClr val="FF0000"/>
                </a:solidFill>
              </a:rPr>
              <a:t>Charge sharing effect: </a:t>
            </a:r>
            <a:r>
              <a:rPr lang="en-US" dirty="0" smtClean="0"/>
              <a:t>means the charge generated by a particle is collected </a:t>
            </a:r>
          </a:p>
          <a:p>
            <a:r>
              <a:rPr lang="en-US" dirty="0"/>
              <a:t> </a:t>
            </a:r>
            <a:r>
              <a:rPr lang="en-US" dirty="0" smtClean="0"/>
              <a:t>          by two or more than two strips. In this case, </a:t>
            </a:r>
            <a:r>
              <a:rPr lang="en-US" b="1" dirty="0" smtClean="0">
                <a:solidFill>
                  <a:srgbClr val="00B05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should find the strip with the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largest energy</a:t>
            </a:r>
            <a:r>
              <a:rPr lang="en-US" b="1" dirty="0" smtClean="0">
                <a:solidFill>
                  <a:srgbClr val="00B050"/>
                </a:solidFill>
              </a:rPr>
              <a:t>, this is the strip that the particle hitting or the strip nearest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hitting  point.</a:t>
            </a:r>
            <a:r>
              <a:rPr lang="en-US" dirty="0" smtClean="0"/>
              <a:t> Then, </a:t>
            </a:r>
            <a:r>
              <a:rPr lang="en-US" b="1" dirty="0" smtClean="0">
                <a:solidFill>
                  <a:srgbClr val="FF0000"/>
                </a:solidFill>
              </a:rPr>
              <a:t>sum up </a:t>
            </a:r>
            <a:r>
              <a:rPr lang="en-US" b="1" dirty="0" smtClean="0">
                <a:solidFill>
                  <a:srgbClr val="00B050"/>
                </a:solidFill>
              </a:rPr>
              <a:t>the energy in the adjacent strips to this strip.</a:t>
            </a:r>
          </a:p>
          <a:p>
            <a:r>
              <a:rPr lang="en-US" dirty="0" smtClean="0"/>
              <a:t> </a:t>
            </a:r>
            <a:r>
              <a:rPr lang="en-US" dirty="0"/>
              <a:t>     ●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，需要采用</a:t>
            </a:r>
            <a:r>
              <a:rPr lang="zh-CN" altLang="en-US" b="1" dirty="0" smtClean="0">
                <a:solidFill>
                  <a:srgbClr val="FF0000"/>
                </a:solidFill>
              </a:rPr>
              <a:t>电荷重心法</a:t>
            </a:r>
            <a:r>
              <a:rPr lang="zh-CN" altLang="en-US" dirty="0" smtClean="0"/>
              <a:t>来处理。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3" y="1535388"/>
            <a:ext cx="3351376" cy="26388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8" y="126802"/>
            <a:ext cx="2568257" cy="2337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34" y="5361071"/>
            <a:ext cx="422725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186445"/>
            <a:ext cx="10412506" cy="3693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What is </a:t>
            </a:r>
            <a:r>
              <a:rPr lang="en-US" b="1" dirty="0" smtClean="0">
                <a:solidFill>
                  <a:srgbClr val="FF0000"/>
                </a:solidFill>
              </a:rPr>
              <a:t>multiple hit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(1)  Multiple hit means there are </a:t>
            </a:r>
            <a:r>
              <a:rPr lang="en-US" b="1" dirty="0" smtClean="0">
                <a:solidFill>
                  <a:srgbClr val="00B050"/>
                </a:solidFill>
              </a:rPr>
              <a:t>multiple particles hits the SSD with one readout period </a:t>
            </a:r>
            <a:r>
              <a:rPr lang="en-US" dirty="0" smtClean="0"/>
              <a:t>(no need hit</a:t>
            </a:r>
          </a:p>
          <a:p>
            <a:r>
              <a:rPr lang="en-US" dirty="0"/>
              <a:t> </a:t>
            </a:r>
            <a:r>
              <a:rPr lang="en-US" dirty="0" smtClean="0"/>
              <a:t>           simultaneously). Silicon strip can not assign the hit positions clearly. </a:t>
            </a:r>
          </a:p>
          <a:p>
            <a:r>
              <a:rPr lang="en-US" dirty="0" smtClean="0"/>
              <a:t>   </a:t>
            </a:r>
          </a:p>
          <a:p>
            <a:r>
              <a:rPr lang="en-US" altLang="zh-CN" dirty="0" smtClean="0"/>
              <a:t>     (2) </a:t>
            </a:r>
            <a:r>
              <a:rPr lang="zh-CN" altLang="en-US" dirty="0" smtClean="0"/>
              <a:t>如何筛选出“多击事件”事件呢？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         </a:t>
            </a:r>
            <a:r>
              <a:rPr lang="en-US" dirty="0" smtClean="0"/>
              <a:t>●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pixelization</a:t>
            </a:r>
            <a:r>
              <a:rPr lang="zh-CN" altLang="en-US" dirty="0" smtClean="0"/>
              <a:t>过程中：当前面某个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探测到一个能量信号时，原则上需要用这个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背面的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进行组合，如果</a:t>
            </a:r>
            <a:r>
              <a:rPr lang="zh-CN" altLang="en-US" b="1" dirty="0" smtClean="0">
                <a:solidFill>
                  <a:srgbClr val="FF0000"/>
                </a:solidFill>
              </a:rPr>
              <a:t>背面只有一个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也同时探测到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信号，并且两个能量信号相同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或接近相同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那么这两个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对应的“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”就是入射粒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子的位置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这种情况下，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前面和背面总能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dirty="0"/>
              <a:t>        </a:t>
            </a:r>
            <a:r>
              <a:rPr lang="en-US" dirty="0" smtClean="0"/>
              <a:t> ● </a:t>
            </a: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FF0000"/>
                </a:solidFill>
              </a:rPr>
              <a:t>后面不止有一个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zh-CN" altLang="en-US" b="1" dirty="0" smtClean="0">
                <a:solidFill>
                  <a:srgbClr val="FF0000"/>
                </a:solidFill>
              </a:rPr>
              <a:t>有信号</a:t>
            </a:r>
            <a:r>
              <a:rPr lang="zh-CN" altLang="en-US" dirty="0" smtClean="0"/>
              <a:t>，这种情况下，背面的每个信号会比前面小得多。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背面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不上！</a:t>
            </a:r>
            <a:r>
              <a:rPr lang="zh-CN" altLang="en-US" dirty="0" smtClean="0"/>
              <a:t> 对于这种“多击事件”，通常我们通常直接扔掉！！</a:t>
            </a:r>
            <a:endParaRPr lang="en-US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12" y="3951953"/>
            <a:ext cx="3351376" cy="26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3380</Words>
  <Application>Microsoft Office PowerPoint</Application>
  <PresentationFormat>宽屏</PresentationFormat>
  <Paragraphs>328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 Fenhai</cp:lastModifiedBy>
  <cp:revision>136</cp:revision>
  <dcterms:created xsi:type="dcterms:W3CDTF">2018-10-24T01:48:48Z</dcterms:created>
  <dcterms:modified xsi:type="dcterms:W3CDTF">2018-11-01T17:49:49Z</dcterms:modified>
</cp:coreProperties>
</file>